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6" r:id="rId3"/>
    <p:sldId id="303" r:id="rId4"/>
    <p:sldId id="268" r:id="rId5"/>
    <p:sldId id="269" r:id="rId6"/>
    <p:sldId id="270" r:id="rId7"/>
    <p:sldId id="283" r:id="rId8"/>
    <p:sldId id="271" r:id="rId9"/>
    <p:sldId id="305" r:id="rId10"/>
    <p:sldId id="316" r:id="rId11"/>
    <p:sldId id="306" r:id="rId12"/>
    <p:sldId id="317" r:id="rId13"/>
    <p:sldId id="307" r:id="rId14"/>
    <p:sldId id="318" r:id="rId15"/>
    <p:sldId id="308" r:id="rId16"/>
    <p:sldId id="309" r:id="rId17"/>
    <p:sldId id="310" r:id="rId18"/>
    <p:sldId id="311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31E"/>
    <a:srgbClr val="9E7E61"/>
    <a:srgbClr val="FBB13C"/>
    <a:srgbClr val="F9EFD6"/>
    <a:srgbClr val="F6BF19"/>
    <a:srgbClr val="E3724B"/>
    <a:srgbClr val="FF975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-22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B86B-FF5B-444F-BD13-3A7F3C43274C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8EF6-81E1-42CD-AE99-5992FE41E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B86B-FF5B-444F-BD13-3A7F3C43274C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8EF6-81E1-42CD-AE99-5992FE41E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B86B-FF5B-444F-BD13-3A7F3C43274C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8EF6-81E1-42CD-AE99-5992FE41E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B86B-FF5B-444F-BD13-3A7F3C43274C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8EF6-81E1-42CD-AE99-5992FE41E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B86B-FF5B-444F-BD13-3A7F3C43274C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8EF6-81E1-42CD-AE99-5992FE41E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B86B-FF5B-444F-BD13-3A7F3C43274C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8EF6-81E1-42CD-AE99-5992FE41E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B86B-FF5B-444F-BD13-3A7F3C43274C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8EF6-81E1-42CD-AE99-5992FE41E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B86B-FF5B-444F-BD13-3A7F3C43274C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8EF6-81E1-42CD-AE99-5992FE41E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B86B-FF5B-444F-BD13-3A7F3C43274C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8EF6-81E1-42CD-AE99-5992FE41E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B86B-FF5B-444F-BD13-3A7F3C43274C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8EF6-81E1-42CD-AE99-5992FE41E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B86B-FF5B-444F-BD13-3A7F3C43274C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8EF6-81E1-42CD-AE99-5992FE41E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AB86B-FF5B-444F-BD13-3A7F3C43274C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88EF6-81E1-42CD-AE99-5992FE41EB0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9525" y="-17145"/>
            <a:ext cx="12225655" cy="691007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10" Type="http://schemas.openxmlformats.org/officeDocument/2006/relationships/image" Target="../media/image6.png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179"/>
          <a:stretch>
            <a:fillRect/>
          </a:stretch>
        </p:blipFill>
        <p:spPr>
          <a:xfrm>
            <a:off x="8262767" y="0"/>
            <a:ext cx="3929233" cy="20607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94048" cy="217331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943" y="3969631"/>
            <a:ext cx="4555881" cy="28883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34615" y="5822978"/>
            <a:ext cx="957385" cy="10337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76350" y="673735"/>
            <a:ext cx="9285605" cy="565721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62767" y="353695"/>
            <a:ext cx="3929233" cy="21733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0427" y="0"/>
            <a:ext cx="2581275" cy="942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94048" cy="217331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" y="735382"/>
            <a:ext cx="4726867" cy="46969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6788" y="3968361"/>
            <a:ext cx="4555881" cy="288836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00061" y="547687"/>
            <a:ext cx="771525" cy="7905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50020" y="4766338"/>
            <a:ext cx="3238500" cy="21717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34615" y="5822978"/>
            <a:ext cx="957385" cy="1033741"/>
          </a:xfrm>
          <a:prstGeom prst="rect">
            <a:avLst/>
          </a:prstGeom>
        </p:spPr>
      </p:pic>
      <p:sp>
        <p:nvSpPr>
          <p:cNvPr id="33794" name="文本框 33793"/>
          <p:cNvSpPr txBox="1"/>
          <p:nvPr/>
        </p:nvSpPr>
        <p:spPr>
          <a:xfrm>
            <a:off x="726440" y="2527300"/>
            <a:ext cx="1123696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楷体_GB2312" panose="02010609030101010101" charset="-122"/>
              </a:rPr>
              <a:t>      </a:t>
            </a:r>
            <a:r>
              <a:rPr lang="en-US" altLang="zh-CN" sz="6000" b="1" dirty="0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6600" b="1" dirty="0">
                <a:latin typeface="楷体_GB2312" panose="02010609030101010101" charset="-122"/>
                <a:ea typeface="楷体_GB2312" panose="02010609030101010101" charset="-122"/>
              </a:rPr>
              <a:t>同桌合作朗读</a:t>
            </a:r>
            <a:r>
              <a:rPr lang="en-US" altLang="zh-CN" sz="6600" b="1" dirty="0">
                <a:latin typeface="楷体_GB2312" panose="02010609030101010101" charset="-122"/>
                <a:ea typeface="楷体_GB2312" panose="02010609030101010101" charset="-122"/>
              </a:rPr>
              <a:t>8-15</a:t>
            </a:r>
            <a:r>
              <a:rPr lang="zh-CN" altLang="en-US" sz="6600" b="1" dirty="0">
                <a:latin typeface="楷体_GB2312" panose="02010609030101010101" charset="-122"/>
                <a:ea typeface="楷体_GB2312" panose="02010609030101010101" charset="-122"/>
              </a:rPr>
              <a:t>节，比一比，哪组同桌最有感情。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6145"/>
          <p:cNvSpPr txBox="1"/>
          <p:nvPr/>
        </p:nvSpPr>
        <p:spPr>
          <a:xfrm>
            <a:off x="194310" y="167005"/>
            <a:ext cx="11802745" cy="6523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     </a:t>
            </a:r>
            <a:r>
              <a:rPr lang="en-US" altLang="zh-CN" sz="4000" b="1" dirty="0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转眼间，我们亲手建造的城堡成了一座魔窟，我们也成了攻打魔窟的勇士。        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     我们又在商量着怎样攻下那城堡。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     一个伙伴说：“我驾驶飞机去轰炸。”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     有人反驳：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那时候还没有飞机呢！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     我说：“挖地道，从地下装上火药，把城堡炸平。”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     我的方法得到了大家的赞赏。于是，我们趴在沙滩上，从四面八方挖着地道。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     挖呀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挖呀，我们终于挖到了城堡下面，然后用手往上一抬，就把城堡给轰塌了。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     我们欢呼着胜利，欢呼着炸死了魔王，欢呼着救出了公主。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6145"/>
          <p:cNvSpPr txBox="1"/>
          <p:nvPr/>
        </p:nvSpPr>
        <p:spPr>
          <a:xfrm>
            <a:off x="194310" y="167005"/>
            <a:ext cx="11802745" cy="6523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     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转眼间，我们亲手建造的城堡成了一座魔窟，我们也成了攻打魔窟的勇士。        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       我们又在商量着怎样攻下那城堡。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       一个伙伴说：“我驾驶飞机去轰炸。”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       有人反驳：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那时候还没有飞机呢！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”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       我说：“挖地道，从地下装上火药，把城堡炸平。”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       我的方法得到了大家的赞赏。于是，我们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趴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在沙滩上，从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四面八方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挖着地道。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挖呀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挖呀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，我们终于挖到了城堡下面，然后用手往上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一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抬，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就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把城堡给轰塌了。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       我们欢呼着胜利，欢呼着炸死了魔王，欢呼着救出了公主。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文本框 37891"/>
          <p:cNvSpPr txBox="1"/>
          <p:nvPr/>
        </p:nvSpPr>
        <p:spPr>
          <a:xfrm>
            <a:off x="227965" y="356235"/>
            <a:ext cx="1054735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     </a:t>
            </a:r>
            <a:r>
              <a:rPr lang="zh-CN" altLang="en-US" sz="4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孩子们的故事是真的吗？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</a:rPr>
              <a:t>   妈妈为什么会被我们当作是公主？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</a:rPr>
              <a:t>   一边听老师朗读，一边想一想。</a:t>
            </a:r>
          </a:p>
        </p:txBody>
      </p:sp>
      <p:sp>
        <p:nvSpPr>
          <p:cNvPr id="37893" name="文本框 37892"/>
          <p:cNvSpPr txBox="1"/>
          <p:nvPr/>
        </p:nvSpPr>
        <p:spPr>
          <a:xfrm>
            <a:off x="-217170" y="3199130"/>
            <a:ext cx="129584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      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我们太高兴了，我们被当时的情景感染了。</a:t>
            </a:r>
          </a:p>
        </p:txBody>
      </p:sp>
      <p:sp>
        <p:nvSpPr>
          <p:cNvPr id="37894" name="文本框 37893"/>
          <p:cNvSpPr txBox="1"/>
          <p:nvPr/>
        </p:nvSpPr>
        <p:spPr>
          <a:xfrm>
            <a:off x="111760" y="4652010"/>
            <a:ext cx="1161796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       </a:t>
            </a: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可是妈妈为什么会出现在身后呢？妈妈为什么还开心地笑了？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0820" y="1207770"/>
            <a:ext cx="11596370" cy="5104130"/>
          </a:xfrm>
        </p:spPr>
        <p:txBody>
          <a:bodyPr/>
          <a:lstStyle/>
          <a:p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妈妈看见我们大声欢呼，站在身后不忍心打扰我们。</a:t>
            </a:r>
          </a:p>
          <a:p>
            <a:pPr marL="0" indent="0">
              <a:buNone/>
            </a:pP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妈妈开心的笑是因为妈妈看到我们这么有想象力，玩得这么开心，妈妈也非常高兴。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9217"/>
          <p:cNvSpPr txBox="1"/>
          <p:nvPr/>
        </p:nvSpPr>
        <p:spPr>
          <a:xfrm>
            <a:off x="866140" y="535940"/>
            <a:ext cx="1106170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800" b="1" dirty="0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</a:rPr>
              <a:t>在（    ）里填上合适的词语。</a:t>
            </a:r>
          </a:p>
          <a:p>
            <a:pPr>
              <a:spcBef>
                <a:spcPct val="50000"/>
              </a:spcBef>
            </a:pPr>
            <a:endParaRPr lang="zh-CN" altLang="en-US" sz="4800" b="1" dirty="0">
              <a:solidFill>
                <a:schemeClr val="accent2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（    ）地道  （　　）童话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（　　）公主　（　　）火药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（　　）城堡　（　　）围墙</a:t>
            </a:r>
          </a:p>
        </p:txBody>
      </p:sp>
      <p:sp>
        <p:nvSpPr>
          <p:cNvPr id="9219" name="文本框 9218"/>
          <p:cNvSpPr txBox="1"/>
          <p:nvPr/>
        </p:nvSpPr>
        <p:spPr>
          <a:xfrm>
            <a:off x="1755775" y="2679700"/>
            <a:ext cx="10636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挖</a:t>
            </a:r>
          </a:p>
        </p:txBody>
      </p:sp>
      <p:sp>
        <p:nvSpPr>
          <p:cNvPr id="9223" name="文本框 9222"/>
          <p:cNvSpPr txBox="1"/>
          <p:nvPr/>
        </p:nvSpPr>
        <p:spPr>
          <a:xfrm>
            <a:off x="1755775" y="3867150"/>
            <a:ext cx="126301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救 </a:t>
            </a:r>
          </a:p>
        </p:txBody>
      </p:sp>
      <p:sp>
        <p:nvSpPr>
          <p:cNvPr id="9224" name="文本框 9223"/>
          <p:cNvSpPr txBox="1"/>
          <p:nvPr/>
        </p:nvSpPr>
        <p:spPr>
          <a:xfrm>
            <a:off x="1755775" y="4923790"/>
            <a:ext cx="10636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攻</a:t>
            </a:r>
          </a:p>
        </p:txBody>
      </p:sp>
      <p:sp>
        <p:nvSpPr>
          <p:cNvPr id="9225" name="文本框 9224"/>
          <p:cNvSpPr txBox="1"/>
          <p:nvPr/>
        </p:nvSpPr>
        <p:spPr>
          <a:xfrm>
            <a:off x="6020435" y="2783205"/>
            <a:ext cx="10636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编</a:t>
            </a:r>
          </a:p>
        </p:txBody>
      </p:sp>
      <p:sp>
        <p:nvSpPr>
          <p:cNvPr id="9226" name="文本框 9225"/>
          <p:cNvSpPr txBox="1"/>
          <p:nvPr/>
        </p:nvSpPr>
        <p:spPr>
          <a:xfrm>
            <a:off x="6020435" y="3867150"/>
            <a:ext cx="10636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装</a:t>
            </a:r>
          </a:p>
        </p:txBody>
      </p:sp>
      <p:sp>
        <p:nvSpPr>
          <p:cNvPr id="9227" name="文本框 9226"/>
          <p:cNvSpPr txBox="1"/>
          <p:nvPr/>
        </p:nvSpPr>
        <p:spPr>
          <a:xfrm>
            <a:off x="6020435" y="4923790"/>
            <a:ext cx="10636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3" grpId="0"/>
      <p:bldP spid="9224" grpId="0"/>
      <p:bldP spid="9225" grpId="0"/>
      <p:bldP spid="9226" grpId="0"/>
      <p:bldP spid="92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72" name="组合 39971"/>
          <p:cNvGrpSpPr/>
          <p:nvPr/>
        </p:nvGrpSpPr>
        <p:grpSpPr>
          <a:xfrm>
            <a:off x="1723708" y="1636713"/>
            <a:ext cx="2590800" cy="1150937"/>
            <a:chOff x="385" y="935"/>
            <a:chExt cx="1632" cy="725"/>
          </a:xfrm>
        </p:grpSpPr>
        <p:pic>
          <p:nvPicPr>
            <p:cNvPr id="39945" name="图片 39944" descr="TN_q16_GIF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92" y="935"/>
              <a:ext cx="725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56" name="矩形 39955"/>
            <p:cNvSpPr/>
            <p:nvPr/>
          </p:nvSpPr>
          <p:spPr>
            <a:xfrm>
              <a:off x="385" y="1071"/>
              <a:ext cx="82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zh-CN" altLang="en-US" sz="4400" b="1" dirty="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商量</a:t>
              </a:r>
            </a:p>
          </p:txBody>
        </p:sp>
      </p:grpSp>
      <p:grpSp>
        <p:nvGrpSpPr>
          <p:cNvPr id="39975" name="组合 39974"/>
          <p:cNvGrpSpPr/>
          <p:nvPr/>
        </p:nvGrpSpPr>
        <p:grpSpPr>
          <a:xfrm>
            <a:off x="735013" y="2912428"/>
            <a:ext cx="2238375" cy="1150937"/>
            <a:chOff x="249" y="1797"/>
            <a:chExt cx="1410" cy="725"/>
          </a:xfrm>
        </p:grpSpPr>
        <p:pic>
          <p:nvPicPr>
            <p:cNvPr id="39942" name="图片 39941" descr="TN_79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AFF"/>
                </a:clrFrom>
                <a:clrTo>
                  <a:srgbClr val="FFFA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9" y="1797"/>
              <a:ext cx="554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57" name="矩形 39956"/>
            <p:cNvSpPr/>
            <p:nvPr/>
          </p:nvSpPr>
          <p:spPr>
            <a:xfrm>
              <a:off x="839" y="1933"/>
              <a:ext cx="82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zh-CN" altLang="en-US" sz="4400" b="1" dirty="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驾驶</a:t>
              </a:r>
            </a:p>
          </p:txBody>
        </p:sp>
      </p:grpSp>
      <p:grpSp>
        <p:nvGrpSpPr>
          <p:cNvPr id="39971" name="组合 39970"/>
          <p:cNvGrpSpPr/>
          <p:nvPr/>
        </p:nvGrpSpPr>
        <p:grpSpPr>
          <a:xfrm>
            <a:off x="5490210" y="462598"/>
            <a:ext cx="2519363" cy="1150937"/>
            <a:chOff x="3560" y="255"/>
            <a:chExt cx="1587" cy="725"/>
          </a:xfrm>
        </p:grpSpPr>
        <p:sp>
          <p:nvSpPr>
            <p:cNvPr id="39955" name="矩形 39954"/>
            <p:cNvSpPr/>
            <p:nvPr/>
          </p:nvSpPr>
          <p:spPr>
            <a:xfrm>
              <a:off x="4327" y="355"/>
              <a:ext cx="82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zh-CN" altLang="en-US" sz="4400" b="1" dirty="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攻打</a:t>
              </a:r>
            </a:p>
          </p:txBody>
        </p:sp>
        <p:pic>
          <p:nvPicPr>
            <p:cNvPr id="39961" name="图片 39960" descr="TN_8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BFCF7"/>
                </a:clrFrom>
                <a:clrTo>
                  <a:srgbClr val="FBFC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60" y="255"/>
              <a:ext cx="725" cy="7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9970" name="组合 39969"/>
          <p:cNvGrpSpPr/>
          <p:nvPr/>
        </p:nvGrpSpPr>
        <p:grpSpPr>
          <a:xfrm>
            <a:off x="853758" y="462598"/>
            <a:ext cx="2309812" cy="1150937"/>
            <a:chOff x="1973" y="255"/>
            <a:chExt cx="1455" cy="725"/>
          </a:xfrm>
        </p:grpSpPr>
        <p:sp>
          <p:nvSpPr>
            <p:cNvPr id="39951" name="矩形 39950"/>
            <p:cNvSpPr/>
            <p:nvPr/>
          </p:nvSpPr>
          <p:spPr>
            <a:xfrm>
              <a:off x="2608" y="391"/>
              <a:ext cx="82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zh-CN" altLang="en-US" sz="4400" b="1" dirty="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插上</a:t>
              </a:r>
            </a:p>
          </p:txBody>
        </p:sp>
        <p:pic>
          <p:nvPicPr>
            <p:cNvPr id="39962" name="图片 39961" descr="TN_8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BFCF7"/>
                </a:clrFrom>
                <a:clrTo>
                  <a:srgbClr val="FBFC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73" y="255"/>
              <a:ext cx="725" cy="7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9973" name="组合 39972"/>
          <p:cNvGrpSpPr/>
          <p:nvPr/>
        </p:nvGrpSpPr>
        <p:grpSpPr>
          <a:xfrm>
            <a:off x="6707823" y="1636713"/>
            <a:ext cx="2519362" cy="1150937"/>
            <a:chOff x="2109" y="935"/>
            <a:chExt cx="1587" cy="725"/>
          </a:xfrm>
        </p:grpSpPr>
        <p:sp>
          <p:nvSpPr>
            <p:cNvPr id="39952" name="矩形 39951"/>
            <p:cNvSpPr/>
            <p:nvPr/>
          </p:nvSpPr>
          <p:spPr>
            <a:xfrm>
              <a:off x="2109" y="1117"/>
              <a:ext cx="82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zh-CN" altLang="en-US" sz="4400" b="1" dirty="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凶狠</a:t>
              </a:r>
            </a:p>
          </p:txBody>
        </p:sp>
        <p:pic>
          <p:nvPicPr>
            <p:cNvPr id="39963" name="图片 39962" descr="TN_q16_GIF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71" y="935"/>
              <a:ext cx="725" cy="7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9974" name="组合 39973"/>
          <p:cNvGrpSpPr/>
          <p:nvPr/>
        </p:nvGrpSpPr>
        <p:grpSpPr>
          <a:xfrm>
            <a:off x="6707505" y="5058728"/>
            <a:ext cx="2519363" cy="1150937"/>
            <a:chOff x="3878" y="949"/>
            <a:chExt cx="1587" cy="725"/>
          </a:xfrm>
        </p:grpSpPr>
        <p:sp>
          <p:nvSpPr>
            <p:cNvPr id="39954" name="矩形 39953"/>
            <p:cNvSpPr/>
            <p:nvPr/>
          </p:nvSpPr>
          <p:spPr>
            <a:xfrm>
              <a:off x="3878" y="1071"/>
              <a:ext cx="82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zh-CN" altLang="en-US" sz="4400" b="1" dirty="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建造</a:t>
              </a:r>
            </a:p>
          </p:txBody>
        </p:sp>
        <p:pic>
          <p:nvPicPr>
            <p:cNvPr id="39964" name="图片 39963" descr="TN_q16_GIF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40" y="949"/>
              <a:ext cx="725" cy="7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9977" name="组合 39976"/>
          <p:cNvGrpSpPr/>
          <p:nvPr/>
        </p:nvGrpSpPr>
        <p:grpSpPr>
          <a:xfrm>
            <a:off x="735013" y="4134485"/>
            <a:ext cx="2309812" cy="1150938"/>
            <a:chOff x="295" y="2568"/>
            <a:chExt cx="1455" cy="725"/>
          </a:xfrm>
        </p:grpSpPr>
        <p:sp>
          <p:nvSpPr>
            <p:cNvPr id="39949" name="文本框 39948"/>
            <p:cNvSpPr txBox="1"/>
            <p:nvPr/>
          </p:nvSpPr>
          <p:spPr>
            <a:xfrm>
              <a:off x="930" y="2614"/>
              <a:ext cx="82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4400" b="1" dirty="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赞赏</a:t>
              </a:r>
            </a:p>
          </p:txBody>
        </p:sp>
        <p:pic>
          <p:nvPicPr>
            <p:cNvPr id="39965" name="图片 39964" descr="TN_79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AFF"/>
                </a:clrFrom>
                <a:clrTo>
                  <a:srgbClr val="FFFA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" y="2568"/>
              <a:ext cx="554" cy="7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9978" name="组合 39977"/>
          <p:cNvGrpSpPr/>
          <p:nvPr/>
        </p:nvGrpSpPr>
        <p:grpSpPr>
          <a:xfrm>
            <a:off x="5656263" y="4063048"/>
            <a:ext cx="2352675" cy="1150937"/>
            <a:chOff x="1719" y="2523"/>
            <a:chExt cx="1482" cy="725"/>
          </a:xfrm>
        </p:grpSpPr>
        <p:sp>
          <p:nvSpPr>
            <p:cNvPr id="39958" name="矩形 39957"/>
            <p:cNvSpPr/>
            <p:nvPr/>
          </p:nvSpPr>
          <p:spPr>
            <a:xfrm>
              <a:off x="2381" y="2614"/>
              <a:ext cx="82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zh-CN" altLang="en-US" sz="4400" b="1" dirty="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轰炸</a:t>
              </a:r>
            </a:p>
          </p:txBody>
        </p:sp>
        <p:pic>
          <p:nvPicPr>
            <p:cNvPr id="39966" name="图片 39965" descr="TN_79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AFF"/>
                </a:clrFrom>
                <a:clrTo>
                  <a:srgbClr val="FFFA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19" y="2523"/>
              <a:ext cx="554" cy="7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9979" name="组合 39978"/>
          <p:cNvGrpSpPr/>
          <p:nvPr/>
        </p:nvGrpSpPr>
        <p:grpSpPr>
          <a:xfrm>
            <a:off x="853758" y="5252403"/>
            <a:ext cx="2724150" cy="1150937"/>
            <a:chOff x="295" y="3249"/>
            <a:chExt cx="1716" cy="725"/>
          </a:xfrm>
        </p:grpSpPr>
        <p:sp>
          <p:nvSpPr>
            <p:cNvPr id="39959" name="矩形 39958"/>
            <p:cNvSpPr/>
            <p:nvPr/>
          </p:nvSpPr>
          <p:spPr>
            <a:xfrm>
              <a:off x="839" y="3339"/>
              <a:ext cx="1172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zh-CN" altLang="en-US" sz="4400" b="1" dirty="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挖地道</a:t>
              </a:r>
            </a:p>
          </p:txBody>
        </p:sp>
        <p:pic>
          <p:nvPicPr>
            <p:cNvPr id="39967" name="图片 39966" descr="TN_79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AFF"/>
                </a:clrFrom>
                <a:clrTo>
                  <a:srgbClr val="FFFA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" y="3249"/>
              <a:ext cx="554" cy="7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9976" name="组合 39975"/>
          <p:cNvGrpSpPr/>
          <p:nvPr/>
        </p:nvGrpSpPr>
        <p:grpSpPr>
          <a:xfrm>
            <a:off x="6707823" y="2983230"/>
            <a:ext cx="2519362" cy="1150938"/>
            <a:chOff x="1837" y="1842"/>
            <a:chExt cx="1587" cy="725"/>
          </a:xfrm>
        </p:grpSpPr>
        <p:sp>
          <p:nvSpPr>
            <p:cNvPr id="39960" name="矩形 39959"/>
            <p:cNvSpPr/>
            <p:nvPr/>
          </p:nvSpPr>
          <p:spPr>
            <a:xfrm>
              <a:off x="1837" y="1933"/>
              <a:ext cx="82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zh-CN" altLang="en-US" sz="4400" b="1" dirty="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相约</a:t>
              </a:r>
            </a:p>
          </p:txBody>
        </p:sp>
        <p:pic>
          <p:nvPicPr>
            <p:cNvPr id="39968" name="图片 39967" descr="TN_q16_GIF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99" y="1842"/>
              <a:ext cx="725" cy="72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5910" y="407035"/>
            <a:ext cx="111556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根</a:t>
            </a:r>
            <a:r>
              <a:rPr lang="zh-CN" altLang="en-US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据开头编故事，试着用上下面的词语。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3670" y="1368425"/>
            <a:ext cx="11805920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在一片沙漠里，有</a:t>
            </a:r>
            <a:r>
              <a:rPr lang="en-US" altLang="zh-CN" sz="5400">
                <a:latin typeface="楷体_GB2312" panose="02010609030101010101" charset="-122"/>
                <a:ea typeface="楷体_GB2312" panose="02010609030101010101" charset="-122"/>
              </a:rPr>
              <a:t>……</a:t>
            </a:r>
          </a:p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  从前，有一座大山</a:t>
            </a:r>
            <a:r>
              <a:rPr lang="en-US" altLang="zh-CN" sz="5400">
                <a:latin typeface="楷体_GB2312" panose="02010609030101010101" charset="-122"/>
                <a:ea typeface="楷体_GB2312" panose="02010609030101010101" charset="-122"/>
              </a:rPr>
              <a:t>……</a:t>
            </a:r>
          </a:p>
          <a:p>
            <a:endParaRPr lang="en-US" altLang="zh-CN" sz="6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城堡 堡垒 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凶狠 凶恶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  攻打 进攻</a:t>
            </a:r>
          </a:p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火药 炸药   赞赏 赞美  合力 合作</a:t>
            </a:r>
          </a:p>
        </p:txBody>
      </p:sp>
      <p:sp>
        <p:nvSpPr>
          <p:cNvPr id="6" name="菱形 5"/>
          <p:cNvSpPr/>
          <p:nvPr/>
        </p:nvSpPr>
        <p:spPr>
          <a:xfrm>
            <a:off x="361315" y="1686560"/>
            <a:ext cx="289560" cy="328295"/>
          </a:xfrm>
          <a:prstGeom prst="diamon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菱形 6"/>
          <p:cNvSpPr/>
          <p:nvPr/>
        </p:nvSpPr>
        <p:spPr>
          <a:xfrm>
            <a:off x="361315" y="2470150"/>
            <a:ext cx="289560" cy="328295"/>
          </a:xfrm>
          <a:prstGeom prst="diamon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3553" descr="aa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57288" y="1620838"/>
            <a:ext cx="2305050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23554" descr="aa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220" y="1549083"/>
            <a:ext cx="2305050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23555" descr="aa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00963" y="1555433"/>
            <a:ext cx="2305050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23556" descr="aa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8583" y="4217988"/>
            <a:ext cx="2305050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图片 23557" descr="aa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308" y="4217988"/>
            <a:ext cx="2305050" cy="230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9" name="文本框 23558"/>
          <p:cNvSpPr txBox="1"/>
          <p:nvPr/>
        </p:nvSpPr>
        <p:spPr>
          <a:xfrm>
            <a:off x="900113" y="404495"/>
            <a:ext cx="172878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楷体_GB2312" panose="02010609030101010101" charset="-122"/>
              </a:rPr>
              <a:t>写字</a:t>
            </a:r>
          </a:p>
        </p:txBody>
      </p:sp>
      <p:sp>
        <p:nvSpPr>
          <p:cNvPr id="23560" name="文本框 23559"/>
          <p:cNvSpPr txBox="1"/>
          <p:nvPr/>
        </p:nvSpPr>
        <p:spPr>
          <a:xfrm>
            <a:off x="1302068" y="1660525"/>
            <a:ext cx="2016125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周</a:t>
            </a:r>
          </a:p>
        </p:txBody>
      </p:sp>
      <p:sp>
        <p:nvSpPr>
          <p:cNvPr id="23561" name="文本框 23560"/>
          <p:cNvSpPr txBox="1"/>
          <p:nvPr/>
        </p:nvSpPr>
        <p:spPr>
          <a:xfrm>
            <a:off x="4571365" y="1549083"/>
            <a:ext cx="2016125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围</a:t>
            </a:r>
          </a:p>
        </p:txBody>
      </p:sp>
      <p:sp>
        <p:nvSpPr>
          <p:cNvPr id="23562" name="文本框 23561"/>
          <p:cNvSpPr txBox="1"/>
          <p:nvPr/>
        </p:nvSpPr>
        <p:spPr>
          <a:xfrm>
            <a:off x="7922260" y="1549400"/>
            <a:ext cx="2016125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补</a:t>
            </a:r>
          </a:p>
        </p:txBody>
      </p:sp>
      <p:sp>
        <p:nvSpPr>
          <p:cNvPr id="23563" name="文本框 23562"/>
          <p:cNvSpPr txBox="1"/>
          <p:nvPr/>
        </p:nvSpPr>
        <p:spPr>
          <a:xfrm>
            <a:off x="2831148" y="4297680"/>
            <a:ext cx="2016125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药</a:t>
            </a:r>
          </a:p>
        </p:txBody>
      </p:sp>
      <p:sp>
        <p:nvSpPr>
          <p:cNvPr id="23564" name="文本框 23563"/>
          <p:cNvSpPr txBox="1"/>
          <p:nvPr/>
        </p:nvSpPr>
        <p:spPr>
          <a:xfrm>
            <a:off x="6287770" y="4258310"/>
            <a:ext cx="2016125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62767" y="0"/>
            <a:ext cx="3929233" cy="21733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0427" y="0"/>
            <a:ext cx="2581275" cy="9429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94048" cy="21733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771" y="789698"/>
            <a:ext cx="4726867" cy="469699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943" y="3969631"/>
            <a:ext cx="4555881" cy="288836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00061" y="547687"/>
            <a:ext cx="771525" cy="7905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2225" y="4698828"/>
            <a:ext cx="771525" cy="7905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6736" y="982758"/>
            <a:ext cx="638175" cy="6477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50367" y="4168149"/>
            <a:ext cx="3238500" cy="21717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34615" y="5822978"/>
            <a:ext cx="957385" cy="103374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630045" y="2795905"/>
            <a:ext cx="96310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rgbClr val="9E7E61"/>
                </a:solidFill>
                <a:latin typeface="楷体_GB2312" panose="02010609030101010101" charset="-122"/>
                <a:ea typeface="楷体_GB2312" panose="02010609030101010101" charset="-122"/>
              </a:rPr>
              <a:t>10 </a:t>
            </a:r>
            <a:r>
              <a:rPr lang="zh-CN" altLang="en-US" sz="9600" b="1" dirty="0">
                <a:solidFill>
                  <a:srgbClr val="9E7E61"/>
                </a:solidFill>
                <a:latin typeface="楷体_GB2312" panose="02010609030101010101" charset="-122"/>
                <a:ea typeface="楷体_GB2312" panose="02010609030101010101" charset="-122"/>
              </a:rPr>
              <a:t>沙滩上的童话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00810" y="1569085"/>
            <a:ext cx="1090295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周  围 句 补      </a:t>
            </a:r>
          </a:p>
          <a:p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充  </a:t>
            </a:r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药 死 记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00810" y="824230"/>
            <a:ext cx="103879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ea typeface="楷体_GB2312" panose="02010609030101010101" charset="-122"/>
              </a:rPr>
              <a:t> zhōu        wéi        jù        bǔ                         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41755" y="3754755"/>
            <a:ext cx="92894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ea typeface="楷体_GB2312" panose="02010609030101010101" charset="-122"/>
              </a:rPr>
              <a:t>  </a:t>
            </a:r>
            <a:r>
              <a:rPr lang="en-US" altLang="zh-CN" sz="4000">
                <a:ea typeface="楷体_GB2312" panose="02010609030101010101" charset="-122"/>
                <a:sym typeface="+mn-ea"/>
              </a:rPr>
              <a:t>chōng     </a:t>
            </a:r>
            <a:r>
              <a:rPr lang="en-US" altLang="zh-CN" sz="4000">
                <a:ea typeface="楷体_GB2312" panose="02010609030101010101" charset="-122"/>
              </a:rPr>
              <a:t>yào        sǐ          jì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493387">
            <a:off x="82480" y="416514"/>
            <a:ext cx="565127" cy="57356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09880" y="1492885"/>
            <a:ext cx="13220700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latin typeface="楷体_GB2312" panose="02010609030101010101" charset="-122"/>
                <a:ea typeface="楷体_GB2312" panose="02010609030101010101" charset="-122"/>
              </a:rPr>
              <a:t>堡 插 凶 狠 补 充 功 </a:t>
            </a:r>
            <a:r>
              <a:rPr lang="zh-CN" altLang="en-US" sz="8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商</a:t>
            </a:r>
            <a:r>
              <a:rPr lang="zh-CN" altLang="en-US" sz="8000">
                <a:latin typeface="楷体_GB2312" panose="02010609030101010101" charset="-122"/>
                <a:ea typeface="楷体_GB2312" panose="02010609030101010101" charset="-122"/>
              </a:rPr>
              <a:t> </a:t>
            </a:r>
          </a:p>
          <a:p>
            <a:endParaRPr lang="zh-CN" altLang="en-US" sz="8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8000">
                <a:latin typeface="楷体_GB2312" panose="02010609030101010101" charset="-122"/>
                <a:ea typeface="楷体_GB2312" panose="02010609030101010101" charset="-122"/>
              </a:rPr>
              <a:t>量 驾 轰 驳 药 赞 合 记</a:t>
            </a:r>
          </a:p>
          <a:p>
            <a:endParaRPr lang="zh-CN" altLang="en-US" sz="8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  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71830" y="1014095"/>
            <a:ext cx="11558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ea typeface="楷体_GB2312" panose="02010609030101010101" charset="-122"/>
              </a:rPr>
              <a:t>bǎo        chā          xiōng       hěn             bǔ        chōng          gōng    </a:t>
            </a:r>
            <a:r>
              <a:rPr lang="en-US" altLang="zh-CN" sz="2400">
                <a:ea typeface="楷体_GB2312" panose="02010609030101010101" charset="-122"/>
                <a:sym typeface="+mn-ea"/>
              </a:rPr>
              <a:t>    shāng  </a:t>
            </a:r>
            <a:endParaRPr lang="en-US" altLang="zh-CN" sz="2400">
              <a:ea typeface="楷体_GB2312" panose="0201060903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1635" y="3350895"/>
            <a:ext cx="117132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ea typeface="楷体_GB2312" panose="02010609030101010101" charset="-122"/>
              </a:rPr>
              <a:t>liàng           jià           hōng         bó            yào</a:t>
            </a:r>
            <a:r>
              <a:rPr lang="en-US" altLang="zh-CN" sz="2800">
                <a:ea typeface="楷体_GB2312" panose="02010609030101010101" charset="-122"/>
              </a:rPr>
              <a:t>          zàn        hé          jì</a:t>
            </a:r>
            <a:r>
              <a:rPr lang="en-US" altLang="zh-CN" sz="4000">
                <a:ea typeface="楷体_GB2312" panose="02010609030101010101" charset="-122"/>
              </a:rPr>
              <a:t>      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400050" y="895350"/>
            <a:ext cx="1175766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垒起城堡  插上 凶狠 补充 </a:t>
            </a:r>
          </a:p>
          <a:p>
            <a:pPr fontAlgn="auto">
              <a:lnSpc>
                <a:spcPct val="150000"/>
              </a:lnSpc>
            </a:pP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抢去 编织 魔窟 攻打 商量 </a:t>
            </a:r>
          </a:p>
          <a:p>
            <a:pPr fontAlgn="auto">
              <a:lnSpc>
                <a:spcPct val="150000"/>
              </a:lnSpc>
            </a:pP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火药 赞赏 趴在 轰塌 炸死 忘记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493387">
            <a:off x="53270" y="339679"/>
            <a:ext cx="565127" cy="573562"/>
          </a:xfrm>
          <a:prstGeom prst="rect">
            <a:avLst/>
          </a:prstGeom>
        </p:spPr>
      </p:pic>
      <p:sp>
        <p:nvSpPr>
          <p:cNvPr id="11266" name="文本框 11265"/>
          <p:cNvSpPr txBox="1"/>
          <p:nvPr/>
        </p:nvSpPr>
        <p:spPr>
          <a:xfrm>
            <a:off x="1540510" y="803275"/>
            <a:ext cx="996569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CC0000"/>
                </a:solidFill>
                <a:latin typeface="楷体_GB2312" panose="02010609030101010101" charset="-122"/>
                <a:ea typeface="楷体_GB2312" panose="02010609030101010101" charset="-122"/>
              </a:rPr>
              <a:t>自学课文：</a:t>
            </a:r>
          </a:p>
          <a:p>
            <a:endParaRPr lang="zh-CN" altLang="en-US" sz="7200" b="1" dirty="0">
              <a:solidFill>
                <a:srgbClr val="CC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5400" b="1" dirty="0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</a:rPr>
              <a:t>1 </a:t>
            </a:r>
            <a:r>
              <a:rPr lang="zh-CN" altLang="en-US" sz="5400" b="1" dirty="0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</a:rPr>
              <a:t>读通课文，读准生字字音，认清字形。</a:t>
            </a:r>
          </a:p>
          <a:p>
            <a:r>
              <a:rPr lang="en-US" altLang="zh-CN" sz="5400" b="1" dirty="0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</a:rPr>
              <a:t>2 </a:t>
            </a:r>
            <a:r>
              <a:rPr lang="zh-CN" altLang="en-US" sz="5400" b="1" dirty="0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</a:rPr>
              <a:t>思考：课文讲了一件什么事？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493387">
            <a:off x="130740" y="156164"/>
            <a:ext cx="565127" cy="573562"/>
          </a:xfrm>
          <a:prstGeom prst="rect">
            <a:avLst/>
          </a:prstGeom>
        </p:spPr>
      </p:pic>
      <p:sp>
        <p:nvSpPr>
          <p:cNvPr id="3077" name="矩形 3076"/>
          <p:cNvSpPr/>
          <p:nvPr/>
        </p:nvSpPr>
        <p:spPr>
          <a:xfrm>
            <a:off x="720090" y="2530793"/>
            <a:ext cx="1089533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Times New Roman" panose="02020603050405020304" pitchFamily="18" charset="0"/>
                <a:ea typeface="楷体_GB2312" panose="02010609030101010101" charset="-122"/>
              </a:rPr>
              <a:t>海边的沙滩是我们</a:t>
            </a: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快乐的天地</a:t>
            </a:r>
            <a:r>
              <a:rPr lang="zh-CN" altLang="en-US" sz="6000" b="1" dirty="0">
                <a:latin typeface="Times New Roman" panose="02020603050405020304" pitchFamily="18" charset="0"/>
                <a:ea typeface="楷体_GB2312" panose="0201060903010101010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493387">
            <a:off x="130740" y="156164"/>
            <a:ext cx="565127" cy="573562"/>
          </a:xfrm>
          <a:prstGeom prst="rect">
            <a:avLst/>
          </a:prstGeom>
        </p:spPr>
      </p:pic>
      <p:sp>
        <p:nvSpPr>
          <p:cNvPr id="5126" name="文本框 5125"/>
          <p:cNvSpPr txBox="1"/>
          <p:nvPr/>
        </p:nvSpPr>
        <p:spPr>
          <a:xfrm>
            <a:off x="345440" y="753745"/>
            <a:ext cx="115011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Tx/>
            </a:pP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我们是怎么垒城堡的？用直线划出来，找出动作词。</a:t>
            </a:r>
          </a:p>
        </p:txBody>
      </p:sp>
      <p:sp>
        <p:nvSpPr>
          <p:cNvPr id="5122" name="文本框 5121"/>
          <p:cNvSpPr txBox="1"/>
          <p:nvPr/>
        </p:nvSpPr>
        <p:spPr>
          <a:xfrm>
            <a:off x="1372870" y="1737995"/>
            <a:ext cx="10140950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               </a:t>
            </a:r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</a:rPr>
              <a:t>在沙滩上，我们垒起城堡，</a:t>
            </a:r>
            <a:r>
              <a:rPr lang="zh-CN" altLang="en-US" sz="6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筑</a:t>
            </a:r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</a:rPr>
              <a:t>起围墙，围墙外还</a:t>
            </a:r>
            <a:r>
              <a:rPr lang="zh-CN" altLang="en-US" sz="6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插</a:t>
            </a:r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</a:rPr>
              <a:t>上了干树枝，那是我们的树。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   </a:t>
            </a:r>
          </a:p>
        </p:txBody>
      </p:sp>
      <p:sp>
        <p:nvSpPr>
          <p:cNvPr id="5123" name="椭圆 5122"/>
          <p:cNvSpPr/>
          <p:nvPr/>
        </p:nvSpPr>
        <p:spPr>
          <a:xfrm>
            <a:off x="8155940" y="1737995"/>
            <a:ext cx="821690" cy="878205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4" name="椭圆 5123"/>
          <p:cNvSpPr/>
          <p:nvPr/>
        </p:nvSpPr>
        <p:spPr>
          <a:xfrm>
            <a:off x="1305560" y="2772410"/>
            <a:ext cx="792480" cy="87884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5" name="椭圆 5124"/>
          <p:cNvSpPr/>
          <p:nvPr/>
        </p:nvSpPr>
        <p:spPr>
          <a:xfrm>
            <a:off x="8230235" y="2773045"/>
            <a:ext cx="850265" cy="878205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32769"/>
          <p:cNvSpPr txBox="1"/>
          <p:nvPr/>
        </p:nvSpPr>
        <p:spPr>
          <a:xfrm>
            <a:off x="456565" y="405130"/>
            <a:ext cx="1108519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       </a:t>
            </a:r>
            <a:r>
              <a:rPr lang="en-US" altLang="zh-CN" sz="4000" b="1" dirty="0">
                <a:latin typeface="Times New Roman" panose="02020603050405020304" pitchFamily="18" charset="0"/>
              </a:rPr>
              <a:t>  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不知道谁输了一句</a:t>
            </a:r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</a:rPr>
              <a:t>：“这城堡里住着一个凶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狠</a:t>
            </a:r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</a:rPr>
              <a:t>的魔王。”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</a:rPr>
              <a:t>   “他抢去了美丽的公主！”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</a:rPr>
              <a:t>   “你们快听，公主在城堡里哭呢！</a:t>
            </a:r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814830" y="4365625"/>
            <a:ext cx="7297420" cy="829945"/>
            <a:chOff x="2767" y="6875"/>
            <a:chExt cx="11492" cy="1307"/>
          </a:xfrm>
        </p:grpSpPr>
        <p:sp>
          <p:nvSpPr>
            <p:cNvPr id="32775" name="文本框 32774"/>
            <p:cNvSpPr txBox="1"/>
            <p:nvPr/>
          </p:nvSpPr>
          <p:spPr>
            <a:xfrm>
              <a:off x="6339" y="6875"/>
              <a:ext cx="79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zh-CN" altLang="en-US" sz="48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anose="02010609030101010101" charset="-122"/>
                </a:rPr>
                <a:t>我们</a:t>
              </a:r>
              <a:r>
                <a:rPr lang="zh-CN" altLang="en-US" sz="4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charset="-122"/>
                </a:rPr>
                <a:t>编织</a:t>
              </a:r>
              <a:r>
                <a:rPr lang="zh-CN" altLang="en-US" sz="48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anose="02010609030101010101" charset="-122"/>
                </a:rPr>
                <a:t>着童话</a:t>
              </a:r>
              <a:r>
                <a:rPr lang="zh-CN" altLang="en-US" sz="44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anose="02010609030101010101" charset="-122"/>
                </a:rPr>
                <a:t>！</a:t>
              </a:r>
              <a:endParaRPr lang="zh-CN" altLang="en-US" sz="44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endParaRPr>
            </a:p>
          </p:txBody>
        </p:sp>
        <p:sp>
          <p:nvSpPr>
            <p:cNvPr id="32776" name="文本框 32775"/>
            <p:cNvSpPr txBox="1"/>
            <p:nvPr/>
          </p:nvSpPr>
          <p:spPr>
            <a:xfrm>
              <a:off x="2767" y="6875"/>
              <a:ext cx="4144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zh-CN" altLang="en-US" sz="48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anose="02010609030101010101" charset="-122"/>
                </a:rPr>
                <a:t>就这样，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963</Words>
  <Application>Microsoft Office PowerPoint</Application>
  <PresentationFormat>自定义</PresentationFormat>
  <Paragraphs>87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2</cp:revision>
  <dcterms:created xsi:type="dcterms:W3CDTF">2018-01-04T05:06:46Z</dcterms:created>
  <dcterms:modified xsi:type="dcterms:W3CDTF">2019-02-22T06:52:06Z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