
<file path=[Content_Types].xml><?xml version="1.0" encoding="utf-8"?>
<Types xmlns="http://schemas.openxmlformats.org/package/2006/content-types">
  <Default Extension="png" ContentType="image/png"/>
  <Default Extension="jpeg" ContentType="image/jpeg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5"/>
  </p:handoutMasterIdLst>
  <p:sldIdLst>
    <p:sldId id="323" r:id="rId3"/>
    <p:sldId id="1211" r:id="rId5"/>
    <p:sldId id="1012" r:id="rId6"/>
    <p:sldId id="1088" r:id="rId7"/>
    <p:sldId id="1003" r:id="rId8"/>
    <p:sldId id="1087" r:id="rId9"/>
    <p:sldId id="1091" r:id="rId10"/>
    <p:sldId id="1106" r:id="rId11"/>
    <p:sldId id="1107" r:id="rId12"/>
    <p:sldId id="634" r:id="rId13"/>
    <p:sldId id="1001" r:id="rId14"/>
    <p:sldId id="1077" r:id="rId15"/>
    <p:sldId id="1117" r:id="rId16"/>
    <p:sldId id="748" r:id="rId17"/>
    <p:sldId id="1011" r:id="rId18"/>
    <p:sldId id="996" r:id="rId19"/>
    <p:sldId id="1092" r:id="rId20"/>
    <p:sldId id="1110" r:id="rId21"/>
    <p:sldId id="1178" r:id="rId22"/>
    <p:sldId id="1112" r:id="rId23"/>
    <p:sldId id="1114" r:id="rId24"/>
    <p:sldId id="1013" r:id="rId25"/>
    <p:sldId id="1115" r:id="rId26"/>
    <p:sldId id="1093" r:id="rId27"/>
    <p:sldId id="1094" r:id="rId28"/>
    <p:sldId id="1127" r:id="rId29"/>
    <p:sldId id="1095" r:id="rId30"/>
    <p:sldId id="1125" r:id="rId31"/>
    <p:sldId id="1119" r:id="rId32"/>
    <p:sldId id="1118" r:id="rId33"/>
    <p:sldId id="1121" r:id="rId34"/>
    <p:sldId id="1122" r:id="rId35"/>
    <p:sldId id="1096" r:id="rId36"/>
    <p:sldId id="1045" r:id="rId37"/>
    <p:sldId id="1082" r:id="rId38"/>
    <p:sldId id="1128" r:id="rId39"/>
    <p:sldId id="1081" r:id="rId40"/>
    <p:sldId id="1123" r:id="rId41"/>
    <p:sldId id="1100" r:id="rId42"/>
    <p:sldId id="1131" r:id="rId43"/>
    <p:sldId id="1176" r:id="rId44"/>
    <p:sldId id="1177" r:id="rId45"/>
    <p:sldId id="1084" r:id="rId46"/>
    <p:sldId id="1085" r:id="rId47"/>
    <p:sldId id="1046" r:id="rId48"/>
    <p:sldId id="1129" r:id="rId49"/>
    <p:sldId id="1130" r:id="rId50"/>
    <p:sldId id="1047" r:id="rId51"/>
    <p:sldId id="1048" r:id="rId52"/>
    <p:sldId id="1102" r:id="rId53"/>
    <p:sldId id="1260" r:id="rId5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9"/>
    </p:embeddedFont>
    <p:embeddedFont>
      <p:font typeface="楷体" panose="02010609060101010101" pitchFamily="49" charset="-122"/>
      <p:regular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幼圆" panose="02010509060101010101" pitchFamily="49" charset="-122"/>
      <p:regular r:id="rId65"/>
    </p:embeddedFont>
    <p:embeddedFont>
      <p:font typeface="微软雅黑" panose="020B0503020204020204" charset="-122"/>
      <p:regular r:id="rId6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FF00FF"/>
    <a:srgbClr val="7030A0"/>
    <a:srgbClr val="D60093"/>
    <a:srgbClr val="A38302"/>
    <a:srgbClr val="0066FF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90"/>
      </p:cViewPr>
      <p:guideLst>
        <p:guide orient="horz" pos="3126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4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02"/>
        <p:guide pos="22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font" Target="fonts/font8.fntdata"/><Relationship Id="rId65" Type="http://schemas.openxmlformats.org/officeDocument/2006/relationships/font" Target="fonts/font7.fntdata"/><Relationship Id="rId64" Type="http://schemas.openxmlformats.org/officeDocument/2006/relationships/font" Target="fonts/font6.fntdata"/><Relationship Id="rId63" Type="http://schemas.openxmlformats.org/officeDocument/2006/relationships/font" Target="fonts/font5.fntdata"/><Relationship Id="rId62" Type="http://schemas.openxmlformats.org/officeDocument/2006/relationships/font" Target="fonts/font4.fntdata"/><Relationship Id="rId61" Type="http://schemas.openxmlformats.org/officeDocument/2006/relationships/font" Target="fonts/font3.fntdata"/><Relationship Id="rId60" Type="http://schemas.openxmlformats.org/officeDocument/2006/relationships/font" Target="fonts/font2.fntdata"/><Relationship Id="rId6" Type="http://schemas.openxmlformats.org/officeDocument/2006/relationships/slide" Target="slides/slide3.xml"/><Relationship Id="rId59" Type="http://schemas.openxmlformats.org/officeDocument/2006/relationships/font" Target="fonts/font1.fntdata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jpe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1" name="Picture 5"/>
          <p:cNvPicPr>
            <a:picLocks noChangeAspect="1" noChangeArrowheads="1"/>
          </p:cNvPicPr>
          <p:nvPr userDrawn="1"/>
        </p:nvPicPr>
        <p:blipFill>
          <a:blip r:embed="rId33"/>
          <a:srcRect l="7864" r="5075" b="34564"/>
          <a:stretch>
            <a:fillRect/>
          </a:stretch>
        </p:blipFill>
        <p:spPr bwMode="auto">
          <a:xfrm>
            <a:off x="0" y="4286262"/>
            <a:ext cx="914400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623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7 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狮子和鹿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1378" name="Picture 2" descr="https://timgsa.baidu.com/timg?image&amp;quality=80&amp;size=b9999_10000&amp;sec=1538402583537&amp;di=11858a832accaff8400af55185c29644&amp;imgtype=0&amp;src=http%3A%2F%2Fimgsrc.baidu.com%2Fimgad%2Fpic%2Fitem%2Fd1160924ab18972b1fa23fe3edcd7b899e510a7a.jpg"/>
          <p:cNvPicPr>
            <a:picLocks noChangeAspect="1" noChangeArrowheads="1"/>
          </p:cNvPicPr>
          <p:nvPr userDrawn="1"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b="5500"/>
          <a:stretch>
            <a:fillRect/>
          </a:stretch>
        </p:blipFill>
        <p:spPr bwMode="auto">
          <a:xfrm>
            <a:off x="7143769" y="4026810"/>
            <a:ext cx="785818" cy="111669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8.xml"/><Relationship Id="rId5" Type="http://schemas.openxmlformats.org/officeDocument/2006/relationships/slide" Target="slide2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jpe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jpeg"/><Relationship Id="rId1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timgsa.baidu.com/timg?image&amp;quality=80&amp;size=b9999_10000&amp;sec=1538401275508&amp;di=ce2c3c16f22f5c0da4579b76d79ffdef&amp;imgtype=0&amp;src=http%3A%2F%2Fpic1.win4000.com%2Fwallpaper%2F8%2F589a8925a691e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66564" name="Picture 4" descr="https://timgsa.baidu.com/timg?image&amp;quality=80&amp;size=b9999_10000&amp;sec=1538401322486&amp;di=c2895f01dbef7fe24a38d851ace0dd2f&amp;imgtype=0&amp;src=http%3A%2F%2Fimgsrc.baidu.com%2Fimgad%2Fpic%2Fitem%2Fb812c8fcc3cec3fdc1cd1686dc88d43f86942755.jpg"/>
          <p:cNvPicPr>
            <a:picLocks noChangeAspect="1" noChangeArrowheads="1"/>
          </p:cNvPicPr>
          <p:nvPr/>
        </p:nvPicPr>
        <p:blipFill>
          <a:blip r:embed="rId2">
            <a:lum bright="20000" contrast="40000"/>
          </a:blip>
          <a:srcRect b="635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66566" name="Picture 6" descr="https://timgsa.baidu.com/timg?image&amp;quality=80&amp;size=b9999_10000&amp;sec=1538401494157&amp;di=c54c3fa0bf46ad0ac35bd799118f5ace&amp;imgtype=0&amp;src=http%3A%2F%2Fimgsrc.baidu.com%2Fimage%2Fc0%253Dshijue1%252C0%252C0%252C294%252C40%2Fsign%3Da25ea7b243540923be646b3dfa31bb7c%2Fdc54564e9258d1099c31f023db58ccbf6d814d54.jp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 b="4187"/>
          <a:stretch>
            <a:fillRect/>
          </a:stretch>
        </p:blipFill>
        <p:spPr bwMode="auto">
          <a:xfrm>
            <a:off x="0" y="-95941"/>
            <a:ext cx="9144000" cy="523944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62"/>
            <a:ext cx="8001024" cy="1054135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在大森林里，有美丽的小鹿。同学们，你们喜欢它吗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最喜欢它的什么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428625" y="2246948"/>
            <a:ext cx="815403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>
            <a:softEdge rad="88900"/>
          </a:effec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altLang="en-US" sz="3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今天我们就一起学习一篇有关鹿的课文。</a:t>
            </a:r>
            <a:endParaRPr kumimoji="0" 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240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897283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12167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41781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64195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87878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950322" y="292894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307644" y="2928940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593528" y="2928940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815912" y="2944706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928662" y="2921713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235636" y="2928196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21520" y="2928196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760794" y="2919403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86608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64195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34580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12167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857224" y="135730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文本框 64"/>
          <p:cNvSpPr txBox="1"/>
          <p:nvPr/>
        </p:nvSpPr>
        <p:spPr>
          <a:xfrm>
            <a:off x="6151574" y="292894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7"/>
          <p:cNvGrpSpPr/>
          <p:nvPr/>
        </p:nvGrpSpPr>
        <p:grpSpPr>
          <a:xfrm>
            <a:off x="6096456" y="2903637"/>
            <a:ext cx="1029163" cy="1085656"/>
            <a:chOff x="2437" y="2032"/>
            <a:chExt cx="1244" cy="1264"/>
          </a:xfrm>
        </p:grpSpPr>
        <p:sp>
          <p:nvSpPr>
            <p:cNvPr id="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7" name="文本框 64"/>
          <p:cNvSpPr txBox="1"/>
          <p:nvPr/>
        </p:nvSpPr>
        <p:spPr>
          <a:xfrm>
            <a:off x="7332682" y="292894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7"/>
          <p:cNvGrpSpPr/>
          <p:nvPr/>
        </p:nvGrpSpPr>
        <p:grpSpPr>
          <a:xfrm>
            <a:off x="7239464" y="2903637"/>
            <a:ext cx="1029163" cy="1085656"/>
            <a:chOff x="2437" y="2032"/>
            <a:chExt cx="1244" cy="1264"/>
          </a:xfrm>
        </p:grpSpPr>
        <p:sp>
          <p:nvSpPr>
            <p:cNvPr id="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2" name="文本框 64"/>
          <p:cNvSpPr txBox="1"/>
          <p:nvPr/>
        </p:nvSpPr>
        <p:spPr>
          <a:xfrm>
            <a:off x="7286648" y="135730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7206130" y="1332001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52" grpId="0"/>
      <p:bldP spid="57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25" y="535305"/>
            <a:ext cx="2215515" cy="1607820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 flipV="1">
            <a:off x="6429388" y="1462078"/>
            <a:ext cx="1725865" cy="98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226" y="1293475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3215629" y="1785932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207136" y="1025514"/>
            <a:ext cx="2214578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857699" y="1467159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5" name="直线连接符 5"/>
          <p:cNvCxnSpPr/>
          <p:nvPr/>
        </p:nvCxnSpPr>
        <p:spPr>
          <a:xfrm>
            <a:off x="2967180" y="222124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1" y="1714495"/>
            <a:ext cx="1965436" cy="1643074"/>
          </a:xfrm>
          <a:prstGeom prst="rect">
            <a:avLst/>
          </a:prstGeom>
        </p:spPr>
      </p:pic>
      <p:cxnSp>
        <p:nvCxnSpPr>
          <p:cNvPr id="56" name="直线连接符 75"/>
          <p:cNvCxnSpPr/>
          <p:nvPr/>
        </p:nvCxnSpPr>
        <p:spPr>
          <a:xfrm flipV="1">
            <a:off x="428596" y="2643188"/>
            <a:ext cx="1725865" cy="98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395258" y="2193922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966928" y="2702191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64"/>
          <p:cNvSpPr txBox="1"/>
          <p:nvPr/>
        </p:nvSpPr>
        <p:spPr>
          <a:xfrm>
            <a:off x="2634597" y="243648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4"/>
          <p:cNvSpPr txBox="1"/>
          <p:nvPr/>
        </p:nvSpPr>
        <p:spPr>
          <a:xfrm>
            <a:off x="3166377" y="2436483"/>
            <a:ext cx="766488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4"/>
          <p:cNvSpPr txBox="1"/>
          <p:nvPr/>
        </p:nvSpPr>
        <p:spPr>
          <a:xfrm>
            <a:off x="3721374" y="2436483"/>
            <a:ext cx="944527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4300435" y="2436483"/>
            <a:ext cx="935477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4798257" y="243648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致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2920309" y="3007987"/>
            <a:ext cx="56681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464028" y="300798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4049424" y="300798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4"/>
          <p:cNvSpPr txBox="1"/>
          <p:nvPr/>
        </p:nvSpPr>
        <p:spPr>
          <a:xfrm>
            <a:off x="4634821" y="300798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380" y="2428875"/>
            <a:ext cx="2143760" cy="1607820"/>
          </a:xfrm>
          <a:prstGeom prst="rect">
            <a:avLst/>
          </a:prstGeom>
        </p:spPr>
      </p:pic>
      <p:cxnSp>
        <p:nvCxnSpPr>
          <p:cNvPr id="69" name="直线连接符 75"/>
          <p:cNvCxnSpPr/>
          <p:nvPr/>
        </p:nvCxnSpPr>
        <p:spPr>
          <a:xfrm flipV="1">
            <a:off x="6411143" y="3355659"/>
            <a:ext cx="1725865" cy="98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4"/>
          <p:cNvSpPr txBox="1"/>
          <p:nvPr/>
        </p:nvSpPr>
        <p:spPr>
          <a:xfrm>
            <a:off x="6339705" y="2893695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64"/>
          <p:cNvSpPr txBox="1"/>
          <p:nvPr/>
        </p:nvSpPr>
        <p:spPr>
          <a:xfrm>
            <a:off x="6929137" y="3357568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49945" y="1071552"/>
            <a:ext cx="4104456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508471" y="1335712"/>
            <a:ext cx="17945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塘</a:t>
            </a:r>
            <a:endParaRPr lang="zh-CN" altLang="en-US" sz="2800" b="1" dirty="0"/>
          </a:p>
        </p:txBody>
      </p:sp>
      <p:cxnSp>
        <p:nvCxnSpPr>
          <p:cNvPr id="50" name="直接连接符 49"/>
          <p:cNvCxnSpPr/>
          <p:nvPr/>
        </p:nvCxnSpPr>
        <p:spPr>
          <a:xfrm>
            <a:off x="0" y="3143254"/>
            <a:ext cx="914400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916555" y="2214245"/>
            <a:ext cx="479869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都和口有关系。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0" y="2000880"/>
            <a:ext cx="914400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011850" y="3474092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字理识字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37"/>
          <p:cNvSpPr txBox="1"/>
          <p:nvPr/>
        </p:nvSpPr>
        <p:spPr>
          <a:xfrm>
            <a:off x="1011555" y="2214245"/>
            <a:ext cx="202501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归类识字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16555" y="3290570"/>
            <a:ext cx="4218940" cy="1309370"/>
            <a:chOff x="4593" y="5182"/>
            <a:chExt cx="6644" cy="2062"/>
          </a:xfrm>
        </p:grpSpPr>
        <p:pic>
          <p:nvPicPr>
            <p:cNvPr id="49153" name="Picture 1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8035"/>
            <a:stretch>
              <a:fillRect/>
            </a:stretch>
          </p:blipFill>
          <p:spPr bwMode="auto">
            <a:xfrm>
              <a:off x="4593" y="5182"/>
              <a:ext cx="6645" cy="2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矩形 2"/>
            <p:cNvSpPr/>
            <p:nvPr/>
          </p:nvSpPr>
          <p:spPr>
            <a:xfrm>
              <a:off x="5613" y="6641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951" y="6641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525" y="6632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9881" y="6632"/>
              <a:ext cx="567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43" grpId="0"/>
      <p:bldP spid="51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0619" y="4102514"/>
            <a:ext cx="156966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dirty="0"/>
              <a:t>前鼻音</a:t>
            </a:r>
            <a:endParaRPr lang="zh-CN" altLang="en-US" sz="3600" dirty="0"/>
          </a:p>
        </p:txBody>
      </p:sp>
      <p:graphicFrame>
        <p:nvGraphicFramePr>
          <p:cNvPr id="9" name="Group 12"/>
          <p:cNvGraphicFramePr>
            <a:graphicFrameLocks noGrp="1"/>
          </p:cNvGraphicFramePr>
          <p:nvPr/>
        </p:nvGraphicFramePr>
        <p:xfrm>
          <a:off x="571472" y="228663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Box 23"/>
          <p:cNvSpPr txBox="1"/>
          <p:nvPr/>
        </p:nvSpPr>
        <p:spPr>
          <a:xfrm>
            <a:off x="609307" y="218792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Group 12"/>
          <p:cNvGraphicFramePr>
            <a:graphicFrameLocks noGrp="1"/>
          </p:cNvGraphicFramePr>
          <p:nvPr/>
        </p:nvGraphicFramePr>
        <p:xfrm>
          <a:off x="4929190" y="228663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23"/>
          <p:cNvSpPr txBox="1"/>
          <p:nvPr/>
        </p:nvSpPr>
        <p:spPr>
          <a:xfrm>
            <a:off x="4967025" y="218792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786737" y="1429376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y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ún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144770" y="1429385"/>
            <a:ext cx="139128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j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īn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graphicFrame>
        <p:nvGraphicFramePr>
          <p:cNvPr id="15" name="Group 12"/>
          <p:cNvGraphicFramePr>
            <a:graphicFrameLocks noGrp="1"/>
          </p:cNvGraphicFramePr>
          <p:nvPr/>
        </p:nvGraphicFramePr>
        <p:xfrm>
          <a:off x="2714612" y="2286315"/>
          <a:ext cx="1481202" cy="1528747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23"/>
          <p:cNvSpPr txBox="1"/>
          <p:nvPr/>
        </p:nvSpPr>
        <p:spPr>
          <a:xfrm>
            <a:off x="2744827" y="2229515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2714612" y="1462714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ch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èn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7000860" y="228663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3"/>
          <p:cNvSpPr txBox="1"/>
          <p:nvPr/>
        </p:nvSpPr>
        <p:spPr>
          <a:xfrm>
            <a:off x="7038695" y="218792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7072630" y="1357630"/>
            <a:ext cx="164274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yu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àn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88" name="线形标注 1 87"/>
          <p:cNvSpPr/>
          <p:nvPr/>
        </p:nvSpPr>
        <p:spPr>
          <a:xfrm>
            <a:off x="180974" y="841375"/>
            <a:ext cx="3274111" cy="659130"/>
          </a:xfrm>
          <a:prstGeom prst="borderCallout1">
            <a:avLst>
              <a:gd name="adj1" fmla="val 101984"/>
              <a:gd name="adj2" fmla="val 9740"/>
              <a:gd name="adj3" fmla="val 135762"/>
              <a:gd name="adj4" fmla="val 16555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</a:rPr>
              <a:t>不要读成“</a:t>
            </a:r>
            <a:r>
              <a:rPr lang="en-US" altLang="zh-CN" sz="3600" b="1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jūn</a:t>
            </a:r>
            <a:r>
              <a:rPr lang="zh-CN" altLang="en-US" sz="3200" dirty="0">
                <a:solidFill>
                  <a:schemeClr val="tx1"/>
                </a:solidFill>
              </a:rPr>
              <a:t>”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47493" y="286051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易读错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/>
      <p:bldP spid="12" grpId="0"/>
      <p:bldP spid="13" grpId="0"/>
      <p:bldP spid="14" grpId="0"/>
      <p:bldP spid="16" grpId="0"/>
      <p:bldP spid="17" grpId="0"/>
      <p:bldP spid="21" grpId="0"/>
      <p:bldP spid="22" grpId="0"/>
      <p:bldP spid="8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785786" y="214312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823621" y="204441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144270" y="1357630"/>
            <a:ext cx="103251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lù</a:t>
            </a:r>
            <a:endParaRPr lang="en-US" altLang="zh-CN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003983" y="286051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线形标注 1 87"/>
          <p:cNvSpPr/>
          <p:nvPr/>
        </p:nvSpPr>
        <p:spPr>
          <a:xfrm>
            <a:off x="1945005" y="927100"/>
            <a:ext cx="2842260" cy="683260"/>
          </a:xfrm>
          <a:prstGeom prst="borderCallout1">
            <a:avLst>
              <a:gd name="adj1" fmla="val 103717"/>
              <a:gd name="adj2" fmla="val 9830"/>
              <a:gd name="adj3" fmla="val 230669"/>
              <a:gd name="adj4" fmla="val -2256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</a:rPr>
              <a:t>不要多一横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279525" y="2531745"/>
            <a:ext cx="665480" cy="384175"/>
          </a:xfrm>
          <a:prstGeom prst="rect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4643438" y="221456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4" name="TextBox 23"/>
          <p:cNvSpPr txBox="1"/>
          <p:nvPr/>
        </p:nvSpPr>
        <p:spPr>
          <a:xfrm>
            <a:off x="4681273" y="211585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4502150" y="1428750"/>
            <a:ext cx="184150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shǎng</a:t>
            </a:r>
            <a:endParaRPr lang="en-US" altLang="zh-CN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68613" y="3282003"/>
            <a:ext cx="357190" cy="285752"/>
          </a:xfrm>
          <a:prstGeom prst="rect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线形标注 1 84"/>
          <p:cNvSpPr/>
          <p:nvPr/>
        </p:nvSpPr>
        <p:spPr>
          <a:xfrm>
            <a:off x="6482715" y="2531745"/>
            <a:ext cx="2607945" cy="1036320"/>
          </a:xfrm>
          <a:prstGeom prst="borderCallout1">
            <a:avLst>
              <a:gd name="adj1" fmla="val 50306"/>
              <a:gd name="adj2" fmla="val -194"/>
              <a:gd name="adj3" fmla="val 76838"/>
              <a:gd name="adj4" fmla="val -29705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这是一点，不要写成捺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  <p:bldP spid="90" grpId="0" bldLvl="0" animBg="1"/>
      <p:bldP spid="50" grpId="0" bldLvl="0" animBg="1"/>
      <p:bldP spid="8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s://timgsa.baidu.com/timg?image&amp;quality=80&amp;size=b9999_10000&amp;sec=1538407768584&amp;di=39863058d350d4b4d5ab390404422100&amp;imgtype=0&amp;src=http%3A%2F%2Fpic20.photophoto.cn%2F20110823%2F0017030266813085_b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32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286360"/>
            <a:ext cx="1936685" cy="57594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15265" y="1004570"/>
            <a:ext cx="3405505" cy="49911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小鹿爱吃的草在哪里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000" name="Picture 16" descr="https://timgsa.baidu.com/timg?image&amp;quality=80&amp;size=b9999_10000&amp;sec=1538408538722&amp;di=3581207c499e2e59e89364dfd61fcce8&amp;imgtype=0&amp;src=http%3A%2F%2Fimgsrc.baidu.com%2Fimgad%2Fpic%2Fitem%2F3b87e950352ac65c26357357f1f2b21193138ae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750"/>
          <a:stretch>
            <a:fillRect/>
          </a:stretch>
        </p:blipFill>
        <p:spPr bwMode="auto">
          <a:xfrm flipH="1">
            <a:off x="0" y="2996725"/>
            <a:ext cx="1643042" cy="2146775"/>
          </a:xfrm>
          <a:prstGeom prst="rect">
            <a:avLst/>
          </a:prstGeom>
          <a:noFill/>
        </p:spPr>
      </p:pic>
      <p:grpSp>
        <p:nvGrpSpPr>
          <p:cNvPr id="125" name="组合 124"/>
          <p:cNvGrpSpPr/>
          <p:nvPr/>
        </p:nvGrpSpPr>
        <p:grpSpPr>
          <a:xfrm>
            <a:off x="285721" y="1785932"/>
            <a:ext cx="928694" cy="953530"/>
            <a:chOff x="285720" y="1643056"/>
            <a:chExt cx="1159001" cy="1108357"/>
          </a:xfrm>
        </p:grpSpPr>
        <p:pic>
          <p:nvPicPr>
            <p:cNvPr id="42002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24" name="TextBox 123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狮</a:t>
              </a:r>
              <a:endParaRPr lang="zh-CN" altLang="en-US" sz="3200" dirty="0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142976" y="2143122"/>
            <a:ext cx="928694" cy="953530"/>
            <a:chOff x="285720" y="1643056"/>
            <a:chExt cx="1159001" cy="1108357"/>
          </a:xfrm>
        </p:grpSpPr>
        <p:pic>
          <p:nvPicPr>
            <p:cNvPr id="127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28" name="TextBox 127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鹿</a:t>
              </a:r>
              <a:endParaRPr lang="zh-CN" altLang="en-US" sz="3200" dirty="0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286644" y="1714494"/>
            <a:ext cx="928694" cy="953530"/>
            <a:chOff x="285720" y="1643056"/>
            <a:chExt cx="1159001" cy="1108357"/>
          </a:xfrm>
        </p:grpSpPr>
        <p:pic>
          <p:nvPicPr>
            <p:cNvPr id="130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1" name="TextBox 130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致</a:t>
              </a:r>
              <a:endParaRPr lang="zh-CN" altLang="en-US" sz="3200" dirty="0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2143108" y="3000378"/>
            <a:ext cx="928694" cy="953530"/>
            <a:chOff x="285720" y="1643056"/>
            <a:chExt cx="1159001" cy="1108357"/>
          </a:xfrm>
        </p:grpSpPr>
        <p:pic>
          <p:nvPicPr>
            <p:cNvPr id="133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4" name="TextBox 133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塘</a:t>
              </a:r>
              <a:endParaRPr lang="zh-CN" altLang="en-US" sz="3200" dirty="0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785918" y="4263572"/>
            <a:ext cx="928694" cy="953530"/>
            <a:chOff x="285720" y="1643056"/>
            <a:chExt cx="1159001" cy="1108357"/>
          </a:xfrm>
        </p:grpSpPr>
        <p:pic>
          <p:nvPicPr>
            <p:cNvPr id="136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7" name="TextBox 136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欣</a:t>
              </a:r>
              <a:endParaRPr lang="zh-CN" altLang="en-US" sz="3200" dirty="0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928926" y="4263572"/>
            <a:ext cx="928694" cy="953530"/>
            <a:chOff x="285720" y="1643056"/>
            <a:chExt cx="1159001" cy="1108357"/>
          </a:xfrm>
        </p:grpSpPr>
        <p:pic>
          <p:nvPicPr>
            <p:cNvPr id="139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0" name="TextBox 139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赏</a:t>
              </a:r>
              <a:endParaRPr lang="zh-CN" altLang="en-US" sz="3200" dirty="0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143240" y="3500444"/>
            <a:ext cx="928694" cy="953530"/>
            <a:chOff x="285720" y="1643056"/>
            <a:chExt cx="1159001" cy="1108357"/>
          </a:xfrm>
        </p:grpSpPr>
        <p:pic>
          <p:nvPicPr>
            <p:cNvPr id="142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3" name="TextBox 142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映</a:t>
              </a:r>
              <a:endParaRPr lang="zh-CN" altLang="en-US" sz="3200" dirty="0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8215306" y="3929072"/>
            <a:ext cx="928694" cy="879928"/>
            <a:chOff x="285720" y="1643056"/>
            <a:chExt cx="1159001" cy="1022804"/>
          </a:xfrm>
        </p:grpSpPr>
        <p:pic>
          <p:nvPicPr>
            <p:cNvPr id="145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6" name="TextBox 145"/>
            <p:cNvSpPr txBox="1"/>
            <p:nvPr/>
          </p:nvSpPr>
          <p:spPr>
            <a:xfrm>
              <a:off x="500034" y="2071684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叹</a:t>
              </a:r>
              <a:endParaRPr lang="zh-CN" altLang="en-US" sz="3200" dirty="0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7215206" y="3429006"/>
            <a:ext cx="928694" cy="953530"/>
            <a:chOff x="285720" y="1643056"/>
            <a:chExt cx="1159001" cy="1108357"/>
          </a:xfrm>
        </p:grpSpPr>
        <p:pic>
          <p:nvPicPr>
            <p:cNvPr id="148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9" name="TextBox 148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哎</a:t>
              </a:r>
              <a:endParaRPr lang="zh-CN" altLang="en-US" sz="3200" dirty="0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215306" y="2643188"/>
            <a:ext cx="928694" cy="953530"/>
            <a:chOff x="285720" y="1643056"/>
            <a:chExt cx="1159001" cy="1108357"/>
          </a:xfrm>
        </p:grpSpPr>
        <p:pic>
          <p:nvPicPr>
            <p:cNvPr id="151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2" name="TextBox 151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传</a:t>
              </a:r>
              <a:endParaRPr lang="zh-CN" altLang="en-US" sz="3200" dirty="0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6500826" y="2428874"/>
            <a:ext cx="928694" cy="953530"/>
            <a:chOff x="285720" y="1643056"/>
            <a:chExt cx="1159001" cy="1108357"/>
          </a:xfrm>
        </p:grpSpPr>
        <p:pic>
          <p:nvPicPr>
            <p:cNvPr id="154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5" name="TextBox 154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配</a:t>
              </a:r>
              <a:endParaRPr lang="zh-CN" altLang="en-US" sz="3200" dirty="0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286380" y="2214560"/>
            <a:ext cx="928694" cy="953530"/>
            <a:chOff x="285720" y="1643056"/>
            <a:chExt cx="1159001" cy="1108357"/>
          </a:xfrm>
        </p:grpSpPr>
        <p:pic>
          <p:nvPicPr>
            <p:cNvPr id="157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8" name="TextBox 157"/>
            <p:cNvSpPr txBox="1"/>
            <p:nvPr/>
          </p:nvSpPr>
          <p:spPr>
            <a:xfrm>
              <a:off x="500034" y="2071686"/>
              <a:ext cx="742598" cy="6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匀</a:t>
              </a:r>
              <a:endParaRPr lang="zh-CN" altLang="en-US" sz="32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23441" y="426641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9009" y="54548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2551" y="542635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499745" y="1030605"/>
            <a:ext cx="780478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匀称：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均匀，比例和谐。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本课指鹿很满意自己的体型。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595284" y="2998129"/>
            <a:ext cx="807249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抱怨：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心中不满。数说别人不对，埋怨。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2755" y="2106930"/>
            <a:ext cx="573595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她因为身材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匀称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被选入舞蹈队。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6245" y="3669030"/>
            <a:ext cx="498411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我们不应该总是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抱怨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别人。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 bldLvl="0" animBg="1"/>
      <p:bldP spid="16" grpId="0" bldLvl="0" animBg="1"/>
      <p:bldP spid="2" grpId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1670" y="596265"/>
            <a:ext cx="48621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机灵：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聪明伶俐，机智。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30845" y="1853245"/>
            <a:ext cx="72152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犹豫：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拿不定主意。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1670050" y="1221740"/>
            <a:ext cx="589915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表妹是一个十分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机灵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的小女孩。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570865" y="2417445"/>
            <a:ext cx="80206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没精打采：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形容不高兴、不振作。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本课指鹿抱怨自己的腿的时候不高兴。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7590" y="3493770"/>
            <a:ext cx="7267575" cy="1076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我们的风筝被风吹走了， 我们只好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没精打采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回家了。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 bldLvl="0" animBg="1"/>
      <p:bldP spid="3" grpId="0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627370"/>
            <a:ext cx="4071966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灰心丧气：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（因遭到困难、失败）意志消沉。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本课是说狮子追不到鹿灰心丧气。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620" y="2847975"/>
            <a:ext cx="3916680" cy="15684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无论何时,不管怎样,我决不允许自己有一点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灰心丧气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dirty="0"/>
          </a:p>
        </p:txBody>
      </p:sp>
      <p:pic>
        <p:nvPicPr>
          <p:cNvPr id="36866" name="Picture 2" descr="https://timgsa.baidu.com/timg?image&amp;quality=80&amp;size=b9999_10000&amp;sec=1538410584508&amp;di=e3402d15062d80bc641e932474c9d1f4&amp;imgtype=0&amp;src=http%3A%2F%2Fimg.39yst.com%2Fuploads%2F2015%2F0707%2F1436250875640.jpg"/>
          <p:cNvPicPr>
            <a:picLocks noChangeAspect="1" noChangeArrowheads="1"/>
          </p:cNvPicPr>
          <p:nvPr/>
        </p:nvPicPr>
        <p:blipFill>
          <a:blip r:embed="rId1"/>
          <a:srcRect b="9999"/>
          <a:stretch>
            <a:fillRect/>
          </a:stretch>
        </p:blipFill>
        <p:spPr bwMode="auto">
          <a:xfrm>
            <a:off x="4933952" y="627367"/>
            <a:ext cx="3810000" cy="3429024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848985"/>
            <a:ext cx="407196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波纹：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小波浪形成的水纹。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本课指池水的波纹。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620" y="2648585"/>
            <a:ext cx="3825875" cy="113728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一阵微风吹过，河水泛起层层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波纹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26" name="Picture 2" descr="https://timgsa.baidu.com/timg?image&amp;quality=80&amp;size=b9999_10000&amp;sec=1540257018371&amp;di=ca0ee304147ed00f31443898e6486c70&amp;imgtype=0&amp;src=http%3A%2F%2Fpic31.photophoto.cn%2F20140609%2F0011024036053149_b.jpg"/>
          <p:cNvPicPr>
            <a:picLocks noChangeAspect="1" noChangeArrowheads="1"/>
          </p:cNvPicPr>
          <p:nvPr/>
        </p:nvPicPr>
        <p:blipFill>
          <a:blip r:embed="rId1"/>
          <a:srcRect b="3830"/>
          <a:stretch>
            <a:fillRect/>
          </a:stretch>
        </p:blipFill>
        <p:spPr bwMode="auto">
          <a:xfrm>
            <a:off x="4857752" y="928676"/>
            <a:ext cx="3714776" cy="2857520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 狮子和鹿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605" y="635"/>
            <a:ext cx="9178925" cy="5163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4126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 flipH="1">
            <a:off x="-14922" y="11633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三年级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654909" y="1279511"/>
            <a:ext cx="3804650" cy="89916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7  </a:t>
            </a:r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狮子和鹿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210" y="998220"/>
            <a:ext cx="807339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读课文，思考：课文讲了鹿的一件什么事？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155" y="2285681"/>
            <a:ext cx="8072494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一开始，鹿非常</a:t>
            </a:r>
            <a:r>
              <a:rPr lang="zh-CN" altLang="en-US" sz="3200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欣赏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自己美丽的角，而抱怨四条</a:t>
            </a:r>
            <a:r>
              <a:rPr lang="zh-CN" altLang="en-US" sz="3200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难堪的腿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，当狮子扑来时，鹿有力的长腿帮助他</a:t>
            </a:r>
            <a:r>
              <a:rPr lang="zh-CN" altLang="en-US" sz="3200" b="1" u="sng" dirty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死里逃生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，而美丽的角却害他差点儿送命。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83619" y="231086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欣赏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0278" y="282448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难看的腿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8326" y="328613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狮口逃生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5600" y="948621"/>
            <a:ext cx="8680896" cy="32316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en-US" alt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</a:t>
            </a:r>
            <a:r>
              <a:rPr kumimoji="0" 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给下列</a:t>
            </a: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红色</a:t>
            </a:r>
            <a:r>
              <a:rPr kumimoji="0" 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的字选择正确的读音，用“</a:t>
            </a:r>
            <a:r>
              <a:rPr kumimoji="0" lang="en-US" alt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____”</a:t>
            </a: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画出。</a:t>
            </a:r>
            <a:endParaRPr kumimoji="0" lang="zh-CN" altLang="en-US" sz="32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匀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称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36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chèn</a:t>
            </a:r>
            <a:r>
              <a:rPr kumimoji="0" lang="en-US" altLang="zh-CN" sz="3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en-US" altLang="zh-CN" sz="36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chēng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    不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禁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jīn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jìn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皱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眉（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zòu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zhòu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        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配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得上（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pèi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pèn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抱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怨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yuàn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yàn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          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撒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开（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sā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6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sǎ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927526" y="2628025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75303" y="2573335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65873" y="30734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48402" y="3125805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35834" y="365361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44346" y="365361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71500" y="579438"/>
            <a:ext cx="8100695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二、把下列词语补充完整。</a:t>
            </a:r>
            <a:endParaRPr kumimoji="0" lang="zh-CN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）鹿角     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头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）狮子  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）镜子     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）池塘   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阵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）清风     一（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）小溪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1500166" y="1637342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只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5388368" y="1629950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头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1500166" y="2208846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面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5397724" y="2177314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1500166" y="2780350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阵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5405116" y="2708912"/>
            <a:ext cx="7143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条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6286512" y="371285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883" y="3762291"/>
            <a:ext cx="351070" cy="3801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799841" y="3696267"/>
            <a:ext cx="335134" cy="4723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2" grpId="0" bldLvl="0" animBg="1"/>
      <p:bldP spid="27" grpId="0" bldLvl="0" animBg="1"/>
      <p:bldP spid="28" grpId="0" bldLvl="0" animBg="1"/>
      <p:bldP spid="29" grpId="0" bldLvl="0" animBg="1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88350" y="0"/>
            <a:ext cx="755650" cy="51638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BF5EB">
                  <a:alpha val="100000"/>
                </a:srgbClr>
              </a:clrFrom>
              <a:clrTo>
                <a:srgbClr val="FBF5EB">
                  <a:alpha val="100000"/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-20955" y="-635"/>
            <a:ext cx="8436610" cy="516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22" y="33169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11"/>
          <p:cNvSpPr txBox="1"/>
          <p:nvPr/>
        </p:nvSpPr>
        <p:spPr>
          <a:xfrm>
            <a:off x="261435" y="32096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540" y="1111250"/>
            <a:ext cx="8122285" cy="1568450"/>
          </a:xfrm>
          <a:prstGeom prst="rect">
            <a:avLst/>
          </a:prstGeom>
          <a:solidFill>
            <a:schemeClr val="accent6">
              <a:lumMod val="40000"/>
              <a:lumOff val="60000"/>
              <a:alpha val="73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上节课我们一起学习了字词，这节课我们继续学习</a:t>
            </a:r>
            <a:r>
              <a:rPr lang="en-US" altLang="zh-CN" sz="3200" dirty="0"/>
              <a:t>《</a:t>
            </a:r>
            <a:r>
              <a:rPr lang="zh-CN" altLang="en-US" sz="3200" dirty="0"/>
              <a:t>狮子和鹿</a:t>
            </a:r>
            <a:r>
              <a:rPr lang="en-US" altLang="zh-CN" sz="3200" dirty="0"/>
              <a:t>》</a:t>
            </a:r>
            <a:r>
              <a:rPr lang="zh-CN" altLang="en-US" sz="3200" dirty="0"/>
              <a:t>，看看鹿怎么因为角险些丧命，却又因为腿，保证了性命。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56" y="2545395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9" name="文本框 6"/>
          <p:cNvSpPr txBox="1"/>
          <p:nvPr/>
        </p:nvSpPr>
        <p:spPr>
          <a:xfrm>
            <a:off x="1619292" y="2661274"/>
            <a:ext cx="7113575" cy="119888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自由读第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1-3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自然段，想一想：小鹿认为自己的角怎么样？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0040" y="973455"/>
            <a:ext cx="84124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故事到底怎么向我们展开呢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让我们一起慢慢走进课文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看看到底是怎么回事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!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807335" y="2032635"/>
            <a:ext cx="2513330" cy="51308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标注 21"/>
          <p:cNvSpPr/>
          <p:nvPr/>
        </p:nvSpPr>
        <p:spPr>
          <a:xfrm>
            <a:off x="377190" y="2785745"/>
            <a:ext cx="2714625" cy="864235"/>
          </a:xfrm>
          <a:prstGeom prst="wedgeRectCallout">
            <a:avLst>
              <a:gd name="adj1" fmla="val -18677"/>
              <a:gd name="adj2" fmla="val -155332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0000FF"/>
                </a:solidFill>
              </a:rPr>
              <a:t>比喻句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，写出池水的</a:t>
            </a:r>
            <a:r>
              <a:rPr lang="zh-CN" alt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清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的特点。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23" name="矩形标注 22"/>
          <p:cNvSpPr/>
          <p:nvPr/>
        </p:nvSpPr>
        <p:spPr>
          <a:xfrm>
            <a:off x="4357370" y="2643505"/>
            <a:ext cx="1706880" cy="577215"/>
          </a:xfrm>
          <a:prstGeom prst="wedgeRectCallout">
            <a:avLst>
              <a:gd name="adj1" fmla="val -18705"/>
              <a:gd name="adj2" fmla="val -108369"/>
            </a:avLst>
          </a:prstGeom>
          <a:grpFill/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</a:rPr>
              <a:t>疑问句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83890" y="3649345"/>
            <a:ext cx="5416550" cy="500380"/>
          </a:xfrm>
          <a:prstGeom prst="rect">
            <a:avLst/>
          </a:prstGeom>
          <a:grpFill/>
          <a:ln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ysClr val="windowText" lastClr="000000"/>
                </a:solidFill>
              </a:rPr>
              <a:t>表现鹿看到自己的影子</a:t>
            </a:r>
            <a:r>
              <a:rPr lang="zh-CN" altLang="en-US" sz="2800" dirty="0">
                <a:solidFill>
                  <a:srgbClr val="FF0000"/>
                </a:solidFill>
              </a:rPr>
              <a:t>感到惊奇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。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5073017" y="3215009"/>
            <a:ext cx="285752" cy="428628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909" y="510530"/>
            <a:ext cx="7643866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有一天，鹿口渴了，找到一个池塘，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痛痛快快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地喝起水来。</a:t>
            </a:r>
            <a:r>
              <a:rPr lang="zh-CN" altLang="en-US" sz="32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池水清清的，像一面镜子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。鹿忽然发现了自己倒映在水面上的影子：“咦，这是我吗？”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bldLvl="0" animBg="1"/>
      <p:bldP spid="23" grpId="0" bldLvl="0" animBg="1"/>
      <p:bldP spid="24" grpId="0" bldLvl="0" animBg="1"/>
      <p:bldP spid="25" grpId="0" bldLvl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1330268" y="1416603"/>
            <a:ext cx="6696744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痛痛快快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明明白白  星星点点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隐隐约约  吞吞吐吐  密密麻麻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1282707" y="488657"/>
            <a:ext cx="4266813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en-US" altLang="zh-CN" sz="26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AABB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式词语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786130" y="714375"/>
            <a:ext cx="721233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鹿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摆摆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身子，水中的倒影也跟着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摆动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起来。他从来没有注意到自己是这么漂亮！他不着急离开了，对着池水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自己的美丽：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0"/>
          <a:stretch>
            <a:fillRect/>
          </a:stretch>
        </p:blipFill>
        <p:spPr bwMode="auto">
          <a:xfrm flipH="1">
            <a:off x="357158" y="2808602"/>
            <a:ext cx="1643074" cy="2334898"/>
          </a:xfrm>
          <a:prstGeom prst="rect">
            <a:avLst/>
          </a:prstGeom>
          <a:noFill/>
        </p:spPr>
      </p:pic>
      <p:sp>
        <p:nvSpPr>
          <p:cNvPr id="17" name="矩形标注 16"/>
          <p:cNvSpPr/>
          <p:nvPr/>
        </p:nvSpPr>
        <p:spPr>
          <a:xfrm>
            <a:off x="2285984" y="2905444"/>
            <a:ext cx="4643470" cy="1445259"/>
          </a:xfrm>
          <a:prstGeom prst="wedgeRectCallout">
            <a:avLst>
              <a:gd name="adj1" fmla="val -60461"/>
              <a:gd name="adj2" fmla="val -5602"/>
            </a:avLst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“啊！我的身子多么匀称，</a:t>
            </a:r>
            <a:r>
              <a:rPr lang="zh-CN" altLang="en-US" sz="2800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我的角多么精美别致，好像两束美丽的珊瑚。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8662" y="285734"/>
            <a:ext cx="141577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/>
              <a:t>动作描写</a:t>
            </a:r>
            <a:endParaRPr lang="zh-CN" altLang="en-US" sz="2400" dirty="0"/>
          </a:p>
        </p:txBody>
      </p:sp>
      <p:sp>
        <p:nvSpPr>
          <p:cNvPr id="19" name="右箭头 18"/>
          <p:cNvSpPr/>
          <p:nvPr/>
        </p:nvSpPr>
        <p:spPr>
          <a:xfrm>
            <a:off x="2714612" y="428610"/>
            <a:ext cx="714380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571868" y="308295"/>
            <a:ext cx="295465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/>
              <a:t>表现鹿的</a:t>
            </a:r>
            <a:r>
              <a:rPr lang="zh-CN" altLang="en-US" sz="2400" dirty="0">
                <a:solidFill>
                  <a:srgbClr val="FF0000"/>
                </a:solidFill>
              </a:rPr>
              <a:t>惊喜</a:t>
            </a:r>
            <a:r>
              <a:rPr lang="zh-CN" altLang="en-US" sz="2400" dirty="0"/>
              <a:t>和</a:t>
            </a:r>
            <a:r>
              <a:rPr lang="zh-CN" altLang="en-US" sz="2400" dirty="0">
                <a:solidFill>
                  <a:srgbClr val="FF0000"/>
                </a:solidFill>
              </a:rPr>
              <a:t>兴奋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右箭头 7"/>
          <p:cNvSpPr/>
          <p:nvPr/>
        </p:nvSpPr>
        <p:spPr>
          <a:xfrm rot="20397380">
            <a:off x="6590092" y="3622111"/>
            <a:ext cx="321535" cy="1608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000893" y="3143254"/>
            <a:ext cx="71438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/>
              <a:t>比喻</a:t>
            </a:r>
            <a:endParaRPr lang="zh-CN" altLang="en-US" sz="2000" dirty="0"/>
          </a:p>
        </p:txBody>
      </p:sp>
      <p:sp>
        <p:nvSpPr>
          <p:cNvPr id="10" name="下箭头 9"/>
          <p:cNvSpPr/>
          <p:nvPr/>
        </p:nvSpPr>
        <p:spPr>
          <a:xfrm>
            <a:off x="8072462" y="3714758"/>
            <a:ext cx="142876" cy="28575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929586" y="3143254"/>
            <a:ext cx="121441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/>
              <a:t>心理描写</a:t>
            </a:r>
            <a:endParaRPr lang="zh-CN" alt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7000875" y="4143375"/>
            <a:ext cx="1981200" cy="7067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ysClr val="windowText" lastClr="000000"/>
                </a:solidFill>
              </a:rPr>
              <a:t>        </a:t>
            </a:r>
            <a:r>
              <a:rPr lang="zh-CN" altLang="en-US" sz="2000" dirty="0">
                <a:solidFill>
                  <a:sysClr val="windowText" lastClr="000000"/>
                </a:solidFill>
              </a:rPr>
              <a:t>发现自己的美丽后陶醉了</a:t>
            </a:r>
            <a:endParaRPr lang="zh-CN" altLang="en-US" sz="2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 bldLvl="0" animBg="1"/>
      <p:bldP spid="20" grpId="0" bldLvl="0" animBg="1"/>
      <p:bldP spid="8" grpId="0" bldLvl="0" animBg="1"/>
      <p:bldP spid="9" grpId="0" animBg="1"/>
      <p:bldP spid="10" grpId="0" bldLvl="0" animBg="1"/>
      <p:bldP spid="11" grpId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1"/>
          <p:cNvSpPr txBox="1"/>
          <p:nvPr/>
        </p:nvSpPr>
        <p:spPr>
          <a:xfrm>
            <a:off x="1067435" y="560705"/>
            <a:ext cx="155702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33" y="536933"/>
            <a:ext cx="447979" cy="53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7962" y="1532247"/>
            <a:ext cx="8215370" cy="9531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是对人或事物的称赞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。比如这幅画很不错，你可以说：画得真是气势如虹啊！这是赞赏。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2727" y="2813677"/>
            <a:ext cx="8215370" cy="9531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是对某幅作品、某个书籍，享受其中的过程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。（其中也会有对这一东西的称赞）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" y="1455420"/>
            <a:ext cx="7780020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3005" y="2000250"/>
            <a:ext cx="649033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朗读时要注意把握鹿的心理变化，突然发现自己的美丽，陶醉在自我欣赏中，要读出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得意、满足、兴奋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的语气。</a:t>
            </a:r>
            <a:endParaRPr lang="zh-CN" altLang="en-US" sz="2800" b="1" dirty="0"/>
          </a:p>
        </p:txBody>
      </p:sp>
      <p:sp>
        <p:nvSpPr>
          <p:cNvPr id="5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1643056"/>
            <a:ext cx="5904656" cy="206121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（约前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620-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560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古希腊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著名的哲学家、文学家，与克雷洛夫、拉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封丹和莱辛并称世界四大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寓言家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200" dirty="0"/>
              <a:t> </a:t>
            </a:r>
            <a:endParaRPr lang="zh-CN" altLang="en-US" sz="3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62466" name="Picture 2" descr="https://gss3.bdstatic.com/7Po3dSag_xI4khGkpoWK1HF6hhy/baike/w%3D268%3Bg%3D0/sign=2276bfff4f540923aa696478aa63b634/f3d3572c11dfa9ec25d417cb64d0f703908fc170.jpg"/>
          <p:cNvPicPr>
            <a:picLocks noChangeAspect="1" noChangeArrowheads="1"/>
          </p:cNvPicPr>
          <p:nvPr/>
        </p:nvPicPr>
        <p:blipFill>
          <a:blip r:embed="rId2"/>
          <a:srcRect b="13122"/>
          <a:stretch>
            <a:fillRect/>
          </a:stretch>
        </p:blipFill>
        <p:spPr bwMode="auto">
          <a:xfrm flipH="1">
            <a:off x="357158" y="1500180"/>
            <a:ext cx="1857388" cy="2286016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"/>
          <p:cNvSpPr txBox="1"/>
          <p:nvPr/>
        </p:nvSpPr>
        <p:spPr>
          <a:xfrm>
            <a:off x="428625" y="492760"/>
            <a:ext cx="828675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想一想：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这只鹿看着自己水中的倒影，会怎么夸自己呢？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3355652" y="1643056"/>
            <a:ext cx="4929222" cy="2091690"/>
          </a:xfrm>
          <a:prstGeom prst="wedgeRectCallout">
            <a:avLst>
              <a:gd name="adj1" fmla="val -57373"/>
              <a:gd name="adj2" fmla="val 2237"/>
            </a:avLst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太好了！原来我是这么美丽高贵的鹿啊！我是世界上最美的鹿，谁也比不上我，想想我心里就忍不住兴奋啊！我要高歌！我要舞蹈！哈哈哈！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0"/>
          <a:stretch>
            <a:fillRect/>
          </a:stretch>
        </p:blipFill>
        <p:spPr bwMode="auto">
          <a:xfrm flipH="1">
            <a:off x="812165" y="1630045"/>
            <a:ext cx="2472055" cy="351345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9255" y="1556385"/>
            <a:ext cx="68205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指名读第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自然段，说一说：鹿看到自己的腿后是什么反应？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0" y="1141730"/>
            <a:ext cx="1414780" cy="2028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215380" y="955040"/>
            <a:ext cx="1721485" cy="54546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085" y="1499870"/>
            <a:ext cx="2096135" cy="50038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3507734" y="2615883"/>
            <a:ext cx="4429156" cy="1383664"/>
          </a:xfrm>
          <a:prstGeom prst="wedgeRectCallout">
            <a:avLst>
              <a:gd name="adj1" fmla="val -70630"/>
              <a:gd name="adj2" fmla="val -9729"/>
            </a:avLst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“唉，这四条腿太细了，怎么配得上这两只美丽的角呢！”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798515" y="1855781"/>
            <a:ext cx="428628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570362" y="1786883"/>
            <a:ext cx="110799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不满意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5429573" y="4071631"/>
            <a:ext cx="285752" cy="35719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070666" y="4500576"/>
            <a:ext cx="1605280" cy="52197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心理描写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57884" y="4513792"/>
            <a:ext cx="80021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抱怨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0"/>
          <a:stretch>
            <a:fillRect/>
          </a:stretch>
        </p:blipFill>
        <p:spPr bwMode="auto">
          <a:xfrm flipH="1">
            <a:off x="974090" y="2189480"/>
            <a:ext cx="1960245" cy="2785745"/>
          </a:xfrm>
          <a:prstGeom prst="rect">
            <a:avLst/>
          </a:prstGeom>
          <a:noFill/>
        </p:spPr>
      </p:pic>
      <p:sp>
        <p:nvSpPr>
          <p:cNvPr id="3" name="TextBox 12"/>
          <p:cNvSpPr txBox="1"/>
          <p:nvPr/>
        </p:nvSpPr>
        <p:spPr>
          <a:xfrm>
            <a:off x="3991610" y="1751330"/>
            <a:ext cx="1652270" cy="52197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神态描写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085" y="467995"/>
            <a:ext cx="782193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一阵清风吹过，池水泛起了层层波纹。鹿忽然看到了自己的腿，不禁噘起了嘴，皱起了眉头。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5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3" grpId="0" bldLvl="0" animBg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341174" y="1276667"/>
            <a:ext cx="816222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请你用上心理描写写一段话吧。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340995" y="2047240"/>
            <a:ext cx="8648700" cy="20383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回到家，我躺在床上，翻来覆去睡不着觉。心里暗暗地想，他的剪纸这么好，我为什么不能呢？难道我比他笨？不，不可能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我绝不是比他笨，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只是比他练习得少罢了。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6548" y="520906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518920" y="1286510"/>
            <a:ext cx="707771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5-7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自然段，想一想：鹿遇到了什么危险？他是怎样逃脱的？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60" y="1286510"/>
            <a:ext cx="1252220" cy="1794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41905" y="1119505"/>
            <a:ext cx="794385" cy="5003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8955" y="1572895"/>
            <a:ext cx="787400" cy="5003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形标注 19"/>
          <p:cNvSpPr/>
          <p:nvPr/>
        </p:nvSpPr>
        <p:spPr>
          <a:xfrm>
            <a:off x="1759574" y="3869065"/>
            <a:ext cx="2928958" cy="928694"/>
          </a:xfrm>
          <a:prstGeom prst="wedgeEllipseCallout">
            <a:avLst>
              <a:gd name="adj1" fmla="val -7556"/>
              <a:gd name="adj2" fmla="val -95731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危险来了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3357554" y="573071"/>
            <a:ext cx="1214446" cy="428628"/>
          </a:xfrm>
          <a:prstGeom prst="borderCallout1">
            <a:avLst>
              <a:gd name="adj1" fmla="val 49262"/>
              <a:gd name="adj2" fmla="val -286"/>
              <a:gd name="adj3" fmla="val 134569"/>
              <a:gd name="adj4" fmla="val -25092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不满意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9" name="线形标注 1 8"/>
          <p:cNvSpPr/>
          <p:nvPr/>
        </p:nvSpPr>
        <p:spPr>
          <a:xfrm>
            <a:off x="4854575" y="501317"/>
            <a:ext cx="2357422" cy="571504"/>
          </a:xfrm>
          <a:prstGeom prst="borderCallout1">
            <a:avLst>
              <a:gd name="adj1" fmla="val 55613"/>
              <a:gd name="adj2" fmla="val 100391"/>
              <a:gd name="adj3" fmla="val 145946"/>
              <a:gd name="adj4" fmla="val 117280"/>
            </a:avLst>
          </a:prstGeom>
          <a:grp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因腿难看而郁闷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70140" y="1105535"/>
            <a:ext cx="787400" cy="5003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7830" y="1072515"/>
            <a:ext cx="795274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鹿开始抱怨起自己的腿来。就在他没精打采准备离开的时候，忽然听到远处传来一阵脚步声。他机灵地支起耳朵。不错，正是脚步声。鹿猛一回头，哎呀，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一头狮子正悄悄地向自己逼近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  <p:bldP spid="8" grpId="0" animBg="1"/>
      <p:bldP spid="9" grpId="0" animBg="1"/>
      <p:bldP spid="2" grpId="0" bldLvl="0" animBg="1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" y="1576070"/>
            <a:ext cx="778002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215" y="2000250"/>
            <a:ext cx="67011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鹿看到危险来到，心里会怎样？对，害怕。多么紧张，多么危险的时刻啊！带着你的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害怕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紧张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读一读吧。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1399878" y="614680"/>
            <a:ext cx="35788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标注 5"/>
          <p:cNvSpPr/>
          <p:nvPr/>
        </p:nvSpPr>
        <p:spPr>
          <a:xfrm>
            <a:off x="1527175" y="2901315"/>
            <a:ext cx="2054225" cy="953134"/>
          </a:xfrm>
          <a:prstGeom prst="wedgeRectCallout">
            <a:avLst>
              <a:gd name="adj1" fmla="val 23195"/>
              <a:gd name="adj2" fmla="val -50345"/>
            </a:avLst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难看的腿帮他脱离狮口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215" y="622300"/>
            <a:ext cx="813371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不敢犹豫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撒开长腿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就跑。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有力的长腿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在灌木丛中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蹦来跳去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不一会儿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，就把凶猛的狮子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远远地甩在了后面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Picture 2" descr="https://timgsa.baidu.com/timg?image&amp;quality=80&amp;size=b9999_10000&amp;sec=1538527462783&amp;di=f42b8c19e5a7e859d34a573989027910&amp;imgtype=0&amp;src=http%3A%2F%2Fvpic.video.qq.com%2F79956649%2Fd03413aso7p_ori_3.jpg"/>
          <p:cNvPicPr>
            <a:picLocks noChangeAspect="1" noChangeArrowheads="1"/>
          </p:cNvPicPr>
          <p:nvPr/>
        </p:nvPicPr>
        <p:blipFill>
          <a:blip r:embed="rId1"/>
          <a:srcRect b="10636"/>
          <a:stretch>
            <a:fillRect/>
          </a:stretch>
        </p:blipFill>
        <p:spPr bwMode="auto">
          <a:xfrm>
            <a:off x="3990183" y="2375536"/>
            <a:ext cx="4805202" cy="2428874"/>
          </a:xfrm>
          <a:prstGeom prst="rect">
            <a:avLst/>
          </a:prstGeom>
          <a:noFill/>
          <a:effectLst>
            <a:softEdge rad="114300"/>
          </a:effectLst>
        </p:spPr>
      </p:pic>
      <p:sp>
        <p:nvSpPr>
          <p:cNvPr id="2" name="下箭头 1"/>
          <p:cNvSpPr/>
          <p:nvPr/>
        </p:nvSpPr>
        <p:spPr>
          <a:xfrm>
            <a:off x="2339975" y="2355215"/>
            <a:ext cx="288290" cy="4318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15005" y="2078990"/>
            <a:ext cx="1440180" cy="50355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635" y="2078990"/>
            <a:ext cx="2129790" cy="50355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50455" y="785495"/>
            <a:ext cx="776605" cy="513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70813" y="2859725"/>
            <a:ext cx="3057247" cy="583564"/>
          </a:xfrm>
          <a:prstGeom prst="borderCallout1">
            <a:avLst>
              <a:gd name="adj1" fmla="val -2775"/>
              <a:gd name="adj2" fmla="val 46235"/>
              <a:gd name="adj3" fmla="val -203101"/>
              <a:gd name="adj4" fmla="val 45924"/>
            </a:avLst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ysClr val="windowText" lastClr="000000"/>
                </a:solidFill>
              </a:rPr>
              <a:t>鹿角带来了麻烦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840" y="1195705"/>
            <a:ext cx="1788160" cy="513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5720" y="785800"/>
            <a:ext cx="8286776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就在狮子灰心丧气不想追的时候，鹿的角却被树枝挡住了。狮子赶紧抓住这个机会，猛扑过来。眼看就要追上了，鹿用尽全身力气，使劲一扯，才把两只角从树枝中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出来，然后又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拼命向前奔去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2000" y="2576830"/>
            <a:ext cx="3877310" cy="1363980"/>
            <a:chOff x="7200" y="4058"/>
            <a:chExt cx="6106" cy="2148"/>
          </a:xfrm>
        </p:grpSpPr>
        <p:sp>
          <p:nvSpPr>
            <p:cNvPr id="6" name="TextBox 5"/>
            <p:cNvSpPr txBox="1"/>
            <p:nvPr/>
          </p:nvSpPr>
          <p:spPr>
            <a:xfrm>
              <a:off x="7200" y="5288"/>
              <a:ext cx="6107" cy="919"/>
            </a:xfrm>
            <a:prstGeom prst="borderCallout1">
              <a:avLst>
                <a:gd name="adj1" fmla="val -1034"/>
                <a:gd name="adj2" fmla="val 50924"/>
                <a:gd name="adj3" fmla="val -149130"/>
                <a:gd name="adj4" fmla="val 55771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ysClr val="windowText" lastClr="000000"/>
                  </a:solidFill>
                </a:rPr>
                <a:t>鹿腿在逃生中的作用</a:t>
              </a:r>
              <a:endParaRPr lang="zh-CN" altLang="en-US" sz="320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267" y="4058"/>
              <a:ext cx="500" cy="124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3" grpId="0" bldLvl="0" animBg="1"/>
      <p:bldP spid="5" grpId="0" bldLvl="0" animBg="1"/>
      <p:bldP spid="4" grpId="0" bldLvl="0" animBg="1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2460" y="1525905"/>
            <a:ext cx="7444740" cy="5003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85105" y="1084580"/>
            <a:ext cx="3296920" cy="5003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645525" y="214122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感叹句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31145" y="2870522"/>
            <a:ext cx="3057247" cy="52322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明白了逃生的道理</a:t>
            </a:r>
            <a:endParaRPr lang="zh-CN" alt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573955" y="3712856"/>
            <a:ext cx="4493538" cy="52322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难看的腿可以在危急中保命</a:t>
            </a:r>
            <a:endParaRPr lang="zh-CN" altLang="en-US" sz="2800" dirty="0"/>
          </a:p>
        </p:txBody>
      </p:sp>
      <p:sp>
        <p:nvSpPr>
          <p:cNvPr id="16" name="下箭头 15"/>
          <p:cNvSpPr/>
          <p:nvPr/>
        </p:nvSpPr>
        <p:spPr>
          <a:xfrm>
            <a:off x="4217029" y="3355666"/>
            <a:ext cx="214314" cy="35719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217029" y="2569848"/>
            <a:ext cx="214314" cy="35719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5465" y="642620"/>
            <a:ext cx="810641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鹿跑到一条小溪边，停下脚步，一边讲话，一边休息。他叹了叹气，说：“两只美丽的角差点儿送了我的命，可四条难看的腿却让我狮口逃生！”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/>
      <p:bldP spid="14" grpId="0" bldLvl="0" animBg="1"/>
      <p:bldP spid="15" grpId="0" bldLvl="0" animBg="1"/>
      <p:bldP spid="16" grpId="0" bldLvl="0" animBg="1"/>
      <p:bldP spid="17" grpId="0" bldLvl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2919730" y="1100455"/>
            <a:ext cx="5724525" cy="2954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lvl="0" indent="3175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：原书名为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埃索波斯故事集成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，是古希腊、古罗马时代流传的讽喻故事，现存的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经后人汇集，统归在伊索名下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是一部世界上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最早的寓言故事集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1442" name="Picture 2" descr="https://timgsa.baidu.com/timg?image&amp;quality=80&amp;size=b9999_10000&amp;sec=1538402385677&amp;di=ffee6d2a34bf12bc08d681753264ac30&amp;imgtype=0&amp;src=http%3A%2F%2Fimages.bookuu.com%2Fbook%2FC%2F01757%2F2826985-fm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7620" y="1142990"/>
            <a:ext cx="2143140" cy="2840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790" y="571500"/>
            <a:ext cx="80676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        学完课文，小猴子和小松鼠展开了讨论，看看谁的说法是正确的。</a:t>
            </a:r>
            <a:r>
              <a:rPr lang="zh-CN" altLang="en-US" sz="2400" dirty="0"/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课后第三题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pic>
        <p:nvPicPr>
          <p:cNvPr id="1026" name="Picture 2" descr="http://imgsrc.baidu.com/imgad/pic/item/cf1b9d16fdfaaf51eefedd76865494eef11f7add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000378"/>
            <a:ext cx="2143122" cy="2143122"/>
          </a:xfrm>
          <a:prstGeom prst="rect">
            <a:avLst/>
          </a:prstGeom>
          <a:noFill/>
        </p:spPr>
      </p:pic>
      <p:pic>
        <p:nvPicPr>
          <p:cNvPr id="1028" name="Picture 4" descr="http://c.hiphotos.baidu.com/zhidao/pic/item/203fb80e7bec54e7ac45cbbcbb389b504ec26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6578" y="3925418"/>
            <a:ext cx="1571635" cy="12180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1714494"/>
            <a:ext cx="3714776" cy="829944"/>
          </a:xfrm>
          <a:prstGeom prst="wedgeRectCallout">
            <a:avLst>
              <a:gd name="adj1" fmla="val -8067"/>
              <a:gd name="adj2" fmla="val 10991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美丽的鹿角无关紧要，实用的腿才是最重要的。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2786064"/>
            <a:ext cx="3714776" cy="829944"/>
          </a:xfrm>
          <a:prstGeom prst="wedgeRectCallout">
            <a:avLst>
              <a:gd name="adj1" fmla="val 39466"/>
              <a:gd name="adj2" fmla="val 8715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鹿角和鹿腿都很重要，它们各有各的长处。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4665" y="813109"/>
            <a:ext cx="7715304" cy="30460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        </a:t>
            </a:r>
            <a:r>
              <a:rPr lang="zh-CN" altLang="en-US" sz="3200" dirty="0">
                <a:solidFill>
                  <a:srgbClr val="FF0000"/>
                </a:solidFill>
              </a:rPr>
              <a:t>提示</a:t>
            </a:r>
            <a:r>
              <a:rPr lang="en-US" altLang="zh-CN" sz="3200" dirty="0">
                <a:solidFill>
                  <a:srgbClr val="FF0000"/>
                </a:solidFill>
              </a:rPr>
              <a:t>: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鹿角也很美丽，我们也不能忽略鹿角的赏心悦目。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鹿腿虽然相比鹿角难看一些，但比鹿角更实用，可以让鹿躲避危险。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所以，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任何事物都有其两面性，不能单独而论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779270"/>
            <a:ext cx="6840855" cy="20161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1940" y="867410"/>
            <a:ext cx="8067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       </a:t>
            </a:r>
            <a:r>
              <a:rPr lang="zh-CN" altLang="en-US" sz="3600" dirty="0"/>
              <a:t> 学完这个故事，你懂得了什么？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1007745" y="1913255"/>
            <a:ext cx="68776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尺有所短，寸有所长，我们既要看到事物的长处，又要看到事物的短处。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72408" y="1688693"/>
            <a:ext cx="552450" cy="14401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狮子和鹿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1571618"/>
            <a:ext cx="4251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鹿角</a:t>
            </a:r>
            <a:r>
              <a:rPr lang="zh-CN" altLang="en-US" sz="2700" dirty="0"/>
              <a:t>精致、别致</a:t>
            </a:r>
            <a:r>
              <a:rPr lang="en-US" altLang="zh-CN" sz="2700" b="1" dirty="0">
                <a:solidFill>
                  <a:srgbClr val="0000FF"/>
                </a:solidFill>
              </a:rPr>
              <a:t>—</a:t>
            </a:r>
            <a:r>
              <a:rPr lang="zh-CN" altLang="en-US" sz="2700" dirty="0">
                <a:solidFill>
                  <a:srgbClr val="FF0000"/>
                </a:solidFill>
              </a:rPr>
              <a:t>差点丧命</a:t>
            </a:r>
            <a:endParaRPr lang="zh-CN" altLang="en-US" sz="27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546" y="2714626"/>
            <a:ext cx="4251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鹿腿</a:t>
            </a:r>
            <a:r>
              <a:rPr lang="zh-CN" altLang="en-US" sz="2700" dirty="0"/>
              <a:t>太细太难看</a:t>
            </a:r>
            <a:r>
              <a:rPr lang="en-US" altLang="zh-CN" sz="2700" b="1" dirty="0">
                <a:solidFill>
                  <a:srgbClr val="0000FF"/>
                </a:solidFill>
              </a:rPr>
              <a:t>—</a:t>
            </a:r>
            <a:r>
              <a:rPr lang="zh-CN" altLang="en-US" sz="2700" dirty="0">
                <a:solidFill>
                  <a:srgbClr val="FF0000"/>
                </a:solidFill>
              </a:rPr>
              <a:t>狮口逃生</a:t>
            </a:r>
            <a:endParaRPr lang="zh-CN" altLang="en-US" sz="27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7363" y="1285866"/>
            <a:ext cx="998855" cy="22021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</a:rPr>
              <a:t>又要看到短处</a:t>
            </a:r>
            <a:endParaRPr lang="zh-CN" altLang="en-US" sz="2800" dirty="0">
              <a:solidFill>
                <a:srgbClr val="0000FF"/>
              </a:solidFill>
            </a:endParaRPr>
          </a:p>
          <a:p>
            <a:pPr algn="l"/>
            <a:r>
              <a:rPr lang="zh-CN" altLang="en-US" sz="2800" dirty="0">
                <a:solidFill>
                  <a:srgbClr val="0000FF"/>
                </a:solidFill>
                <a:sym typeface="+mn-ea"/>
              </a:rPr>
              <a:t>既要看到长处</a:t>
            </a:r>
            <a:endParaRPr lang="zh-CN" altLang="en-US" sz="2800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000232" y="1500180"/>
            <a:ext cx="285752" cy="1785950"/>
          </a:xfrm>
          <a:prstGeom prst="leftBrac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 flipH="1">
            <a:off x="6429388" y="1500180"/>
            <a:ext cx="285752" cy="1785950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5" grpId="0"/>
      <p:bldP spid="16" grpId="0" bldLvl="0" animBg="1"/>
      <p:bldP spid="1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2276" y="1215062"/>
            <a:ext cx="7929618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这篇课文讲的是丛林中，一只鹿遇到狮子靠着难看的腿（       ）的故事，告诉我们（                ）的道理，我们既要看到事物的（   ），又要看到事物的（   ）。</a:t>
            </a:r>
            <a:r>
              <a:rPr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91835" y="1786566"/>
            <a:ext cx="221457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奋力脱险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2960" y="2858136"/>
            <a:ext cx="11430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1801" y="3441705"/>
            <a:ext cx="11430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1970" y="2330450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尺有所短，寸有所长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9" grpId="0"/>
      <p:bldP spid="11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0891" t="11533" b="9781"/>
          <a:stretch>
            <a:fillRect/>
          </a:stretch>
        </p:blipFill>
        <p:spPr>
          <a:xfrm>
            <a:off x="6947535" y="1231265"/>
            <a:ext cx="2185035" cy="3254375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04800" y="1509395"/>
            <a:ext cx="699198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有一天，大老虎和小老鼠相遇了，大老虎对小老鼠说：“瞅你这个小东西，黑了吧叽，丑死了。还想和我森林之王斗？”小老鼠说：“比就比，谁怕谁啊！”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于是，大老虎举起一把铁锁，对小老鼠说：“怎么样，我力大无比吧？”小老鼠把大老虎引到一棵大树旁，然后上了树，大老虎只能在树下干着急。小老鼠得意洋洋地说：“爬树你比不过我。”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2571736" y="928676"/>
            <a:ext cx="457203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大老虎和小老鼠的故事</a:t>
            </a:r>
            <a:endParaRPr lang="zh-CN" altLang="en-US" sz="3200" b="1" dirty="0">
              <a:solidFill>
                <a:srgbClr val="0000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797" t="2318" r="5135" b="25700"/>
          <a:stretch>
            <a:fillRect/>
          </a:stretch>
        </p:blipFill>
        <p:spPr>
          <a:xfrm>
            <a:off x="-7620" y="1294130"/>
            <a:ext cx="2595880" cy="3208655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03350" y="468630"/>
            <a:ext cx="7439025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大老虎爬上了山，小老鼠在后面跟着，它们来到了长江边，大老虎几下就过了长江，小老鼠在里面直打扑楞，费了九牛二虎之力才上岸，大老虎说：“爬树我比不过你，那过江呢？”   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小老鼠把大老虎引到了山洞旁，小老鼠钻到了洞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里，说：“来呀，来呀，来钻洞呀！”可是，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大老虎的身体太大了，钻不进去。它只能在洞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外干着急。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大老虎说：“尺有所短，”小老鼠说：“寸有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所长啊！”它俩成了永远不分离的好朋友！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14.sinaimg.cn/mw690/006prwIMzy7fkBDCP7vbd&amp;69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2" t="26339" r="20652"/>
          <a:stretch>
            <a:fillRect/>
          </a:stretch>
        </p:blipFill>
        <p:spPr bwMode="auto">
          <a:xfrm>
            <a:off x="1785918" y="2000246"/>
            <a:ext cx="4786346" cy="3143254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403225" y="1499870"/>
            <a:ext cx="2707005" cy="953134"/>
          </a:xfrm>
          <a:prstGeom prst="wedgeRectCallout">
            <a:avLst>
              <a:gd name="adj1" fmla="val 43060"/>
              <a:gd name="adj2" fmla="val 91771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对，尺有所短，寸有所长。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215074" y="500614"/>
            <a:ext cx="2286016" cy="2676524"/>
          </a:xfrm>
          <a:prstGeom prst="wedgeRectCallout">
            <a:avLst>
              <a:gd name="adj1" fmla="val -71189"/>
              <a:gd name="adj2" fmla="val 39356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不要光看美丽的外表，更要讲求实用。美和实用在不同的环境和不同的条件下都有存在的价值。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2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84847" y="1223321"/>
            <a:ext cx="7786742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一、填词语。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b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的珊瑚</a:t>
            </a: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( 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的身段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的池水   </a:t>
            </a: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( 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的狮子</a:t>
            </a:r>
            <a:b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22145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美丽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8939" y="273621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凶猛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99849" y="271462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清清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9256" y="217550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匀称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81940" y="360045"/>
            <a:ext cx="8361680" cy="387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二、课文再现。</a:t>
            </a:r>
            <a:endParaRPr lang="zh-CN" altLang="en-US" sz="3200" dirty="0"/>
          </a:p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一头狮子正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地向自己逼近。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的长腿在灌木丛中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的角差点送了我的命，可四条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的腿却让我狮口逃生！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46845" y="1384927"/>
            <a:ext cx="12858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悄悄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66875" y="2152646"/>
            <a:ext cx="12858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有力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7649" y="215264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蹦来蹦去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2403" y="2857499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美丽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6186" y="3603945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难看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2147257" y="2714626"/>
            <a:ext cx="1928826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不上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500562" y="1571618"/>
            <a:ext cx="145612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76582" y="1571618"/>
            <a:ext cx="1381038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709147" y="2786064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7422" y="1142990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0562" y="1071552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789776" y="2786064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5920" y="2245350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zhòu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47259" y="2285998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14942" y="2285998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871205" y="2285998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14022" y="2745416"/>
            <a:ext cx="145612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214546" y="4000510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15180" y="3500444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4000496" y="3958649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857620" y="3481360"/>
            <a:ext cx="135732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è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6392871" y="1510440"/>
            <a:ext cx="178595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21816" y="1033151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071802" y="1643056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5072066" y="1643056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85526" y="2816854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787001" y="2786064"/>
            <a:ext cx="1000132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4786314" y="2857502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358082" y="2857502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786050" y="4071948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572318" y="4019243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458276" y="1567190"/>
            <a:ext cx="571504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9" presetClass="exit" presetSubtype="0" decel="10000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4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1" presetID="39" presetClass="exit" presetSubtype="0" decel="10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38" grpId="0"/>
      <p:bldP spid="38" grpId="1"/>
      <p:bldP spid="41" grpId="0"/>
      <p:bldP spid="41" grpId="1"/>
      <p:bldP spid="43" grpId="0"/>
      <p:bldP spid="43" grpId="1"/>
      <p:bldP spid="45" grpId="0"/>
      <p:bldP spid="45" grpId="1"/>
      <p:bldP spid="36" grpId="0"/>
      <p:bldP spid="36" grpId="1"/>
      <p:bldP spid="46" grpId="0"/>
      <p:bldP spid="46" grpId="1"/>
      <p:bldP spid="48" grpId="0"/>
      <p:bldP spid="48" grpId="1"/>
      <p:bldP spid="49" grpId="0" animBg="1"/>
      <p:bldP spid="53" grpId="0" animBg="1"/>
      <p:bldP spid="54" grpId="0" bldLvl="0" animBg="1"/>
      <p:bldP spid="55" grpId="0" bldLvl="0" animBg="1"/>
      <p:bldP spid="56" grpId="0" animBg="1"/>
      <p:bldP spid="58" grpId="0" animBg="1"/>
      <p:bldP spid="59" grpId="0" animBg="1"/>
      <p:bldP spid="60" grpId="0" bldLvl="0" animBg="1"/>
      <p:bldP spid="61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-6350" y="-7938"/>
            <a:ext cx="9156700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4630" y="141605"/>
            <a:ext cx="881316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三、如果小鹿又一次来到了河边，看到自己的腿和角，他会怎么说呢？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985" y="1403350"/>
            <a:ext cx="327850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角：美丽 差点儿送命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腿：难看 狮口逃生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6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5365" y="1530350"/>
            <a:ext cx="5351780" cy="2326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28662" y="200024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称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214546" y="1571618"/>
            <a:ext cx="3846246" cy="5616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我的身段多么匀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428875" y="2929255"/>
            <a:ext cx="1078865" cy="560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214546" y="2428874"/>
            <a:ext cx="115448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chēng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57752" y="1104890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40739" y="2364935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/>
              <a:t>chèng</a:t>
            </a:r>
            <a:endParaRPr lang="zh-CN" altLang="en-US" sz="28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14875" y="2857500"/>
            <a:ext cx="1442085" cy="560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标准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3" grpId="0" bldLvl="0" animBg="1"/>
      <p:bldP spid="54" grpId="0"/>
      <p:bldP spid="51" grpId="0"/>
      <p:bldP spid="52" grpId="0"/>
      <p:bldP spid="5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2276" y="1712909"/>
            <a:ext cx="614114" cy="810101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禁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644650" y="1212850"/>
            <a:ext cx="6692265" cy="10534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鹿突然看到了自己的腿，不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撅起来嘴。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2745" y="2714625"/>
            <a:ext cx="4947285" cy="560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这条路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止货车通行。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35201" y="710554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j</a:t>
            </a:r>
            <a:r>
              <a:rPr lang="en-US" altLang="zh-CN" sz="3000" b="1" dirty="0" err="1">
                <a:latin typeface="GB Pinyinok-B" pitchFamily="2" charset="-122"/>
                <a:ea typeface="GB Pinyinok-B" pitchFamily="2" charset="-122"/>
              </a:rPr>
              <a:t>ī</a:t>
            </a:r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n</a:t>
            </a:r>
            <a:endParaRPr lang="zh-CN" altLang="en-US" sz="30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38842" y="2184715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j</a:t>
            </a:r>
            <a:r>
              <a:rPr lang="en-US" altLang="zh-CN" sz="3000" b="1" dirty="0" err="1">
                <a:latin typeface="GB Pinyinok-B" pitchFamily="2" charset="-122"/>
                <a:ea typeface="GB Pinyinok-B" pitchFamily="2" charset="-122"/>
              </a:rPr>
              <a:t>ì</a:t>
            </a:r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n</a:t>
            </a:r>
            <a:endParaRPr lang="zh-CN" altLang="en-US" sz="3000" b="1" dirty="0">
              <a:latin typeface="GB Pinyinok-B" pitchFamily="2" charset="-122"/>
              <a:ea typeface="GB Pinyinok-B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786" y="2071684"/>
            <a:ext cx="614114" cy="810101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撒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714480" y="1500180"/>
            <a:ext cx="5494133" cy="5616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鹿不敢犹豫，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开长腿就跑。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480" y="2714626"/>
            <a:ext cx="3286148" cy="5616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豆子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了一地。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0298" y="2214560"/>
            <a:ext cx="5422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latin typeface="GB Pinyinok-B" pitchFamily="2" charset="-122"/>
                <a:ea typeface="GB Pinyinok-B" pitchFamily="2" charset="-122"/>
              </a:rPr>
              <a:t>s</a:t>
            </a:r>
            <a:r>
              <a:rPr lang="en-US" altLang="zh-CN" sz="2800" b="1" dirty="0" err="1">
                <a:latin typeface="GB Pinyinok-B" pitchFamily="2" charset="-122"/>
                <a:ea typeface="GB Pinyinok-B" pitchFamily="2" charset="-122"/>
              </a:rPr>
              <a:t>ǎ</a:t>
            </a:r>
            <a:endParaRPr lang="zh-CN" altLang="en-US" sz="28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4810" y="1000114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s</a:t>
            </a:r>
            <a:r>
              <a:rPr lang="en-US" altLang="zh-CN" sz="3000" b="1" dirty="0" err="1">
                <a:latin typeface="GB Pinyinok-B" pitchFamily="2" charset="-122"/>
                <a:ea typeface="GB Pinyinok-B" pitchFamily="2" charset="-122"/>
              </a:rPr>
              <a:t>ā</a:t>
            </a:r>
            <a:endParaRPr lang="zh-CN" altLang="en-US" sz="30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7452" y="3703014"/>
            <a:ext cx="1569660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3600" dirty="0"/>
              <a:t>平舌音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/>
      <p:bldP spid="10" grpId="0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2276" y="1712909"/>
            <a:ext cx="614114" cy="810101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挣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71625" y="855980"/>
            <a:ext cx="7115810" cy="15455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鹿用尽全身力气，使劲一扯，才把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两只角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从树枝中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脱出来。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2260" y="2928620"/>
            <a:ext cx="7270750" cy="5607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小兔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，终于从网中逃脱了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2987" y="2444115"/>
            <a:ext cx="1081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 err="1">
                <a:latin typeface="GB Pinyinok-B" pitchFamily="2" charset="-122"/>
                <a:ea typeface="GB Pinyinok-B" pitchFamily="2" charset="-122"/>
              </a:rPr>
              <a:t>zh</a:t>
            </a:r>
            <a:r>
              <a:rPr lang="en-US" altLang="zh-CN" sz="2800" b="1" dirty="0" err="1">
                <a:latin typeface="GB Pinyinok-B" pitchFamily="2" charset="-122"/>
                <a:ea typeface="GB Pinyinok-B" pitchFamily="2" charset="-122"/>
                <a:sym typeface="+mn-ea"/>
              </a:rPr>
              <a:t>ē</a:t>
            </a:r>
            <a:r>
              <a:rPr lang="en-US" altLang="zh-CN" sz="2800" b="1" dirty="0" err="1">
                <a:latin typeface="GB Pinyinok-B" pitchFamily="2" charset="-122"/>
                <a:ea typeface="GB Pinyinok-B" pitchFamily="2" charset="-122"/>
              </a:rPr>
              <a:t>ng</a:t>
            </a:r>
            <a:endParaRPr lang="en-US" altLang="zh-CN" sz="2800" b="1" dirty="0" err="1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7647" y="1364291"/>
            <a:ext cx="135732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zh</a:t>
            </a:r>
            <a:r>
              <a:rPr lang="en-US" altLang="zh-CN" sz="3000" b="1" dirty="0" err="1">
                <a:latin typeface="GB Pinyinok-B" pitchFamily="2" charset="-122"/>
                <a:ea typeface="GB Pinyinok-B" pitchFamily="2" charset="-122"/>
                <a:sym typeface="+mn-ea"/>
              </a:rPr>
              <a:t>è</a:t>
            </a:r>
            <a:r>
              <a:rPr lang="en-US" sz="3000" b="1" dirty="0" err="1">
                <a:latin typeface="GB Pinyinok-B" pitchFamily="2" charset="-122"/>
                <a:ea typeface="GB Pinyinok-B" pitchFamily="2" charset="-122"/>
              </a:rPr>
              <a:t>ng</a:t>
            </a:r>
            <a:endParaRPr lang="zh-CN" altLang="en-US" sz="3000" b="1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29349" y="4029404"/>
            <a:ext cx="1685077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dirty="0"/>
              <a:t>前鼻音 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/>
      <p:bldP spid="10" grpId="0"/>
      <p:bldP spid="11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3749</Words>
  <Application>WPS 演示</Application>
  <PresentationFormat>全屏显示(16:9)</PresentationFormat>
  <Paragraphs>518</Paragraphs>
  <Slides>51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8" baseType="lpstr">
      <vt:lpstr>Arial</vt:lpstr>
      <vt:lpstr>宋体</vt:lpstr>
      <vt:lpstr>Wingdings</vt:lpstr>
      <vt:lpstr>Heiti SC Light</vt:lpstr>
      <vt:lpstr>黑体</vt:lpstr>
      <vt:lpstr>楷体</vt:lpstr>
      <vt:lpstr>Calibri</vt:lpstr>
      <vt:lpstr>幼圆</vt:lpstr>
      <vt:lpstr>GB Pinyinok-B</vt:lpstr>
      <vt:lpstr>Times New Roman</vt:lpstr>
      <vt:lpstr>微软雅黑</vt:lpstr>
      <vt:lpstr>Arial Unicode MS</vt:lpstr>
      <vt:lpstr>华文楷体</vt:lpstr>
      <vt:lpstr>汉语拼音</vt:lpstr>
      <vt:lpstr>Kaiti SC</vt:lpstr>
      <vt:lpstr>Verdana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别控制</cp:lastModifiedBy>
  <cp:revision>139</cp:revision>
  <dcterms:created xsi:type="dcterms:W3CDTF">2017-03-17T02:28:00Z</dcterms:created>
  <dcterms:modified xsi:type="dcterms:W3CDTF">2018-12-18T10:06:32Z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