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0"/>
  </p:handoutMasterIdLst>
  <p:sldIdLst>
    <p:sldId id="362" r:id="rId3"/>
    <p:sldId id="444" r:id="rId4"/>
    <p:sldId id="445" r:id="rId6"/>
    <p:sldId id="419" r:id="rId7"/>
    <p:sldId id="450" r:id="rId8"/>
    <p:sldId id="451" r:id="rId9"/>
    <p:sldId id="452" r:id="rId10"/>
    <p:sldId id="453" r:id="rId11"/>
    <p:sldId id="454" r:id="rId12"/>
    <p:sldId id="455" r:id="rId13"/>
    <p:sldId id="456" r:id="rId14"/>
    <p:sldId id="457" r:id="rId15"/>
    <p:sldId id="459" r:id="rId16"/>
    <p:sldId id="458" r:id="rId17"/>
    <p:sldId id="460" r:id="rId18"/>
    <p:sldId id="462" r:id="rId19"/>
    <p:sldId id="461" r:id="rId20"/>
    <p:sldId id="463" r:id="rId21"/>
    <p:sldId id="464" r:id="rId22"/>
    <p:sldId id="465" r:id="rId23"/>
    <p:sldId id="446" r:id="rId24"/>
    <p:sldId id="466" r:id="rId25"/>
    <p:sldId id="467" r:id="rId26"/>
    <p:sldId id="468" r:id="rId27"/>
    <p:sldId id="448" r:id="rId28"/>
    <p:sldId id="447" r:id="rId29"/>
    <p:sldId id="469" r:id="rId30"/>
    <p:sldId id="449" r:id="rId31"/>
    <p:sldId id="470" r:id="rId32"/>
    <p:sldId id="471" r:id="rId33"/>
    <p:sldId id="472" r:id="rId34"/>
    <p:sldId id="474" r:id="rId35"/>
    <p:sldId id="473" r:id="rId36"/>
    <p:sldId id="475" r:id="rId37"/>
    <p:sldId id="476" r:id="rId38"/>
    <p:sldId id="477" r:id="rId3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FE0"/>
    <a:srgbClr val="97C5D9"/>
    <a:srgbClr val="6DADC9"/>
    <a:srgbClr val="297083"/>
    <a:srgbClr val="57C2E8"/>
    <a:srgbClr val="FF00FF"/>
    <a:srgbClr val="0000FF"/>
    <a:srgbClr val="72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652DA2E-F46A-47A3-A4DD-9E07E0C7F0F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C50E560F-724E-45F9-BEB6-D3F95D3291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B2617AE-A92B-47A8-ADDB-1D940DF508C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908DE1F-BB46-4A65-88C1-4440EE8C436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08DE1F-BB46-4A65-88C1-4440EE8C43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5632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mtClean="0"/>
          </a:p>
        </p:txBody>
      </p:sp>
      <p:sp>
        <p:nvSpPr>
          <p:cNvPr id="5632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4"/>
          <p:cNvGrpSpPr/>
          <p:nvPr userDrawn="1"/>
        </p:nvGrpSpPr>
        <p:grpSpPr bwMode="auto">
          <a:xfrm>
            <a:off x="2911475" y="-17463"/>
            <a:ext cx="3321050" cy="1430338"/>
            <a:chOff x="2699791" y="-11763"/>
            <a:chExt cx="3321465" cy="1431385"/>
          </a:xfrm>
        </p:grpSpPr>
        <p:pic>
          <p:nvPicPr>
            <p:cNvPr id="7" name="图片 1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6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7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15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88" y="700088"/>
            <a:ext cx="31623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771525"/>
            <a:ext cx="8785225" cy="3897313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7740650" y="0"/>
            <a:ext cx="1403350" cy="700088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6" name="组合 11"/>
          <p:cNvGrpSpPr/>
          <p:nvPr userDrawn="1"/>
        </p:nvGrpSpPr>
        <p:grpSpPr bwMode="auto">
          <a:xfrm>
            <a:off x="179388" y="258763"/>
            <a:ext cx="8785225" cy="4689475"/>
            <a:chOff x="251520" y="980207"/>
            <a:chExt cx="8784976" cy="3895800"/>
          </a:xfrm>
        </p:grpSpPr>
        <p:sp>
          <p:nvSpPr>
            <p:cNvPr id="7" name="圆角矩形 6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76928" y="1089669"/>
              <a:ext cx="8534158" cy="3676876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950" y="-21795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3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4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9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6776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6"/>
          <p:cNvGrpSpPr/>
          <p:nvPr/>
        </p:nvGrpSpPr>
        <p:grpSpPr bwMode="auto">
          <a:xfrm>
            <a:off x="1352550" y="483518"/>
            <a:ext cx="6329363" cy="1879600"/>
            <a:chOff x="63467" y="1087421"/>
            <a:chExt cx="6328898" cy="1880128"/>
          </a:xfrm>
        </p:grpSpPr>
        <p:grpSp>
          <p:nvGrpSpPr>
            <p:cNvPr id="14341" name="组合 24"/>
            <p:cNvGrpSpPr/>
            <p:nvPr/>
          </p:nvGrpSpPr>
          <p:grpSpPr bwMode="auto"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-2937" y="1028836"/>
                <a:ext cx="1199329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/>
              <p:cNvSpPr/>
              <p:nvPr/>
            </p:nvSpPr>
            <p:spPr>
              <a:xfrm>
                <a:off x="-56479" y="1947934"/>
                <a:ext cx="94233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dirty="0"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4342" name="矩形 2"/>
            <p:cNvSpPr>
              <a:spLocks noChangeArrowheads="1"/>
            </p:cNvSpPr>
            <p:nvPr/>
          </p:nvSpPr>
          <p:spPr bwMode="auto">
            <a:xfrm>
              <a:off x="547619" y="1302290"/>
              <a:ext cx="5809714" cy="76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400" b="1" dirty="0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习作：我的“自画像”</a:t>
              </a:r>
              <a:endParaRPr lang="zh-CN" altLang="en-US" sz="4400" b="1" dirty="0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343" name="组合 7"/>
            <p:cNvGrpSpPr/>
            <p:nvPr/>
          </p:nvGrpSpPr>
          <p:grpSpPr bwMode="auto"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441440" y="1779662"/>
                <a:ext cx="1233396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441440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344" name="组合 11"/>
            <p:cNvGrpSpPr/>
            <p:nvPr/>
          </p:nvGrpSpPr>
          <p:grpSpPr bwMode="auto"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-541074" y="1779662"/>
                <a:ext cx="123180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-541074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9"/>
            <p:cNvSpPr/>
            <p:nvPr/>
          </p:nvSpPr>
          <p:spPr bwMode="auto">
            <a:xfrm>
              <a:off x="479361" y="2427647"/>
              <a:ext cx="5782838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latin typeface="宋体" panose="02010600030101010101" pitchFamily="2" charset="-122"/>
              </a:endParaRPr>
            </a:p>
          </p:txBody>
        </p:sp>
        <p:grpSp>
          <p:nvGrpSpPr>
            <p:cNvPr id="14346" name="组合 15"/>
            <p:cNvGrpSpPr/>
            <p:nvPr/>
          </p:nvGrpSpPr>
          <p:grpSpPr bwMode="auto"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-3277674" y="1779662"/>
                <a:ext cx="1226117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-3277674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347" name="组合 19"/>
            <p:cNvGrpSpPr/>
            <p:nvPr/>
          </p:nvGrpSpPr>
          <p:grpSpPr bwMode="auto"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-13975275" y="1779662"/>
                <a:ext cx="122612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-13975275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433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97275" y="1851670"/>
            <a:ext cx="2289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0988" y="2499742"/>
            <a:ext cx="609600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3600" y="1344613"/>
            <a:ext cx="7416800" cy="2454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介绍自己的外貌时，不需要把你所有的特点都写出来。介绍时，只要把你最有特点、你认为最需要写的地方写出来就可以了，要</a:t>
            </a: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抓住自己最突出的点</a:t>
            </a:r>
            <a:r>
              <a:rPr lang="zh-CN" altLang="en-US" sz="3200" b="1" dirty="0">
                <a:latin typeface="+mn-ea"/>
                <a:ea typeface="+mn-ea"/>
              </a:rPr>
              <a:t>。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9500" y="1466850"/>
            <a:ext cx="6985000" cy="2209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4000" b="1" dirty="0">
                <a:latin typeface="+mn-ea"/>
                <a:ea typeface="+mn-ea"/>
              </a:rPr>
              <a:t>    运用例文中的方法介绍自己的外貌。同桌互说互评，全班交流。</a:t>
            </a:r>
            <a:endParaRPr lang="zh-CN" altLang="en-US" sz="40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9625" y="914400"/>
            <a:ext cx="7848600" cy="2378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latin typeface="+mn-ea"/>
                <a:ea typeface="+mn-ea"/>
              </a:rPr>
              <a:t>除了外貌，还可以通过介绍自己的哪些方面体现自己的独特？</a:t>
            </a:r>
            <a:endParaRPr lang="en-US" altLang="zh-CN" sz="3200" b="1" dirty="0"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latin typeface="+mn-ea"/>
                <a:ea typeface="+mn-ea"/>
              </a:rPr>
              <a:t>看课文中的范例，这两位同学是从哪方面来介绍自己的？</a:t>
            </a:r>
            <a:endParaRPr lang="zh-CN" altLang="en-US" sz="3200" b="1" dirty="0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3975" y="3087688"/>
            <a:ext cx="925195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02013" y="3676650"/>
            <a:ext cx="2038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性格特征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358775" y="484188"/>
            <a:ext cx="7237413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下面这位同学又是通过哪些方面介绍自己的？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矩形 3"/>
          <p:cNvSpPr>
            <a:spLocks noChangeArrowheads="1"/>
          </p:cNvSpPr>
          <p:nvPr/>
        </p:nvSpPr>
        <p:spPr bwMode="auto">
          <a:xfrm>
            <a:off x="503238" y="1749425"/>
            <a:ext cx="8135937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我是个名副其实的书呆子。平时只要一有空就会捧起书来看，就连上厕所也必带一本书。妈妈见我看书如此痴迷，有时劝我放下书休息一会儿，而我总是头也不抬地说：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再看一小会儿，再看一小会儿。”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227763" y="4156075"/>
            <a:ext cx="23764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兴趣爱好</a:t>
            </a:r>
            <a:endParaRPr lang="en-US" altLang="zh-CN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554038" y="860425"/>
            <a:ext cx="8208962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妈妈也只好无奈地摇摇头说：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你的一小会儿比一小时还长。”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我不仅爱看书，还喜欢把自己看到的好书推荐给我们班的同学呢！这段时间，听了我的推荐，班上的同学们迅速掀起了阅读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青铜葵花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的热潮。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 txBox="1"/>
          <p:nvPr/>
        </p:nvSpPr>
        <p:spPr bwMode="auto">
          <a:xfrm>
            <a:off x="3552825" y="20320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交流讨论</a:t>
            </a:r>
            <a:endParaRPr lang="zh-CN" altLang="en-US" dirty="0"/>
          </a:p>
        </p:txBody>
      </p:sp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755650" y="1320800"/>
            <a:ext cx="82073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怎样才能让别人对你产生深刻的印象呢？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1298575" y="1851025"/>
            <a:ext cx="6546850" cy="1704975"/>
            <a:chOff x="1481137" y="1719262"/>
            <a:chExt cx="6547247" cy="1704975"/>
          </a:xfrm>
        </p:grpSpPr>
        <p:pic>
          <p:nvPicPr>
            <p:cNvPr id="28678" name="图片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81137" y="1719262"/>
              <a:ext cx="6547247" cy="1704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9" name="矩形 3"/>
            <p:cNvSpPr>
              <a:spLocks noChangeArrowheads="1"/>
            </p:cNvSpPr>
            <p:nvPr/>
          </p:nvSpPr>
          <p:spPr bwMode="auto">
            <a:xfrm>
              <a:off x="2051720" y="2382658"/>
              <a:ext cx="5400600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通过一件具体的事例来体现。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19225" y="3449638"/>
            <a:ext cx="6461125" cy="12747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你能不能用一个具体的事例来体现自己的特点呢？</a:t>
            </a:r>
            <a:endParaRPr lang="en-US" altLang="zh-CN"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2988" y="1492250"/>
            <a:ext cx="7489825" cy="237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我们写作时可以先用一句话总的介绍自己，然后通过具体事例，抓住自己的动作、语言、神态、心理活动等把自己的特点写具体。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31749" name="标题 1"/>
          <p:cNvSpPr txBox="1"/>
          <p:nvPr/>
        </p:nvSpPr>
        <p:spPr bwMode="auto">
          <a:xfrm>
            <a:off x="3708400" y="195263"/>
            <a:ext cx="1573213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写一写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358775" y="792163"/>
            <a:ext cx="8424863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我是个做事很认真的人，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但偶尔也会马虎，好心办了坏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事。一次几位班干部正在给同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学们发牛奶，我见他们忙不过来，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便主动上前帮忙。发着发着，突然发现地上有一个墨水瓶，我连忙捡起来想问问是谁丢的。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395288" y="700088"/>
            <a:ext cx="8208962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谁知没拿稳，那墨水瓶就像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淘气的孩子一样从我的手中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挣脱，在空中连续翻了好几个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跟头后在一位同学的课桌上跳起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舞来，把那位同学的课本全部染成了蓝色。更糟糕的是墨水溅到旁边一位穿白色</a:t>
            </a:r>
            <a:r>
              <a:rPr lang="zh-CN" altLang="en-US" sz="3200" b="1">
                <a:latin typeface="宋体" panose="02010600030101010101" pitchFamily="2" charset="-122"/>
              </a:rPr>
              <a:t>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恤的同学身上。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395288" y="842963"/>
            <a:ext cx="820896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我吓得面如土色，那位同学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正要上前理论时，老师来了，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问明情况后，语重心长地对我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以后做事要认真，不要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这么马马虎虎。” 然后又亲切地对那位同学说：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原谅他吧！他是好心办了坏事。”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 bwMode="auto">
          <a:xfrm>
            <a:off x="5200650" y="1489075"/>
            <a:ext cx="738188" cy="720725"/>
            <a:chOff x="2879678" y="2429301"/>
            <a:chExt cx="1440000" cy="1440000"/>
          </a:xfrm>
        </p:grpSpPr>
        <p:sp>
          <p:nvSpPr>
            <p:cNvPr id="9" name="矩形 8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601227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879678" y="3152473"/>
              <a:ext cx="1424515" cy="3173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3"/>
          <p:cNvGrpSpPr/>
          <p:nvPr/>
        </p:nvGrpSpPr>
        <p:grpSpPr bwMode="auto">
          <a:xfrm>
            <a:off x="6061075" y="1489075"/>
            <a:ext cx="736600" cy="720725"/>
            <a:chOff x="2879678" y="2429301"/>
            <a:chExt cx="1440000" cy="1440000"/>
          </a:xfrm>
        </p:grpSpPr>
        <p:sp>
          <p:nvSpPr>
            <p:cNvPr id="15" name="矩形 14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599678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879678" y="3152473"/>
              <a:ext cx="1424484" cy="3173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3"/>
          <p:cNvGrpSpPr/>
          <p:nvPr/>
        </p:nvGrpSpPr>
        <p:grpSpPr bwMode="auto">
          <a:xfrm>
            <a:off x="6919913" y="1489075"/>
            <a:ext cx="738187" cy="720725"/>
            <a:chOff x="2879678" y="2429301"/>
            <a:chExt cx="1440000" cy="1440000"/>
          </a:xfrm>
        </p:grpSpPr>
        <p:sp>
          <p:nvSpPr>
            <p:cNvPr id="23" name="矩形 22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601226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79678" y="3152473"/>
              <a:ext cx="1424517" cy="3173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13"/>
          <p:cNvGrpSpPr/>
          <p:nvPr/>
        </p:nvGrpSpPr>
        <p:grpSpPr bwMode="auto">
          <a:xfrm>
            <a:off x="7780338" y="1489075"/>
            <a:ext cx="738187" cy="720725"/>
            <a:chOff x="2879678" y="2429301"/>
            <a:chExt cx="1440000" cy="1440000"/>
          </a:xfrm>
        </p:grpSpPr>
        <p:sp>
          <p:nvSpPr>
            <p:cNvPr id="29" name="矩形 28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601226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2879678" y="3152473"/>
              <a:ext cx="1424517" cy="3173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"/>
          <p:cNvSpPr>
            <a:spLocks noChangeArrowheads="1"/>
          </p:cNvSpPr>
          <p:nvPr/>
        </p:nvSpPr>
        <p:spPr bwMode="auto">
          <a:xfrm>
            <a:off x="5235575" y="1489075"/>
            <a:ext cx="331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0" hangingPunct="0"/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3"/>
          <p:cNvGrpSpPr/>
          <p:nvPr/>
        </p:nvGrpSpPr>
        <p:grpSpPr bwMode="auto">
          <a:xfrm>
            <a:off x="5200650" y="2509838"/>
            <a:ext cx="738188" cy="720725"/>
            <a:chOff x="2879678" y="2429301"/>
            <a:chExt cx="1440000" cy="1440000"/>
          </a:xfrm>
        </p:grpSpPr>
        <p:sp>
          <p:nvSpPr>
            <p:cNvPr id="36" name="矩形 35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601227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879678" y="3152473"/>
              <a:ext cx="1424515" cy="317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3"/>
          <p:cNvGrpSpPr/>
          <p:nvPr/>
        </p:nvGrpSpPr>
        <p:grpSpPr bwMode="auto">
          <a:xfrm>
            <a:off x="6061075" y="2509838"/>
            <a:ext cx="736600" cy="720725"/>
            <a:chOff x="2879678" y="2429301"/>
            <a:chExt cx="1440000" cy="1440000"/>
          </a:xfrm>
        </p:grpSpPr>
        <p:sp>
          <p:nvSpPr>
            <p:cNvPr id="42" name="矩形 41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599678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2879678" y="3152473"/>
              <a:ext cx="1424484" cy="317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 bwMode="auto">
          <a:xfrm>
            <a:off x="6919913" y="2509838"/>
            <a:ext cx="738187" cy="720725"/>
            <a:chOff x="2879678" y="2429301"/>
            <a:chExt cx="1440000" cy="1440000"/>
          </a:xfrm>
        </p:grpSpPr>
        <p:sp>
          <p:nvSpPr>
            <p:cNvPr id="48" name="矩形 47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601226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2879678" y="3152473"/>
              <a:ext cx="1424517" cy="317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3"/>
          <p:cNvGrpSpPr/>
          <p:nvPr/>
        </p:nvGrpSpPr>
        <p:grpSpPr bwMode="auto">
          <a:xfrm>
            <a:off x="7780338" y="2509838"/>
            <a:ext cx="738187" cy="720725"/>
            <a:chOff x="2879678" y="2429301"/>
            <a:chExt cx="1440000" cy="1440000"/>
          </a:xfrm>
        </p:grpSpPr>
        <p:sp>
          <p:nvSpPr>
            <p:cNvPr id="54" name="矩形 53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3601226" y="2429301"/>
              <a:ext cx="0" cy="144000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2879678" y="3152473"/>
              <a:ext cx="1424517" cy="317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矩形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35575" y="2508250"/>
            <a:ext cx="331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0" hangingPunct="0"/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60"/>
          <p:cNvGrpSpPr/>
          <p:nvPr/>
        </p:nvGrpSpPr>
        <p:grpSpPr bwMode="auto"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01" name="组合 1"/>
          <p:cNvGrpSpPr/>
          <p:nvPr/>
        </p:nvGrpSpPr>
        <p:grpSpPr bwMode="auto">
          <a:xfrm>
            <a:off x="4376738" y="441325"/>
            <a:ext cx="390525" cy="4260850"/>
            <a:chOff x="4376738" y="609600"/>
            <a:chExt cx="390525" cy="4260057"/>
          </a:xfrm>
        </p:grpSpPr>
        <p:sp>
          <p:nvSpPr>
            <p:cNvPr id="65" name="椭圆 64"/>
            <p:cNvSpPr/>
            <p:nvPr/>
          </p:nvSpPr>
          <p:spPr bwMode="auto">
            <a:xfrm>
              <a:off x="4376738" y="1896823"/>
              <a:ext cx="390525" cy="388865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我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66" name="椭圆 65"/>
            <p:cNvSpPr/>
            <p:nvPr/>
          </p:nvSpPr>
          <p:spPr bwMode="auto">
            <a:xfrm>
              <a:off x="4376738" y="2325369"/>
              <a:ext cx="390525" cy="388865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的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67" name="椭圆 66"/>
            <p:cNvSpPr/>
            <p:nvPr/>
          </p:nvSpPr>
          <p:spPr bwMode="auto">
            <a:xfrm>
              <a:off x="4376738" y="609600"/>
              <a:ext cx="390525" cy="392040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习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>
              <a:off x="4376738" y="1041320"/>
              <a:ext cx="390525" cy="388866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作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4376738" y="2752326"/>
              <a:ext cx="390525" cy="392040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“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70" name="椭圆 69"/>
            <p:cNvSpPr/>
            <p:nvPr/>
          </p:nvSpPr>
          <p:spPr bwMode="auto">
            <a:xfrm>
              <a:off x="4376738" y="1468278"/>
              <a:ext cx="390525" cy="388865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4376738" y="3184046"/>
              <a:ext cx="390525" cy="392040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自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72" name="椭圆 71"/>
            <p:cNvSpPr/>
            <p:nvPr/>
          </p:nvSpPr>
          <p:spPr bwMode="auto">
            <a:xfrm>
              <a:off x="4376738" y="3615765"/>
              <a:ext cx="390525" cy="392040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画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73" name="椭圆 72"/>
            <p:cNvSpPr/>
            <p:nvPr/>
          </p:nvSpPr>
          <p:spPr bwMode="auto">
            <a:xfrm>
              <a:off x="4376738" y="4045898"/>
              <a:ext cx="390525" cy="39203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像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4376738" y="4477618"/>
              <a:ext cx="390525" cy="39203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”</a:t>
              </a:r>
              <a:endParaRPr lang="zh-CN" altLang="en-US" sz="1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</p:grpSp>
      <p:grpSp>
        <p:nvGrpSpPr>
          <p:cNvPr id="12302" name="组合 4"/>
          <p:cNvGrpSpPr/>
          <p:nvPr/>
        </p:nvGrpSpPr>
        <p:grpSpPr bwMode="auto">
          <a:xfrm>
            <a:off x="-317500" y="4763"/>
            <a:ext cx="4572000" cy="5465762"/>
            <a:chOff x="-317460" y="5245"/>
            <a:chExt cx="4572009" cy="5465165"/>
          </a:xfrm>
        </p:grpSpPr>
        <p:sp>
          <p:nvSpPr>
            <p:cNvPr id="4" name="矩形 3"/>
            <p:cNvSpPr/>
            <p:nvPr/>
          </p:nvSpPr>
          <p:spPr>
            <a:xfrm>
              <a:off x="-15834" y="5245"/>
              <a:ext cx="4213233" cy="5158811"/>
            </a:xfrm>
            <a:prstGeom prst="rect">
              <a:avLst/>
            </a:prstGeom>
            <a:solidFill>
              <a:srgbClr val="AAC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pic>
          <p:nvPicPr>
            <p:cNvPr id="12304" name="图片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317460" y="898401"/>
              <a:ext cx="4572009" cy="4572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1331913" y="1255713"/>
            <a:ext cx="7056437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在向别人介绍自己时，不仅要介绍自己的独特性，还要用一件具体事例来介绍自己的特点，给别人留下深刻的印象。介绍时，还要把自己做这件事时的动作、语言、神态、心理活动等写清楚。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标题 1"/>
          <p:cNvSpPr txBox="1"/>
          <p:nvPr/>
        </p:nvSpPr>
        <p:spPr bwMode="auto">
          <a:xfrm>
            <a:off x="3552825" y="123825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内容小结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 txBox="1">
            <a:spLocks noChangeArrowheads="1"/>
          </p:cNvSpPr>
          <p:nvPr/>
        </p:nvSpPr>
        <p:spPr bwMode="auto">
          <a:xfrm>
            <a:off x="1547813" y="123825"/>
            <a:ext cx="432117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理顺序，会表达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539750" y="1276350"/>
            <a:ext cx="37449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理清写作顺序。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0" name="矩形 3"/>
          <p:cNvSpPr>
            <a:spLocks noChangeArrowheads="1"/>
          </p:cNvSpPr>
          <p:nvPr/>
        </p:nvSpPr>
        <p:spPr bwMode="auto">
          <a:xfrm>
            <a:off x="1116013" y="2355850"/>
            <a:ext cx="727233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我们在习作时应该按怎样的顺序来写呢？小组讨论并交流。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1403350" y="1047750"/>
            <a:ext cx="66960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写作时可以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先写</a:t>
            </a:r>
            <a:r>
              <a:rPr lang="zh-CN" altLang="en-US" sz="3200" b="1">
                <a:latin typeface="宋体" panose="02010600030101010101" pitchFamily="2" charset="-122"/>
              </a:rPr>
              <a:t>自己的“整体形象”，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再介绍</a:t>
            </a:r>
            <a:r>
              <a:rPr lang="zh-CN" altLang="en-US" sz="3200" b="1">
                <a:latin typeface="宋体" panose="02010600030101010101" pitchFamily="2" charset="-122"/>
              </a:rPr>
              <a:t>“基本情况”，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最后写</a:t>
            </a:r>
            <a:r>
              <a:rPr lang="zh-CN" altLang="en-US" sz="3200" b="1">
                <a:latin typeface="宋体" panose="02010600030101010101" pitchFamily="2" charset="-122"/>
              </a:rPr>
              <a:t>“兴趣爱好”。当然也可以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先写</a:t>
            </a:r>
            <a:r>
              <a:rPr lang="zh-CN" altLang="en-US" sz="3200" b="1">
                <a:latin typeface="宋体" panose="02010600030101010101" pitchFamily="2" charset="-122"/>
              </a:rPr>
              <a:t>“基本情况”，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再写</a:t>
            </a:r>
            <a:r>
              <a:rPr lang="zh-CN" altLang="en-US" sz="3200" b="1">
                <a:latin typeface="宋体" panose="02010600030101010101" pitchFamily="2" charset="-122"/>
              </a:rPr>
              <a:t>“整体形象”，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最后写</a:t>
            </a:r>
            <a:r>
              <a:rPr lang="zh-CN" altLang="en-US" sz="3200" b="1">
                <a:latin typeface="宋体" panose="02010600030101010101" pitchFamily="2" charset="-122"/>
              </a:rPr>
              <a:t>“兴趣爱好”。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>
            <a:spLocks noChangeArrowheads="1"/>
          </p:cNvSpPr>
          <p:nvPr/>
        </p:nvSpPr>
        <p:spPr bwMode="auto">
          <a:xfrm>
            <a:off x="1042988" y="915988"/>
            <a:ext cx="6732587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无论按照什么顺序写，每一部分的内容都要集中在一起写，哪一方面内容写过了，后面就不要重复写。要不然，就会显得杂乱无章，缺乏美感。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3488" y="3633788"/>
            <a:ext cx="1574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有顺序</a:t>
            </a:r>
            <a:endParaRPr lang="zh-CN" altLang="en-US" sz="36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889500" y="3633788"/>
            <a:ext cx="1574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不杂乱</a:t>
            </a:r>
            <a:endParaRPr lang="zh-CN" altLang="en-US" sz="36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箭头: 燕尾形 4"/>
          <p:cNvSpPr/>
          <p:nvPr/>
        </p:nvSpPr>
        <p:spPr>
          <a:xfrm>
            <a:off x="4140200" y="3868738"/>
            <a:ext cx="687388" cy="296862"/>
          </a:xfrm>
          <a:prstGeom prst="notch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1116013" y="1563688"/>
            <a:ext cx="69119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纸上得来终觉浅，绝知此事要躬行。”赶快拿起手中的笔，写一写吧！写完以后，还可以配上自己创作的“自画像”。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9939" name="标题 1"/>
          <p:cNvSpPr txBox="1"/>
          <p:nvPr/>
        </p:nvSpPr>
        <p:spPr bwMode="auto">
          <a:xfrm>
            <a:off x="3552825" y="195263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指导写作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5" name="组合 23"/>
          <p:cNvGrpSpPr/>
          <p:nvPr/>
        </p:nvGrpSpPr>
        <p:grpSpPr bwMode="auto">
          <a:xfrm>
            <a:off x="1187450" y="1246188"/>
            <a:ext cx="4021138" cy="2257425"/>
            <a:chOff x="1187624" y="1246385"/>
            <a:chExt cx="4021138" cy="2257425"/>
          </a:xfrm>
        </p:grpSpPr>
        <p:pic>
          <p:nvPicPr>
            <p:cNvPr id="38916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87624" y="1246385"/>
              <a:ext cx="4021138" cy="2257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17" name="标题 1"/>
            <p:cNvSpPr txBox="1">
              <a:spLocks noChangeArrowheads="1"/>
            </p:cNvSpPr>
            <p:nvPr/>
          </p:nvSpPr>
          <p:spPr bwMode="auto">
            <a:xfrm>
              <a:off x="2195736" y="1995686"/>
              <a:ext cx="2260378" cy="758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50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 txBox="1">
            <a:spLocks noChangeArrowheads="1"/>
          </p:cNvSpPr>
          <p:nvPr/>
        </p:nvSpPr>
        <p:spPr bwMode="auto">
          <a:xfrm>
            <a:off x="1547813" y="123825"/>
            <a:ext cx="432117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评初稿，乐修改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1"/>
          <p:cNvSpPr>
            <a:spLocks noChangeArrowheads="1"/>
          </p:cNvSpPr>
          <p:nvPr/>
        </p:nvSpPr>
        <p:spPr bwMode="auto">
          <a:xfrm>
            <a:off x="612775" y="1203325"/>
            <a:ext cx="82804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评议作文初稿，师生共同修改。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8063" y="1808163"/>
            <a:ext cx="4321175" cy="6048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评议重点：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40965" name="矩形 4"/>
          <p:cNvSpPr>
            <a:spLocks noChangeArrowheads="1"/>
          </p:cNvSpPr>
          <p:nvPr/>
        </p:nvSpPr>
        <p:spPr bwMode="auto">
          <a:xfrm>
            <a:off x="1619250" y="2355850"/>
            <a:ext cx="691356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是否突出了自己独有的特征。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是否选用了典型的具体事例。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是否按照一定的顺序介绍自己。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有哪些优点可以借鉴。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854075" y="908050"/>
            <a:ext cx="82804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尝试修改自己的习作。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3813" y="1620838"/>
            <a:ext cx="4779962" cy="6048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修改重点：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41988" name="矩形 3"/>
          <p:cNvSpPr>
            <a:spLocks noChangeArrowheads="1"/>
          </p:cNvSpPr>
          <p:nvPr/>
        </p:nvSpPr>
        <p:spPr bwMode="auto">
          <a:xfrm>
            <a:off x="2185988" y="2225675"/>
            <a:ext cx="6796087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改正错别字、用错的标点符号。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改正不通顺的语句。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补充或删减不合适的地方。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 txBox="1">
            <a:spLocks noChangeArrowheads="1"/>
          </p:cNvSpPr>
          <p:nvPr/>
        </p:nvSpPr>
        <p:spPr bwMode="auto">
          <a:xfrm>
            <a:off x="1547813" y="123825"/>
            <a:ext cx="432117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赏佳作，说收获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1913" y="1563688"/>
            <a:ext cx="6264275" cy="23764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latin typeface="+mn-ea"/>
                <a:ea typeface="+mn-ea"/>
              </a:rPr>
              <a:t>在小组内交流自己的习作，互评互改。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latin typeface="+mn-ea"/>
                <a:ea typeface="+mn-ea"/>
              </a:rPr>
              <a:t>小组推选学生佳作，朗读展示，师生评议。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50" y="1058863"/>
            <a:ext cx="8208963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我的“自画像”</a:t>
            </a:r>
            <a:endParaRPr lang="zh-CN" altLang="en-US" sz="3200" b="1" dirty="0">
              <a:latin typeface="+mn-ea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嗨！大家好！我叫越越，是个活泼可爱的小女孩。你们看，我个子高高的，脸蛋圆圆的，多么像熟透的红苹果呀！大大的眼睛总是忽闪忽闪的，时刻闪烁着智慧的光芒。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 txBox="1"/>
          <p:nvPr/>
        </p:nvSpPr>
        <p:spPr bwMode="auto">
          <a:xfrm>
            <a:off x="3708400" y="195263"/>
            <a:ext cx="1830388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课时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 bwMode="auto">
          <a:xfrm>
            <a:off x="1028700" y="1925638"/>
            <a:ext cx="7273925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b="1" dirty="0">
                <a:latin typeface="+mn-ea"/>
                <a:ea typeface="+mn-ea"/>
              </a:rPr>
              <a:t>    想一想：用什么办法能让新来的老师最快认识你，记住你呢？</a:t>
            </a:r>
            <a:endParaRPr lang="zh-CN" altLang="en-US" sz="36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>
            <a:spLocks noChangeArrowheads="1"/>
          </p:cNvSpPr>
          <p:nvPr/>
        </p:nvSpPr>
        <p:spPr bwMode="auto">
          <a:xfrm>
            <a:off x="323850" y="987425"/>
            <a:ext cx="8496300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个性丰富，是典型的“多面人”。在学校里，我就像只小白兔一样乖巧温顺，成绩也是顶呱呱的，经常受到老师的表扬。每天我总是早早地来到学校，在班上写写课表，带领同学们读读书，为自己做好上课前的准备。上课时认真听老师讲课，做作业从来没有半点马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611188" y="1087438"/>
            <a:ext cx="8208962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可是一回到家，我就像变了个人似的，做作业时总是想着避开爸爸妈妈的监督，偷偷玩一会儿；吃饭时也总是慢慢吞吞的，挑三拣四；睡觉时总是拖拖拉拉，非得爸爸妈妈再三催促才肯上床。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1"/>
          <p:cNvSpPr>
            <a:spLocks noChangeArrowheads="1"/>
          </p:cNvSpPr>
          <p:nvPr/>
        </p:nvSpPr>
        <p:spPr bwMode="auto">
          <a:xfrm>
            <a:off x="684213" y="987425"/>
            <a:ext cx="8208962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胆子非常小，不敢一个人走夜路，不敢一个人待在家里，甚至半夜不敢起来上厕所。一天夜里，我憋得实在太难受了，只好壮着胆子，鼓足勇气，小心翼翼地朝卫生间走去。朦朦胧胧中，突然一个黑乎乎的东西在我眼前直晃悠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1"/>
          <p:cNvSpPr>
            <a:spLocks noChangeArrowheads="1"/>
          </p:cNvSpPr>
          <p:nvPr/>
        </p:nvSpPr>
        <p:spPr bwMode="auto">
          <a:xfrm>
            <a:off x="539750" y="987425"/>
            <a:ext cx="8208963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吓得我“哎呀”大叫一声，立刻瘫坐在地上。妈妈闻声起来，打开灯，我这才发现，其实晃动的不过是阳台上衣服的影子罢了。弄得我很不好意思，只好尴尬地冲妈妈做个鬼脸，“呵呵”地干笑几声。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这就是我，一个真实的我！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 txBox="1">
            <a:spLocks noChangeArrowheads="1"/>
          </p:cNvSpPr>
          <p:nvPr/>
        </p:nvSpPr>
        <p:spPr bwMode="auto">
          <a:xfrm>
            <a:off x="3348038" y="700088"/>
            <a:ext cx="244792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自由评议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" y="1779588"/>
            <a:ext cx="80645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小作者语言诙谐幽默，从外貌和性格特征两方面介绍了自己，通过具体的事例展示了自己“性格多变、胆小”的特点，给读者留下了深刻的印象。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标题 1"/>
          <p:cNvSpPr txBox="1"/>
          <p:nvPr/>
        </p:nvSpPr>
        <p:spPr bwMode="auto">
          <a:xfrm>
            <a:off x="3321050" y="195263"/>
            <a:ext cx="250190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猜猜他是谁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088" y="1276350"/>
            <a:ext cx="78486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 typeface="+mj-ea"/>
              <a:buAutoNum type="circleNumDbPlain"/>
              <a:defRPr/>
            </a:pPr>
            <a:r>
              <a:rPr lang="zh-CN" altLang="en-US" sz="3200" b="1" dirty="0">
                <a:latin typeface="+mn-ea"/>
                <a:ea typeface="+mn-ea"/>
              </a:rPr>
              <a:t>根据同学的评议，再次修改自己的习作。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  <a:defRPr/>
            </a:pPr>
            <a:r>
              <a:rPr lang="zh-CN" altLang="en-US" sz="3200" b="1" dirty="0">
                <a:latin typeface="+mn-ea"/>
                <a:ea typeface="+mn-ea"/>
              </a:rPr>
              <a:t>上交作业，老师任意选一份抽读，让学生猜猜是谁。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  <a:defRPr/>
            </a:pPr>
            <a:r>
              <a:rPr lang="zh-CN" altLang="en-US" sz="3200" b="1" dirty="0">
                <a:latin typeface="+mn-ea"/>
                <a:ea typeface="+mn-ea"/>
              </a:rPr>
              <a:t>学生点评。哪些地方写得像，哪些写得不像，需要进一步修改。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 txBox="1"/>
          <p:nvPr/>
        </p:nvSpPr>
        <p:spPr bwMode="auto">
          <a:xfrm>
            <a:off x="3552825" y="195263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87450" y="1635125"/>
            <a:ext cx="6985000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介绍自己时，按一定的顺序把自己的独特之处写清楚，同时要注意运用具体典型的事例来说明。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 txBox="1">
            <a:spLocks noChangeArrowheads="1"/>
          </p:cNvSpPr>
          <p:nvPr/>
        </p:nvSpPr>
        <p:spPr bwMode="auto">
          <a:xfrm>
            <a:off x="1476375" y="123825"/>
            <a:ext cx="432117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明要求，知写法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3"/>
          <p:cNvSpPr>
            <a:spLocks noChangeArrowheads="1"/>
          </p:cNvSpPr>
          <p:nvPr/>
        </p:nvSpPr>
        <p:spPr bwMode="auto">
          <a:xfrm>
            <a:off x="468313" y="1203325"/>
            <a:ext cx="77755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讨论交流，我们应该怎样介绍自己呢？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1550" y="1798638"/>
            <a:ext cx="7777163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有什么特点？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你的主要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特点是什么？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你最大的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爱好和特长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你还想介绍自己的哪些情况？可以用什么事例来说明？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ChangeArrowheads="1"/>
          </p:cNvSpPr>
          <p:nvPr/>
        </p:nvSpPr>
        <p:spPr bwMode="auto">
          <a:xfrm>
            <a:off x="1008063" y="1203325"/>
            <a:ext cx="7127875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介绍自己时要抓住什么来写呢？请大家先听一个故事，看看从中受到什么启发。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231775" y="484188"/>
            <a:ext cx="8661400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东晋有一个贪官叫裴凯，喜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欢让别人给他画像。但是他的长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相非常有特色，在他的脸上有一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颗痣，痣上还有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根又粗又长的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胡须。来给他画像的人一看他这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长相，都不敢画那颗痣及那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根胡须，都回避他这一突出的特征，于是怎么画裴凯都不满意。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503238" y="873125"/>
            <a:ext cx="8137525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裴凯只好找来他的好朋友顾恺之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东晋的画圣，让他来给自己画肖像。顾恺之就抓住他脸上的这个特征，把这颗痣画得是惟妙惟肖，那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根胡须还是用最浓最挺的线条画出来的。画完之后，裴凯一看，说：“这样才对嘛，就像是照镜子一样。”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63638" y="4310063"/>
            <a:ext cx="718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顾恺之画的肖像为什么能让裴凯满意？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6" name="矩形 3"/>
          <p:cNvSpPr>
            <a:spLocks noChangeArrowheads="1"/>
          </p:cNvSpPr>
          <p:nvPr/>
        </p:nvSpPr>
        <p:spPr bwMode="auto">
          <a:xfrm>
            <a:off x="3275013" y="385763"/>
            <a:ext cx="29654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抓住主要特征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439025" y="1458913"/>
            <a:ext cx="13208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</a:t>
            </a:r>
            <a:endParaRPr lang="zh-CN" altLang="en-US" sz="32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3238" y="2044700"/>
            <a:ext cx="813752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他脸上的这个特征，把这颗痣画得是惟妙惟肖，那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根胡须还是用最浓最挺的线条画出来的。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53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 txBox="1"/>
          <p:nvPr/>
        </p:nvSpPr>
        <p:spPr bwMode="auto">
          <a:xfrm>
            <a:off x="3552825" y="195263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zh-CN" altLang="en-US" dirty="0"/>
              <a:t>例文学习</a:t>
            </a:r>
            <a:endParaRPr lang="zh-CN" altLang="en-US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04938" y="2427288"/>
            <a:ext cx="64801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Tx/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平平凡凡的我，小眼睛，小鼻子，小嘴巴，瘦瘦的、矮矮的身材，给人的整体感觉是离不开一个“小”字</a:t>
            </a:r>
            <a:r>
              <a:rPr lang="en-US" altLang="en-US" sz="3200" b="1" dirty="0">
                <a:latin typeface="楷体" panose="02010609060101010101" pitchFamily="49" charset="-122"/>
              </a:rPr>
              <a:t>。</a:t>
            </a:r>
            <a:endParaRPr lang="en-US" altLang="en-US" sz="3200" b="1" dirty="0">
              <a:latin typeface="楷体" panose="02010609060101010101" pitchFamily="49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757238" y="1268413"/>
            <a:ext cx="7559675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读下面两段介绍，这两位新朋友有什么特点？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 bwMode="auto">
          <a:xfrm>
            <a:off x="2327275" y="4203700"/>
            <a:ext cx="792163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3238" y="1058863"/>
            <a:ext cx="81375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Tx/>
              <a:buAutoNum type="circleNumDbPlain" startAt="2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我，一张苹果般的圆脸蛋上镶嵌着一双水灵灵的大眼睛，高挺的鼻梁下面是一张能说会道的嘴巴，一头乌黑的秀发经常披散在肩后，显示出了我文静的性格。我爱穿白色的连衣裙，就像白雪公主一样</a:t>
            </a:r>
            <a:r>
              <a:rPr lang="en-US" altLang="en-US" sz="3200" b="1">
                <a:latin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91063" y="2816225"/>
            <a:ext cx="111601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文静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2624</Words>
  <Application>WPS 演示</Application>
  <PresentationFormat>全屏显示(16:9)</PresentationFormat>
  <Paragraphs>192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Calibri</vt:lpstr>
      <vt:lpstr>楷体</vt:lpstr>
      <vt:lpstr>微软雅黑</vt:lpstr>
      <vt:lpstr>经典长宋简</vt:lpstr>
      <vt:lpstr>Arial Unicode MS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Administrator</cp:lastModifiedBy>
  <cp:revision>3</cp:revision>
  <dcterms:created xsi:type="dcterms:W3CDTF">2022-06-03T03:04:08Z</dcterms:created>
  <dcterms:modified xsi:type="dcterms:W3CDTF">2022-06-03T03:04:28Z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