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405" r:id="rId5"/>
    <p:sldId id="526" r:id="rId6"/>
    <p:sldId id="525" r:id="rId7"/>
    <p:sldId id="324" r:id="rId8"/>
    <p:sldId id="470" r:id="rId9"/>
    <p:sldId id="490" r:id="rId10"/>
    <p:sldId id="527" r:id="rId11"/>
    <p:sldId id="529" r:id="rId12"/>
    <p:sldId id="530" r:id="rId13"/>
    <p:sldId id="472" r:id="rId14"/>
    <p:sldId id="528" r:id="rId15"/>
    <p:sldId id="531" r:id="rId16"/>
    <p:sldId id="532" r:id="rId17"/>
    <p:sldId id="533" r:id="rId18"/>
    <p:sldId id="534" r:id="rId19"/>
    <p:sldId id="535" r:id="rId20"/>
    <p:sldId id="546" r:id="rId21"/>
    <p:sldId id="536" r:id="rId22"/>
    <p:sldId id="537" r:id="rId23"/>
    <p:sldId id="468" r:id="rId24"/>
    <p:sldId id="538" r:id="rId25"/>
    <p:sldId id="425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93"/>
        <p:guide pos="283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562735" y="4436745"/>
            <a:ext cx="6018530" cy="398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课件制作： 李保春           手机：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15343940186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51" name="TextBox 4"/>
          <p:cNvSpPr txBox="1"/>
          <p:nvPr/>
        </p:nvSpPr>
        <p:spPr>
          <a:xfrm>
            <a:off x="445770" y="2010093"/>
            <a:ext cx="856932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两个话题写作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考场快速写作之利器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424863" cy="6092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常见立意角度有：</a:t>
            </a:r>
            <a:endParaRPr kumimoji="0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喜爱恬淡；或者是喜爱浓烈；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或者是人生应该既恬淡又浓烈；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或者处在恬淡中，但人生依然保留浓酒般的热情；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或者只有经历过浓烈，人生才能拥有真正的恬淡。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其中，立意四：立意具有转折关系，虽然恬淡，但仍然可以有浓烈，曲折却立意鲜明。立意五：立意具有条件关系，只有经历过浓烈，才能恬淡，立意复杂深刻且鲜明。</a:t>
            </a:r>
            <a:endParaRPr kumimoji="0" lang="zh-CN" altLang="zh-CN" sz="28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79450"/>
            <a:ext cx="8406765" cy="323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三、两个话题写作的要点步骤</a:t>
            </a:r>
            <a:endParaRPr lang="zh-CN" altLang="en-US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首先，找出两个话题；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其次，围绕两个话题依次点出，并在最后分析它们的关系。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340" y="1259205"/>
            <a:ext cx="787590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ctr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学生习作考场案例</a:t>
            </a:r>
            <a:endParaRPr lang="zh-CN" sz="24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/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</a:rPr>
              <a:t>阅读下面的材料，根据要求写作。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2017</a:t>
            </a:r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</a:rPr>
              <a:t>年夏天，某单位组织了一次慰问留守儿童的活动，当志愿者们把准备的书本和文具交到孩子们手中时，却意外收到了一张用稚嫩笔迹写下的纸条。纸条上写着下面的话——叔叔，我不喜欢你们带来的东西，我想要一个可以打王者荣耀的手机，或者以后你们给我钱，我们自己买喜欢的东西，你们带来的书和文具，我们不喜欢，谢谢。读了这段话，你有什么思考？请结合材料内容写一篇不少于</a:t>
            </a:r>
            <a:r>
              <a:rPr lang="en-US" sz="24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charset="0"/>
              </a:rPr>
              <a:t>800</a:t>
            </a:r>
            <a:r>
              <a:rPr lang="zh-CN" sz="2400">
                <a:latin typeface="Calibri" panose="020F0502020204030204" pitchFamily="34" charset="0"/>
                <a:ea typeface="宋体" panose="02010600030101010101" pitchFamily="2" charset="-122"/>
              </a:rPr>
              <a:t>字的文章。</a:t>
            </a:r>
            <a:endParaRPr lang="zh-CN" altLang="en-US"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340" y="1259205"/>
            <a:ext cx="787590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ctr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手握“关怀”，也需心怀“繁花”</a:t>
            </a:r>
            <a:endParaRPr lang="zh-CN" sz="24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ctr"/>
            <a:endParaRPr lang="zh-CN" sz="24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ctr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2016级  胡嘉宇</a:t>
            </a:r>
            <a:endParaRPr lang="zh-CN" sz="24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sz="24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留守儿童，是被温情遗失在角落中的一个群体，他们的心长久被寂寞浸染，他们缺的不仅仅是物质，还有心灵的抚慰。</a:t>
            </a:r>
            <a:endParaRPr lang="zh-CN" sz="24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4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2017年夏天，某单位志愿者们为留守儿童送上书本和文具时，却收到了一张用稚嫩笔记写下的纸条——“叔叔，我不喜欢你们带来的东西，我想要一个可以打王者荣耀的手机，或者以后你们给我钱……”，孩子的话虽然无知，却也值得令人深思。</a:t>
            </a:r>
            <a:endParaRPr lang="zh-CN" sz="24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340" y="1259205"/>
            <a:ext cx="78759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留守儿童需要“关怀”。我国大多数留守儿童因为家庭条件困难、父母外出务工被带上“留守的帽子”。他们确实贫困，因此，这份来自好心人的关怀是必不可少的。此外，这些孩子上学也是问题，他们缺乏书本、文具和教学环境等等，这些都是需要人们加以帮助的，因为只有走出贫穷的家乡才有机会实现人生。</a:t>
            </a:r>
            <a:endParaRPr lang="zh-CN" sz="24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340" y="1259205"/>
            <a:ext cx="78759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sz="24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然而，仅仅是物质上的帮助就够了吗？反观上述材料孩子们缺失的不仅仅是物质，还有精神价值的匮乏。</a:t>
            </a:r>
            <a:endParaRPr lang="zh-CN" sz="24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endParaRPr lang="zh-CN" sz="24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留守儿童也需心怀“繁花”。这些孩子因为常年接触不到温情，内心变得虚无、寂寞，他开始从游戏中找乐趣，以此来填充心中的空洞。但是，这就像一种毒，令单纯的孩子们难以自拔。相较于物质的匮乏，他们中的一些儿童缺乏应有的积极进取的精神，心中因为寂寞而荒芜的孩子们亟待“拯救”。所以，心怀“繁花”是他们唯一的出路。</a:t>
            </a:r>
            <a:endParaRPr lang="zh-CN" sz="24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340" y="1259205"/>
            <a:ext cx="787590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手握“关怀”，也需心怀“繁花”。留守儿童需要人们物质上的帮助，同样也需要精神价值观的培养。如果只予以物质，那么这朵朵小花便只有阳光的普照而无雨水的滋润；如果只予以关怀，那么花儿们便只有甘霖的滋养而无太阳的抚慰。所以二者结合，方能得之完美。</a:t>
            </a:r>
            <a:endParaRPr lang="zh-CN" sz="24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帮助留守儿童，应是每一个人的责任，但是若只流于表面，便会像那些志愿者一样陷入尴尬境地。人们能做的就是令他们不仅手握“关怀”，更需心怀“繁花”。</a:t>
            </a:r>
            <a:endParaRPr lang="zh-CN" sz="24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endParaRPr lang="zh-CN" sz="24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4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（评点：两个话题写作，物质关怀和精神关怀，二者是递进关系）</a:t>
            </a:r>
            <a:endParaRPr lang="zh-CN" sz="24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340" y="1259205"/>
            <a:ext cx="78759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 物质与精神伴成长</a:t>
            </a:r>
            <a:endParaRPr lang="zh-CN" sz="28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endParaRPr lang="zh-CN" sz="28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8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                         </a:t>
            </a:r>
            <a:r>
              <a:rPr 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2016级  王姣姣</a:t>
            </a:r>
            <a:endParaRPr 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endParaRPr lang="zh-CN" sz="28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8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当志愿者满怀希冀为留守儿童送来学习用品和温暖时，却遭到了稚嫩孩子们的残忍拒绝。物质的匮乏造成了他们的贫困，而精神的空虚使他们陷入游戏的牢笼。在我看来，对待留守儿童的教育问题，物质与精神应兼得。</a:t>
            </a:r>
            <a:r>
              <a:rPr lang="zh-CN" sz="28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（点题）</a:t>
            </a:r>
            <a:endParaRPr lang="zh-CN" sz="28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78205" y="1684655"/>
            <a:ext cx="695706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algn="ctr"/>
            <a:r>
              <a:rPr lang="en-US" altLang="zh-CN" sz="2400">
                <a:ea typeface="宋体" panose="02010600030101010101" pitchFamily="2" charset="-122"/>
              </a:rPr>
              <a:t>    </a:t>
            </a:r>
            <a:r>
              <a:rPr lang="zh-CN" sz="2400">
                <a:ea typeface="宋体" panose="02010600030101010101" pitchFamily="2" charset="-122"/>
              </a:rPr>
              <a:t>物质的给予为留守儿童创造了一个良好的环境。近年来，好心人士纷纷涌现，他们为边远山区的孩子们送去了学习生活用品，为他们修路，建学校，用自己的爱心温暖了留守儿童的心，让孩子们有了追求理想，仰望星空的机会。但是，有时，物质的改善并没有从根本上使孩子们的内心得到彻底改变。</a:t>
            </a:r>
            <a:r>
              <a:rPr lang="zh-CN" sz="2400" b="1">
                <a:solidFill>
                  <a:srgbClr val="FF0000"/>
                </a:solidFill>
                <a:ea typeface="宋体" panose="02010600030101010101" pitchFamily="2" charset="-122"/>
              </a:rPr>
              <a:t>（物质帮扶）</a:t>
            </a:r>
            <a:endParaRPr lang="zh-CN" altLang="en-US" sz="24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07340" y="1259205"/>
            <a:ext cx="787590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</a:t>
            </a:r>
            <a:r>
              <a:rPr lang="zh-CN" sz="24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每逢过年回家，便能看见几个小学生蹲在一起打王者荣耀，极度简陋的环境也丝毫不影响他们打游戏的心情。这种现象令人心寒，缺少父母陪伴的他们精神孤独，错误的价值观在他们小小的心中萌芽滋长。在面对充满诱惑的游戏时，他们毫无抵抗之力。精神的匮乏已成为留守儿童教育的重大难题。（精神匮乏）</a:t>
            </a:r>
            <a:endParaRPr lang="zh-CN" sz="24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生活中，物质温饱是必须的，但某种程度上，精神追求则更为珍贵。纪录片《人生七年》中，我们看到了不同家庭的孩子的人生历程，它是当今时代的写照。影片中有一句旁白:“决定他们全部未来的关键，就在于自由与纪律的区别。”富人的孩子之所以优秀，不仅是因为他们有良好的物质基础，更是因为他们还有充实的精神生活。</a:t>
            </a:r>
            <a:endParaRPr lang="zh-CN" sz="24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（精神对于孩子的意义）</a:t>
            </a:r>
            <a:endParaRPr lang="zh-CN" sz="24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矩形 1"/>
          <p:cNvSpPr/>
          <p:nvPr/>
        </p:nvSpPr>
        <p:spPr>
          <a:xfrm>
            <a:off x="1331913" y="33337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课程目标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矩形 1"/>
          <p:cNvSpPr/>
          <p:nvPr/>
        </p:nvSpPr>
        <p:spPr>
          <a:xfrm>
            <a:off x="341313" y="1773238"/>
            <a:ext cx="8461375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学会在考场中进行两个话题审题及写作</a:t>
            </a:r>
            <a:endParaRPr 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运用两个话题写作，获得考场作文之高分</a:t>
            </a:r>
            <a:endParaRPr 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2095" y="842010"/>
            <a:ext cx="840359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/>
            <a:r>
              <a:rPr lang="zh-CN" sz="24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zh-CN" sz="20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因此，想要搞好留守儿童的教育问题，要做到物质与精神共存。</a:t>
            </a:r>
            <a:endParaRPr lang="zh-CN" sz="20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0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物质的提供不仅只注重量，更要注重质。志愿者不能一味地给予，而不去询问孩子们真正需要什么，要想让物质发挥到自身价值，就要做到知其所需，深入了解孩子们的内心，与他们多沟通，多交流，才能做到供给其所求。关注留守儿童的精神世界，是做好留守儿童教育问题的关键，鼓励父母多与他们交流，在精神上多引导他们，让他们树立正确的价值观和人生观，做他们的指路人，才能确保他们健康成长。物质与精神的给予，缺一不可。</a:t>
            </a:r>
            <a:r>
              <a:rPr lang="zh-CN" sz="20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（二者兼备）</a:t>
            </a:r>
            <a:endParaRPr lang="zh-CN" sz="20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000" b="1">
                <a:solidFill>
                  <a:srgbClr val="C0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祖国的花朵需要肥沃的土地，更需要阳光的照耀。在留守儿童的教育问题上，物质与精神兼得才能助推孩子们健康成长。</a:t>
            </a:r>
            <a:endParaRPr lang="zh-CN" sz="20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endParaRPr lang="zh-CN" sz="2000" b="1">
              <a:solidFill>
                <a:srgbClr val="C0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indent="306070" algn="l"/>
            <a:r>
              <a:rPr lang="zh-CN" sz="2000" b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（评点：两个话题写作，物质与精神，最终归于辩证的统一。此文考场得分55）</a:t>
            </a:r>
            <a:endParaRPr lang="zh-CN" sz="2000" b="1">
              <a:solidFill>
                <a:schemeClr val="tx1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51695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结语：一切都是套路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高考作文=审题立意+结构合理+文采与深度+卷面整洁=全都是套路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如今，任务驱动为直接要求的作文形态，一个重要的体现就是：难度越来越大，套作的可能性越来越小。其实，我们不难明白，当今的高考作文之所以形成这种局面，那时因为对考生逻辑思维能力提出了更高的要求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两个话题写作是考场写作获得高分的捷径。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我们用思辨思维来审题、列纲，一切问题都会顺其自然地迎刃得到而解。当这种思维，成为我们日常练习的习惯，那么，写作对我们来说，依然是一种训练有素的套路，驾轻就熟，任意而为。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故曰：一切都是套路。会套的是高超能力的体现，不会套的是生搬硬套。</a:t>
            </a:r>
            <a:endParaRPr kumimoji="0" lang="zh-CN" altLang="zh-CN" sz="20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谢谢观看！</a:t>
            </a:r>
            <a:r>
              <a:rPr lang="zh-CN" altLang="en-US" sz="36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欢迎交流！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期盼您提供学生案例。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77190" y="1315085"/>
            <a:ext cx="7555865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800" b="1">
                <a:latin typeface="Calibri" panose="020F0502020204030204" pitchFamily="34" charset="0"/>
                <a:ea typeface="宋体" panose="02010600030101010101" pitchFamily="2" charset="-122"/>
              </a:rPr>
              <a:t>引子：开展讨论两个话题写作的前提及必要性</a:t>
            </a:r>
            <a:endParaRPr lang="zh-CN" sz="2800" b="1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sz="2800"/>
              <a:t>立足考场写作实际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377190" y="2367915"/>
            <a:ext cx="79990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/>
            <a:r>
              <a:rPr lang="zh-CN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高考作文不是真正的文学写作</a:t>
            </a:r>
            <a:endParaRPr lang="zh-CN" sz="2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algn="ctr"/>
            <a:endParaRPr lang="zh-CN" sz="2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 考场作文有严格的时间限制性，字数要求（850字左右），作者即一般学生，他们的写作水平一般，阅卷老师的阅卷时间和阅卷质量得不到保证（首先时间较短，此外，一般而言，因为阅卷很累，他们审美疲劳，容易流于阅卷表面化）。</a:t>
            </a:r>
            <a:endParaRPr lang="zh-CN" sz="2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zh-CN" sz="2400" b="1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   得出考场作文的标准：一眼看起来是好文章的文章就是好文章。</a:t>
            </a:r>
            <a:endParaRPr lang="zh-CN" sz="2400" b="1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矩形 1"/>
          <p:cNvSpPr/>
          <p:nvPr/>
        </p:nvSpPr>
        <p:spPr>
          <a:xfrm>
            <a:off x="229235" y="1414145"/>
            <a:ext cx="84810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文学写作的特点：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激情  深刻感染   自由性  对象感：自我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考场作文的特点：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理智  忽悠吸引   限定性  对象感：老师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4425" y="672465"/>
            <a:ext cx="69151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一、考场写作与文学写作的区别</a:t>
            </a:r>
            <a:endParaRPr lang="zh-CN" altLang="en-US" sz="3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两个话题写作主要内容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一、何为两个话题写作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二、两个话题写作的优点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三、两个话题写作的要点步骤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548005" y="2298700"/>
            <a:ext cx="7786370" cy="50311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 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此种写作，围绕两个话题（甚至三个，我把三个话题看成是两个话题的进一步复杂化），在逻辑关系中，获得立意的复杂与深刻。也就是说从所给作文材料中提炼出两个合乎写作要求的话题（名词、动词、形容词），进行立意写作。</a:t>
            </a:r>
            <a:endParaRPr kumimoji="0" lang="zh-CN" altLang="en-US" sz="240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30" y="852805"/>
            <a:ext cx="47548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一、何为两个话题写作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algn="l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4984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zh-CN" sz="2800" b="1">
                <a:latin typeface="楷体" panose="02010609060101010101" charset="-122"/>
                <a:ea typeface="宋体" panose="02010600030101010101" pitchFamily="2" charset="-122"/>
              </a:rPr>
              <a:t>二、两个话题写作的优点</a:t>
            </a:r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r>
              <a:rPr lang="zh-CN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（一）、立意</a:t>
            </a:r>
            <a:r>
              <a:rPr lang="zh-CN" b="1">
                <a:solidFill>
                  <a:srgbClr val="FF0000"/>
                </a:solidFill>
                <a:latin typeface="楷体" panose="02010609060101010101" charset="-122"/>
              </a:rPr>
              <a:t>比一个话题写作稍微复杂，但下笔后运用逻辑写作</a:t>
            </a:r>
            <a:r>
              <a:rPr lang="zh-CN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会</a:t>
            </a:r>
            <a:r>
              <a:rPr lang="zh-CN" b="1">
                <a:solidFill>
                  <a:srgbClr val="FF0000"/>
                </a:solidFill>
                <a:latin typeface="楷体" panose="02010609060101010101" charset="-122"/>
                <a:sym typeface="+mn-ea"/>
              </a:rPr>
              <a:t>容易</a:t>
            </a:r>
            <a:r>
              <a:rPr lang="zh-CN" b="1">
                <a:solidFill>
                  <a:srgbClr val="FF0000"/>
                </a:solidFill>
                <a:latin typeface="楷体" panose="02010609060101010101" charset="-122"/>
              </a:rPr>
              <a:t>成文。</a:t>
            </a:r>
            <a:endParaRPr lang="zh-CN" b="1">
              <a:solidFill>
                <a:srgbClr val="FF0000"/>
              </a:solidFill>
              <a:latin typeface="楷体" panose="02010609060101010101" charset="-122"/>
            </a:endParaRPr>
          </a:p>
          <a:p>
            <a:pPr indent="267970" algn="l"/>
            <a:endParaRPr lang="zh-CN" b="1">
              <a:solidFill>
                <a:srgbClr val="FF0000"/>
              </a:solidFill>
              <a:latin typeface="楷体" panose="02010609060101010101" charset="-122"/>
            </a:endParaRPr>
          </a:p>
          <a:p>
            <a:pPr indent="267970" algn="l"/>
            <a:r>
              <a:rPr lang="zh-CN" b="1">
                <a:solidFill>
                  <a:srgbClr val="FF0000"/>
                </a:solidFill>
                <a:latin typeface="楷体" panose="02010609060101010101" charset="-122"/>
              </a:rPr>
              <a:t>  注意：这是就简单两个话题而言，若是高难度两个话题，比如辩证论证，关系越复杂，论证难度越大。不过，简单两个话题论证就可应付高考，窃以为。</a:t>
            </a:r>
            <a:endParaRPr lang="zh-CN" b="1">
              <a:solidFill>
                <a:srgbClr val="FF0000"/>
              </a:solidFill>
              <a:latin typeface="楷体" panose="02010609060101010101" charset="-122"/>
            </a:endParaRPr>
          </a:p>
          <a:p>
            <a:pPr indent="267970" algn="l"/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r>
              <a:rPr lang="zh-CN">
                <a:latin typeface="楷体" panose="02010609060101010101" charset="-122"/>
                <a:ea typeface="宋体" panose="02010600030101010101" pitchFamily="2" charset="-122"/>
              </a:rPr>
              <a:t>  因为对学生而言，进行一个话题写作达到</a:t>
            </a:r>
            <a:r>
              <a:rPr lang="en-US" altLang="zh-CN">
                <a:latin typeface="楷体" panose="02010609060101010101" charset="-122"/>
                <a:ea typeface="宋体" panose="02010600030101010101" pitchFamily="2" charset="-122"/>
              </a:rPr>
              <a:t>850</a:t>
            </a:r>
            <a:r>
              <a:rPr lang="zh-CN">
                <a:latin typeface="楷体" panose="02010609060101010101" charset="-122"/>
                <a:sym typeface="+mn-ea"/>
              </a:rPr>
              <a:t>字</a:t>
            </a:r>
            <a:r>
              <a:rPr lang="zh-CN">
                <a:latin typeface="楷体" panose="02010609060101010101" charset="-122"/>
                <a:ea typeface="宋体" panose="02010600030101010101" pitchFamily="2" charset="-122"/>
              </a:rPr>
              <a:t>较难，尤其是在现在要求思辨的写作语境里面，对一个话题思辨，写出深度较难。在850字的考场写作中，围绕一个话题写作，具体体现为：或通过隐喻拓展写作深度（对学生难度较大），或围绕“是什么、为什么、怎么样”（有时候是提出问题，分析问题，解决问题）的思维逻辑深入写作，这对一般学生来说都不简单。</a:t>
            </a:r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r>
              <a:rPr lang="zh-CN">
                <a:latin typeface="楷体" panose="02010609060101010101" charset="-122"/>
                <a:ea typeface="宋体" panose="02010600030101010101" pitchFamily="2" charset="-122"/>
              </a:rPr>
              <a:t>  比如写成功，一个话题容易入笔，但写够字数写好不易。而两个话题写作，比如，在奋斗中成功，找到“奋斗”和“成功”两个话题，并赋予其条件关系，较难，但入笔后，一段写“奋斗”，一段写“成功”，最后把二者巧妙相联，容易写成850字。</a:t>
            </a:r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7690" y="1057910"/>
            <a:ext cx="8340090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ctr"/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r>
              <a:rPr lang="zh-CN" sz="28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（二）、运用逻辑关系立意，立意深刻一些。</a:t>
            </a:r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endParaRPr lang="zh-CN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/>
            <a:r>
              <a:rPr lang="zh-CN" sz="2400">
                <a:latin typeface="楷体" panose="02010609060101010101" charset="-122"/>
                <a:ea typeface="宋体" panose="02010600030101010101" pitchFamily="2" charset="-122"/>
              </a:rPr>
              <a:t>  特点是，使写作对象处于一种更为复杂的逻辑关系中。这种立论思维为对某一问题从多种角度思考，以话题为焦点，从与之有密切关系的几个不同的要素进行解读，并附加不同的逻辑思维。比如，写“成功”，可写“失败后的成功”，题目暗含转折或因果关系；“奋斗中的成功”则蕴含条件或因果关系；可写作“不仅努力，更需成功”，它蕴含递进关系。这样原话题在增设的新语境中就获得了审题上的深刻性和复杂度。</a:t>
            </a:r>
            <a:endParaRPr lang="zh-CN" sz="2400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549275"/>
            <a:ext cx="8535670" cy="54463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典型例题</a:t>
            </a:r>
            <a:endParaRPr kumimoji="0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诗人说，“白的花胜过绿的叶，浓的酒不如淡的茶”。的确，生活中有人偏爱白花淡茶般的素雅，不喜欢绿叶浓酒般的热烈;其实，也有人偏爱浓酒绿叶般的浓重，不喜欢白花淡茶般的清淡。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这两句诗触发了你怎样的联想与思考?请自定角度，自行立意，自拟题目，写一篇文章，除诗歌外，文体不限，不少于800字。</a:t>
            </a:r>
            <a:endParaRPr kumimoji="0" sz="2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3792</Words>
  <Application>WPS 演示</Application>
  <PresentationFormat>全屏显示(4:3)</PresentationFormat>
  <Paragraphs>132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时尚中黑简体</vt:lpstr>
      <vt:lpstr>微软雅黑</vt:lpstr>
      <vt:lpstr>楷体</vt:lpstr>
      <vt:lpstr>Times New Roman</vt:lpstr>
      <vt:lpstr>Arial Unicode MS</vt:lpstr>
      <vt:lpstr>黑体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西瓜</cp:lastModifiedBy>
  <cp:revision>215</cp:revision>
  <dcterms:created xsi:type="dcterms:W3CDTF">2011-09-22T23:42:00Z</dcterms:created>
  <dcterms:modified xsi:type="dcterms:W3CDTF">2019-05-18T08:55:11Z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2052-11.1.0.8654</vt:lpwstr>
  </property>
</Properties>
</file>