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60" r:id="rId12"/>
    <p:sldId id="279" r:id="rId13"/>
    <p:sldId id="280" r:id="rId14"/>
    <p:sldId id="265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15</a:t>
            </a:r>
            <a:r>
              <a:rPr lang="zh-CN" altLang="en-US" sz="3600">
                <a:solidFill>
                  <a:schemeClr val="tx1"/>
                </a:solidFill>
              </a:rPr>
              <a:t>　荔枝赋并序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海上生明月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天涯共此时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《望月怀远》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思君如满月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夜夜减清辉。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《赋得自君之出矣》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7135" y="2924944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24" y="373239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7250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82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南海郡出荔枝焉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此段交代为荔枝作赋的缘由。荔枝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百果之中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无一可比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却生活在偏远之地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无人赏识。就如同仁人志士虽满腹经纶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却无用武之地。作者盛赞荔枝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就是盛赞有才德的仁人志士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写荔枝的不幸遭遇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就是暗喻仁人志士的不幸遭遇。这种托物言志的写法使文章内容、主旨表现得含蓄而蕴藉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比直接抒情更有一种耐人寻味的美感。作者先介绍荔枝的产地、果实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重点突出果实的味道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并与葡萄、龙眼作对比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说明它的与众不同。然后点出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诸公莫之知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而固未之信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为后文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夫物以不知而轻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味以无比而疑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远不可验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终然永屈。况士有未效之用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而身在无誉之间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的议论设下伏笔。写彭城刘侯也颇有深意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刘侯因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弱年迁累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而得见荔枝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其暗示之意极为明显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荔枝的命运与被贬谪者的命运是相通的。最后顺理成章地点明荔枝的象征意义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照应前文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抒发了作者连遭贬谪、正义不伸的苦闷和无奈。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340768"/>
            <a:ext cx="8128000" cy="515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8477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闻者欢而竦企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见者讶而惊仡。心恚可以蠲忿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口爽可以忘疾。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听说的人心里欢喜企望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见到的人惊讶得抬起头来。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吃了荔枝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心头愤怒也可以平息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嘴里清爽得可以忘记疾病。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用人们的感受来间接描写荔枝的甘美及价值。听说者企望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见者惊讶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生气者可消怒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生病者可忘疾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作者把荔枝描写得无与伦比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足以引起读者的向往、喜爱之情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当然是有深意的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92127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60621"/>
            <a:ext cx="8128000" cy="144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6181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3813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荔枝那么尊贵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可以推荐用来祭祀宗庙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又那么珍贵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可以进贡给王公进食。但路途遥远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荔枝无法被运往内地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宫禁幽深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荔枝也无法被送进宫廷。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此句以物喻人之意更加明显。先极言荔枝之尊贵、珍贵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后用无法运往内地、无法进入宫廷暗示仁人志士不被赏识、正义不能伸张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无奈之情溢于言表。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8213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夫其贵可以荐宗庙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其珍可以羞王公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亭十里而莫致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门九重兮曷通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08920"/>
            <a:ext cx="8128000" cy="1274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983666"/>
            <a:ext cx="8128000" cy="138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80704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本文的写作缘由是什么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况士有未效之用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而身在无誉之间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即为不被人发现赏识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不能施展才华的文人士子鸣不平。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最后一段是什么内容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和前文有什么关系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在前文的充分描摹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展现荔枝珍奇的基础上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写它完全可以被进献给宗庙王公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但因生于偏僻远地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受山川阻隔而难于被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所知。这段是对前文的深化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是作者言志的部分。由荔枝不被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发现赏识自然而然地引出对那些不被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发现赏识的文人士子命运的哀叹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由物及人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体物写志。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219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332202"/>
            <a:ext cx="8128000" cy="2499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本文在选材方面有何特色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荔枝是作者家乡的特产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历来为文人所吟咏。它是一种色、香、味俱佳的果品。品种繁多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营养丰富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药用价值极高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果中皇后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百果之王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。但是在文中却仅充士大夫文人的口腹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不能尽其所用。显然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作者找到了荔枝与仁人志士的契合点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为荔枝鸣不平即为遭受不公正待遇之人叫屈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也是对当时社会不能做到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人尽其才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物尽其用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的大胆质疑。所以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表面写荔枝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实际写人才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表面不温不火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实则怒火中烧。就张九龄本人而言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因受李林甫等人的排挤而遭贬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对文中荔枝的命运体会是最深的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因而选择用荔枝来表情达意。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16832"/>
            <a:ext cx="812800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358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57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(678—740),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韶州曲江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今广东曲江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唐代政治家、文学家。开元年间任丞相。为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开元之治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做出了积极贡献。他的五言古诗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以素练质朴的语言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寄托深远的人生慨望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对扫除唐初所沿袭的六朝绮靡诗风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贡献尤大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对岭南诗派的开创起了启迪作用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岭南第一人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。有《唐丞相曲江张先生文集》。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2.eps" descr="id:21474917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87302"/>
            <a:ext cx="1514460" cy="212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开元十八年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张九龄转任桂州刺史、充岭南道按察使。因为他为人刚正不阿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直言敢谏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因而时常遭李林甫等人的排挤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其内心自然也有诸多凄苦、不快和无奈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联系众多仁人志士连遭贬谪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正义不能伸张的苦闷和愤慨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他有感而发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写下《荔枝赋并序》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托物言志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排遣胸中的块垒。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4155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34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9354458"/>
              </p:ext>
            </p:extLst>
          </p:nvPr>
        </p:nvGraphicFramePr>
        <p:xfrm>
          <a:off x="508000" y="1844824"/>
          <a:ext cx="8128000" cy="3613550"/>
        </p:xfrm>
        <a:graphic>
          <a:graphicData uri="http://schemas.openxmlformats.org/presentationml/2006/ole">
            <p:oleObj spid="_x0000_s1030" name="文档" r:id="rId5" imgW="3896414" imgH="17326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3916513"/>
              </p:ext>
            </p:extLst>
          </p:nvPr>
        </p:nvGraphicFramePr>
        <p:xfrm>
          <a:off x="508000" y="1749225"/>
          <a:ext cx="8128000" cy="3613550"/>
        </p:xfrm>
        <a:graphic>
          <a:graphicData uri="http://schemas.openxmlformats.org/presentationml/2006/ole">
            <p:oleObj spid="_x0000_s2054" name="文档" r:id="rId5" imgW="3896414" imgH="17326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61517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7166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8152827"/>
              </p:ext>
            </p:extLst>
          </p:nvPr>
        </p:nvGraphicFramePr>
        <p:xfrm>
          <a:off x="508000" y="1484784"/>
          <a:ext cx="8128000" cy="4225349"/>
        </p:xfrm>
        <a:graphic>
          <a:graphicData uri="http://schemas.openxmlformats.org/presentationml/2006/ole">
            <p:oleObj spid="_x0000_s3078" name="文档" r:id="rId5" imgW="3839157" imgH="199619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81293" y="1544352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1960" y="2070180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3035" y="2596008"/>
            <a:ext cx="14837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1732" y="3132722"/>
            <a:ext cx="20312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3929" y="3632742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116" y="4169456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51732" y="4734715"/>
            <a:ext cx="9202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35896" y="5250175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2557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6877441"/>
              </p:ext>
            </p:extLst>
          </p:nvPr>
        </p:nvGraphicFramePr>
        <p:xfrm>
          <a:off x="508000" y="2228225"/>
          <a:ext cx="8128000" cy="2655550"/>
        </p:xfrm>
        <a:graphic>
          <a:graphicData uri="http://schemas.openxmlformats.org/presentationml/2006/ole">
            <p:oleObj spid="_x0000_s4102" name="文档" r:id="rId5" imgW="3839157" imgH="125338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860033" y="2272716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4324" y="2801304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7786" y="3353510"/>
            <a:ext cx="9900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3084" y="3882820"/>
            <a:ext cx="15049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3084" y="4441897"/>
            <a:ext cx="15049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1334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陋下泽之沮洳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不丰其华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但甘其实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丰、甘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每至季夏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其实乃熟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它的果实。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63691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3062181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3062181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3807" y="4314219"/>
            <a:ext cx="615749" cy="4938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04320" y="2523331"/>
            <a:ext cx="43640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8456" y="2925007"/>
            <a:ext cx="43640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464" y="3359731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6333" y="4568584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5631" y="4568584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983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援蒲桃之见拟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亦古人之深疾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信雕盘之仙液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实玳筵之绮缋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岂一座之所荣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冠四时之为最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诸公莫之知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而固未之信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弱年迁累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经于南海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虽受气于震方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且欲神于醴露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何比数之湘橘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夫物以不知而轻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味以无比而疑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终然永屈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柿可称乎梁侯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梨何幸乎张公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9715" y="1495670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9715" y="1908744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0601" y="2299451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1552" y="2710156"/>
            <a:ext cx="1170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4734" y="3110854"/>
            <a:ext cx="1170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0703" y="3507230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2218" y="3910436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99715" y="4320164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3579" y="4722734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3614" y="5127714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01099" y="5524147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6905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1429</Words>
  <Application>Microsoft Office PowerPoint</Application>
  <PresentationFormat>全屏显示(4:3)</PresentationFormat>
  <Paragraphs>78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2016-09-16T15:05:13Z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