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56" r:id="rId3"/>
    <p:sldId id="257" r:id="rId4"/>
    <p:sldId id="272" r:id="rId5"/>
    <p:sldId id="273" r:id="rId6"/>
    <p:sldId id="267" r:id="rId7"/>
    <p:sldId id="258" r:id="rId8"/>
    <p:sldId id="286" r:id="rId9"/>
    <p:sldId id="287" r:id="rId10"/>
    <p:sldId id="288" r:id="rId11"/>
    <p:sldId id="290" r:id="rId12"/>
    <p:sldId id="291" r:id="rId13"/>
    <p:sldId id="292" r:id="rId14"/>
    <p:sldId id="299" r:id="rId15"/>
    <p:sldId id="259" r:id="rId16"/>
    <p:sldId id="263" r:id="rId17"/>
    <p:sldId id="261" r:id="rId18"/>
    <p:sldId id="322" r:id="rId19"/>
    <p:sldId id="293" r:id="rId20"/>
    <p:sldId id="294" r:id="rId21"/>
    <p:sldId id="295" r:id="rId22"/>
    <p:sldId id="310" r:id="rId23"/>
    <p:sldId id="311" r:id="rId24"/>
    <p:sldId id="312" r:id="rId25"/>
    <p:sldId id="313" r:id="rId26"/>
    <p:sldId id="319" r:id="rId27"/>
    <p:sldId id="320" r:id="rId28"/>
    <p:sldId id="265" r:id="rId2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3" d="100"/>
          <a:sy n="83" d="100"/>
        </p:scale>
        <p:origin x="-1020" y="-204"/>
      </p:cViewPr>
      <p:guideLst>
        <p:guide orient="horz" pos="2173"/>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audio" Target="file:///H:\&#12298;&#26368;&#21518;&#19968;&#27425;&#28436;&#35762;&#12299;mp3&#38899;&#39057;&#26391;&#35835;.mp3" TargetMode="External"/><Relationship Id="rId5" Type="http://schemas.openxmlformats.org/officeDocument/2006/relationships/image" Target="../media/image4.png"/><Relationship Id="rId4" Type="http://schemas.microsoft.com/office/2007/relationships/media" Target="file:///H:\&#12298;&#26368;&#21518;&#19968;&#27425;&#28436;&#35762;&#12299;mp3&#38899;&#39057;&#26391;&#35835;.mp3"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2049"/>
          <p:cNvSpPr>
            <a:spLocks noGrp="1"/>
          </p:cNvSpPr>
          <p:nvPr>
            <p:ph type="ctrTitle"/>
          </p:nvPr>
        </p:nvSpPr>
        <p:spPr>
          <a:xfrm>
            <a:off x="468313" y="908050"/>
            <a:ext cx="7772400" cy="1470025"/>
          </a:xfrm>
        </p:spPr>
        <p:txBody>
          <a:bodyPr anchor="ctr"/>
          <a:lstStyle/>
          <a:p>
            <a:pPr>
              <a:buSzPct val="100000"/>
            </a:pPr>
            <a:r>
              <a:rPr lang="zh-CN" altLang="en-US" sz="6000" b="1" kern="1200" baseline="0" dirty="0">
                <a:solidFill>
                  <a:srgbClr val="0000CC"/>
                </a:solidFill>
                <a:latin typeface="Arial" panose="020B0604020202020204" pitchFamily="34" charset="0"/>
                <a:ea typeface="隶书" panose="02010509060101010101" pitchFamily="49" charset="-122"/>
              </a:rPr>
              <a:t>最后一</a:t>
            </a:r>
            <a:r>
              <a:rPr lang="zh-CN" altLang="en-US" sz="6000" b="1" dirty="0" smtClean="0">
                <a:solidFill>
                  <a:srgbClr val="0000CC"/>
                </a:solidFill>
                <a:latin typeface="Arial" panose="020B0604020202020204" pitchFamily="34" charset="0"/>
                <a:ea typeface="隶书" panose="02010509060101010101" pitchFamily="49" charset="-122"/>
              </a:rPr>
              <a:t>次讲演</a:t>
            </a:r>
            <a:endParaRPr lang="zh-CN" altLang="en-US" sz="6000" b="1" kern="1200" baseline="0" dirty="0">
              <a:solidFill>
                <a:srgbClr val="0000CC"/>
              </a:solidFill>
              <a:latin typeface="Arial" panose="020B0604020202020204" pitchFamily="34" charset="0"/>
              <a:ea typeface="隶书" panose="02010509060101010101" pitchFamily="49" charset="-122"/>
            </a:endParaRPr>
          </a:p>
        </p:txBody>
      </p:sp>
      <p:sp>
        <p:nvSpPr>
          <p:cNvPr id="2051" name="副标题 2050"/>
          <p:cNvSpPr>
            <a:spLocks noGrp="1"/>
          </p:cNvSpPr>
          <p:nvPr>
            <p:ph type="subTitle" idx="1"/>
          </p:nvPr>
        </p:nvSpPr>
        <p:spPr>
          <a:xfrm>
            <a:off x="2743200" y="2997200"/>
            <a:ext cx="6400800" cy="1752600"/>
          </a:xfrm>
        </p:spPr>
        <p:txBody>
          <a:bodyPr/>
          <a:lstStyle/>
          <a:p>
            <a:pPr defTabSz="914400">
              <a:buSzPct val="100000"/>
            </a:pPr>
            <a:r>
              <a:rPr lang="zh-CN" altLang="en-US" sz="4400" b="1" kern="1200" baseline="0" dirty="0">
                <a:latin typeface="Arial" panose="020B0604020202020204" pitchFamily="34" charset="0"/>
                <a:ea typeface="宋体" panose="02010600030101010101" pitchFamily="2" charset="-122"/>
              </a:rPr>
              <a:t>闻一多</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40740"/>
          </a:xfrm>
        </p:spPr>
        <p:txBody>
          <a:bodyPr/>
          <a:lstStyle/>
          <a:p>
            <a:r>
              <a:rPr lang="zh-CN" altLang="en-US" sz="4800" b="1" dirty="0"/>
              <a:t>演讲词类型</a:t>
            </a:r>
          </a:p>
        </p:txBody>
      </p:sp>
      <p:sp>
        <p:nvSpPr>
          <p:cNvPr id="3" name="内容占位符 2"/>
          <p:cNvSpPr>
            <a:spLocks noGrp="1"/>
          </p:cNvSpPr>
          <p:nvPr>
            <p:ph idx="1"/>
          </p:nvPr>
        </p:nvSpPr>
        <p:spPr>
          <a:xfrm>
            <a:off x="168275" y="1021715"/>
            <a:ext cx="8518525" cy="5104765"/>
          </a:xfrm>
        </p:spPr>
        <p:txBody>
          <a:bodyPr/>
          <a:lstStyle/>
          <a:p>
            <a:r>
              <a:rPr lang="zh-CN" altLang="en-US" b="1" dirty="0"/>
              <a:t>1、叙事型:以叙述为主要表达方式，辅以适当议论说明和抒情。叙事演讲词通过对人物事件景物记叙描述，表达演讲者思想感情，反映社会生活本质和规律。</a:t>
            </a:r>
          </a:p>
          <a:p>
            <a:r>
              <a:rPr lang="zh-CN" altLang="en-US" b="1" dirty="0"/>
              <a:t>2、说理型:以议论为主要表达方式，它具有正确深刻的论点，使用确凿充足具有说服力的论据，进行富有逻辑性论证。</a:t>
            </a:r>
          </a:p>
          <a:p>
            <a:r>
              <a:rPr lang="zh-CN" altLang="en-US" b="1" dirty="0"/>
              <a:t>3、抒情型:以抒情为主要表达方式，在演讲中抒发演讲者爱恨悲喜等强烈感情。对听众动之以情，以"情"这把钥匙来开启听众心灵。</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5405"/>
            <a:ext cx="8229600" cy="734060"/>
          </a:xfrm>
        </p:spPr>
        <p:txBody>
          <a:bodyPr/>
          <a:lstStyle/>
          <a:p>
            <a:r>
              <a:rPr lang="zh-CN" altLang="en-US"/>
              <a:t>演讲词的特点</a:t>
            </a:r>
          </a:p>
        </p:txBody>
      </p:sp>
      <p:sp>
        <p:nvSpPr>
          <p:cNvPr id="3" name="内容占位符 2"/>
          <p:cNvSpPr>
            <a:spLocks noGrp="1"/>
          </p:cNvSpPr>
          <p:nvPr>
            <p:ph idx="1"/>
          </p:nvPr>
        </p:nvSpPr>
        <p:spPr>
          <a:xfrm>
            <a:off x="102870" y="614045"/>
            <a:ext cx="8898890" cy="5078095"/>
          </a:xfrm>
        </p:spPr>
        <p:txBody>
          <a:bodyPr/>
          <a:lstStyle/>
          <a:p>
            <a:r>
              <a:rPr lang="zh-CN" altLang="en-US" sz="2800" b="1" dirty="0"/>
              <a:t>1.针对性</a:t>
            </a:r>
          </a:p>
          <a:p>
            <a:r>
              <a:rPr lang="zh-CN" altLang="en-US" sz="2800" b="1" dirty="0"/>
              <a:t>撰写演讲词，要考虑听众的需要，讲话的题目应与现实紧密结合，所提出的问题应是听众所关注的事情，所讲内容的深浅也应符合听众的接受水平。同时，演讲又要注意环境气氛，既要注意当时的时代气氛，又要了解演讲的具体场合:是庄严的会议或重大集会，是同志间的座谈和讨论问题;是欢迎国宾，还是一般的友人聚会。</a:t>
            </a:r>
            <a:r>
              <a:rPr lang="zh-CN" altLang="en-US" sz="2400" b="1" dirty="0"/>
              <a:t>不同的场合，演讲有不同的内容、不同的讲法。</a:t>
            </a:r>
          </a:p>
          <a:p>
            <a:r>
              <a:rPr lang="zh-CN" altLang="en-US" sz="2800" b="1" dirty="0"/>
              <a:t>2.鲜明性</a:t>
            </a:r>
          </a:p>
          <a:p>
            <a:r>
              <a:rPr lang="zh-CN" altLang="en-US" sz="2800" b="1" dirty="0"/>
              <a:t>演讲的内容不能只是客观地叙述事情，还必须表明自己的主张，阐明自己的见解。赞成什么，反对什么，表扬什么，批评什么，均应做到立场鲜明、态度明确，不能含糊。好的演讲总是以其精密的思想启发听众，以鲜明的观点影响听众，给听众以鼓舞和教育。</a:t>
            </a:r>
          </a:p>
          <a:p>
            <a:endParaRPr lang="zh-CN" alt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5570" y="441325"/>
            <a:ext cx="8807450" cy="5685155"/>
          </a:xfrm>
        </p:spPr>
        <p:txBody>
          <a:bodyPr/>
          <a:lstStyle/>
          <a:p>
            <a:r>
              <a:rPr lang="zh-CN" altLang="en-US" sz="2800" b="1" dirty="0">
                <a:sym typeface="+mn-ea"/>
              </a:rPr>
              <a:t>3.条理性</a:t>
            </a:r>
            <a:endParaRPr lang="zh-CN" altLang="en-US" sz="2800" b="1" dirty="0"/>
          </a:p>
          <a:p>
            <a:r>
              <a:rPr lang="zh-CN" altLang="en-US" sz="2800" b="1" dirty="0">
                <a:sym typeface="+mn-ea"/>
              </a:rPr>
              <a:t>要使讲话易被听众听清、听懂，就要条理清楚，层次分明，否则，所讲内容虽丰富、深刻，但散乱如麻，缺乏逻辑性，亦会影响讲话效果。</a:t>
            </a:r>
            <a:endParaRPr lang="zh-CN" altLang="en-US" sz="2800" b="1" dirty="0"/>
          </a:p>
          <a:p>
            <a:r>
              <a:rPr lang="zh-CN" altLang="en-US" sz="2800" b="1" dirty="0">
                <a:sym typeface="+mn-ea"/>
              </a:rPr>
              <a:t>4.通俗性</a:t>
            </a:r>
            <a:endParaRPr lang="zh-CN" altLang="en-US" sz="2800" b="1" dirty="0"/>
          </a:p>
          <a:p>
            <a:r>
              <a:rPr lang="zh-CN" altLang="en-US" sz="2800" b="1" dirty="0">
                <a:sym typeface="+mn-ea"/>
              </a:rPr>
              <a:t>演讲的语言，总是说来应该通俗易懂，明白畅晓。要做到这一步，关键是句子不要太长，修饰不要太多，不宜咬文嚼字，要合乎口语，具有说话的特点。同时，也应该讲究文采，以便雅俗共赏。</a:t>
            </a:r>
            <a:endParaRPr lang="zh-CN" altLang="en-US" sz="2800" b="1" dirty="0"/>
          </a:p>
          <a:p>
            <a:r>
              <a:rPr lang="zh-CN" altLang="en-US" sz="2800" b="1" dirty="0">
                <a:sym typeface="+mn-ea"/>
              </a:rPr>
              <a:t>5.适当的感情色彩</a:t>
            </a:r>
            <a:endParaRPr lang="zh-CN" altLang="en-US" sz="2800" b="1" dirty="0"/>
          </a:p>
          <a:p>
            <a:r>
              <a:rPr lang="zh-CN" altLang="en-US" sz="2800" b="1" dirty="0">
                <a:sym typeface="+mn-ea"/>
              </a:rPr>
              <a:t>演讲既要冷静地分析即晓之以理，又要有诚挚热烈的感情即动之以情，这样才能使讲话既有说服力，又有鼓动性。</a:t>
            </a:r>
            <a:endParaRPr lang="zh-CN" altLang="en-US" sz="2800" b="1" dirty="0"/>
          </a:p>
          <a:p>
            <a:endParaRPr lang="zh-CN" alt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25145"/>
            <a:ext cx="8229600" cy="523875"/>
          </a:xfrm>
        </p:spPr>
        <p:txBody>
          <a:bodyPr/>
          <a:lstStyle/>
          <a:p>
            <a:r>
              <a:rPr lang="zh-CN" altLang="en-US">
                <a:sym typeface="+mn-ea"/>
              </a:rPr>
              <a:t>演讲词的写作注意</a:t>
            </a:r>
            <a:r>
              <a:rPr lang="zh-CN" altLang="en-US"/>
              <a:t/>
            </a:r>
            <a:br>
              <a:rPr lang="zh-CN" altLang="en-US"/>
            </a:br>
            <a:endParaRPr lang="zh-CN" altLang="en-US"/>
          </a:p>
        </p:txBody>
      </p:sp>
      <p:sp>
        <p:nvSpPr>
          <p:cNvPr id="3" name="内容占位符 2"/>
          <p:cNvSpPr>
            <a:spLocks noGrp="1"/>
          </p:cNvSpPr>
          <p:nvPr>
            <p:ph idx="1"/>
          </p:nvPr>
        </p:nvSpPr>
        <p:spPr>
          <a:xfrm>
            <a:off x="167640" y="718185"/>
            <a:ext cx="8229600" cy="4525963"/>
          </a:xfrm>
        </p:spPr>
        <p:txBody>
          <a:bodyPr/>
          <a:lstStyle/>
          <a:p>
            <a:r>
              <a:rPr lang="zh-CN" altLang="en-US" sz="2800" b="1" dirty="0"/>
              <a:t>第一:</a:t>
            </a:r>
            <a:r>
              <a:rPr lang="zh-CN" altLang="en-US" sz="2800" b="1" dirty="0">
                <a:solidFill>
                  <a:srgbClr val="FF0000"/>
                </a:solidFill>
              </a:rPr>
              <a:t>要弄清演讲的目的</a:t>
            </a:r>
            <a:r>
              <a:rPr lang="zh-CN" altLang="en-US" sz="2800" b="1" dirty="0"/>
              <a:t>，就是为什么而讲，这是演讲词写作的前提;中心必须突出。</a:t>
            </a:r>
          </a:p>
          <a:p>
            <a:r>
              <a:rPr lang="zh-CN" altLang="en-US" sz="2800" b="1" dirty="0"/>
              <a:t>第二:</a:t>
            </a:r>
            <a:r>
              <a:rPr lang="zh-CN" altLang="en-US" sz="2800" b="1" dirty="0">
                <a:solidFill>
                  <a:srgbClr val="FF0000"/>
                </a:solidFill>
              </a:rPr>
              <a:t>要弄清听众</a:t>
            </a:r>
            <a:r>
              <a:rPr lang="zh-CN" altLang="en-US" sz="2800" b="1" dirty="0"/>
              <a:t>，就是要弄清对什么人讲，这样才能根据听众的特点有的放矢，也才可能引起听众的共鸣。</a:t>
            </a:r>
          </a:p>
          <a:p>
            <a:r>
              <a:rPr lang="zh-CN" altLang="en-US" sz="2800" b="1" dirty="0"/>
              <a:t>第三:</a:t>
            </a:r>
            <a:r>
              <a:rPr lang="zh-CN" altLang="en-US" sz="2800" b="1" dirty="0">
                <a:solidFill>
                  <a:srgbClr val="FF0000"/>
                </a:solidFill>
              </a:rPr>
              <a:t>内容要新鲜，材料要充实</a:t>
            </a:r>
            <a:r>
              <a:rPr lang="zh-CN" altLang="en-US" sz="2800" b="1" dirty="0"/>
              <a:t>，这样才能有吸引力，听众才会觉得有收获。</a:t>
            </a:r>
          </a:p>
          <a:p>
            <a:r>
              <a:rPr lang="zh-CN" altLang="en-US" sz="2800" b="1" dirty="0"/>
              <a:t>第四:</a:t>
            </a:r>
            <a:r>
              <a:rPr lang="zh-CN" altLang="en-US" sz="2800" b="1" dirty="0">
                <a:solidFill>
                  <a:srgbClr val="FF0000"/>
                </a:solidFill>
              </a:rPr>
              <a:t>结构要清晰，条理要层层展开，要有一以贯之的线索</a:t>
            </a:r>
            <a:r>
              <a:rPr lang="zh-CN" altLang="en-US" sz="2800" b="1" dirty="0"/>
              <a:t>，这样才能有较强的逻辑性，也才会有较强的说服力和感染力;结构层次分明，脉络清晰。</a:t>
            </a:r>
          </a:p>
          <a:p>
            <a:r>
              <a:rPr lang="zh-CN" altLang="en-US" sz="2800" b="1" dirty="0"/>
              <a:t>第五:</a:t>
            </a:r>
            <a:r>
              <a:rPr lang="zh-CN" altLang="en-US" sz="2800" b="1" dirty="0">
                <a:solidFill>
                  <a:srgbClr val="FF0000"/>
                </a:solidFill>
              </a:rPr>
              <a:t>语言要生动，口语化，多用短句</a:t>
            </a:r>
            <a:r>
              <a:rPr lang="zh-CN" altLang="en-US" sz="2800" b="1" dirty="0"/>
              <a:t>，流畅而有节奏，这样才适宜于演讲的氛围</a:t>
            </a:r>
            <a:r>
              <a:rPr lang="zh-CN" altLang="en-US" b="1" dirty="0"/>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79388" y="476250"/>
            <a:ext cx="7777162" cy="633413"/>
          </a:xfrm>
        </p:spPr>
        <p:txBody>
          <a:bodyPr anchor="ctr"/>
          <a:lstStyle/>
          <a:p>
            <a:r>
              <a:rPr lang="zh-CN" altLang="en-US" sz="4800" b="1" dirty="0">
                <a:solidFill>
                  <a:srgbClr val="FF0000"/>
                </a:solidFill>
              </a:rPr>
              <a:t>问题引导下的再学习</a:t>
            </a:r>
            <a:r>
              <a:rPr lang="zh-CN" altLang="en-US" sz="4000" dirty="0"/>
              <a:t> </a:t>
            </a:r>
          </a:p>
        </p:txBody>
      </p:sp>
      <p:sp>
        <p:nvSpPr>
          <p:cNvPr id="5123" name="文本占位符 5122"/>
          <p:cNvSpPr>
            <a:spLocks noGrp="1"/>
          </p:cNvSpPr>
          <p:nvPr>
            <p:ph type="body" idx="1"/>
          </p:nvPr>
        </p:nvSpPr>
        <p:spPr/>
        <p:txBody>
          <a:bodyPr/>
          <a:lstStyle/>
          <a:p>
            <a:pPr>
              <a:buNone/>
            </a:pPr>
            <a:r>
              <a:rPr lang="en-US" altLang="zh-CN" b="1" dirty="0"/>
              <a:t> 1</a:t>
            </a:r>
            <a:r>
              <a:rPr lang="zh-CN" altLang="en-US" b="1" dirty="0"/>
              <a:t>、闻一多演讲的主要内容是什么？</a:t>
            </a:r>
          </a:p>
          <a:p>
            <a:pPr>
              <a:buNone/>
            </a:pPr>
            <a:endParaRPr lang="zh-CN" altLang="en-US" b="1" dirty="0"/>
          </a:p>
        </p:txBody>
      </p:sp>
      <p:sp>
        <p:nvSpPr>
          <p:cNvPr id="5124" name="矩形 5123"/>
          <p:cNvSpPr/>
          <p:nvPr/>
        </p:nvSpPr>
        <p:spPr>
          <a:xfrm>
            <a:off x="900113" y="2492375"/>
            <a:ext cx="6985000" cy="2530475"/>
          </a:xfrm>
          <a:prstGeom prst="rect">
            <a:avLst/>
          </a:prstGeom>
          <a:noFill/>
          <a:ln w="9525">
            <a:noFill/>
          </a:ln>
        </p:spPr>
        <p:txBody>
          <a:bodyPr anchor="ctr">
            <a:spAutoFit/>
          </a:bodyPr>
          <a:lstStyle/>
          <a:p>
            <a:r>
              <a:rPr lang="zh-CN" altLang="en-US" sz="4000" b="1" dirty="0">
                <a:solidFill>
                  <a:srgbClr val="0000CC"/>
                </a:solidFill>
                <a:latin typeface="Arial" panose="020B0604020202020204" pitchFamily="34" charset="0"/>
              </a:rPr>
              <a:t>闻一多在李公仆的追悼会上，义正辞严地当众揭露、痛斥反动派的罪恶和卑劣，表达了对民主和平的坚定信心。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 calcmode="lin" valueType="num">
                                      <p:cBhvr additive="base">
                                        <p:cTn id="7" dur="500" fill="hold"/>
                                        <p:tgtEl>
                                          <p:spTgt spid="51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9217"/>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9219" name="文本占位符 9218"/>
          <p:cNvSpPr>
            <a:spLocks noGrp="1"/>
          </p:cNvSpPr>
          <p:nvPr>
            <p:ph type="body" idx="1"/>
          </p:nvPr>
        </p:nvSpPr>
        <p:spPr>
          <a:xfrm>
            <a:off x="250825" y="549275"/>
            <a:ext cx="8229600" cy="4525963"/>
          </a:xfrm>
        </p:spPr>
        <p:txBody>
          <a:bodyPr/>
          <a:lstStyle/>
          <a:p>
            <a:pPr>
              <a:lnSpc>
                <a:spcPct val="90000"/>
              </a:lnSpc>
              <a:buNone/>
            </a:pPr>
            <a:r>
              <a:rPr lang="en-US" altLang="zh-CN" sz="4400" b="1" dirty="0">
                <a:solidFill>
                  <a:srgbClr val="0000CC"/>
                </a:solidFill>
              </a:rPr>
              <a:t> 2.     </a:t>
            </a:r>
            <a:r>
              <a:rPr lang="zh-CN" altLang="en-US" sz="4400" b="1" dirty="0">
                <a:solidFill>
                  <a:srgbClr val="0000CC"/>
                </a:solidFill>
              </a:rPr>
              <a:t>闻一多先生在讲演中一再痛斥敌人卑劣无耻，同学们说说它表现在哪几个方面？</a:t>
            </a:r>
          </a:p>
          <a:p>
            <a:pPr>
              <a:lnSpc>
                <a:spcPct val="90000"/>
              </a:lnSpc>
              <a:buNone/>
            </a:pPr>
            <a:r>
              <a:rPr lang="zh-CN" altLang="en-US" dirty="0"/>
              <a:t>　　</a:t>
            </a:r>
            <a:r>
              <a:rPr lang="zh-CN" altLang="en-US" b="1" dirty="0"/>
              <a:t>　 </a:t>
            </a:r>
          </a:p>
          <a:p>
            <a:pPr>
              <a:lnSpc>
                <a:spcPct val="90000"/>
              </a:lnSpc>
              <a:buNone/>
            </a:pPr>
            <a:r>
              <a:rPr lang="zh-CN" altLang="en-US" sz="4400" b="1" dirty="0">
                <a:solidFill>
                  <a:srgbClr val="0000CC"/>
                </a:solidFill>
              </a:rPr>
              <a:t> </a:t>
            </a:r>
            <a:r>
              <a:rPr lang="en-US" altLang="zh-CN" sz="4400" b="1" dirty="0">
                <a:solidFill>
                  <a:srgbClr val="0000CC"/>
                </a:solidFill>
              </a:rPr>
              <a:t>3.     </a:t>
            </a:r>
            <a:r>
              <a:rPr lang="zh-CN" altLang="en-US" sz="4400" b="1" dirty="0">
                <a:solidFill>
                  <a:srgbClr val="0000CC"/>
                </a:solidFill>
              </a:rPr>
              <a:t>与敌人卑劣无耻恰成对比的是李先生的光荣，李先生的光荣表现在什么地方？</a:t>
            </a:r>
          </a:p>
          <a:p>
            <a:pPr>
              <a:lnSpc>
                <a:spcPct val="90000"/>
              </a:lnSpc>
              <a:buNone/>
            </a:pPr>
            <a:endParaRPr lang="zh-CN" altLang="en-US" sz="4400" b="1" dirty="0">
              <a:solidFill>
                <a:srgbClr val="0000CC"/>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7169"/>
          <p:cNvSpPr>
            <a:spLocks noGrp="1"/>
          </p:cNvSpPr>
          <p:nvPr>
            <p:ph type="title"/>
          </p:nvPr>
        </p:nvSpPr>
        <p:spPr>
          <a:xfrm>
            <a:off x="217805" y="202883"/>
            <a:ext cx="8893175" cy="1930400"/>
          </a:xfrm>
        </p:spPr>
        <p:txBody>
          <a:bodyPr anchor="ctr"/>
          <a:lstStyle/>
          <a:p>
            <a:pPr algn="l"/>
            <a:r>
              <a:rPr lang="en-US" altLang="zh-CN" sz="4000" b="1" dirty="0"/>
              <a:t>  4</a:t>
            </a:r>
            <a:r>
              <a:rPr lang="zh-CN" altLang="en-US" sz="4000" b="1" dirty="0"/>
              <a:t>、</a:t>
            </a:r>
            <a:r>
              <a:rPr lang="en-US" altLang="zh-CN" sz="4000" b="1" dirty="0"/>
              <a:t> </a:t>
            </a:r>
            <a:r>
              <a:rPr lang="zh-CN" altLang="en-US" sz="4000" b="1" dirty="0"/>
              <a:t>这篇演讲稿表现了闻一多先生对李公仆烈士和爱国民主运动怎样的思想感情，对国民党特务又是怎样的思想感情？</a:t>
            </a:r>
            <a:r>
              <a:rPr lang="zh-CN" altLang="en-US" sz="4000" dirty="0"/>
              <a:t> </a:t>
            </a:r>
          </a:p>
        </p:txBody>
      </p:sp>
      <p:sp>
        <p:nvSpPr>
          <p:cNvPr id="7171" name="文本占位符 7170"/>
          <p:cNvSpPr>
            <a:spLocks noGrp="1"/>
          </p:cNvSpPr>
          <p:nvPr>
            <p:ph type="body" idx="1"/>
          </p:nvPr>
        </p:nvSpPr>
        <p:spPr>
          <a:xfrm>
            <a:off x="0" y="2133600"/>
            <a:ext cx="8964613" cy="4525963"/>
          </a:xfrm>
        </p:spPr>
        <p:txBody>
          <a:bodyPr/>
          <a:lstStyle/>
          <a:p>
            <a:pPr>
              <a:buNone/>
            </a:pPr>
            <a:r>
              <a:rPr lang="en-US" altLang="zh-CN" sz="3600" b="1" dirty="0">
                <a:solidFill>
                  <a:srgbClr val="0000CC"/>
                </a:solidFill>
              </a:rPr>
              <a:t>         </a:t>
            </a:r>
            <a:r>
              <a:rPr lang="zh-CN" altLang="en-US" sz="3600" b="1" dirty="0">
                <a:solidFill>
                  <a:srgbClr val="0000CC"/>
                </a:solidFill>
              </a:rPr>
              <a:t>这篇讲演表现了闻一多先生强烈的</a:t>
            </a:r>
            <a:r>
              <a:rPr lang="zh-CN" altLang="en-US" sz="3600" b="1" dirty="0">
                <a:solidFill>
                  <a:srgbClr val="FF0000"/>
                </a:solidFill>
              </a:rPr>
              <a:t>爱憎</a:t>
            </a:r>
            <a:r>
              <a:rPr lang="zh-CN" altLang="en-US" sz="3600" b="1" dirty="0">
                <a:solidFill>
                  <a:srgbClr val="0000CC"/>
                </a:solidFill>
              </a:rPr>
              <a:t>感情。对李公仆先生被暗杀十分悲痛，赞扬了李公仆先生和昆明人民，他们为争取民主和平献出宝贵生命是昆明无限的光荣，高度评价他们的斗争精神。对国民党特务的罪恶行径质问、痛斥，面对面地揭露反动派的虚伪本性和险恶用心，指出反动派必然灭亡的可耻下场。</a:t>
            </a:r>
            <a:r>
              <a:rPr lang="zh-CN" altLang="en-US" dirty="0"/>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p:txBody>
          <a:bodyPr anchor="ctr"/>
          <a:lstStyle/>
          <a:p>
            <a:r>
              <a:rPr lang="en-US" altLang="zh-CN" b="1" dirty="0"/>
              <a:t>5</a:t>
            </a:r>
            <a:r>
              <a:rPr lang="zh-CN" altLang="en-US" b="1" dirty="0"/>
              <a:t>、这篇演讲词有什么特色</a:t>
            </a:r>
            <a:r>
              <a:rPr lang="zh-CN" altLang="en-US" dirty="0"/>
              <a:t> </a:t>
            </a:r>
          </a:p>
        </p:txBody>
      </p:sp>
      <p:sp>
        <p:nvSpPr>
          <p:cNvPr id="6147" name="文本占位符 6146"/>
          <p:cNvSpPr>
            <a:spLocks noGrp="1"/>
          </p:cNvSpPr>
          <p:nvPr>
            <p:ph type="body" idx="1"/>
          </p:nvPr>
        </p:nvSpPr>
        <p:spPr/>
        <p:txBody>
          <a:bodyPr/>
          <a:lstStyle/>
          <a:p>
            <a:pPr>
              <a:buNone/>
            </a:pPr>
            <a:r>
              <a:rPr lang="en-US" altLang="zh-CN" sz="6000" b="1" dirty="0">
                <a:solidFill>
                  <a:srgbClr val="0000CC"/>
                </a:solidFill>
              </a:rPr>
              <a:t>        </a:t>
            </a:r>
            <a:r>
              <a:rPr lang="zh-CN" altLang="en-US" sz="6000" b="1" dirty="0">
                <a:solidFill>
                  <a:srgbClr val="0000CC"/>
                </a:solidFill>
              </a:rPr>
              <a:t>感情强烈，爱憎分明，富有战斗力和感染力</a:t>
            </a:r>
            <a:r>
              <a:rPr lang="zh-CN" altLang="en-US" b="1" dirty="0">
                <a:solidFill>
                  <a:srgbClr val="0000CC"/>
                </a:solidFill>
              </a:rPr>
              <a:t> </a:t>
            </a:r>
            <a:r>
              <a:rPr lang="zh-CN" altLang="en-US" sz="6000" b="1" dirty="0">
                <a:solidFill>
                  <a:srgbClr val="0000CC"/>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diamond(in)">
                                      <p:cBhvr>
                                        <p:cTn id="7" dur="2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文本占位符 15362"/>
          <p:cNvSpPr>
            <a:spLocks noGrp="1"/>
          </p:cNvSpPr>
          <p:nvPr>
            <p:ph type="body" idx="1"/>
          </p:nvPr>
        </p:nvSpPr>
        <p:spPr>
          <a:xfrm>
            <a:off x="250825" y="113665"/>
            <a:ext cx="8642350" cy="6410960"/>
          </a:xfrm>
        </p:spPr>
        <p:txBody>
          <a:bodyPr/>
          <a:lstStyle/>
          <a:p>
            <a:pPr>
              <a:buNone/>
            </a:pPr>
            <a:r>
              <a:rPr lang="en-US" altLang="zh-CN" sz="2800" b="1" dirty="0"/>
              <a:t>     6</a:t>
            </a:r>
            <a:r>
              <a:rPr lang="zh-CN" altLang="en-US" sz="2800" b="1" dirty="0"/>
              <a:t>、重点段落赏析</a:t>
            </a:r>
          </a:p>
          <a:p>
            <a:pPr>
              <a:buNone/>
            </a:pPr>
            <a:r>
              <a:rPr lang="en-US" altLang="zh-CN" sz="2800" b="1" dirty="0"/>
              <a:t>     </a:t>
            </a:r>
            <a:r>
              <a:rPr lang="zh-CN" altLang="en-US" sz="2800" b="1" dirty="0"/>
              <a:t>你们杀死一个</a:t>
            </a:r>
            <a:r>
              <a:rPr lang="zh-CN" altLang="en-US" sz="2800" b="1" dirty="0">
                <a:solidFill>
                  <a:srgbClr val="FF0000"/>
                </a:solidFill>
              </a:rPr>
              <a:t>李公朴</a:t>
            </a:r>
            <a:r>
              <a:rPr lang="zh-CN" altLang="en-US" sz="2800" b="1" dirty="0"/>
              <a:t>，会有千百万个</a:t>
            </a:r>
            <a:r>
              <a:rPr lang="zh-CN" altLang="en-US" sz="2800" b="1" dirty="0">
                <a:solidFill>
                  <a:srgbClr val="FF0000"/>
                </a:solidFill>
              </a:rPr>
              <a:t>李公朴</a:t>
            </a:r>
            <a:r>
              <a:rPr lang="zh-CN" altLang="en-US" sz="2800" b="1" dirty="0"/>
              <a:t>站起来！你们将失去千百万的人民！</a:t>
            </a:r>
            <a:r>
              <a:rPr lang="en-US" altLang="zh-CN" sz="2800" b="1"/>
              <a:t>A</a:t>
            </a:r>
            <a:r>
              <a:rPr lang="zh-CN" altLang="en-US" sz="2800" b="1" u="sng" dirty="0">
                <a:solidFill>
                  <a:srgbClr val="FF0000"/>
                </a:solidFill>
              </a:rPr>
              <a:t>你们</a:t>
            </a:r>
            <a:r>
              <a:rPr lang="zh-CN" altLang="en-US" sz="2800" b="1" u="sng" dirty="0"/>
              <a:t>看着</a:t>
            </a:r>
            <a:r>
              <a:rPr lang="zh-CN" altLang="en-US" sz="2800" b="1" u="sng" dirty="0">
                <a:solidFill>
                  <a:srgbClr val="FF0000"/>
                </a:solidFill>
              </a:rPr>
              <a:t>我们</a:t>
            </a:r>
            <a:r>
              <a:rPr lang="zh-CN" altLang="en-US" sz="2800" b="1" u="sng" dirty="0"/>
              <a:t>人少，没有力量？告诉你们，我们的力量大得很，强得很！</a:t>
            </a:r>
            <a:r>
              <a:rPr lang="zh-CN" altLang="en-US" sz="2800" b="1" dirty="0"/>
              <a:t>看今天来的这些人，都是我们的人，都是我们的力量！此外还有广大的市民！我们有这个信心：人民的力量是要胜利的，真理是永远存在的。历史上没有一个反人民的势力不被人民毁灭的！</a:t>
            </a:r>
            <a:r>
              <a:rPr lang="en-US" altLang="zh-CN" sz="2800" b="1"/>
              <a:t>B</a:t>
            </a:r>
            <a:r>
              <a:rPr lang="zh-CN" altLang="en-US" sz="2800" b="1" u="sng" dirty="0"/>
              <a:t>希特勒，墨索里尼，不都在人民面前倒下去了吗？</a:t>
            </a:r>
            <a:r>
              <a:rPr lang="zh-CN" altLang="en-US" sz="2800" b="1" dirty="0"/>
              <a:t>翻开历史看看，你们还站得住几天！你们完了，快完了！我们的光明就要出现了。你们看，光明就在我们眼前，而现在正是黎明之前那个最黑暗的时候。我们有力量打破这个黑暗，争到光明！我们的光明，就是反动派的末日！（热烈的鼓掌）</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6385"/>
          <p:cNvSpPr>
            <a:spLocks noGrp="1"/>
          </p:cNvSpPr>
          <p:nvPr>
            <p:ph type="title"/>
          </p:nvPr>
        </p:nvSpPr>
        <p:spPr/>
        <p:txBody>
          <a:bodyPr anchor="ctr"/>
          <a:lstStyle/>
          <a:p>
            <a:r>
              <a:rPr lang="en-US" altLang="zh-CN" sz="4000" dirty="0"/>
              <a:t/>
            </a:r>
            <a:br>
              <a:rPr lang="en-US" altLang="zh-CN" sz="4000" dirty="0"/>
            </a:br>
            <a:r>
              <a:rPr lang="en-US" altLang="zh-CN" sz="4000" dirty="0"/>
              <a:t> </a:t>
            </a:r>
          </a:p>
        </p:txBody>
      </p:sp>
      <p:sp>
        <p:nvSpPr>
          <p:cNvPr id="16387" name="文本占位符 16386"/>
          <p:cNvSpPr>
            <a:spLocks noGrp="1"/>
          </p:cNvSpPr>
          <p:nvPr>
            <p:ph type="body" idx="1"/>
          </p:nvPr>
        </p:nvSpPr>
        <p:spPr>
          <a:xfrm>
            <a:off x="179388" y="620713"/>
            <a:ext cx="8640762" cy="5505450"/>
          </a:xfrm>
        </p:spPr>
        <p:txBody>
          <a:bodyPr/>
          <a:lstStyle/>
          <a:p>
            <a:pPr>
              <a:lnSpc>
                <a:spcPct val="80000"/>
              </a:lnSpc>
            </a:pPr>
            <a:r>
              <a:rPr lang="zh-CN" altLang="en-US" sz="2800" b="1" dirty="0"/>
              <a:t>（</a:t>
            </a:r>
            <a:r>
              <a:rPr lang="en-US" altLang="zh-CN" sz="2800" b="1" dirty="0"/>
              <a:t>1</a:t>
            </a:r>
            <a:r>
              <a:rPr lang="zh-CN" altLang="en-US" sz="2800" b="1" dirty="0"/>
              <a:t>）文中“你们”指的是</a:t>
            </a:r>
            <a:r>
              <a:rPr lang="zh-CN" altLang="en-US" sz="2800" b="1" u="sng" dirty="0"/>
              <a:t>           </a:t>
            </a:r>
            <a:r>
              <a:rPr lang="zh-CN" altLang="en-US" sz="2800" b="1" dirty="0"/>
              <a:t>，“我们”指的是</a:t>
            </a:r>
            <a:r>
              <a:rPr lang="zh-CN" altLang="en-US" sz="2800" b="1" u="sng" dirty="0"/>
              <a:t>             </a:t>
            </a:r>
            <a:r>
              <a:rPr lang="zh-CN" altLang="en-US" sz="2800" b="1" dirty="0"/>
              <a:t>。不断变化人称，表达了什么感情？</a:t>
            </a:r>
          </a:p>
          <a:p>
            <a:pPr>
              <a:lnSpc>
                <a:spcPct val="80000"/>
              </a:lnSpc>
              <a:buNone/>
            </a:pPr>
            <a:r>
              <a:rPr lang="zh-CN" altLang="en-US" b="1" dirty="0">
                <a:solidFill>
                  <a:srgbClr val="0000CC"/>
                </a:solidFill>
              </a:rPr>
              <a:t>   国民党反动派及帮凶 </a:t>
            </a:r>
          </a:p>
          <a:p>
            <a:pPr>
              <a:lnSpc>
                <a:spcPct val="80000"/>
              </a:lnSpc>
              <a:buNone/>
            </a:pPr>
            <a:r>
              <a:rPr lang="zh-CN" altLang="en-US" b="1" dirty="0">
                <a:solidFill>
                  <a:srgbClr val="0000CC"/>
                </a:solidFill>
              </a:rPr>
              <a:t>   演讲者和广大人民 </a:t>
            </a:r>
          </a:p>
          <a:p>
            <a:pPr indent="0">
              <a:lnSpc>
                <a:spcPct val="80000"/>
              </a:lnSpc>
              <a:spcBef>
                <a:spcPts val="0"/>
              </a:spcBef>
              <a:buNone/>
            </a:pPr>
            <a:r>
              <a:rPr lang="zh-CN" altLang="en-US" b="1" dirty="0">
                <a:solidFill>
                  <a:srgbClr val="0000CC"/>
                </a:solidFill>
              </a:rPr>
              <a:t>揭露敌人的罪行和虚弱本质，用“你们”表达出愤怒和蔑视的感情；歌颂人民的力量，用“我们”表示演讲者与群众的亲密无间的战斗感情。</a:t>
            </a:r>
          </a:p>
          <a:p>
            <a:pPr>
              <a:lnSpc>
                <a:spcPct val="80000"/>
              </a:lnSpc>
            </a:pPr>
            <a:r>
              <a:rPr lang="en-US" altLang="zh-CN" sz="2800" dirty="0"/>
              <a:t> </a:t>
            </a:r>
            <a:r>
              <a:rPr lang="zh-CN" altLang="en-US" b="1" dirty="0"/>
              <a:t>（</a:t>
            </a:r>
            <a:r>
              <a:rPr lang="en-US" altLang="zh-CN" b="1" dirty="0"/>
              <a:t>2</a:t>
            </a:r>
            <a:r>
              <a:rPr lang="zh-CN" altLang="en-US" b="1" dirty="0"/>
              <a:t>）“会有千百万个李公朴站起来！”的含义是什么？</a:t>
            </a:r>
          </a:p>
          <a:p>
            <a:pPr>
              <a:lnSpc>
                <a:spcPct val="80000"/>
              </a:lnSpc>
              <a:buNone/>
            </a:pPr>
            <a:r>
              <a:rPr lang="en-US" altLang="zh-CN" b="1" dirty="0">
                <a:solidFill>
                  <a:srgbClr val="0000CC"/>
                </a:solidFill>
              </a:rPr>
              <a:t>          </a:t>
            </a:r>
            <a:r>
              <a:rPr lang="zh-CN" altLang="en-US" b="1" dirty="0">
                <a:solidFill>
                  <a:srgbClr val="0000CC"/>
                </a:solidFill>
              </a:rPr>
              <a:t>说明一个爱国人士被杀害，会有更多的人站起来斗争，表达对反动派杀害爱国人士的蔑视。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diamond(in)">
                                      <p:cBhvr>
                                        <p:cTn id="7" dur="20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387">
                                            <p:txEl>
                                              <p:charRg st="61" end="155"/>
                                            </p:txEl>
                                          </p:spTgt>
                                        </p:tgtEl>
                                        <p:attrNameLst>
                                          <p:attrName>style.visibility</p:attrName>
                                        </p:attrNameLst>
                                      </p:cBhvr>
                                      <p:to>
                                        <p:strVal val="visible"/>
                                      </p:to>
                                    </p:set>
                                    <p:animEffect transition="in" filter="diamond(in)">
                                      <p:cBhvr>
                                        <p:cTn id="12" dur="2000"/>
                                        <p:tgtEl>
                                          <p:spTgt spid="16387">
                                            <p:txEl>
                                              <p:charRg st="61" end="15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6387">
                                            <p:txEl>
                                              <p:charRg st="2" end="2"/>
                                            </p:txEl>
                                          </p:spTgt>
                                        </p:tgtEl>
                                        <p:attrNameLst>
                                          <p:attrName>style.visibility</p:attrName>
                                        </p:attrNameLst>
                                      </p:cBhvr>
                                      <p:to>
                                        <p:strVal val="visible"/>
                                      </p:to>
                                    </p:set>
                                    <p:animEffect transition="in" filter="diamond(in)">
                                      <p:cBhvr>
                                        <p:cTn id="17" dur="2000"/>
                                        <p:tgtEl>
                                          <p:spTgt spid="16387">
                                            <p:txEl>
                                              <p:char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6387">
                                            <p:txEl>
                                              <p:charRg st="3" end="3"/>
                                            </p:txEl>
                                          </p:spTgt>
                                        </p:tgtEl>
                                        <p:attrNameLst>
                                          <p:attrName>style.visibility</p:attrName>
                                        </p:attrNameLst>
                                      </p:cBhvr>
                                      <p:to>
                                        <p:strVal val="visible"/>
                                      </p:to>
                                    </p:set>
                                    <p:animEffect transition="in" filter="diamond(in)">
                                      <p:cBhvr>
                                        <p:cTn id="22" dur="2000"/>
                                        <p:tgtEl>
                                          <p:spTgt spid="16387">
                                            <p:txEl>
                                              <p:char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6387">
                                            <p:txEl>
                                              <p:charRg st="155" end="182"/>
                                            </p:txEl>
                                          </p:spTgt>
                                        </p:tgtEl>
                                        <p:attrNameLst>
                                          <p:attrName>style.visibility</p:attrName>
                                        </p:attrNameLst>
                                      </p:cBhvr>
                                      <p:to>
                                        <p:strVal val="visible"/>
                                      </p:to>
                                    </p:set>
                                    <p:animEffect transition="in" filter="diamond(in)">
                                      <p:cBhvr>
                                        <p:cTn id="27" dur="2000"/>
                                        <p:tgtEl>
                                          <p:spTgt spid="16387">
                                            <p:txEl>
                                              <p:charRg st="155" end="18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6387">
                                            <p:txEl>
                                              <p:charRg st="182" end="229"/>
                                            </p:txEl>
                                          </p:spTgt>
                                        </p:tgtEl>
                                        <p:attrNameLst>
                                          <p:attrName>style.visibility</p:attrName>
                                        </p:attrNameLst>
                                      </p:cBhvr>
                                      <p:to>
                                        <p:strVal val="visible"/>
                                      </p:to>
                                    </p:set>
                                    <p:animEffect transition="in" filter="diamond(in)">
                                      <p:cBhvr>
                                        <p:cTn id="32" dur="2000"/>
                                        <p:tgtEl>
                                          <p:spTgt spid="16387">
                                            <p:txEl>
                                              <p:charRg st="182" end="2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073"/>
          <p:cNvSpPr>
            <a:spLocks noGrp="1"/>
          </p:cNvSpPr>
          <p:nvPr>
            <p:ph type="title"/>
          </p:nvPr>
        </p:nvSpPr>
        <p:spPr/>
        <p:txBody>
          <a:bodyPr anchor="ctr"/>
          <a:lstStyle/>
          <a:p>
            <a:r>
              <a:rPr lang="en-US" altLang="zh-CN" sz="4000" dirty="0"/>
              <a:t/>
            </a:r>
            <a:br>
              <a:rPr lang="en-US" altLang="zh-CN" sz="4000" dirty="0"/>
            </a:br>
            <a:r>
              <a:rPr lang="en-US" altLang="zh-CN" sz="4000" dirty="0"/>
              <a:t> </a:t>
            </a:r>
          </a:p>
        </p:txBody>
      </p:sp>
      <p:sp>
        <p:nvSpPr>
          <p:cNvPr id="3075" name="文本占位符 3074"/>
          <p:cNvSpPr>
            <a:spLocks noGrp="1"/>
          </p:cNvSpPr>
          <p:nvPr>
            <p:ph type="body" idx="1"/>
          </p:nvPr>
        </p:nvSpPr>
        <p:spPr>
          <a:xfrm>
            <a:off x="468313" y="620713"/>
            <a:ext cx="8229600" cy="4525962"/>
          </a:xfrm>
        </p:spPr>
        <p:txBody>
          <a:bodyPr/>
          <a:lstStyle/>
          <a:p>
            <a:r>
              <a:rPr lang="zh-CN" altLang="en-US" sz="4000" b="1" dirty="0"/>
              <a:t>学习目标</a:t>
            </a:r>
          </a:p>
          <a:p>
            <a:pPr>
              <a:buNone/>
            </a:pPr>
            <a:endParaRPr lang="zh-CN" altLang="en-US" sz="4000" b="1" dirty="0"/>
          </a:p>
          <a:p>
            <a:pPr>
              <a:buNone/>
            </a:pPr>
            <a:r>
              <a:rPr lang="zh-CN" altLang="en-US" sz="3600" b="1" dirty="0"/>
              <a:t>　　一、学习闻一多先生热爱祖国、献身革命的英雄气概和斗争精神。</a:t>
            </a:r>
          </a:p>
          <a:p>
            <a:pPr>
              <a:buNone/>
            </a:pPr>
            <a:r>
              <a:rPr lang="zh-CN" altLang="en-US" sz="3600" b="1" dirty="0"/>
              <a:t>　　二、领会本文表达鲜明观点的特色。</a:t>
            </a:r>
          </a:p>
          <a:p>
            <a:pPr>
              <a:buNone/>
            </a:pPr>
            <a:r>
              <a:rPr lang="zh-CN" altLang="en-US" sz="3600" b="1" dirty="0"/>
              <a:t>　　三、体味口语的特点和本文感情色彩强烈的语言</a:t>
            </a:r>
            <a:r>
              <a:rPr lang="zh-CN" altLang="en-US"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7409"/>
          <p:cNvSpPr>
            <a:spLocks noGrp="1"/>
          </p:cNvSpPr>
          <p:nvPr>
            <p:ph type="title"/>
          </p:nvPr>
        </p:nvSpPr>
        <p:spPr/>
        <p:txBody>
          <a:bodyPr anchor="ctr"/>
          <a:lstStyle/>
          <a:p>
            <a:r>
              <a:rPr lang="en-US" altLang="zh-CN" sz="4000" dirty="0"/>
              <a:t/>
            </a:r>
            <a:br>
              <a:rPr lang="en-US" altLang="zh-CN" sz="4000" dirty="0"/>
            </a:br>
            <a:r>
              <a:rPr lang="en-US" altLang="zh-CN" sz="4000" dirty="0"/>
              <a:t> </a:t>
            </a:r>
          </a:p>
        </p:txBody>
      </p:sp>
      <p:sp>
        <p:nvSpPr>
          <p:cNvPr id="17411" name="文本占位符 17410"/>
          <p:cNvSpPr>
            <a:spLocks noGrp="1"/>
          </p:cNvSpPr>
          <p:nvPr>
            <p:ph type="body" idx="1"/>
          </p:nvPr>
        </p:nvSpPr>
        <p:spPr>
          <a:xfrm>
            <a:off x="323850" y="476250"/>
            <a:ext cx="8661400" cy="6048375"/>
          </a:xfrm>
        </p:spPr>
        <p:txBody>
          <a:bodyPr/>
          <a:lstStyle/>
          <a:p>
            <a:pPr>
              <a:lnSpc>
                <a:spcPct val="80000"/>
              </a:lnSpc>
            </a:pPr>
            <a:r>
              <a:rPr lang="zh-CN" altLang="en-US" sz="1800" b="1" dirty="0"/>
              <a:t>（</a:t>
            </a:r>
            <a:r>
              <a:rPr lang="en-US" altLang="zh-CN" sz="2800" b="1" dirty="0"/>
              <a:t>3</a:t>
            </a:r>
            <a:r>
              <a:rPr lang="zh-CN" altLang="en-US" sz="2800" b="1" dirty="0"/>
              <a:t>）画横线的句子属于什么问句？在文中有何作用？</a:t>
            </a:r>
          </a:p>
          <a:p>
            <a:pPr>
              <a:lnSpc>
                <a:spcPct val="80000"/>
              </a:lnSpc>
              <a:buNone/>
            </a:pPr>
            <a:r>
              <a:rPr lang="en-US" altLang="zh-CN" sz="1400" dirty="0"/>
              <a:t> </a:t>
            </a:r>
          </a:p>
          <a:p>
            <a:pPr>
              <a:lnSpc>
                <a:spcPct val="80000"/>
              </a:lnSpc>
              <a:buNone/>
            </a:pPr>
            <a:r>
              <a:rPr lang="en-US" altLang="zh-CN" dirty="0"/>
              <a:t>  </a:t>
            </a:r>
            <a:r>
              <a:rPr lang="en-US" altLang="zh-CN" b="1" dirty="0">
                <a:solidFill>
                  <a:srgbClr val="0000CC"/>
                </a:solidFill>
              </a:rPr>
              <a:t>A</a:t>
            </a:r>
            <a:r>
              <a:rPr lang="zh-CN" altLang="en-US" b="1" dirty="0">
                <a:solidFill>
                  <a:srgbClr val="0000CC"/>
                </a:solidFill>
              </a:rPr>
              <a:t>．设问句，</a:t>
            </a:r>
            <a:r>
              <a:rPr lang="en-US" altLang="zh-CN" b="1" dirty="0">
                <a:solidFill>
                  <a:srgbClr val="0000CC"/>
                </a:solidFill>
              </a:rPr>
              <a:t>B</a:t>
            </a:r>
            <a:r>
              <a:rPr lang="zh-CN" altLang="en-US" b="1" dirty="0">
                <a:solidFill>
                  <a:srgbClr val="0000CC"/>
                </a:solidFill>
              </a:rPr>
              <a:t>。反问句。爱憎分明，充满激情，富于号召力和感染力。</a:t>
            </a:r>
          </a:p>
          <a:p>
            <a:pPr>
              <a:lnSpc>
                <a:spcPct val="80000"/>
              </a:lnSpc>
              <a:buNone/>
            </a:pPr>
            <a:r>
              <a:rPr lang="zh-CN" altLang="en-US" b="1" dirty="0">
                <a:solidFill>
                  <a:srgbClr val="FF0000"/>
                </a:solidFill>
              </a:rPr>
              <a:t>设问句</a:t>
            </a:r>
            <a:r>
              <a:rPr lang="zh-CN" altLang="en-US" b="1" dirty="0">
                <a:solidFill>
                  <a:srgbClr val="0000CC"/>
                </a:solidFill>
              </a:rPr>
              <a:t>能够引起听众的注意和思考，使听众产生感情上的共鸣；</a:t>
            </a:r>
          </a:p>
          <a:p>
            <a:pPr>
              <a:lnSpc>
                <a:spcPct val="80000"/>
              </a:lnSpc>
              <a:buNone/>
            </a:pPr>
            <a:r>
              <a:rPr lang="zh-CN" altLang="en-US" b="1" dirty="0">
                <a:solidFill>
                  <a:srgbClr val="FF0000"/>
                </a:solidFill>
              </a:rPr>
              <a:t>反问句</a:t>
            </a:r>
            <a:r>
              <a:rPr lang="zh-CN" altLang="en-US" b="1" dirty="0">
                <a:solidFill>
                  <a:srgbClr val="0000CC"/>
                </a:solidFill>
              </a:rPr>
              <a:t>用来揭露敌人卑劣无耻的行径，表达的语气更坚决、态度更鲜明、批判更有力量。</a:t>
            </a:r>
          </a:p>
          <a:p>
            <a:pPr>
              <a:lnSpc>
                <a:spcPct val="80000"/>
              </a:lnSpc>
              <a:buNone/>
            </a:pPr>
            <a:r>
              <a:rPr lang="en-US" altLang="zh-CN" sz="1400" dirty="0"/>
              <a:t> </a:t>
            </a:r>
          </a:p>
          <a:p>
            <a:pPr>
              <a:lnSpc>
                <a:spcPct val="80000"/>
              </a:lnSpc>
              <a:buNone/>
            </a:pPr>
            <a:r>
              <a:rPr lang="en-US" altLang="zh-CN" sz="1400" dirty="0"/>
              <a:t> </a:t>
            </a:r>
          </a:p>
          <a:p>
            <a:pPr>
              <a:lnSpc>
                <a:spcPct val="80000"/>
              </a:lnSpc>
              <a:buNone/>
            </a:pPr>
            <a:r>
              <a:rPr lang="zh-CN" altLang="en-US" sz="2800" b="1" dirty="0"/>
              <a:t>（</a:t>
            </a:r>
            <a:r>
              <a:rPr lang="en-US" altLang="zh-CN" sz="2800" b="1" dirty="0"/>
              <a:t>4</a:t>
            </a:r>
            <a:r>
              <a:rPr lang="zh-CN" altLang="en-US" sz="2800" b="1" dirty="0"/>
              <a:t>）“希特勒，墨索里尼，不都在人民面前倒下去了吗？”将此句改为陈述句，并说明表达效果有什么不同。</a:t>
            </a:r>
          </a:p>
          <a:p>
            <a:pPr>
              <a:lnSpc>
                <a:spcPct val="80000"/>
              </a:lnSpc>
              <a:buNone/>
            </a:pPr>
            <a:r>
              <a:rPr lang="zh-CN" altLang="en-US" b="1" dirty="0">
                <a:solidFill>
                  <a:srgbClr val="0000CC"/>
                </a:solidFill>
              </a:rPr>
              <a:t>希特勒，墨索里尼，都在人民面前倒下去了。 改为陈述句后语气不如反问句语气坚决。</a:t>
            </a:r>
          </a:p>
          <a:p>
            <a:pPr>
              <a:lnSpc>
                <a:spcPct val="80000"/>
              </a:lnSpc>
              <a:buNone/>
            </a:pPr>
            <a:r>
              <a:rPr lang="en-US" altLang="zh-CN" sz="1400" dirty="0"/>
              <a:t> </a:t>
            </a:r>
          </a:p>
          <a:p>
            <a:pPr>
              <a:lnSpc>
                <a:spcPct val="80000"/>
              </a:lnSpc>
            </a:pPr>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411">
                                            <p:txEl>
                                              <p:charRg st="138" end="140"/>
                                            </p:txEl>
                                          </p:spTgt>
                                        </p:tgtEl>
                                        <p:attrNameLst>
                                          <p:attrName>style.visibility</p:attrName>
                                        </p:attrNameLst>
                                      </p:cBhvr>
                                      <p:to>
                                        <p:strVal val="visible"/>
                                      </p:to>
                                    </p:set>
                                    <p:anim calcmode="lin" valueType="num">
                                      <p:cBhvr additive="base">
                                        <p:cTn id="7" dur="500" fill="hold"/>
                                        <p:tgtEl>
                                          <p:spTgt spid="17411">
                                            <p:txEl>
                                              <p:charRg st="138" end="14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charRg st="138" end="14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411">
                                            <p:txEl>
                                              <p:charRg st="140" end="142"/>
                                            </p:txEl>
                                          </p:spTgt>
                                        </p:tgtEl>
                                        <p:attrNameLst>
                                          <p:attrName>style.visibility</p:attrName>
                                        </p:attrNameLst>
                                      </p:cBhvr>
                                      <p:to>
                                        <p:strVal val="visible"/>
                                      </p:to>
                                    </p:set>
                                    <p:anim calcmode="lin" valueType="num">
                                      <p:cBhvr additive="base">
                                        <p:cTn id="11" dur="500" fill="hold"/>
                                        <p:tgtEl>
                                          <p:spTgt spid="17411">
                                            <p:txEl>
                                              <p:charRg st="140" end="14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411">
                                            <p:txEl>
                                              <p:charRg st="140" end="14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7411">
                                            <p:txEl>
                                              <p:pRg st="0" end="0"/>
                                            </p:txEl>
                                          </p:spTgt>
                                        </p:tgtEl>
                                        <p:attrNameLst>
                                          <p:attrName>style.visibility</p:attrName>
                                        </p:attrNameLst>
                                      </p:cBhvr>
                                      <p:to>
                                        <p:strVal val="visible"/>
                                      </p:to>
                                    </p:set>
                                    <p:animEffect transition="in" filter="diamond(in)">
                                      <p:cBhvr>
                                        <p:cTn id="17" dur="2000"/>
                                        <p:tgtEl>
                                          <p:spTgt spid="174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7411">
                                            <p:txEl>
                                              <p:charRg st="27" end="138"/>
                                            </p:txEl>
                                          </p:spTgt>
                                        </p:tgtEl>
                                        <p:attrNameLst>
                                          <p:attrName>style.visibility</p:attrName>
                                        </p:attrNameLst>
                                      </p:cBhvr>
                                      <p:to>
                                        <p:strVal val="visible"/>
                                      </p:to>
                                    </p:set>
                                    <p:animEffect transition="in" filter="diamond(in)">
                                      <p:cBhvr>
                                        <p:cTn id="22" dur="2000"/>
                                        <p:tgtEl>
                                          <p:spTgt spid="17411">
                                            <p:txEl>
                                              <p:charRg st="27" end="13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7411">
                                            <p:txEl>
                                              <p:charRg st="3" end="3"/>
                                            </p:txEl>
                                          </p:spTgt>
                                        </p:tgtEl>
                                        <p:attrNameLst>
                                          <p:attrName>style.visibility</p:attrName>
                                        </p:attrNameLst>
                                      </p:cBhvr>
                                      <p:to>
                                        <p:strVal val="visible"/>
                                      </p:to>
                                    </p:set>
                                    <p:animEffect transition="in" filter="diamond(in)">
                                      <p:cBhvr>
                                        <p:cTn id="27" dur="2000"/>
                                        <p:tgtEl>
                                          <p:spTgt spid="17411">
                                            <p:txEl>
                                              <p:char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7411">
                                            <p:txEl>
                                              <p:charRg st="4" end="4"/>
                                            </p:txEl>
                                          </p:spTgt>
                                        </p:tgtEl>
                                        <p:attrNameLst>
                                          <p:attrName>style.visibility</p:attrName>
                                        </p:attrNameLst>
                                      </p:cBhvr>
                                      <p:to>
                                        <p:strVal val="visible"/>
                                      </p:to>
                                    </p:set>
                                    <p:animEffect transition="in" filter="diamond(in)">
                                      <p:cBhvr>
                                        <p:cTn id="32" dur="2000"/>
                                        <p:tgtEl>
                                          <p:spTgt spid="17411">
                                            <p:txEl>
                                              <p:charRg st="4" end="4"/>
                                            </p:txEl>
                                          </p:spTgt>
                                        </p:tgtEl>
                                      </p:cBhvr>
                                    </p:animEffect>
                                  </p:childTnLst>
                                </p:cTn>
                              </p:par>
                              <p:par>
                                <p:cTn id="33" presetID="8" presetClass="entr" presetSubtype="16" fill="hold" nodeType="withEffect">
                                  <p:stCondLst>
                                    <p:cond delay="0"/>
                                  </p:stCondLst>
                                  <p:childTnLst>
                                    <p:set>
                                      <p:cBhvr>
                                        <p:cTn id="34" dur="1" fill="hold">
                                          <p:stCondLst>
                                            <p:cond delay="0"/>
                                          </p:stCondLst>
                                        </p:cTn>
                                        <p:tgtEl>
                                          <p:spTgt spid="17411">
                                            <p:txEl>
                                              <p:charRg st="138" end="140"/>
                                            </p:txEl>
                                          </p:spTgt>
                                        </p:tgtEl>
                                        <p:attrNameLst>
                                          <p:attrName>style.visibility</p:attrName>
                                        </p:attrNameLst>
                                      </p:cBhvr>
                                      <p:to>
                                        <p:strVal val="visible"/>
                                      </p:to>
                                    </p:set>
                                    <p:animEffect transition="in" filter="diamond(in)">
                                      <p:cBhvr>
                                        <p:cTn id="35" dur="2000"/>
                                        <p:tgtEl>
                                          <p:spTgt spid="17411">
                                            <p:txEl>
                                              <p:charRg st="138" end="14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nodeType="clickEffect">
                                  <p:stCondLst>
                                    <p:cond delay="0"/>
                                  </p:stCondLst>
                                  <p:childTnLst>
                                    <p:set>
                                      <p:cBhvr>
                                        <p:cTn id="39" dur="1" fill="hold">
                                          <p:stCondLst>
                                            <p:cond delay="0"/>
                                          </p:stCondLst>
                                        </p:cTn>
                                        <p:tgtEl>
                                          <p:spTgt spid="17411">
                                            <p:txEl>
                                              <p:charRg st="142" end="192"/>
                                            </p:txEl>
                                          </p:spTgt>
                                        </p:tgtEl>
                                        <p:attrNameLst>
                                          <p:attrName>style.visibility</p:attrName>
                                        </p:attrNameLst>
                                      </p:cBhvr>
                                      <p:to>
                                        <p:strVal val="visible"/>
                                      </p:to>
                                    </p:set>
                                    <p:animEffect transition="in" filter="diamond(in)">
                                      <p:cBhvr>
                                        <p:cTn id="40" dur="2000"/>
                                        <p:tgtEl>
                                          <p:spTgt spid="17411">
                                            <p:txEl>
                                              <p:charRg st="142" end="19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nodeType="clickEffect">
                                  <p:stCondLst>
                                    <p:cond delay="0"/>
                                  </p:stCondLst>
                                  <p:childTnLst>
                                    <p:set>
                                      <p:cBhvr>
                                        <p:cTn id="44" dur="1" fill="hold">
                                          <p:stCondLst>
                                            <p:cond delay="0"/>
                                          </p:stCondLst>
                                        </p:cTn>
                                        <p:tgtEl>
                                          <p:spTgt spid="17411">
                                            <p:txEl>
                                              <p:charRg st="192" end="228"/>
                                            </p:txEl>
                                          </p:spTgt>
                                        </p:tgtEl>
                                        <p:attrNameLst>
                                          <p:attrName>style.visibility</p:attrName>
                                        </p:attrNameLst>
                                      </p:cBhvr>
                                      <p:to>
                                        <p:strVal val="visible"/>
                                      </p:to>
                                    </p:set>
                                    <p:animEffect transition="in" filter="diamond(in)">
                                      <p:cBhvr>
                                        <p:cTn id="45" dur="2000"/>
                                        <p:tgtEl>
                                          <p:spTgt spid="17411">
                                            <p:txEl>
                                              <p:charRg st="192" end="2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34819" descr="淡绿色"/>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30722" name="标题 34817"/>
          <p:cNvSpPr>
            <a:spLocks noGrp="1"/>
          </p:cNvSpPr>
          <p:nvPr>
            <p:ph type="title"/>
          </p:nvPr>
        </p:nvSpPr>
        <p:spPr>
          <a:xfrm>
            <a:off x="276224" y="107633"/>
            <a:ext cx="8867775" cy="1143000"/>
          </a:xfrm>
        </p:spPr>
        <p:txBody>
          <a:bodyPr anchor="ctr"/>
          <a:lstStyle/>
          <a:p>
            <a:r>
              <a:rPr lang="zh-CN" altLang="en-US" sz="3200" b="1" dirty="0">
                <a:solidFill>
                  <a:schemeClr val="tx1"/>
                </a:solidFill>
              </a:rPr>
              <a:t>六、感情强烈，爱憎分明，富有战斗力和感染力。</a:t>
            </a:r>
          </a:p>
        </p:txBody>
      </p:sp>
      <p:sp>
        <p:nvSpPr>
          <p:cNvPr id="30723" name="文本占位符 34818"/>
          <p:cNvSpPr>
            <a:spLocks noGrp="1"/>
          </p:cNvSpPr>
          <p:nvPr>
            <p:ph idx="1"/>
          </p:nvPr>
        </p:nvSpPr>
        <p:spPr>
          <a:xfrm>
            <a:off x="193040" y="1016000"/>
            <a:ext cx="8409940" cy="5513705"/>
          </a:xfrm>
        </p:spPr>
        <p:txBody>
          <a:bodyPr anchor="t"/>
          <a:lstStyle/>
          <a:p>
            <a:r>
              <a:rPr lang="en-US" altLang="zh-CN" b="1" dirty="0">
                <a:solidFill>
                  <a:srgbClr val="0000CC"/>
                </a:solidFill>
              </a:rPr>
              <a:t>(1) </a:t>
            </a:r>
            <a:r>
              <a:rPr lang="zh-CN" altLang="en-US" b="1" dirty="0">
                <a:solidFill>
                  <a:srgbClr val="0000CC"/>
                </a:solidFill>
              </a:rPr>
              <a:t>运用</a:t>
            </a:r>
            <a:r>
              <a:rPr lang="zh-CN" altLang="en-US" b="1" dirty="0">
                <a:solidFill>
                  <a:srgbClr val="CC0000"/>
                </a:solidFill>
              </a:rPr>
              <a:t>近义词、反义词</a:t>
            </a:r>
            <a:r>
              <a:rPr lang="zh-CN" altLang="en-US" b="1" dirty="0">
                <a:solidFill>
                  <a:srgbClr val="0000CC"/>
                </a:solidFill>
              </a:rPr>
              <a:t>使感情色彩强烈。如第一段中用“打”、“杀”、“暗杀”等近义词，揭露了敌人的暴行，使语言富于变化，表达了演讲者对特务暴行的憎恨。第二段用“</a:t>
            </a:r>
            <a:r>
              <a:rPr lang="zh-CN" altLang="en-US" b="1" dirty="0">
                <a:solidFill>
                  <a:srgbClr val="CC0000"/>
                </a:solidFill>
              </a:rPr>
              <a:t>无耻</a:t>
            </a:r>
            <a:r>
              <a:rPr lang="zh-CN" altLang="en-US" b="1" dirty="0">
                <a:solidFill>
                  <a:srgbClr val="0000CC"/>
                </a:solidFill>
              </a:rPr>
              <a:t>”和“</a:t>
            </a:r>
            <a:r>
              <a:rPr lang="zh-CN" altLang="en-US" b="1" dirty="0">
                <a:solidFill>
                  <a:srgbClr val="CC0000"/>
                </a:solidFill>
              </a:rPr>
              <a:t>光荣</a:t>
            </a:r>
            <a:r>
              <a:rPr lang="zh-CN" altLang="en-US" b="1" dirty="0">
                <a:solidFill>
                  <a:srgbClr val="0000CC"/>
                </a:solidFill>
              </a:rPr>
              <a:t>”这对反义词，词义上的鲜明对比，增强了语言的感情色彩，表达了演讲者分明的憎爱感情。第五段用“</a:t>
            </a:r>
            <a:r>
              <a:rPr lang="zh-CN" altLang="en-US" b="1" dirty="0">
                <a:solidFill>
                  <a:srgbClr val="CC0000"/>
                </a:solidFill>
              </a:rPr>
              <a:t>光明</a:t>
            </a:r>
            <a:r>
              <a:rPr lang="zh-CN" altLang="en-US" b="1" dirty="0">
                <a:solidFill>
                  <a:srgbClr val="0000CC"/>
                </a:solidFill>
              </a:rPr>
              <a:t>”和“</a:t>
            </a:r>
            <a:r>
              <a:rPr lang="zh-CN" altLang="en-US" b="1" dirty="0">
                <a:solidFill>
                  <a:srgbClr val="CC0000"/>
                </a:solidFill>
              </a:rPr>
              <a:t>黑暗</a:t>
            </a:r>
            <a:r>
              <a:rPr lang="zh-CN" altLang="en-US" b="1" dirty="0">
                <a:solidFill>
                  <a:srgbClr val="0000CC"/>
                </a:solidFill>
              </a:rPr>
              <a:t>”这对反义词，表明了演讲者冲破黑暗，争取光明的强烈思想感情。</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35843" descr="淡绿色"/>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31747" name="文本占位符 35842"/>
          <p:cNvSpPr>
            <a:spLocks noGrp="1"/>
          </p:cNvSpPr>
          <p:nvPr>
            <p:ph idx="1"/>
          </p:nvPr>
        </p:nvSpPr>
        <p:spPr>
          <a:xfrm>
            <a:off x="332105" y="291465"/>
            <a:ext cx="8354695" cy="6182995"/>
          </a:xfrm>
        </p:spPr>
        <p:txBody>
          <a:bodyPr anchor="t"/>
          <a:lstStyle/>
          <a:p>
            <a:r>
              <a:rPr lang="en-US" altLang="zh-CN" b="1" dirty="0">
                <a:solidFill>
                  <a:srgbClr val="0000CC"/>
                </a:solidFill>
              </a:rPr>
              <a:t>(2) </a:t>
            </a:r>
            <a:r>
              <a:rPr lang="zh-CN" altLang="en-US" b="1" dirty="0">
                <a:solidFill>
                  <a:srgbClr val="0000CC"/>
                </a:solidFill>
              </a:rPr>
              <a:t>运用</a:t>
            </a:r>
            <a:r>
              <a:rPr lang="zh-CN" altLang="en-US" b="1" dirty="0">
                <a:solidFill>
                  <a:srgbClr val="CC0000"/>
                </a:solidFill>
              </a:rPr>
              <a:t>感叹句、反问句、递进句</a:t>
            </a:r>
            <a:r>
              <a:rPr lang="zh-CN" altLang="en-US" b="1" dirty="0">
                <a:solidFill>
                  <a:srgbClr val="0000CC"/>
                </a:solidFill>
              </a:rPr>
              <a:t>表达了强烈的感情。如第四段“特务们，你们想想，你们还有几天？你们完了，快完了！”连用反问句和感叹句，指出了特务们的可耻下场，表达了强烈的憎恨感情。第一段“为什么要打要杀，而且又不敢光明正大的来打来杀，而偷偷摸摸的来暗杀！”用递进复句，步步紧逼，增强了揭露敌人的力量。</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36867" descr="淡绿色"/>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32771" name="文本占位符 36866"/>
          <p:cNvSpPr>
            <a:spLocks noGrp="1"/>
          </p:cNvSpPr>
          <p:nvPr>
            <p:ph idx="1"/>
          </p:nvPr>
        </p:nvSpPr>
        <p:spPr>
          <a:xfrm>
            <a:off x="457200" y="528955"/>
            <a:ext cx="8229600" cy="5597525"/>
          </a:xfrm>
        </p:spPr>
        <p:txBody>
          <a:bodyPr anchor="t"/>
          <a:lstStyle/>
          <a:p>
            <a:r>
              <a:rPr lang="en-US" altLang="zh-CN" b="1" dirty="0">
                <a:solidFill>
                  <a:srgbClr val="0000CC"/>
                </a:solidFill>
              </a:rPr>
              <a:t>(3) </a:t>
            </a:r>
            <a:r>
              <a:rPr lang="zh-CN" altLang="en-US" b="1" dirty="0">
                <a:solidFill>
                  <a:srgbClr val="0000CC"/>
                </a:solidFill>
              </a:rPr>
              <a:t>运用</a:t>
            </a:r>
            <a:r>
              <a:rPr lang="zh-CN" altLang="en-US" b="1" dirty="0">
                <a:solidFill>
                  <a:srgbClr val="CC0000"/>
                </a:solidFill>
              </a:rPr>
              <a:t>反复、对比</a:t>
            </a:r>
            <a:r>
              <a:rPr lang="zh-CN" altLang="en-US" b="1" dirty="0">
                <a:solidFill>
                  <a:srgbClr val="0000CC"/>
                </a:solidFill>
              </a:rPr>
              <a:t>的修辞方法，使感情色彩强烈。如第二段“无耻啊！无耻啊！这是某集团的无耻，恰是李先生的光荣！”既用反复修辞方法揭露敌人的无耻，又用对比方法突出李公朴先生为进步事业而死的光荣。第五段“你们杀了一个，会有千百万个李公朴站起来！”用“一个”和“千百万”对比，突出人民的力量，打击敌人，对未来充满信心。</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37891" descr="淡绿色"/>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33795" name="文本占位符 37890"/>
          <p:cNvSpPr>
            <a:spLocks noGrp="1"/>
          </p:cNvSpPr>
          <p:nvPr>
            <p:ph idx="1"/>
          </p:nvPr>
        </p:nvSpPr>
        <p:spPr/>
        <p:txBody>
          <a:bodyPr anchor="t"/>
          <a:lstStyle/>
          <a:p>
            <a:r>
              <a:rPr lang="en-US" altLang="zh-CN" b="1" dirty="0">
                <a:solidFill>
                  <a:srgbClr val="0000CC"/>
                </a:solidFill>
              </a:rPr>
              <a:t>(4)</a:t>
            </a:r>
            <a:r>
              <a:rPr lang="zh-CN" altLang="en-US" b="1" dirty="0">
                <a:solidFill>
                  <a:srgbClr val="0000CC"/>
                </a:solidFill>
              </a:rPr>
              <a:t>运用</a:t>
            </a:r>
            <a:r>
              <a:rPr lang="zh-CN" altLang="en-US" b="1" dirty="0">
                <a:solidFill>
                  <a:srgbClr val="CC0000"/>
                </a:solidFill>
              </a:rPr>
              <a:t>语调</a:t>
            </a:r>
            <a:r>
              <a:rPr lang="zh-CN" altLang="en-US" b="1" dirty="0">
                <a:solidFill>
                  <a:srgbClr val="0000CC"/>
                </a:solidFill>
              </a:rPr>
              <a:t>抑扬顿挫的</a:t>
            </a:r>
            <a:r>
              <a:rPr lang="zh-CN" altLang="en-US" b="1" dirty="0">
                <a:solidFill>
                  <a:srgbClr val="CC0000"/>
                </a:solidFill>
              </a:rPr>
              <a:t>变化</a:t>
            </a:r>
            <a:r>
              <a:rPr lang="zh-CN" altLang="en-US" b="1" dirty="0">
                <a:solidFill>
                  <a:srgbClr val="0000CC"/>
                </a:solidFill>
              </a:rPr>
              <a:t>来表达感情色彩。如第一段“有事实拿出来说啊！（闻先生声音激动了）为什么要打要杀，</a:t>
            </a:r>
            <a:r>
              <a:rPr lang="en-US" altLang="zh-CN" b="1">
                <a:solidFill>
                  <a:srgbClr val="0000CC"/>
                </a:solidFill>
              </a:rPr>
              <a:t>……</a:t>
            </a:r>
            <a:r>
              <a:rPr lang="en-US" altLang="zh-CN" b="1" dirty="0">
                <a:solidFill>
                  <a:srgbClr val="0000CC"/>
                </a:solidFill>
              </a:rPr>
              <a:t>”</a:t>
            </a:r>
            <a:r>
              <a:rPr lang="zh-CN" altLang="en-US" b="1" dirty="0">
                <a:solidFill>
                  <a:srgbClr val="0000CC"/>
                </a:solidFill>
              </a:rPr>
              <a:t>第二段“凭什么要杀死李先生？”（厉声）</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91145" descr="淡绿色"/>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27650" name="文本占位符 91138"/>
          <p:cNvSpPr>
            <a:spLocks noGrp="1"/>
          </p:cNvSpPr>
          <p:nvPr>
            <p:ph idx="1"/>
          </p:nvPr>
        </p:nvSpPr>
        <p:spPr>
          <a:xfrm>
            <a:off x="611188" y="1557338"/>
            <a:ext cx="8713787" cy="4525962"/>
          </a:xfrm>
        </p:spPr>
        <p:txBody>
          <a:bodyPr anchor="t"/>
          <a:lstStyle/>
          <a:p>
            <a:pPr>
              <a:lnSpc>
                <a:spcPct val="90000"/>
              </a:lnSpc>
              <a:buNone/>
            </a:pPr>
            <a:r>
              <a:rPr lang="en-US" altLang="zh-CN" sz="2800" b="1" dirty="0"/>
              <a:t> a</a:t>
            </a:r>
            <a:r>
              <a:rPr lang="zh-CN" altLang="en-US" sz="2800" b="1" dirty="0"/>
              <a:t>有什么理由拿出来讲啊！有事实拿出来说啊！</a:t>
            </a:r>
          </a:p>
          <a:p>
            <a:pPr>
              <a:lnSpc>
                <a:spcPct val="90000"/>
              </a:lnSpc>
              <a:buNone/>
            </a:pPr>
            <a:r>
              <a:rPr lang="zh-CN" altLang="en-US" sz="2800" b="1" dirty="0"/>
              <a:t> </a:t>
            </a:r>
            <a:r>
              <a:rPr lang="en-US" altLang="zh-CN" sz="2800" b="1" dirty="0"/>
              <a:t>b</a:t>
            </a:r>
            <a:r>
              <a:rPr lang="zh-CN" altLang="en-US" sz="2800" b="1" dirty="0"/>
              <a:t>有理由和事实都可以讲出来。</a:t>
            </a:r>
          </a:p>
          <a:p>
            <a:pPr>
              <a:lnSpc>
                <a:spcPct val="90000"/>
              </a:lnSpc>
              <a:buNone/>
            </a:pPr>
            <a:r>
              <a:rPr lang="zh-CN" altLang="en-US" sz="2800" b="1" dirty="0"/>
              <a:t>   </a:t>
            </a:r>
          </a:p>
          <a:p>
            <a:pPr>
              <a:lnSpc>
                <a:spcPct val="90000"/>
              </a:lnSpc>
              <a:buNone/>
            </a:pPr>
            <a:r>
              <a:rPr lang="zh-CN" altLang="en-US" sz="2800" b="1" dirty="0"/>
              <a:t> </a:t>
            </a:r>
            <a:r>
              <a:rPr lang="en-US" altLang="zh-CN" sz="2800" b="1" dirty="0"/>
              <a:t>a</a:t>
            </a:r>
            <a:r>
              <a:rPr lang="zh-CN" altLang="en-US" sz="2800" b="1" dirty="0"/>
              <a:t>特务们，你们想想，你们还有几天？你们完了，</a:t>
            </a:r>
          </a:p>
          <a:p>
            <a:pPr>
              <a:lnSpc>
                <a:spcPct val="90000"/>
              </a:lnSpc>
              <a:buNone/>
            </a:pPr>
            <a:r>
              <a:rPr lang="zh-CN" altLang="en-US" sz="2800" b="1" dirty="0"/>
              <a:t> 快完了！</a:t>
            </a:r>
          </a:p>
          <a:p>
            <a:pPr>
              <a:lnSpc>
                <a:spcPct val="90000"/>
              </a:lnSpc>
              <a:buNone/>
            </a:pPr>
            <a:r>
              <a:rPr lang="zh-CN" altLang="en-US" sz="2800" b="1" dirty="0"/>
              <a:t> </a:t>
            </a:r>
            <a:r>
              <a:rPr lang="en-US" altLang="zh-CN" sz="2800" b="1" dirty="0"/>
              <a:t>b </a:t>
            </a:r>
            <a:r>
              <a:rPr lang="zh-CN" altLang="en-US" sz="2800" b="1" dirty="0"/>
              <a:t>特务们已经到了穷途末路。</a:t>
            </a:r>
          </a:p>
          <a:p>
            <a:pPr>
              <a:lnSpc>
                <a:spcPct val="90000"/>
              </a:lnSpc>
              <a:buNone/>
            </a:pPr>
            <a:r>
              <a:rPr lang="zh-CN" altLang="en-US" sz="2800" b="1" dirty="0"/>
              <a:t>   </a:t>
            </a:r>
          </a:p>
          <a:p>
            <a:pPr>
              <a:lnSpc>
                <a:spcPct val="90000"/>
              </a:lnSpc>
              <a:buNone/>
            </a:pPr>
            <a:r>
              <a:rPr lang="zh-CN" altLang="en-US" sz="2800" b="1" dirty="0"/>
              <a:t> </a:t>
            </a:r>
            <a:r>
              <a:rPr lang="en-US" altLang="zh-CN" sz="2800" b="1" dirty="0"/>
              <a:t>a</a:t>
            </a:r>
            <a:r>
              <a:rPr lang="zh-CN" altLang="en-US" sz="2800" b="1" dirty="0"/>
              <a:t>你们杀死一个李公朴，会有千百万个李公朴站起来！</a:t>
            </a:r>
          </a:p>
          <a:p>
            <a:pPr>
              <a:lnSpc>
                <a:spcPct val="90000"/>
              </a:lnSpc>
              <a:buNone/>
            </a:pPr>
            <a:r>
              <a:rPr lang="zh-CN" altLang="en-US" sz="2800" b="1" dirty="0"/>
              <a:t> </a:t>
            </a:r>
            <a:r>
              <a:rPr lang="en-US" altLang="zh-CN" sz="2800" b="1" dirty="0"/>
              <a:t>b</a:t>
            </a:r>
            <a:r>
              <a:rPr lang="zh-CN" altLang="en-US" sz="2800" b="1" dirty="0"/>
              <a:t>妄图用杀人来达到目的，结果必定事与愿违。</a:t>
            </a:r>
          </a:p>
        </p:txBody>
      </p:sp>
      <p:sp>
        <p:nvSpPr>
          <p:cNvPr id="27651" name="左大括号 91139"/>
          <p:cNvSpPr/>
          <p:nvPr/>
        </p:nvSpPr>
        <p:spPr>
          <a:xfrm>
            <a:off x="611188" y="1628775"/>
            <a:ext cx="142875" cy="792163"/>
          </a:xfrm>
          <a:prstGeom prst="leftBrace">
            <a:avLst>
              <a:gd name="adj1" fmla="val 46178"/>
              <a:gd name="adj2" fmla="val 50000"/>
            </a:avLst>
          </a:prstGeom>
          <a:solidFill>
            <a:schemeClr val="accent1"/>
          </a:solid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7652" name="左大括号 91140"/>
          <p:cNvSpPr/>
          <p:nvPr/>
        </p:nvSpPr>
        <p:spPr>
          <a:xfrm>
            <a:off x="611188" y="3141663"/>
            <a:ext cx="144462" cy="1079500"/>
          </a:xfrm>
          <a:prstGeom prst="leftBrace">
            <a:avLst>
              <a:gd name="adj1" fmla="val 62236"/>
              <a:gd name="adj2" fmla="val 50000"/>
            </a:avLst>
          </a:prstGeom>
          <a:solidFill>
            <a:schemeClr val="accent1"/>
          </a:solid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7653" name="左大括号 91141"/>
          <p:cNvSpPr/>
          <p:nvPr/>
        </p:nvSpPr>
        <p:spPr>
          <a:xfrm>
            <a:off x="611188" y="4941888"/>
            <a:ext cx="215900" cy="790575"/>
          </a:xfrm>
          <a:prstGeom prst="leftBrace">
            <a:avLst>
              <a:gd name="adj1" fmla="val 30497"/>
              <a:gd name="adj2" fmla="val 50000"/>
            </a:avLst>
          </a:prstGeom>
          <a:solidFill>
            <a:schemeClr val="accent1"/>
          </a:solid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7654" name="矩形 91142"/>
          <p:cNvSpPr/>
          <p:nvPr/>
        </p:nvSpPr>
        <p:spPr>
          <a:xfrm>
            <a:off x="250825" y="1773238"/>
            <a:ext cx="481013" cy="519112"/>
          </a:xfrm>
          <a:prstGeom prst="rect">
            <a:avLst/>
          </a:prstGeom>
          <a:noFill/>
          <a:ln w="9525">
            <a:noFill/>
          </a:ln>
        </p:spPr>
        <p:txBody>
          <a:bodyPr wrap="none" anchor="t">
            <a:spAutoFit/>
          </a:bodyPr>
          <a:lstStyle/>
          <a:p>
            <a:r>
              <a:rPr lang="en-US" altLang="zh-CN" sz="2800" b="1">
                <a:latin typeface="Arial" panose="020B0604020202020204" pitchFamily="34" charset="0"/>
                <a:ea typeface="宋体" panose="02010600030101010101" pitchFamily="2" charset="-122"/>
              </a:rPr>
              <a:t>1.</a:t>
            </a:r>
          </a:p>
        </p:txBody>
      </p:sp>
      <p:sp>
        <p:nvSpPr>
          <p:cNvPr id="27655" name="矩形 91143"/>
          <p:cNvSpPr/>
          <p:nvPr/>
        </p:nvSpPr>
        <p:spPr>
          <a:xfrm>
            <a:off x="179388" y="3357563"/>
            <a:ext cx="481012" cy="519112"/>
          </a:xfrm>
          <a:prstGeom prst="rect">
            <a:avLst/>
          </a:prstGeom>
          <a:noFill/>
          <a:ln w="9525">
            <a:noFill/>
          </a:ln>
        </p:spPr>
        <p:txBody>
          <a:bodyPr wrap="none" anchor="t">
            <a:spAutoFit/>
          </a:bodyPr>
          <a:lstStyle/>
          <a:p>
            <a:r>
              <a:rPr lang="en-US" altLang="zh-CN" sz="2800" b="1">
                <a:latin typeface="Arial" panose="020B0604020202020204" pitchFamily="34" charset="0"/>
                <a:ea typeface="宋体" panose="02010600030101010101" pitchFamily="2" charset="-122"/>
              </a:rPr>
              <a:t>2.</a:t>
            </a:r>
          </a:p>
        </p:txBody>
      </p:sp>
      <p:sp>
        <p:nvSpPr>
          <p:cNvPr id="27656" name="矩形 91144"/>
          <p:cNvSpPr/>
          <p:nvPr/>
        </p:nvSpPr>
        <p:spPr>
          <a:xfrm>
            <a:off x="179388" y="5013325"/>
            <a:ext cx="719137" cy="519113"/>
          </a:xfrm>
          <a:prstGeom prst="rect">
            <a:avLst/>
          </a:prstGeom>
          <a:noFill/>
          <a:ln w="9525">
            <a:noFill/>
          </a:ln>
        </p:spPr>
        <p:txBody>
          <a:bodyPr anchor="t">
            <a:spAutoFit/>
          </a:bodyPr>
          <a:lstStyle/>
          <a:p>
            <a:r>
              <a:rPr lang="en-US" altLang="zh-CN" sz="2800" b="1">
                <a:latin typeface="Arial" panose="020B0604020202020204" pitchFamily="34" charset="0"/>
                <a:ea typeface="宋体" panose="02010600030101010101" pitchFamily="2" charset="-122"/>
              </a:rPr>
              <a:t>3.</a:t>
            </a:r>
          </a:p>
        </p:txBody>
      </p:sp>
      <p:sp>
        <p:nvSpPr>
          <p:cNvPr id="27657" name="矩形 91146"/>
          <p:cNvSpPr/>
          <p:nvPr/>
        </p:nvSpPr>
        <p:spPr>
          <a:xfrm>
            <a:off x="898208" y="689928"/>
            <a:ext cx="6280150" cy="579437"/>
          </a:xfrm>
          <a:prstGeom prst="rect">
            <a:avLst/>
          </a:prstGeom>
          <a:noFill/>
          <a:ln w="9525">
            <a:noFill/>
          </a:ln>
        </p:spPr>
        <p:txBody>
          <a:bodyPr wrap="none" anchor="t">
            <a:spAutoFit/>
          </a:bodyPr>
          <a:lstStyle/>
          <a:p>
            <a:pPr>
              <a:spcBef>
                <a:spcPct val="20000"/>
              </a:spcBef>
            </a:pPr>
            <a:r>
              <a:rPr lang="zh-CN" altLang="en-US" sz="3200" dirty="0">
                <a:solidFill>
                  <a:srgbClr val="0000CC"/>
                </a:solidFill>
                <a:latin typeface="Arial" panose="020B0604020202020204" pitchFamily="34" charset="0"/>
                <a:ea typeface="宋体" panose="02010600030101010101" pitchFamily="2" charset="-122"/>
              </a:rPr>
              <a:t>说说下列句子的特点及表达效果。</a:t>
            </a:r>
          </a:p>
        </p:txBody>
      </p:sp>
      <p:sp>
        <p:nvSpPr>
          <p:cNvPr id="2" name="文本框 1"/>
          <p:cNvSpPr txBox="1"/>
          <p:nvPr/>
        </p:nvSpPr>
        <p:spPr>
          <a:xfrm>
            <a:off x="250825" y="106680"/>
            <a:ext cx="2347595" cy="583565"/>
          </a:xfrm>
          <a:prstGeom prst="rect">
            <a:avLst/>
          </a:prstGeom>
          <a:noFill/>
        </p:spPr>
        <p:txBody>
          <a:bodyPr wrap="square" rtlCol="0">
            <a:spAutoFit/>
          </a:bodyPr>
          <a:lstStyle/>
          <a:p>
            <a:r>
              <a:rPr lang="zh-CN" altLang="en-US" sz="3200" b="1">
                <a:solidFill>
                  <a:srgbClr val="FF0000"/>
                </a:solidFill>
              </a:rPr>
              <a:t>课堂检测</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92163" descr="淡绿色"/>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28674" name="标题 92161"/>
          <p:cNvSpPr>
            <a:spLocks noGrp="1"/>
          </p:cNvSpPr>
          <p:nvPr>
            <p:ph type="title"/>
          </p:nvPr>
        </p:nvSpPr>
        <p:spPr/>
        <p:txBody>
          <a:bodyPr anchor="ctr"/>
          <a:lstStyle/>
          <a:p>
            <a:r>
              <a:rPr lang="zh-CN" altLang="en-US" sz="3200" dirty="0">
                <a:solidFill>
                  <a:srgbClr val="0000CC"/>
                </a:solidFill>
              </a:rPr>
              <a:t>说说下列句子的特点及表达效果</a:t>
            </a:r>
          </a:p>
        </p:txBody>
      </p:sp>
      <p:sp>
        <p:nvSpPr>
          <p:cNvPr id="28675" name="文本占位符 92162"/>
          <p:cNvSpPr>
            <a:spLocks noGrp="1"/>
          </p:cNvSpPr>
          <p:nvPr>
            <p:ph idx="1"/>
          </p:nvPr>
        </p:nvSpPr>
        <p:spPr>
          <a:xfrm>
            <a:off x="251520" y="1124744"/>
            <a:ext cx="8229600" cy="4525962"/>
          </a:xfrm>
        </p:spPr>
        <p:txBody>
          <a:bodyPr anchor="t"/>
          <a:lstStyle/>
          <a:p>
            <a:pPr>
              <a:lnSpc>
                <a:spcPct val="90000"/>
              </a:lnSpc>
            </a:pPr>
            <a:r>
              <a:rPr lang="en-US" altLang="zh-CN" sz="2800" b="1" dirty="0">
                <a:latin typeface="宋体" panose="02010600030101010101" pitchFamily="2" charset="-122"/>
              </a:rPr>
              <a:t>1</a:t>
            </a:r>
            <a:r>
              <a:rPr lang="zh-CN" altLang="en-US" sz="2800" b="1" dirty="0">
                <a:latin typeface="宋体" panose="02010600030101010101" pitchFamily="2" charset="-122"/>
              </a:rPr>
              <a:t>组中第一句由两个感叹句组成，语气强硬，语调斩钉截铁，情绪激愤，面对敌人，形成强大的攻势。</a:t>
            </a:r>
          </a:p>
          <a:p>
            <a:pPr>
              <a:lnSpc>
                <a:spcPct val="90000"/>
              </a:lnSpc>
            </a:pPr>
            <a:r>
              <a:rPr lang="en-US" altLang="zh-CN" sz="2800" b="1" dirty="0">
                <a:latin typeface="宋体" panose="02010600030101010101" pitchFamily="2" charset="-122"/>
              </a:rPr>
              <a:t>2</a:t>
            </a:r>
            <a:r>
              <a:rPr lang="zh-CN" altLang="en-US" sz="2800" b="1" dirty="0">
                <a:latin typeface="宋体" panose="02010600030101010101" pitchFamily="2" charset="-122"/>
              </a:rPr>
              <a:t>组中第一句用简明的语言向敌人发问，发人深思，接着宣判反动派必然灭亡的下场，通过反复，既打击了敌人的嚣张气焰，灭了敌人威风，又表达了对敌人的蔑视、嘲讽。</a:t>
            </a:r>
          </a:p>
          <a:p>
            <a:pPr>
              <a:lnSpc>
                <a:spcPct val="90000"/>
              </a:lnSpc>
            </a:pPr>
            <a:r>
              <a:rPr lang="en-US" altLang="zh-CN" sz="2800" b="1" dirty="0">
                <a:latin typeface="宋体" panose="02010600030101010101" pitchFamily="2" charset="-122"/>
              </a:rPr>
              <a:t>3</a:t>
            </a:r>
            <a:r>
              <a:rPr lang="zh-CN" altLang="en-US" sz="2800" b="1" dirty="0">
                <a:latin typeface="宋体" panose="02010600030101010101" pitchFamily="2" charset="-122"/>
              </a:rPr>
              <a:t>组中第一句用“一个”和“千百万个”，“ 杀死”和“ 站起来”作对比，给了敌人有力的打击 ，表达了作者对未来充满信心，号召人民前赴后继，斗争到底。</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1265"/>
          <p:cNvSpPr>
            <a:spLocks noGrp="1"/>
          </p:cNvSpPr>
          <p:nvPr>
            <p:ph type="title"/>
          </p:nvPr>
        </p:nvSpPr>
        <p:spPr>
          <a:xfrm>
            <a:off x="395288" y="260350"/>
            <a:ext cx="5122862" cy="1196975"/>
          </a:xfrm>
        </p:spPr>
        <p:txBody>
          <a:bodyPr anchor="ctr"/>
          <a:lstStyle/>
          <a:p>
            <a:r>
              <a:rPr lang="zh-CN" altLang="zh-CN" sz="6000" b="1" dirty="0">
                <a:solidFill>
                  <a:srgbClr val="FF0000"/>
                </a:solidFill>
              </a:rPr>
              <a:t>课堂小结</a:t>
            </a:r>
          </a:p>
        </p:txBody>
      </p:sp>
      <p:sp>
        <p:nvSpPr>
          <p:cNvPr id="11267" name="文本占位符 11266"/>
          <p:cNvSpPr>
            <a:spLocks noGrp="1"/>
          </p:cNvSpPr>
          <p:nvPr>
            <p:ph type="body" idx="1"/>
          </p:nvPr>
        </p:nvSpPr>
        <p:spPr/>
        <p:txBody>
          <a:bodyPr/>
          <a:lstStyle/>
          <a:p>
            <a:r>
              <a:rPr lang="en-US" altLang="zh-CN" sz="4800" b="1" dirty="0"/>
              <a:t>       </a:t>
            </a:r>
            <a:r>
              <a:rPr lang="zh-CN" altLang="en-US" sz="4800" b="1" dirty="0"/>
              <a:t>本文围绕李公朴被害事件，揭露反动派的无耻暴行和虚弱的本质，赞颂烈士的斗争和牺牲精神，号召人民与敌人斗争到底。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文本框 18438"/>
          <p:cNvSpPr txBox="1"/>
          <p:nvPr/>
        </p:nvSpPr>
        <p:spPr>
          <a:xfrm>
            <a:off x="0" y="0"/>
            <a:ext cx="7272338" cy="701675"/>
          </a:xfrm>
          <a:prstGeom prst="rect">
            <a:avLst/>
          </a:prstGeom>
          <a:noFill/>
          <a:ln w="9525">
            <a:noFill/>
          </a:ln>
        </p:spPr>
        <p:txBody>
          <a:bodyPr>
            <a:spAutoFit/>
          </a:bodyPr>
          <a:lstStyle/>
          <a:p>
            <a:pPr>
              <a:spcBef>
                <a:spcPct val="50000"/>
              </a:spcBef>
            </a:pPr>
            <a:r>
              <a:rPr lang="zh-CN" altLang="en-US" sz="4000" b="1" dirty="0">
                <a:solidFill>
                  <a:srgbClr val="0000CC"/>
                </a:solidFill>
                <a:latin typeface="Arial" panose="020B0604020202020204" pitchFamily="34" charset="0"/>
              </a:rPr>
              <a:t>有关资料：</a:t>
            </a:r>
          </a:p>
        </p:txBody>
      </p:sp>
      <p:sp>
        <p:nvSpPr>
          <p:cNvPr id="18440" name="矩形 18439"/>
          <p:cNvSpPr/>
          <p:nvPr/>
        </p:nvSpPr>
        <p:spPr>
          <a:xfrm>
            <a:off x="0" y="692696"/>
            <a:ext cx="9144000" cy="6739255"/>
          </a:xfrm>
          <a:prstGeom prst="rect">
            <a:avLst/>
          </a:prstGeom>
          <a:noFill/>
          <a:ln w="9525">
            <a:noFill/>
          </a:ln>
        </p:spPr>
        <p:txBody>
          <a:bodyPr>
            <a:spAutoFit/>
          </a:bodyPr>
          <a:lstStyle/>
          <a:p>
            <a:r>
              <a:rPr lang="en-US" altLang="zh-CN" sz="2400" b="1" dirty="0">
                <a:latin typeface="Arial" panose="020B0604020202020204" pitchFamily="34" charset="0"/>
              </a:rPr>
              <a:t>       </a:t>
            </a:r>
            <a:r>
              <a:rPr lang="zh-CN" altLang="en-US" sz="2400" b="1" dirty="0">
                <a:latin typeface="Arial" panose="020B0604020202020204" pitchFamily="34" charset="0"/>
              </a:rPr>
              <a:t>这是一篇即兴讲演，是特殊背景下所作。 </a:t>
            </a:r>
          </a:p>
          <a:p>
            <a:r>
              <a:rPr lang="zh-CN" altLang="en-US" sz="2400" b="1" dirty="0">
                <a:latin typeface="Arial" panose="020B0604020202020204" pitchFamily="34" charset="0"/>
              </a:rPr>
              <a:t>       抗战胜利以后，蒋介石调动</a:t>
            </a:r>
            <a:r>
              <a:rPr lang="en-US" altLang="zh-CN" sz="2400" b="1" dirty="0">
                <a:latin typeface="Arial" panose="020B0604020202020204" pitchFamily="34" charset="0"/>
              </a:rPr>
              <a:t>200</a:t>
            </a:r>
            <a:r>
              <a:rPr lang="zh-CN" altLang="en-US" sz="2400" b="1" dirty="0">
                <a:latin typeface="Arial" panose="020B0604020202020204" pitchFamily="34" charset="0"/>
              </a:rPr>
              <a:t>万军队准备进攻解放区，并加紧对国统区的法西斯统治，内战的阴云笼罩大地。 </a:t>
            </a:r>
          </a:p>
          <a:p>
            <a:r>
              <a:rPr lang="zh-CN" altLang="en-US" sz="2400" b="1" dirty="0">
                <a:latin typeface="Arial" panose="020B0604020202020204" pitchFamily="34" charset="0"/>
              </a:rPr>
              <a:t>       </a:t>
            </a:r>
            <a:r>
              <a:rPr lang="en-US" altLang="zh-CN" sz="2400" b="1" dirty="0">
                <a:latin typeface="Arial" panose="020B0604020202020204" pitchFamily="34" charset="0"/>
              </a:rPr>
              <a:t>1945</a:t>
            </a:r>
            <a:r>
              <a:rPr lang="zh-CN" altLang="en-US" sz="2400" b="1" dirty="0">
                <a:latin typeface="Arial" panose="020B0604020202020204" pitchFamily="34" charset="0"/>
              </a:rPr>
              <a:t>年</a:t>
            </a:r>
            <a:r>
              <a:rPr lang="en-US" altLang="zh-CN" sz="2400" b="1" dirty="0">
                <a:latin typeface="Arial" panose="020B0604020202020204" pitchFamily="34" charset="0"/>
              </a:rPr>
              <a:t>11</a:t>
            </a:r>
            <a:r>
              <a:rPr lang="zh-CN" altLang="en-US" sz="2400" b="1" dirty="0">
                <a:latin typeface="Arial" panose="020B0604020202020204" pitchFamily="34" charset="0"/>
              </a:rPr>
              <a:t>月</a:t>
            </a:r>
            <a:r>
              <a:rPr lang="en-US" altLang="zh-CN" sz="2400" b="1" dirty="0">
                <a:latin typeface="Arial" panose="020B0604020202020204" pitchFamily="34" charset="0"/>
              </a:rPr>
              <a:t>25</a:t>
            </a:r>
            <a:r>
              <a:rPr lang="zh-CN" altLang="en-US" sz="2400" b="1" dirty="0">
                <a:latin typeface="Arial" panose="020B0604020202020204" pitchFamily="34" charset="0"/>
              </a:rPr>
              <a:t>日晚，西南联大、云南大学等校师生在国民党军警的枪声中召开大会，反对内战，呼吁和平。闻一多参加了大会。</a:t>
            </a:r>
            <a:r>
              <a:rPr lang="en-US" altLang="zh-CN" sz="2400" b="1" dirty="0">
                <a:latin typeface="Arial" panose="020B0604020202020204" pitchFamily="34" charset="0"/>
              </a:rPr>
              <a:t>11</a:t>
            </a:r>
            <a:r>
              <a:rPr lang="zh-CN" altLang="en-US" sz="2400" b="1" dirty="0">
                <a:latin typeface="Arial" panose="020B0604020202020204" pitchFamily="34" charset="0"/>
              </a:rPr>
              <a:t>月</a:t>
            </a:r>
            <a:r>
              <a:rPr lang="en-US" altLang="zh-CN" sz="2400" b="1" dirty="0">
                <a:latin typeface="Arial" panose="020B0604020202020204" pitchFamily="34" charset="0"/>
              </a:rPr>
              <a:t>26</a:t>
            </a:r>
            <a:r>
              <a:rPr lang="zh-CN" altLang="en-US" sz="2400" b="1" dirty="0">
                <a:latin typeface="Arial" panose="020B0604020202020204" pitchFamily="34" charset="0"/>
              </a:rPr>
              <a:t>日，昆明</a:t>
            </a:r>
            <a:r>
              <a:rPr lang="en-US" altLang="zh-CN" sz="2400" b="1" dirty="0">
                <a:latin typeface="Arial" panose="020B0604020202020204" pitchFamily="34" charset="0"/>
              </a:rPr>
              <a:t>31</a:t>
            </a:r>
            <a:r>
              <a:rPr lang="zh-CN" altLang="en-US" sz="2400" b="1" dirty="0">
                <a:latin typeface="Arial" panose="020B0604020202020204" pitchFamily="34" charset="0"/>
              </a:rPr>
              <a:t>所大中学校宣布罢课抗议反动派暴行，提出一系列民主要求。</a:t>
            </a:r>
            <a:r>
              <a:rPr lang="en-US" altLang="zh-CN" sz="2400" b="1" dirty="0">
                <a:latin typeface="Arial" panose="020B0604020202020204" pitchFamily="34" charset="0"/>
              </a:rPr>
              <a:t>12</a:t>
            </a:r>
            <a:r>
              <a:rPr lang="zh-CN" altLang="en-US" sz="2400" b="1" dirty="0">
                <a:latin typeface="Arial" panose="020B0604020202020204" pitchFamily="34" charset="0"/>
              </a:rPr>
              <a:t>月</a:t>
            </a:r>
            <a:r>
              <a:rPr lang="en-US" altLang="zh-CN" sz="2400" b="1" dirty="0">
                <a:latin typeface="Arial" panose="020B0604020202020204" pitchFamily="34" charset="0"/>
              </a:rPr>
              <a:t>1</a:t>
            </a:r>
            <a:r>
              <a:rPr lang="zh-CN" altLang="en-US" sz="2400" b="1" dirty="0">
                <a:latin typeface="Arial" panose="020B0604020202020204" pitchFamily="34" charset="0"/>
              </a:rPr>
              <a:t>日，数百名特务和军人袭击四所大中学校，捣毁教具，劫掠财物，用铁棍、刺刀和手榴弹残害爱国师生，制造了</a:t>
            </a:r>
            <a:r>
              <a:rPr lang="zh-CN" altLang="en-US" sz="2400" b="1" dirty="0">
                <a:solidFill>
                  <a:srgbClr val="FF0000"/>
                </a:solidFill>
                <a:latin typeface="Arial" panose="020B0604020202020204" pitchFamily="34" charset="0"/>
              </a:rPr>
              <a:t>“一二</a:t>
            </a:r>
            <a:r>
              <a:rPr lang="en-US" altLang="zh-CN" sz="2400" b="1" dirty="0">
                <a:solidFill>
                  <a:srgbClr val="FF0000"/>
                </a:solidFill>
                <a:latin typeface="Arial" panose="020B0604020202020204" pitchFamily="34" charset="0"/>
              </a:rPr>
              <a:t>·</a:t>
            </a:r>
            <a:r>
              <a:rPr lang="zh-CN" altLang="en-US" sz="2400" b="1" dirty="0">
                <a:solidFill>
                  <a:srgbClr val="FF0000"/>
                </a:solidFill>
                <a:latin typeface="Arial" panose="020B0604020202020204" pitchFamily="34" charset="0"/>
              </a:rPr>
              <a:t>一”</a:t>
            </a:r>
            <a:r>
              <a:rPr lang="zh-CN" altLang="en-US" sz="2400" b="1" dirty="0">
                <a:latin typeface="Arial" panose="020B0604020202020204" pitchFamily="34" charset="0"/>
              </a:rPr>
              <a:t>惨案。闻一多为烈士的灵堂送去挽联并在会上发言。 </a:t>
            </a:r>
          </a:p>
          <a:p>
            <a:r>
              <a:rPr lang="zh-CN" altLang="en-US" sz="2400" b="1" dirty="0">
                <a:latin typeface="Arial" panose="020B0604020202020204" pitchFamily="34" charset="0"/>
              </a:rPr>
              <a:t>       </a:t>
            </a:r>
            <a:r>
              <a:rPr lang="en-US" altLang="zh-CN" sz="2400" b="1" dirty="0">
                <a:latin typeface="Arial" panose="020B0604020202020204" pitchFamily="34" charset="0"/>
              </a:rPr>
              <a:t>1946</a:t>
            </a:r>
            <a:r>
              <a:rPr lang="zh-CN" altLang="en-US" sz="2400" b="1" dirty="0">
                <a:latin typeface="Arial" panose="020B0604020202020204" pitchFamily="34" charset="0"/>
              </a:rPr>
              <a:t>年</a:t>
            </a:r>
            <a:r>
              <a:rPr lang="en-US" altLang="zh-CN" sz="2400" b="1" dirty="0">
                <a:latin typeface="Arial" panose="020B0604020202020204" pitchFamily="34" charset="0"/>
              </a:rPr>
              <a:t>1</a:t>
            </a:r>
            <a:r>
              <a:rPr lang="zh-CN" altLang="en-US" sz="2400" b="1" dirty="0">
                <a:latin typeface="Arial" panose="020B0604020202020204" pitchFamily="34" charset="0"/>
              </a:rPr>
              <a:t>月</a:t>
            </a:r>
            <a:r>
              <a:rPr lang="en-US" altLang="zh-CN" sz="2400" b="1" dirty="0">
                <a:latin typeface="Arial" panose="020B0604020202020204" pitchFamily="34" charset="0"/>
              </a:rPr>
              <a:t>10</a:t>
            </a:r>
            <a:r>
              <a:rPr lang="zh-CN" altLang="en-US" sz="2400" b="1" dirty="0">
                <a:latin typeface="Arial" panose="020B0604020202020204" pitchFamily="34" charset="0"/>
              </a:rPr>
              <a:t>日，国共双方签定了</a:t>
            </a:r>
            <a:r>
              <a:rPr lang="en-US" altLang="zh-CN" sz="2400" b="1" dirty="0">
                <a:latin typeface="Arial" panose="020B0604020202020204" pitchFamily="34" charset="0"/>
              </a:rPr>
              <a:t>《</a:t>
            </a:r>
            <a:r>
              <a:rPr lang="zh-CN" altLang="en-US" sz="2400" b="1" dirty="0">
                <a:latin typeface="Arial" panose="020B0604020202020204" pitchFamily="34" charset="0"/>
              </a:rPr>
              <a:t>停战协定</a:t>
            </a:r>
            <a:r>
              <a:rPr lang="en-US" altLang="zh-CN" sz="2400" b="1" dirty="0">
                <a:latin typeface="Arial" panose="020B0604020202020204" pitchFamily="34" charset="0"/>
              </a:rPr>
              <a:t>》</a:t>
            </a:r>
            <a:r>
              <a:rPr lang="zh-CN" altLang="en-US" sz="2400" b="1" dirty="0">
                <a:latin typeface="Arial" panose="020B0604020202020204" pitchFamily="34" charset="0"/>
              </a:rPr>
              <a:t>。</a:t>
            </a:r>
            <a:r>
              <a:rPr lang="en-US" altLang="zh-CN" sz="2400" b="1" dirty="0">
                <a:latin typeface="Arial" panose="020B0604020202020204" pitchFamily="34" charset="0"/>
              </a:rPr>
              <a:t>2</a:t>
            </a:r>
            <a:r>
              <a:rPr lang="zh-CN" altLang="en-US" sz="2400" b="1" dirty="0">
                <a:latin typeface="Arial" panose="020B0604020202020204" pitchFamily="34" charset="0"/>
              </a:rPr>
              <a:t>月</a:t>
            </a:r>
            <a:r>
              <a:rPr lang="en-US" altLang="zh-CN" sz="2400" b="1" dirty="0">
                <a:latin typeface="Arial" panose="020B0604020202020204" pitchFamily="34" charset="0"/>
              </a:rPr>
              <a:t>10</a:t>
            </a:r>
            <a:r>
              <a:rPr lang="zh-CN" altLang="en-US" sz="2400" b="1" dirty="0">
                <a:latin typeface="Arial" panose="020B0604020202020204" pitchFamily="34" charset="0"/>
              </a:rPr>
              <a:t>日，重庆各界举行庆祝大会，国民党特务前来捣乱，郭沫若、李公朴等</a:t>
            </a:r>
            <a:r>
              <a:rPr lang="en-US" altLang="zh-CN" sz="2400" b="1" dirty="0">
                <a:latin typeface="Arial" panose="020B0604020202020204" pitchFamily="34" charset="0"/>
              </a:rPr>
              <a:t>60</a:t>
            </a:r>
            <a:r>
              <a:rPr lang="zh-CN" altLang="en-US" sz="2400" b="1" dirty="0">
                <a:latin typeface="Arial" panose="020B0604020202020204" pitchFamily="34" charset="0"/>
              </a:rPr>
              <a:t>多人被打伤。</a:t>
            </a:r>
            <a:r>
              <a:rPr lang="en-US" altLang="zh-CN" sz="2400" b="1" dirty="0">
                <a:latin typeface="Arial" panose="020B0604020202020204" pitchFamily="34" charset="0"/>
              </a:rPr>
              <a:t>3</a:t>
            </a:r>
            <a:r>
              <a:rPr lang="zh-CN" altLang="en-US" sz="2400" b="1" dirty="0">
                <a:latin typeface="Arial" panose="020B0604020202020204" pitchFamily="34" charset="0"/>
              </a:rPr>
              <a:t>月</a:t>
            </a:r>
            <a:r>
              <a:rPr lang="en-US" altLang="zh-CN" sz="2400" b="1" dirty="0">
                <a:latin typeface="Arial" panose="020B0604020202020204" pitchFamily="34" charset="0"/>
              </a:rPr>
              <a:t>17</a:t>
            </a:r>
            <a:r>
              <a:rPr lang="zh-CN" altLang="en-US" sz="2400" b="1" dirty="0">
                <a:latin typeface="Arial" panose="020B0604020202020204" pitchFamily="34" charset="0"/>
              </a:rPr>
              <a:t>日，闻一多参加为“四烈士”举行的出殡公葬活动，参加游行、路祭，并在入殓</a:t>
            </a:r>
            <a:r>
              <a:rPr lang="en-US" altLang="zh-CN" sz="2400" b="1" dirty="0">
                <a:solidFill>
                  <a:srgbClr val="FF0000"/>
                </a:solidFill>
                <a:latin typeface="Arial" panose="020B0604020202020204" pitchFamily="34" charset="0"/>
              </a:rPr>
              <a:t>li</a:t>
            </a:r>
            <a:r>
              <a:rPr lang="en-US" altLang="zh-CN" sz="2400" b="1" dirty="0">
                <a:solidFill>
                  <a:srgbClr val="FF0000"/>
                </a:solidFill>
              </a:rPr>
              <a:t>à</a:t>
            </a:r>
            <a:r>
              <a:rPr lang="en-US" altLang="zh-CN" sz="2400" b="1" dirty="0">
                <a:solidFill>
                  <a:srgbClr val="FF0000"/>
                </a:solidFill>
                <a:latin typeface="Arial" panose="020B0604020202020204" pitchFamily="34" charset="0"/>
              </a:rPr>
              <a:t>n</a:t>
            </a:r>
            <a:r>
              <a:rPr lang="zh-CN" altLang="en-US" sz="2400" b="1" dirty="0">
                <a:latin typeface="Arial" panose="020B0604020202020204" pitchFamily="34" charset="0"/>
              </a:rPr>
              <a:t>典礼上致词。</a:t>
            </a:r>
            <a:r>
              <a:rPr lang="en-US" altLang="zh-CN" sz="2400" b="1" dirty="0">
                <a:latin typeface="Arial" panose="020B0604020202020204" pitchFamily="34" charset="0"/>
              </a:rPr>
              <a:t>4</a:t>
            </a:r>
            <a:r>
              <a:rPr lang="zh-CN" altLang="en-US" sz="2400" b="1" dirty="0">
                <a:latin typeface="Arial" panose="020B0604020202020204" pitchFamily="34" charset="0"/>
              </a:rPr>
              <a:t>月</a:t>
            </a:r>
            <a:r>
              <a:rPr lang="en-US" altLang="zh-CN" sz="2400" b="1" dirty="0">
                <a:latin typeface="Arial" panose="020B0604020202020204" pitchFamily="34" charset="0"/>
              </a:rPr>
              <a:t>17</a:t>
            </a:r>
            <a:r>
              <a:rPr lang="zh-CN" altLang="en-US" sz="2400" b="1" dirty="0">
                <a:latin typeface="Arial" panose="020B0604020202020204" pitchFamily="34" charset="0"/>
              </a:rPr>
              <a:t>日，闻一多任社长的</a:t>
            </a:r>
            <a:r>
              <a:rPr lang="en-US" altLang="zh-CN" sz="2400" b="1" dirty="0">
                <a:latin typeface="Arial" panose="020B0604020202020204" pitchFamily="34" charset="0"/>
              </a:rPr>
              <a:t>《</a:t>
            </a:r>
            <a:r>
              <a:rPr lang="zh-CN" altLang="en-US" sz="2400" b="1" dirty="0">
                <a:latin typeface="Arial" panose="020B0604020202020204" pitchFamily="34" charset="0"/>
              </a:rPr>
              <a:t>民主周刊</a:t>
            </a:r>
            <a:r>
              <a:rPr lang="en-US" altLang="zh-CN" sz="2400" b="1" dirty="0">
                <a:latin typeface="Arial" panose="020B0604020202020204" pitchFamily="34" charset="0"/>
              </a:rPr>
              <a:t>》</a:t>
            </a:r>
            <a:r>
              <a:rPr lang="zh-CN" altLang="en-US" sz="2400" b="1" dirty="0">
                <a:latin typeface="Arial" panose="020B0604020202020204" pitchFamily="34" charset="0"/>
              </a:rPr>
              <a:t>发表时事评论，严正批判蒋介石。其后不久，国民党</a:t>
            </a:r>
            <a:r>
              <a:rPr lang="zh-CN" altLang="en-US" sz="2400" b="1" dirty="0">
                <a:solidFill>
                  <a:srgbClr val="FF0000"/>
                </a:solidFill>
                <a:latin typeface="Arial" panose="020B0604020202020204" pitchFamily="34" charset="0"/>
              </a:rPr>
              <a:t>“悬赏</a:t>
            </a:r>
            <a:r>
              <a:rPr lang="en-US" altLang="zh-CN" sz="2400" b="1" dirty="0">
                <a:solidFill>
                  <a:srgbClr val="FF0000"/>
                </a:solidFill>
                <a:latin typeface="Arial" panose="020B0604020202020204" pitchFamily="34" charset="0"/>
              </a:rPr>
              <a:t>250</a:t>
            </a:r>
            <a:r>
              <a:rPr lang="zh-CN" altLang="en-US" sz="2400" b="1" dirty="0">
                <a:solidFill>
                  <a:srgbClr val="FF0000"/>
                </a:solidFill>
                <a:latin typeface="Arial" panose="020B0604020202020204" pitchFamily="34" charset="0"/>
              </a:rPr>
              <a:t>万元购买闻一多的头颅”</a:t>
            </a:r>
            <a:r>
              <a:rPr lang="zh-CN" altLang="en-US" sz="2400" b="1" dirty="0">
                <a:latin typeface="Arial" panose="020B0604020202020204" pitchFamily="34" charset="0"/>
              </a:rPr>
              <a:t>。闻一多不怕反动派恐吓，坚定地表示：</a:t>
            </a:r>
            <a:r>
              <a:rPr lang="zh-CN" altLang="en-US" sz="2400" b="1" dirty="0">
                <a:solidFill>
                  <a:srgbClr val="FF0000"/>
                </a:solidFill>
                <a:latin typeface="Arial" panose="020B0604020202020204" pitchFamily="34" charset="0"/>
              </a:rPr>
              <a:t>“我留在昆明一天，就要战斗一天”</a:t>
            </a:r>
            <a:r>
              <a:rPr lang="zh-CN" altLang="en-US" sz="2400" b="1" dirty="0">
                <a:latin typeface="Arial" panose="020B0604020202020204" pitchFamily="34" charset="0"/>
              </a:rPr>
              <a:t>。 </a:t>
            </a:r>
          </a:p>
          <a:p>
            <a:r>
              <a:rPr lang="zh-CN" altLang="en-US" sz="2400" b="1" dirty="0">
                <a:latin typeface="Arial" panose="020B0604020202020204" pitchFamily="34" charset="0"/>
              </a:rPr>
              <a:t>      </a:t>
            </a:r>
          </a:p>
          <a:p>
            <a:endParaRPr lang="zh-CN" altLang="en-US" sz="2400" b="1" dirty="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文本框 20483"/>
          <p:cNvSpPr txBox="1"/>
          <p:nvPr/>
        </p:nvSpPr>
        <p:spPr>
          <a:xfrm>
            <a:off x="0" y="101600"/>
            <a:ext cx="9144000" cy="6756400"/>
          </a:xfrm>
          <a:prstGeom prst="rect">
            <a:avLst/>
          </a:prstGeom>
          <a:noFill/>
          <a:ln w="9525">
            <a:noFill/>
          </a:ln>
        </p:spPr>
        <p:txBody>
          <a:bodyPr>
            <a:spAutoFit/>
          </a:bodyPr>
          <a:lstStyle/>
          <a:p>
            <a:r>
              <a:rPr lang="en-US" altLang="zh-CN" sz="2000">
                <a:latin typeface="Arial" panose="020B0604020202020204" pitchFamily="34" charset="0"/>
              </a:rPr>
              <a:t>       </a:t>
            </a:r>
            <a:r>
              <a:rPr lang="en-US" altLang="zh-CN" sz="2400" b="1" dirty="0">
                <a:latin typeface="Arial" panose="020B0604020202020204" pitchFamily="34" charset="0"/>
              </a:rPr>
              <a:t>7</a:t>
            </a:r>
            <a:r>
              <a:rPr lang="zh-CN" altLang="en-US" sz="2400" b="1" dirty="0">
                <a:latin typeface="Arial" panose="020B0604020202020204" pitchFamily="34" charset="0"/>
              </a:rPr>
              <a:t>月</a:t>
            </a:r>
            <a:r>
              <a:rPr lang="en-US" altLang="zh-CN" sz="2400" b="1" dirty="0">
                <a:latin typeface="Arial" panose="020B0604020202020204" pitchFamily="34" charset="0"/>
              </a:rPr>
              <a:t>11</a:t>
            </a:r>
            <a:r>
              <a:rPr lang="zh-CN" altLang="en-US" sz="2400" b="1" dirty="0">
                <a:latin typeface="Arial" panose="020B0604020202020204" pitchFamily="34" charset="0"/>
              </a:rPr>
              <a:t>日晚，</a:t>
            </a:r>
            <a:r>
              <a:rPr lang="zh-CN" altLang="en-US" sz="2400" b="1" dirty="0">
                <a:solidFill>
                  <a:srgbClr val="FF0000"/>
                </a:solidFill>
                <a:latin typeface="Arial" panose="020B0604020202020204" pitchFamily="34" charset="0"/>
              </a:rPr>
              <a:t>反动派暗杀了杰出的民主战士李公朴先生</a:t>
            </a:r>
            <a:r>
              <a:rPr lang="zh-CN" altLang="en-US" sz="2400" b="1" dirty="0">
                <a:latin typeface="Arial" panose="020B0604020202020204" pitchFamily="34" charset="0"/>
              </a:rPr>
              <a:t>。闻一多带病主持李公朴的丧事。这时，闻一多的处境非常危险，许多消息表明，国民党特务下一个暗杀的对象就是闻一多，可闻一多已将生死置之度外，未予理睬，没有躲避。 </a:t>
            </a:r>
          </a:p>
          <a:p>
            <a:r>
              <a:rPr lang="zh-CN" altLang="en-US" sz="2400" b="1" dirty="0">
                <a:latin typeface="Arial" panose="020B0604020202020204" pitchFamily="34" charset="0"/>
              </a:rPr>
              <a:t>       </a:t>
            </a:r>
            <a:r>
              <a:rPr lang="en-US" altLang="zh-CN" sz="2400" b="1" dirty="0">
                <a:latin typeface="Arial" panose="020B0604020202020204" pitchFamily="34" charset="0"/>
              </a:rPr>
              <a:t>7</a:t>
            </a:r>
            <a:r>
              <a:rPr lang="zh-CN" altLang="en-US" sz="2400" b="1" dirty="0">
                <a:latin typeface="Arial" panose="020B0604020202020204" pitchFamily="34" charset="0"/>
              </a:rPr>
              <a:t>月</a:t>
            </a:r>
            <a:r>
              <a:rPr lang="en-US" altLang="zh-CN" sz="2400" b="1" dirty="0">
                <a:latin typeface="Arial" panose="020B0604020202020204" pitchFamily="34" charset="0"/>
              </a:rPr>
              <a:t>15</a:t>
            </a:r>
            <a:r>
              <a:rPr lang="zh-CN" altLang="en-US" sz="2400" b="1" dirty="0">
                <a:latin typeface="Arial" panose="020B0604020202020204" pitchFamily="34" charset="0"/>
              </a:rPr>
              <a:t>日上午，李公朴治丧委员会在云南大学召开大会，请李夫人报告李公朴遇难经过。闻一多准时参加会议。李夫人发言泣不成声，混入会场的特务却起哄扰乱，公开挑衅。为防止意外，事先约定闻一多不作讲演，但此时他</a:t>
            </a:r>
            <a:r>
              <a:rPr lang="zh-CN" altLang="en-US" sz="2400" b="1" dirty="0">
                <a:solidFill>
                  <a:srgbClr val="FF0000"/>
                </a:solidFill>
                <a:latin typeface="Arial" panose="020B0604020202020204" pitchFamily="34" charset="0"/>
              </a:rPr>
              <a:t>难压怒火，拍案而起，即席发表演说，即“最后一次讲演”。 </a:t>
            </a:r>
          </a:p>
          <a:p>
            <a:r>
              <a:rPr lang="zh-CN" altLang="en-US" sz="2400" b="1" dirty="0">
                <a:latin typeface="Arial" panose="020B0604020202020204" pitchFamily="34" charset="0"/>
              </a:rPr>
              <a:t>        当天下午</a:t>
            </a:r>
            <a:r>
              <a:rPr lang="en-US" altLang="zh-CN" sz="2400" b="1" dirty="0">
                <a:latin typeface="Arial" panose="020B0604020202020204" pitchFamily="34" charset="0"/>
              </a:rPr>
              <a:t>5</a:t>
            </a:r>
            <a:r>
              <a:rPr lang="zh-CN" altLang="en-US" sz="2400" b="1" dirty="0">
                <a:latin typeface="Arial" panose="020B0604020202020204" pitchFamily="34" charset="0"/>
              </a:rPr>
              <a:t>时，闻一多在参加完“李公朴先生被害事件记者招待会”回家的</a:t>
            </a:r>
            <a:r>
              <a:rPr lang="zh-CN" altLang="en-US" sz="2400" b="1" dirty="0">
                <a:solidFill>
                  <a:srgbClr val="FF0000"/>
                </a:solidFill>
                <a:latin typeface="Arial" panose="020B0604020202020204" pitchFamily="34" charset="0"/>
              </a:rPr>
              <a:t>路上即遭暗杀</a:t>
            </a:r>
            <a:r>
              <a:rPr lang="zh-CN" altLang="en-US" sz="2400" b="1" dirty="0">
                <a:latin typeface="Arial" panose="020B0604020202020204" pitchFamily="34" charset="0"/>
              </a:rPr>
              <a:t>。 </a:t>
            </a:r>
          </a:p>
          <a:p>
            <a:r>
              <a:rPr lang="zh-CN" altLang="en-US" sz="2400" b="1" dirty="0">
                <a:latin typeface="Arial" panose="020B0604020202020204" pitchFamily="34" charset="0"/>
              </a:rPr>
              <a:t>       了解了这一背景，就懂得了这充满昂扬的战斗激情、富有极大鼓动性、震憾力的讲演，绝不是书桌前冥思苦想的产物，不是写作技巧的产物，而是对反动派恨之深，对人民、对祖国爱之切的结果。了解这一前景，也使我们懂得了演讲应是</a:t>
            </a:r>
            <a:r>
              <a:rPr lang="zh-CN" altLang="en-US" sz="2400" b="1" dirty="0">
                <a:solidFill>
                  <a:srgbClr val="FF0000"/>
                </a:solidFill>
                <a:latin typeface="Arial" panose="020B0604020202020204" pitchFamily="34" charset="0"/>
              </a:rPr>
              <a:t>“言为心声”</a:t>
            </a:r>
            <a:r>
              <a:rPr lang="zh-CN" altLang="en-US" sz="2400" b="1" dirty="0">
                <a:latin typeface="Arial" panose="020B0604020202020204" pitchFamily="34" charset="0"/>
              </a:rPr>
              <a:t>，演讲内容不仅应是正确的，而且应是自己真实的思想感情的流露和抒发。 </a:t>
            </a:r>
          </a:p>
          <a:p>
            <a:endParaRPr lang="zh-CN" altLang="en-US" sz="2400" b="1" dirty="0">
              <a:latin typeface="Arial" panose="020B0604020202020204" pitchFamily="34" charset="0"/>
            </a:endParaRPr>
          </a:p>
          <a:p>
            <a:pPr>
              <a:spcBef>
                <a:spcPct val="50000"/>
              </a:spcBef>
            </a:pPr>
            <a:endParaRPr lang="zh-CN" altLang="en-US" sz="2000" dirty="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3313"/>
          <p:cNvSpPr>
            <a:spLocks noGrp="1"/>
          </p:cNvSpPr>
          <p:nvPr>
            <p:ph type="title"/>
          </p:nvPr>
        </p:nvSpPr>
        <p:spPr>
          <a:xfrm>
            <a:off x="0" y="-242887"/>
            <a:ext cx="3467100" cy="1143000"/>
          </a:xfrm>
        </p:spPr>
        <p:txBody>
          <a:bodyPr anchor="ctr"/>
          <a:lstStyle/>
          <a:p>
            <a:r>
              <a:rPr lang="zh-CN" altLang="en-US" b="1" dirty="0"/>
              <a:t>作者简介</a:t>
            </a:r>
          </a:p>
        </p:txBody>
      </p:sp>
      <p:sp>
        <p:nvSpPr>
          <p:cNvPr id="13315" name="文本占位符 13314"/>
          <p:cNvSpPr>
            <a:spLocks noGrp="1"/>
          </p:cNvSpPr>
          <p:nvPr>
            <p:ph type="body" idx="1"/>
          </p:nvPr>
        </p:nvSpPr>
        <p:spPr>
          <a:xfrm>
            <a:off x="0" y="692150"/>
            <a:ext cx="8858885" cy="5516880"/>
          </a:xfrm>
        </p:spPr>
        <p:txBody>
          <a:bodyPr/>
          <a:lstStyle/>
          <a:p>
            <a:pPr marL="0" indent="0">
              <a:lnSpc>
                <a:spcPct val="90000"/>
              </a:lnSpc>
              <a:buNone/>
            </a:pPr>
            <a:r>
              <a:rPr lang="zh-CN" altLang="en-US" b="1" dirty="0">
                <a:solidFill>
                  <a:srgbClr val="0000CC"/>
                </a:solidFill>
              </a:rPr>
              <a:t>闻一多（</a:t>
            </a:r>
            <a:r>
              <a:rPr lang="en-US" altLang="zh-CN" b="1" dirty="0">
                <a:solidFill>
                  <a:srgbClr val="0000CC"/>
                </a:solidFill>
              </a:rPr>
              <a:t>1899</a:t>
            </a:r>
            <a:r>
              <a:rPr lang="zh-CN" altLang="en-US" b="1" dirty="0">
                <a:solidFill>
                  <a:srgbClr val="0000CC"/>
                </a:solidFill>
              </a:rPr>
              <a:t>－</a:t>
            </a:r>
            <a:r>
              <a:rPr lang="en-US" altLang="zh-CN" b="1" dirty="0">
                <a:solidFill>
                  <a:srgbClr val="0000CC"/>
                </a:solidFill>
              </a:rPr>
              <a:t>1946</a:t>
            </a:r>
            <a:r>
              <a:rPr lang="zh-CN" altLang="en-US" b="1" dirty="0">
                <a:solidFill>
                  <a:srgbClr val="0000CC"/>
                </a:solidFill>
              </a:rPr>
              <a:t>），原名闻家骅</a:t>
            </a:r>
            <a:r>
              <a:rPr lang="en-US" altLang="zh-CN" b="1" dirty="0">
                <a:solidFill>
                  <a:srgbClr val="0000CC"/>
                </a:solidFill>
              </a:rPr>
              <a:t>hu</a:t>
            </a:r>
            <a:r>
              <a:rPr lang="en-US" altLang="zh-CN" b="1" dirty="0">
                <a:solidFill>
                  <a:srgbClr val="0000CC"/>
                </a:solidFill>
                <a:latin typeface="宋体" panose="02010600030101010101" pitchFamily="2" charset="-122"/>
                <a:ea typeface="宋体" panose="02010600030101010101" pitchFamily="2" charset="-122"/>
              </a:rPr>
              <a:t>á</a:t>
            </a:r>
            <a:r>
              <a:rPr lang="zh-CN" altLang="en-US" b="1" dirty="0">
                <a:solidFill>
                  <a:srgbClr val="0000CC"/>
                </a:solidFill>
              </a:rPr>
              <a:t>，著名</a:t>
            </a:r>
            <a:r>
              <a:rPr lang="zh-CN" altLang="en-US" b="1" dirty="0">
                <a:solidFill>
                  <a:srgbClr val="FF0000"/>
                </a:solidFill>
              </a:rPr>
              <a:t>诗人、学者、民主战士</a:t>
            </a:r>
            <a:r>
              <a:rPr lang="zh-CN" altLang="en-US" b="1" dirty="0">
                <a:solidFill>
                  <a:srgbClr val="0000CC"/>
                </a:solidFill>
              </a:rPr>
              <a:t>。湖北省浠水县人。自幼爱好古典诗词和美术。</a:t>
            </a:r>
            <a:r>
              <a:rPr lang="en-US" altLang="zh-CN" b="1" dirty="0">
                <a:solidFill>
                  <a:srgbClr val="0000CC"/>
                </a:solidFill>
              </a:rPr>
              <a:t>1912</a:t>
            </a:r>
            <a:r>
              <a:rPr lang="zh-CN" altLang="en-US" b="1" dirty="0">
                <a:solidFill>
                  <a:srgbClr val="0000CC"/>
                </a:solidFill>
              </a:rPr>
              <a:t>年考入北京清华大学。</a:t>
            </a:r>
            <a:r>
              <a:rPr lang="en-US" altLang="zh-CN" b="1" dirty="0">
                <a:solidFill>
                  <a:srgbClr val="0000CC"/>
                </a:solidFill>
              </a:rPr>
              <a:t>1923</a:t>
            </a:r>
            <a:r>
              <a:rPr lang="zh-CN" altLang="en-US" b="1" dirty="0">
                <a:solidFill>
                  <a:srgbClr val="0000CC"/>
                </a:solidFill>
              </a:rPr>
              <a:t>年</a:t>
            </a:r>
            <a:r>
              <a:rPr lang="en-US" altLang="zh-CN" b="1" dirty="0">
                <a:solidFill>
                  <a:srgbClr val="0000CC"/>
                </a:solidFill>
              </a:rPr>
              <a:t>9</a:t>
            </a:r>
            <a:r>
              <a:rPr lang="zh-CN" altLang="en-US" b="1" dirty="0">
                <a:solidFill>
                  <a:srgbClr val="0000CC"/>
                </a:solidFill>
              </a:rPr>
              <a:t>月出版第一本新诗集</a:t>
            </a:r>
            <a:r>
              <a:rPr lang="en-US" altLang="zh-CN" b="1" dirty="0">
                <a:solidFill>
                  <a:srgbClr val="FF0000"/>
                </a:solidFill>
              </a:rPr>
              <a:t>《</a:t>
            </a:r>
            <a:r>
              <a:rPr lang="zh-CN" altLang="en-US" b="1" dirty="0">
                <a:solidFill>
                  <a:srgbClr val="FF0000"/>
                </a:solidFill>
              </a:rPr>
              <a:t>红烛</a:t>
            </a:r>
            <a:r>
              <a:rPr lang="en-US" altLang="zh-CN" b="1">
                <a:solidFill>
                  <a:srgbClr val="FF0000"/>
                </a:solidFill>
              </a:rPr>
              <a:t>》</a:t>
            </a:r>
            <a:r>
              <a:rPr lang="zh-CN" altLang="en-US" b="1" dirty="0">
                <a:solidFill>
                  <a:srgbClr val="0000CC"/>
                </a:solidFill>
              </a:rPr>
              <a:t>，</a:t>
            </a:r>
            <a:r>
              <a:rPr lang="en-US" altLang="zh-CN" b="1" dirty="0">
                <a:solidFill>
                  <a:srgbClr val="0000CC"/>
                </a:solidFill>
              </a:rPr>
              <a:t>1928</a:t>
            </a:r>
            <a:r>
              <a:rPr lang="zh-CN" altLang="en-US" b="1" dirty="0">
                <a:solidFill>
                  <a:srgbClr val="0000CC"/>
                </a:solidFill>
              </a:rPr>
              <a:t>年出版第二部诗集</a:t>
            </a:r>
            <a:r>
              <a:rPr lang="en-US" altLang="zh-CN" b="1" dirty="0">
                <a:solidFill>
                  <a:srgbClr val="FF0000"/>
                </a:solidFill>
              </a:rPr>
              <a:t>《</a:t>
            </a:r>
            <a:r>
              <a:rPr lang="zh-CN" altLang="en-US" b="1" dirty="0">
                <a:solidFill>
                  <a:srgbClr val="FF0000"/>
                </a:solidFill>
              </a:rPr>
              <a:t>死水</a:t>
            </a:r>
            <a:r>
              <a:rPr lang="en-US" altLang="zh-CN" b="1">
                <a:solidFill>
                  <a:srgbClr val="FF0000"/>
                </a:solidFill>
              </a:rPr>
              <a:t>》</a:t>
            </a:r>
            <a:r>
              <a:rPr lang="zh-CN" altLang="en-US" b="1" dirty="0">
                <a:solidFill>
                  <a:srgbClr val="0000CC"/>
                </a:solidFill>
              </a:rPr>
              <a:t>。</a:t>
            </a:r>
            <a:r>
              <a:rPr lang="en-US" altLang="zh-CN" b="1" dirty="0">
                <a:solidFill>
                  <a:srgbClr val="0000CC"/>
                </a:solidFill>
              </a:rPr>
              <a:t>1946</a:t>
            </a:r>
            <a:r>
              <a:rPr lang="zh-CN" altLang="en-US" b="1" dirty="0">
                <a:solidFill>
                  <a:srgbClr val="0000CC"/>
                </a:solidFill>
              </a:rPr>
              <a:t>年</a:t>
            </a:r>
            <a:r>
              <a:rPr lang="en-US" altLang="zh-CN" b="1" dirty="0">
                <a:solidFill>
                  <a:srgbClr val="0000CC"/>
                </a:solidFill>
              </a:rPr>
              <a:t>7</a:t>
            </a:r>
            <a:r>
              <a:rPr lang="zh-CN" altLang="en-US" b="1" dirty="0">
                <a:solidFill>
                  <a:srgbClr val="0000CC"/>
                </a:solidFill>
              </a:rPr>
              <a:t>月</a:t>
            </a:r>
            <a:r>
              <a:rPr lang="en-US" altLang="zh-CN" b="1" dirty="0">
                <a:solidFill>
                  <a:srgbClr val="0000CC"/>
                </a:solidFill>
              </a:rPr>
              <a:t>15</a:t>
            </a:r>
            <a:r>
              <a:rPr lang="zh-CN" altLang="en-US" b="1" dirty="0">
                <a:solidFill>
                  <a:srgbClr val="0000CC"/>
                </a:solidFill>
              </a:rPr>
              <a:t>日在悼念李公朴先生大会上，愤怒斥责国民党暗杀李公朴的罪行，发表了著名的</a:t>
            </a:r>
            <a:r>
              <a:rPr lang="en-US" altLang="zh-CN" b="1" dirty="0">
                <a:solidFill>
                  <a:srgbClr val="FF0000"/>
                </a:solidFill>
              </a:rPr>
              <a:t>《</a:t>
            </a:r>
            <a:r>
              <a:rPr lang="zh-CN" altLang="en-US" b="1" dirty="0">
                <a:solidFill>
                  <a:srgbClr val="FF0000"/>
                </a:solidFill>
              </a:rPr>
              <a:t>最后一次讲演</a:t>
            </a:r>
            <a:r>
              <a:rPr lang="en-US" altLang="zh-CN" b="1">
                <a:solidFill>
                  <a:srgbClr val="FF0000"/>
                </a:solidFill>
              </a:rPr>
              <a:t>》</a:t>
            </a:r>
            <a:r>
              <a:rPr lang="zh-CN" altLang="en-US" b="1" dirty="0">
                <a:solidFill>
                  <a:srgbClr val="0000CC"/>
                </a:solidFill>
              </a:rPr>
              <a:t>，当天下午即被国民党特务杀害。</a:t>
            </a:r>
            <a:r>
              <a:rPr lang="zh-CN" altLang="en-US" dirty="0"/>
              <a:t> </a:t>
            </a:r>
          </a:p>
        </p:txBody>
      </p:sp>
      <p:pic>
        <p:nvPicPr>
          <p:cNvPr id="13317" name="图片 13316" descr="12070459924917476"/>
          <p:cNvPicPr>
            <a:picLocks noChangeAspect="1"/>
          </p:cNvPicPr>
          <p:nvPr/>
        </p:nvPicPr>
        <p:blipFill>
          <a:blip r:embed="rId2" cstate="print"/>
          <a:stretch>
            <a:fillRect/>
          </a:stretch>
        </p:blipFill>
        <p:spPr>
          <a:xfrm>
            <a:off x="5854065" y="3726815"/>
            <a:ext cx="2566670" cy="3362325"/>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4099" name="文本占位符 4098"/>
          <p:cNvSpPr>
            <a:spLocks noGrp="1"/>
          </p:cNvSpPr>
          <p:nvPr>
            <p:ph type="body" idx="1"/>
          </p:nvPr>
        </p:nvSpPr>
        <p:spPr>
          <a:xfrm>
            <a:off x="456883" y="1282383"/>
            <a:ext cx="8229600" cy="4525962"/>
          </a:xfrm>
        </p:spPr>
        <p:txBody>
          <a:bodyPr/>
          <a:lstStyle/>
          <a:p>
            <a:pPr>
              <a:buNone/>
            </a:pPr>
            <a:r>
              <a:rPr lang="en-US" altLang="zh-CN" dirty="0"/>
              <a:t>    </a:t>
            </a:r>
            <a:r>
              <a:rPr lang="zh-CN" altLang="en-US" sz="4400" b="1" dirty="0"/>
              <a:t>给下列加点的字注音：</a:t>
            </a:r>
          </a:p>
          <a:p>
            <a:pPr>
              <a:buNone/>
            </a:pPr>
            <a:r>
              <a:rPr lang="zh-CN" altLang="en-US" dirty="0"/>
              <a:t>   </a:t>
            </a:r>
            <a:r>
              <a:rPr lang="zh-CN" altLang="en-US" sz="6000" b="1" dirty="0"/>
              <a:t>卑劣（   ）诬蔑（   ）卑鄙（   ）离间（   ）蛮横（   ）赋予（   ）</a:t>
            </a:r>
          </a:p>
        </p:txBody>
      </p:sp>
      <p:sp>
        <p:nvSpPr>
          <p:cNvPr id="2" name="文本框 1"/>
          <p:cNvSpPr txBox="1"/>
          <p:nvPr/>
        </p:nvSpPr>
        <p:spPr>
          <a:xfrm>
            <a:off x="365125" y="405130"/>
            <a:ext cx="3522345" cy="706755"/>
          </a:xfrm>
          <a:prstGeom prst="rect">
            <a:avLst/>
          </a:prstGeom>
          <a:noFill/>
        </p:spPr>
        <p:txBody>
          <a:bodyPr wrap="square" rtlCol="0">
            <a:spAutoFit/>
          </a:bodyPr>
          <a:lstStyle/>
          <a:p>
            <a:r>
              <a:rPr lang="zh-CN" altLang="en-US" sz="4000" b="1">
                <a:solidFill>
                  <a:srgbClr val="FF0000"/>
                </a:solidFill>
              </a:rPr>
              <a:t>预习检测</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0" name="图片 4109" descr="淡绿色"/>
          <p:cNvPicPr>
            <a:picLocks noChangeAspect="1"/>
          </p:cNvPicPr>
          <p:nvPr/>
        </p:nvPicPr>
        <p:blipFill>
          <a:blip r:embed="rId3" cstate="print"/>
          <a:stretch>
            <a:fillRect/>
          </a:stretch>
        </p:blipFill>
        <p:spPr>
          <a:xfrm>
            <a:off x="0" y="0"/>
            <a:ext cx="9144000" cy="6958013"/>
          </a:xfrm>
          <a:prstGeom prst="rect">
            <a:avLst/>
          </a:prstGeom>
          <a:noFill/>
          <a:ln w="9525">
            <a:noFill/>
          </a:ln>
        </p:spPr>
      </p:pic>
      <p:sp>
        <p:nvSpPr>
          <p:cNvPr id="4098" name="标题 4097"/>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4099" name="文本占位符 4098"/>
          <p:cNvSpPr>
            <a:spLocks noGrp="1"/>
          </p:cNvSpPr>
          <p:nvPr>
            <p:ph type="body" idx="1"/>
          </p:nvPr>
        </p:nvSpPr>
        <p:spPr>
          <a:xfrm>
            <a:off x="179388" y="1341438"/>
            <a:ext cx="8640762" cy="4525962"/>
          </a:xfrm>
        </p:spPr>
        <p:txBody>
          <a:bodyPr/>
          <a:lstStyle/>
          <a:p>
            <a:pPr>
              <a:buNone/>
            </a:pPr>
            <a:r>
              <a:rPr lang="en-US" altLang="zh-CN" b="1" dirty="0">
                <a:solidFill>
                  <a:srgbClr val="0000CC"/>
                </a:solidFill>
              </a:rPr>
              <a:t>               </a:t>
            </a:r>
            <a:r>
              <a:rPr lang="zh-CN" altLang="en-US" b="1" dirty="0">
                <a:solidFill>
                  <a:srgbClr val="0000CC"/>
                </a:solidFill>
                <a:hlinkClick r:id="" action="ppaction://noaction"/>
              </a:rPr>
              <a:t>给下列加点的字注音：</a:t>
            </a:r>
            <a:endParaRPr lang="zh-CN" altLang="en-US" b="1" dirty="0">
              <a:solidFill>
                <a:srgbClr val="0000CC"/>
              </a:solidFill>
            </a:endParaRPr>
          </a:p>
          <a:p>
            <a:pPr>
              <a:buNone/>
            </a:pPr>
            <a:endParaRPr lang="zh-CN" altLang="en-US" sz="4400" b="1" dirty="0"/>
          </a:p>
          <a:p>
            <a:pPr>
              <a:buNone/>
            </a:pPr>
            <a:r>
              <a:rPr lang="zh-CN" altLang="en-US" sz="4800" dirty="0"/>
              <a:t>   </a:t>
            </a:r>
            <a:r>
              <a:rPr lang="zh-CN" altLang="en-US" sz="4800" b="1" dirty="0"/>
              <a:t>卑劣（     ）诬蔑（     ）</a:t>
            </a:r>
          </a:p>
          <a:p>
            <a:pPr>
              <a:buNone/>
            </a:pPr>
            <a:r>
              <a:rPr lang="zh-CN" altLang="en-US" sz="4800" b="1" dirty="0"/>
              <a:t>   卑鄙（     ）离间（     ）</a:t>
            </a:r>
          </a:p>
          <a:p>
            <a:pPr>
              <a:buNone/>
            </a:pPr>
            <a:r>
              <a:rPr lang="zh-CN" altLang="en-US" sz="4800" b="1" dirty="0"/>
              <a:t>   蛮横（     ）赋予（     ）</a:t>
            </a:r>
          </a:p>
        </p:txBody>
      </p:sp>
      <p:sp>
        <p:nvSpPr>
          <p:cNvPr id="4101" name="矩形 4100"/>
          <p:cNvSpPr/>
          <p:nvPr/>
        </p:nvSpPr>
        <p:spPr>
          <a:xfrm>
            <a:off x="4859338" y="3068638"/>
            <a:ext cx="692150" cy="701675"/>
          </a:xfrm>
          <a:prstGeom prst="rect">
            <a:avLst/>
          </a:prstGeom>
          <a:noFill/>
          <a:ln w="9525">
            <a:noFill/>
          </a:ln>
        </p:spPr>
        <p:txBody>
          <a:bodyPr wrap="none" anchor="t">
            <a:spAutoFit/>
          </a:bodyPr>
          <a:lstStyle/>
          <a:p>
            <a:r>
              <a:rPr lang="zh-CN" altLang="en-US" sz="4000" dirty="0">
                <a:latin typeface="Arial" panose="020B0604020202020204" pitchFamily="34" charset="0"/>
              </a:rPr>
              <a:t>．</a:t>
            </a:r>
          </a:p>
        </p:txBody>
      </p:sp>
      <p:sp>
        <p:nvSpPr>
          <p:cNvPr id="4102" name="矩形 4101"/>
          <p:cNvSpPr/>
          <p:nvPr/>
        </p:nvSpPr>
        <p:spPr>
          <a:xfrm>
            <a:off x="1476375" y="3933825"/>
            <a:ext cx="692150" cy="701675"/>
          </a:xfrm>
          <a:prstGeom prst="rect">
            <a:avLst/>
          </a:prstGeom>
          <a:noFill/>
          <a:ln w="9525">
            <a:noFill/>
          </a:ln>
        </p:spPr>
        <p:txBody>
          <a:bodyPr wrap="none" anchor="t">
            <a:spAutoFit/>
          </a:bodyPr>
          <a:lstStyle/>
          <a:p>
            <a:r>
              <a:rPr lang="zh-CN" altLang="en-US" sz="4000" dirty="0">
                <a:latin typeface="Arial" panose="020B0604020202020204" pitchFamily="34" charset="0"/>
              </a:rPr>
              <a:t>．</a:t>
            </a:r>
          </a:p>
        </p:txBody>
      </p:sp>
      <p:sp>
        <p:nvSpPr>
          <p:cNvPr id="4103" name="矩形 4102"/>
          <p:cNvSpPr/>
          <p:nvPr/>
        </p:nvSpPr>
        <p:spPr>
          <a:xfrm>
            <a:off x="1476375" y="3068638"/>
            <a:ext cx="692150" cy="701675"/>
          </a:xfrm>
          <a:prstGeom prst="rect">
            <a:avLst/>
          </a:prstGeom>
          <a:noFill/>
          <a:ln w="9525">
            <a:noFill/>
          </a:ln>
        </p:spPr>
        <p:txBody>
          <a:bodyPr wrap="none" anchor="t">
            <a:spAutoFit/>
          </a:bodyPr>
          <a:lstStyle/>
          <a:p>
            <a:r>
              <a:rPr lang="zh-CN" altLang="en-US" sz="4000" dirty="0">
                <a:latin typeface="Arial" panose="020B0604020202020204" pitchFamily="34" charset="0"/>
              </a:rPr>
              <a:t>．</a:t>
            </a:r>
          </a:p>
        </p:txBody>
      </p:sp>
      <p:sp>
        <p:nvSpPr>
          <p:cNvPr id="4104" name="矩形 4103"/>
          <p:cNvSpPr/>
          <p:nvPr/>
        </p:nvSpPr>
        <p:spPr>
          <a:xfrm>
            <a:off x="4787900" y="3933825"/>
            <a:ext cx="692150" cy="701675"/>
          </a:xfrm>
          <a:prstGeom prst="rect">
            <a:avLst/>
          </a:prstGeom>
          <a:noFill/>
          <a:ln w="9525">
            <a:noFill/>
          </a:ln>
        </p:spPr>
        <p:txBody>
          <a:bodyPr wrap="none" anchor="t">
            <a:spAutoFit/>
          </a:bodyPr>
          <a:lstStyle/>
          <a:p>
            <a:r>
              <a:rPr lang="zh-CN" altLang="en-US" sz="4000" dirty="0">
                <a:latin typeface="Arial" panose="020B0604020202020204" pitchFamily="34" charset="0"/>
              </a:rPr>
              <a:t>．</a:t>
            </a:r>
          </a:p>
        </p:txBody>
      </p:sp>
      <p:sp>
        <p:nvSpPr>
          <p:cNvPr id="4105" name="矩形 4104"/>
          <p:cNvSpPr/>
          <p:nvPr/>
        </p:nvSpPr>
        <p:spPr>
          <a:xfrm>
            <a:off x="4787900" y="4868863"/>
            <a:ext cx="692150" cy="701675"/>
          </a:xfrm>
          <a:prstGeom prst="rect">
            <a:avLst/>
          </a:prstGeom>
          <a:noFill/>
          <a:ln w="9525">
            <a:noFill/>
          </a:ln>
        </p:spPr>
        <p:txBody>
          <a:bodyPr wrap="none" anchor="t">
            <a:spAutoFit/>
          </a:bodyPr>
          <a:lstStyle/>
          <a:p>
            <a:r>
              <a:rPr lang="zh-CN" altLang="en-US" sz="4000" dirty="0">
                <a:latin typeface="Arial" panose="020B0604020202020204" pitchFamily="34" charset="0"/>
              </a:rPr>
              <a:t>．</a:t>
            </a:r>
          </a:p>
        </p:txBody>
      </p:sp>
      <p:sp>
        <p:nvSpPr>
          <p:cNvPr id="4106" name="矩形 4105"/>
          <p:cNvSpPr/>
          <p:nvPr/>
        </p:nvSpPr>
        <p:spPr>
          <a:xfrm>
            <a:off x="1547813" y="4868863"/>
            <a:ext cx="692150" cy="701675"/>
          </a:xfrm>
          <a:prstGeom prst="rect">
            <a:avLst/>
          </a:prstGeom>
          <a:noFill/>
          <a:ln w="9525">
            <a:noFill/>
          </a:ln>
        </p:spPr>
        <p:txBody>
          <a:bodyPr wrap="none" anchor="t">
            <a:spAutoFit/>
          </a:bodyPr>
          <a:lstStyle/>
          <a:p>
            <a:r>
              <a:rPr lang="zh-CN" altLang="en-US" sz="4000" dirty="0">
                <a:latin typeface="Arial" panose="020B0604020202020204" pitchFamily="34" charset="0"/>
              </a:rPr>
              <a:t>．</a:t>
            </a:r>
          </a:p>
        </p:txBody>
      </p:sp>
      <p:sp>
        <p:nvSpPr>
          <p:cNvPr id="4111" name="矩形 4110"/>
          <p:cNvSpPr/>
          <p:nvPr/>
        </p:nvSpPr>
        <p:spPr>
          <a:xfrm>
            <a:off x="5724525" y="3644900"/>
            <a:ext cx="1206500" cy="701675"/>
          </a:xfrm>
          <a:prstGeom prst="rect">
            <a:avLst/>
          </a:prstGeom>
          <a:noFill/>
          <a:ln w="9525">
            <a:noFill/>
          </a:ln>
        </p:spPr>
        <p:txBody>
          <a:bodyPr wrap="none" anchor="ctr">
            <a:spAutoFit/>
          </a:bodyPr>
          <a:lstStyle/>
          <a:p>
            <a:r>
              <a:rPr lang="en-US" altLang="zh-CN" sz="4000" b="1" err="1">
                <a:solidFill>
                  <a:srgbClr val="CC0000"/>
                </a:solidFill>
                <a:latin typeface="黑体" panose="02010609060101010101" pitchFamily="2" charset="-122"/>
                <a:ea typeface="黑体" panose="02010609060101010101" pitchFamily="2" charset="-122"/>
              </a:rPr>
              <a:t>jiàn</a:t>
            </a:r>
            <a:endParaRPr lang="en-US" altLang="zh-CN" sz="4000" b="1">
              <a:solidFill>
                <a:srgbClr val="CC0000"/>
              </a:solidFill>
              <a:latin typeface="黑体" panose="02010609060101010101" pitchFamily="2" charset="-122"/>
              <a:ea typeface="黑体" panose="02010609060101010101" pitchFamily="2" charset="-122"/>
            </a:endParaRPr>
          </a:p>
        </p:txBody>
      </p:sp>
      <p:sp>
        <p:nvSpPr>
          <p:cNvPr id="4112" name="矩形 4111"/>
          <p:cNvSpPr/>
          <p:nvPr/>
        </p:nvSpPr>
        <p:spPr>
          <a:xfrm>
            <a:off x="2555875" y="2781300"/>
            <a:ext cx="1014413" cy="701675"/>
          </a:xfrm>
          <a:prstGeom prst="rect">
            <a:avLst/>
          </a:prstGeom>
          <a:noFill/>
          <a:ln w="9525">
            <a:noFill/>
          </a:ln>
        </p:spPr>
        <p:txBody>
          <a:bodyPr wrap="none" anchor="ctr">
            <a:spAutoFit/>
          </a:bodyPr>
          <a:lstStyle/>
          <a:p>
            <a:r>
              <a:rPr lang="en-US" altLang="zh-CN" sz="4000" b="1" err="1">
                <a:solidFill>
                  <a:srgbClr val="CC0000"/>
                </a:solidFill>
                <a:latin typeface="黑体" panose="02010609060101010101" pitchFamily="2" charset="-122"/>
                <a:ea typeface="黑体" panose="02010609060101010101" pitchFamily="2" charset="-122"/>
              </a:rPr>
              <a:t>liè</a:t>
            </a:r>
            <a:r>
              <a:rPr lang="en-US" altLang="zh-CN">
                <a:solidFill>
                  <a:srgbClr val="CC0000"/>
                </a:solidFill>
                <a:latin typeface="Arial" panose="020B0604020202020204" pitchFamily="34" charset="0"/>
              </a:rPr>
              <a:t> </a:t>
            </a:r>
          </a:p>
        </p:txBody>
      </p:sp>
      <p:sp>
        <p:nvSpPr>
          <p:cNvPr id="4113" name="矩形 4112"/>
          <p:cNvSpPr/>
          <p:nvPr/>
        </p:nvSpPr>
        <p:spPr>
          <a:xfrm>
            <a:off x="2411413" y="4508500"/>
            <a:ext cx="1462087" cy="701675"/>
          </a:xfrm>
          <a:prstGeom prst="rect">
            <a:avLst/>
          </a:prstGeom>
          <a:noFill/>
          <a:ln w="9525">
            <a:noFill/>
          </a:ln>
        </p:spPr>
        <p:txBody>
          <a:bodyPr wrap="none" anchor="ctr">
            <a:spAutoFit/>
          </a:bodyPr>
          <a:lstStyle/>
          <a:p>
            <a:r>
              <a:rPr lang="en-US" altLang="zh-CN" sz="4000" b="1" err="1">
                <a:solidFill>
                  <a:srgbClr val="CC0000"/>
                </a:solidFill>
                <a:latin typeface="黑体" panose="02010609060101010101" pitchFamily="2" charset="-122"/>
                <a:ea typeface="黑体" panose="02010609060101010101" pitchFamily="2" charset="-122"/>
              </a:rPr>
              <a:t>hèng</a:t>
            </a:r>
            <a:r>
              <a:rPr lang="en-US" altLang="zh-CN" sz="4000" b="1">
                <a:latin typeface="黑体" panose="02010609060101010101" pitchFamily="2" charset="-122"/>
                <a:ea typeface="黑体" panose="02010609060101010101" pitchFamily="2" charset="-122"/>
              </a:rPr>
              <a:t> </a:t>
            </a:r>
          </a:p>
        </p:txBody>
      </p:sp>
      <p:sp>
        <p:nvSpPr>
          <p:cNvPr id="4114" name="矩形 4113"/>
          <p:cNvSpPr/>
          <p:nvPr/>
        </p:nvSpPr>
        <p:spPr>
          <a:xfrm>
            <a:off x="5651500" y="2781300"/>
            <a:ext cx="1270000" cy="701675"/>
          </a:xfrm>
          <a:prstGeom prst="rect">
            <a:avLst/>
          </a:prstGeom>
          <a:noFill/>
          <a:ln w="9525">
            <a:noFill/>
          </a:ln>
        </p:spPr>
        <p:txBody>
          <a:bodyPr wrap="none" anchor="ctr">
            <a:spAutoFit/>
          </a:bodyPr>
          <a:lstStyle/>
          <a:p>
            <a:r>
              <a:rPr lang="en-US" altLang="zh-CN" sz="4000" b="1" dirty="0">
                <a:solidFill>
                  <a:srgbClr val="CC0000"/>
                </a:solidFill>
                <a:latin typeface="黑体" panose="02010609060101010101" pitchFamily="2" charset="-122"/>
                <a:ea typeface="黑体" panose="02010609060101010101" pitchFamily="2" charset="-122"/>
              </a:rPr>
              <a:t> </a:t>
            </a:r>
            <a:r>
              <a:rPr lang="en-US" altLang="zh-CN" sz="4000" b="1" err="1">
                <a:solidFill>
                  <a:srgbClr val="CC0000"/>
                </a:solidFill>
                <a:latin typeface="黑体" panose="02010609060101010101" pitchFamily="2" charset="-122"/>
                <a:ea typeface="黑体" panose="02010609060101010101" pitchFamily="2" charset="-122"/>
              </a:rPr>
              <a:t>miè</a:t>
            </a:r>
            <a:r>
              <a:rPr lang="en-US" altLang="zh-CN">
                <a:latin typeface="Arial" panose="020B0604020202020204" pitchFamily="34" charset="0"/>
              </a:rPr>
              <a:t> </a:t>
            </a:r>
          </a:p>
        </p:txBody>
      </p:sp>
      <p:sp>
        <p:nvSpPr>
          <p:cNvPr id="4115" name="矩形 4114"/>
          <p:cNvSpPr/>
          <p:nvPr/>
        </p:nvSpPr>
        <p:spPr>
          <a:xfrm>
            <a:off x="6011863" y="4508500"/>
            <a:ext cx="950912" cy="701675"/>
          </a:xfrm>
          <a:prstGeom prst="rect">
            <a:avLst/>
          </a:prstGeom>
          <a:noFill/>
          <a:ln w="9525">
            <a:noFill/>
          </a:ln>
        </p:spPr>
        <p:txBody>
          <a:bodyPr wrap="none" anchor="ctr">
            <a:spAutoFit/>
          </a:bodyPr>
          <a:lstStyle/>
          <a:p>
            <a:r>
              <a:rPr lang="en-US" altLang="zh-CN" sz="4000" b="1" err="1">
                <a:solidFill>
                  <a:srgbClr val="CC0000"/>
                </a:solidFill>
                <a:latin typeface="黑体" panose="02010609060101010101" pitchFamily="2" charset="-122"/>
                <a:ea typeface="黑体" panose="02010609060101010101" pitchFamily="2" charset="-122"/>
              </a:rPr>
              <a:t>yǔ</a:t>
            </a:r>
            <a:r>
              <a:rPr lang="en-US" altLang="zh-CN" sz="4000" b="1">
                <a:latin typeface="黑体" panose="02010609060101010101" pitchFamily="2" charset="-122"/>
                <a:ea typeface="黑体" panose="02010609060101010101" pitchFamily="2" charset="-122"/>
              </a:rPr>
              <a:t> </a:t>
            </a:r>
          </a:p>
        </p:txBody>
      </p:sp>
      <p:sp>
        <p:nvSpPr>
          <p:cNvPr id="4116" name="矩形 4115"/>
          <p:cNvSpPr/>
          <p:nvPr/>
        </p:nvSpPr>
        <p:spPr>
          <a:xfrm>
            <a:off x="2627313" y="3644900"/>
            <a:ext cx="831850" cy="701675"/>
          </a:xfrm>
          <a:prstGeom prst="rect">
            <a:avLst/>
          </a:prstGeom>
          <a:noFill/>
          <a:ln w="9525">
            <a:noFill/>
          </a:ln>
        </p:spPr>
        <p:txBody>
          <a:bodyPr anchor="ctr">
            <a:spAutoFit/>
          </a:bodyPr>
          <a:lstStyle/>
          <a:p>
            <a:r>
              <a:rPr lang="en-US" altLang="zh-CN" dirty="0">
                <a:latin typeface="Arial" panose="020B0604020202020204" pitchFamily="34" charset="0"/>
              </a:rPr>
              <a:t> </a:t>
            </a:r>
            <a:r>
              <a:rPr lang="en-US" altLang="zh-CN" sz="4000" b="1" err="1">
                <a:solidFill>
                  <a:srgbClr val="CC0000"/>
                </a:solidFill>
                <a:latin typeface="黑体" panose="02010609060101010101" pitchFamily="2" charset="-122"/>
                <a:ea typeface="黑体" panose="02010609060101010101" pitchFamily="2" charset="-122"/>
              </a:rPr>
              <a:t>bǐ</a:t>
            </a:r>
            <a:endParaRPr lang="en-US" altLang="zh-CN" sz="4000" b="1">
              <a:solidFill>
                <a:srgbClr val="CC0000"/>
              </a:solidFill>
              <a:latin typeface="黑体" panose="02010609060101010101" pitchFamily="2" charset="-122"/>
              <a:ea typeface="黑体" panose="02010609060101010101" pitchFamily="2" charset="-122"/>
            </a:endParaRPr>
          </a:p>
        </p:txBody>
      </p:sp>
      <p:sp>
        <p:nvSpPr>
          <p:cNvPr id="4117" name="矩形 4116"/>
          <p:cNvSpPr/>
          <p:nvPr/>
        </p:nvSpPr>
        <p:spPr>
          <a:xfrm>
            <a:off x="684213" y="476250"/>
            <a:ext cx="2225040" cy="706755"/>
          </a:xfrm>
          <a:prstGeom prst="rect">
            <a:avLst/>
          </a:prstGeom>
          <a:noFill/>
          <a:ln w="9525">
            <a:noFill/>
          </a:ln>
        </p:spPr>
        <p:txBody>
          <a:bodyPr wrap="none" anchor="t">
            <a:spAutoFit/>
          </a:bodyPr>
          <a:lstStyle/>
          <a:p>
            <a:r>
              <a:rPr lang="zh-CN" altLang="en-US" sz="4000" b="1" dirty="0">
                <a:solidFill>
                  <a:srgbClr val="FF0000"/>
                </a:solidFill>
                <a:latin typeface="Arial" panose="020B0604020202020204" pitchFamily="34" charset="0"/>
              </a:rPr>
              <a:t>预习检测</a:t>
            </a:r>
          </a:p>
        </p:txBody>
      </p:sp>
      <p:pic>
        <p:nvPicPr>
          <p:cNvPr id="4118" name="《最后一次演讲》mp3音频朗读.mp3">
            <a:hlinkClick r:id="" action="ppaction://media"/>
          </p:cNvPr>
          <p:cNvPicPr>
            <a:picLocks noRot="1" noChangeAspect="1"/>
          </p:cNvPicPr>
          <p:nvPr>
            <a:audioFile r:link="rId1"/>
            <p:extLst>
              <p:ext uri="{DAA4B4D4-6D71-4841-9C94-3DE7FCFB9230}">
                <p14:media xmlns="" xmlns:p14="http://schemas.microsoft.com/office/powerpoint/2010/main" r:link="rId4"/>
              </p:ext>
            </p:extLst>
          </p:nvPr>
        </p:nvPicPr>
        <p:blipFill>
          <a:blip r:embed="rId5" cstate="print"/>
          <a:stretch>
            <a:fillRect/>
          </a:stretch>
        </p:blipFill>
        <p:spPr>
          <a:xfrm>
            <a:off x="7912100" y="5157788"/>
            <a:ext cx="1231900" cy="12334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12">
                                            <p:txEl>
                                              <p:pRg st="0" end="0"/>
                                            </p:txEl>
                                          </p:spTgt>
                                        </p:tgtEl>
                                        <p:attrNameLst>
                                          <p:attrName>style.visibility</p:attrName>
                                        </p:attrNameLst>
                                      </p:cBhvr>
                                      <p:to>
                                        <p:strVal val="visible"/>
                                      </p:to>
                                    </p:set>
                                    <p:anim calcmode="lin" valueType="num">
                                      <p:cBhvr additive="base">
                                        <p:cTn id="7" dur="500" fill="hold"/>
                                        <p:tgtEl>
                                          <p:spTgt spid="41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14">
                                            <p:txEl>
                                              <p:pRg st="0" end="0"/>
                                            </p:txEl>
                                          </p:spTgt>
                                        </p:tgtEl>
                                        <p:attrNameLst>
                                          <p:attrName>style.visibility</p:attrName>
                                        </p:attrNameLst>
                                      </p:cBhvr>
                                      <p:to>
                                        <p:strVal val="visible"/>
                                      </p:to>
                                    </p:set>
                                    <p:anim calcmode="lin" valueType="num">
                                      <p:cBhvr additive="base">
                                        <p:cTn id="13" dur="500" fill="hold"/>
                                        <p:tgtEl>
                                          <p:spTgt spid="411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16">
                                            <p:txEl>
                                              <p:pRg st="0" end="0"/>
                                            </p:txEl>
                                          </p:spTgt>
                                        </p:tgtEl>
                                        <p:attrNameLst>
                                          <p:attrName>style.visibility</p:attrName>
                                        </p:attrNameLst>
                                      </p:cBhvr>
                                      <p:to>
                                        <p:strVal val="visible"/>
                                      </p:to>
                                    </p:set>
                                    <p:anim calcmode="lin" valueType="num">
                                      <p:cBhvr additive="base">
                                        <p:cTn id="19" dur="500" fill="hold"/>
                                        <p:tgtEl>
                                          <p:spTgt spid="411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11">
                                            <p:txEl>
                                              <p:pRg st="0" end="0"/>
                                            </p:txEl>
                                          </p:spTgt>
                                        </p:tgtEl>
                                        <p:attrNameLst>
                                          <p:attrName>style.visibility</p:attrName>
                                        </p:attrNameLst>
                                      </p:cBhvr>
                                      <p:to>
                                        <p:strVal val="visible"/>
                                      </p:to>
                                    </p:set>
                                    <p:anim calcmode="lin" valueType="num">
                                      <p:cBhvr additive="base">
                                        <p:cTn id="25" dur="500" fill="hold"/>
                                        <p:tgtEl>
                                          <p:spTgt spid="41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13"/>
                                        </p:tgtEl>
                                        <p:attrNameLst>
                                          <p:attrName>style.visibility</p:attrName>
                                        </p:attrNameLst>
                                      </p:cBhvr>
                                      <p:to>
                                        <p:strVal val="visible"/>
                                      </p:to>
                                    </p:set>
                                    <p:anim calcmode="lin" valueType="num">
                                      <p:cBhvr additive="base">
                                        <p:cTn id="31" dur="500" fill="hold"/>
                                        <p:tgtEl>
                                          <p:spTgt spid="4113"/>
                                        </p:tgtEl>
                                        <p:attrNameLst>
                                          <p:attrName>ppt_x</p:attrName>
                                        </p:attrNameLst>
                                      </p:cBhvr>
                                      <p:tavLst>
                                        <p:tav tm="0">
                                          <p:val>
                                            <p:strVal val="#ppt_x"/>
                                          </p:val>
                                        </p:tav>
                                        <p:tav tm="100000">
                                          <p:val>
                                            <p:strVal val="#ppt_x"/>
                                          </p:val>
                                        </p:tav>
                                      </p:tavLst>
                                    </p:anim>
                                    <p:anim calcmode="lin" valueType="num">
                                      <p:cBhvr additive="base">
                                        <p:cTn id="32" dur="500" fill="hold"/>
                                        <p:tgtEl>
                                          <p:spTgt spid="41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15"/>
                                        </p:tgtEl>
                                        <p:attrNameLst>
                                          <p:attrName>style.visibility</p:attrName>
                                        </p:attrNameLst>
                                      </p:cBhvr>
                                      <p:to>
                                        <p:strVal val="visible"/>
                                      </p:to>
                                    </p:set>
                                    <p:anim calcmode="lin" valueType="num">
                                      <p:cBhvr additive="base">
                                        <p:cTn id="37" dur="500" fill="hold"/>
                                        <p:tgtEl>
                                          <p:spTgt spid="4115"/>
                                        </p:tgtEl>
                                        <p:attrNameLst>
                                          <p:attrName>ppt_x</p:attrName>
                                        </p:attrNameLst>
                                      </p:cBhvr>
                                      <p:tavLst>
                                        <p:tav tm="0">
                                          <p:val>
                                            <p:strVal val="#ppt_x"/>
                                          </p:val>
                                        </p:tav>
                                        <p:tav tm="100000">
                                          <p:val>
                                            <p:strVal val="#ppt_x"/>
                                          </p:val>
                                        </p:tav>
                                      </p:tavLst>
                                    </p:anim>
                                    <p:anim calcmode="lin" valueType="num">
                                      <p:cBhvr additive="base">
                                        <p:cTn id="38" dur="500" fill="hold"/>
                                        <p:tgtEl>
                                          <p:spTgt spid="4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4118"/>
                    </p:tgtEl>
                  </p:cond>
                </p:stCondLst>
                <p:endSync evt="end" delay="0">
                  <p:rtn val="all"/>
                </p:endSync>
                <p:childTnLst>
                  <p:par>
                    <p:cTn id="40" fill="hold">
                      <p:stCondLst>
                        <p:cond delay="0"/>
                      </p:stCondLst>
                      <p:childTnLst>
                        <p:par>
                          <p:cTn id="41" fill="hold">
                            <p:stCondLst>
                              <p:cond delay="0"/>
                            </p:stCondLst>
                            <p:childTnLst>
                              <p:par>
                                <p:cTn id="42" presetID="1" presetClass="mediacall" presetSubtype="0" fill="hold" nodeType="clickEffect">
                                  <p:stCondLst>
                                    <p:cond delay="0"/>
                                  </p:stCondLst>
                                  <p:childTnLst>
                                    <p:cmd type="call" cmd="playFrom(0.0)">
                                      <p:cBhvr>
                                        <p:cTn id="43" dur="412824" fill="hold"/>
                                        <p:tgtEl>
                                          <p:spTgt spid="4118"/>
                                        </p:tgtEl>
                                      </p:cBhvr>
                                    </p:cmd>
                                  </p:childTnLst>
                                </p:cTn>
                              </p:par>
                            </p:childTnLst>
                          </p:cTn>
                        </p:par>
                      </p:childTnLst>
                    </p:cTn>
                  </p:par>
                </p:childTnLst>
              </p:cTn>
              <p:nextCondLst>
                <p:cond evt="onClick" delay="0">
                  <p:tgtEl>
                    <p:spTgt spid="4118"/>
                  </p:tgtEl>
                </p:cond>
              </p:nextCondLst>
            </p:seq>
            <p:audio>
              <p:cMediaNode>
                <p:cTn id="44" fill="hold" display="0">
                  <p:stCondLst>
                    <p:cond delay="indefinite"/>
                  </p:stCondLst>
                  <p:endCondLst>
                    <p:cond evt="onNext" delay="0">
                      <p:tgtEl>
                        <p:sldTgt/>
                      </p:tgtEl>
                    </p:cond>
                    <p:cond evt="onPrev" delay="0">
                      <p:tgtEl>
                        <p:sldTgt/>
                      </p:tgtEl>
                    </p:cond>
                    <p:cond evt="onStopAudio" delay="0">
                      <p:tgtEl>
                        <p:sldTgt/>
                      </p:tgtEl>
                    </p:cond>
                  </p:endCondLst>
                </p:cTn>
                <p:tgtEl>
                  <p:spTgt spid="4118"/>
                </p:tgtEl>
              </p:cMediaNode>
            </p:audio>
          </p:childTnLst>
        </p:cTn>
      </p:par>
    </p:tnLst>
    <p:bldLst>
      <p:bldP spid="4113" grpId="0"/>
      <p:bldP spid="41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9" name="图片 63498" descr="淡绿色"/>
          <p:cNvPicPr>
            <a:picLocks noChangeAspect="1"/>
          </p:cNvPicPr>
          <p:nvPr/>
        </p:nvPicPr>
        <p:blipFill>
          <a:blip r:embed="rId2" cstate="print"/>
          <a:stretch>
            <a:fillRect/>
          </a:stretch>
        </p:blipFill>
        <p:spPr>
          <a:xfrm>
            <a:off x="0" y="-100012"/>
            <a:ext cx="9144000" cy="6958012"/>
          </a:xfrm>
          <a:prstGeom prst="rect">
            <a:avLst/>
          </a:prstGeom>
          <a:noFill/>
          <a:ln w="9525">
            <a:noFill/>
          </a:ln>
        </p:spPr>
      </p:pic>
      <p:sp>
        <p:nvSpPr>
          <p:cNvPr id="63490" name="标题 63489"/>
          <p:cNvSpPr>
            <a:spLocks noGrp="1"/>
          </p:cNvSpPr>
          <p:nvPr>
            <p:ph type="title"/>
          </p:nvPr>
        </p:nvSpPr>
        <p:spPr>
          <a:xfrm>
            <a:off x="2051050" y="404813"/>
            <a:ext cx="4103688" cy="922337"/>
          </a:xfrm>
        </p:spPr>
        <p:txBody>
          <a:bodyPr anchor="ctr"/>
          <a:lstStyle/>
          <a:p>
            <a:r>
              <a:rPr lang="zh-CN" altLang="en-US" sz="2800" b="1" dirty="0">
                <a:solidFill>
                  <a:schemeClr val="hlink"/>
                </a:solidFill>
              </a:rPr>
              <a:t>解释下列词语</a:t>
            </a:r>
          </a:p>
        </p:txBody>
      </p:sp>
      <p:sp>
        <p:nvSpPr>
          <p:cNvPr id="63491" name="文本占位符 63490"/>
          <p:cNvSpPr>
            <a:spLocks noGrp="1"/>
          </p:cNvSpPr>
          <p:nvPr>
            <p:ph type="body" idx="1"/>
          </p:nvPr>
        </p:nvSpPr>
        <p:spPr/>
        <p:txBody>
          <a:bodyPr/>
          <a:lstStyle/>
          <a:p>
            <a:pPr>
              <a:buNone/>
            </a:pPr>
            <a:r>
              <a:rPr lang="en-US" altLang="zh-CN" sz="3600" b="1" dirty="0">
                <a:solidFill>
                  <a:srgbClr val="CC0000"/>
                </a:solidFill>
              </a:rPr>
              <a:t>       </a:t>
            </a:r>
            <a:r>
              <a:rPr lang="zh-CN" altLang="en-US" sz="3600" b="1" dirty="0">
                <a:solidFill>
                  <a:srgbClr val="CC0000"/>
                </a:solidFill>
              </a:rPr>
              <a:t>卑劣：</a:t>
            </a:r>
          </a:p>
          <a:p>
            <a:pPr>
              <a:buNone/>
            </a:pPr>
            <a:r>
              <a:rPr lang="zh-CN" altLang="en-US" sz="3600" b="1" dirty="0">
                <a:solidFill>
                  <a:srgbClr val="CC0000"/>
                </a:solidFill>
              </a:rPr>
              <a:t>       诬蔑：</a:t>
            </a:r>
          </a:p>
          <a:p>
            <a:pPr>
              <a:buNone/>
            </a:pPr>
            <a:r>
              <a:rPr lang="zh-CN" altLang="en-US" sz="3600" b="1" dirty="0">
                <a:solidFill>
                  <a:srgbClr val="CC0000"/>
                </a:solidFill>
              </a:rPr>
              <a:t>       蛮横：</a:t>
            </a:r>
          </a:p>
          <a:p>
            <a:pPr>
              <a:buNone/>
            </a:pPr>
            <a:r>
              <a:rPr lang="zh-CN" altLang="en-US" sz="3600" b="1" dirty="0">
                <a:solidFill>
                  <a:srgbClr val="CC0000"/>
                </a:solidFill>
              </a:rPr>
              <a:t>       赋予：</a:t>
            </a:r>
          </a:p>
          <a:p>
            <a:pPr>
              <a:buNone/>
            </a:pPr>
            <a:r>
              <a:rPr lang="zh-CN" altLang="en-US" sz="3600" b="1" dirty="0">
                <a:solidFill>
                  <a:srgbClr val="CC0000"/>
                </a:solidFill>
              </a:rPr>
              <a:t>挑拨离间：</a:t>
            </a:r>
          </a:p>
        </p:txBody>
      </p:sp>
      <p:sp>
        <p:nvSpPr>
          <p:cNvPr id="63492" name="矩形 63491"/>
          <p:cNvSpPr/>
          <p:nvPr/>
        </p:nvSpPr>
        <p:spPr>
          <a:xfrm>
            <a:off x="2627313" y="1576388"/>
            <a:ext cx="2478087" cy="641350"/>
          </a:xfrm>
          <a:prstGeom prst="rect">
            <a:avLst/>
          </a:prstGeom>
          <a:noFill/>
          <a:ln w="9525">
            <a:noFill/>
          </a:ln>
        </p:spPr>
        <p:txBody>
          <a:bodyPr wrap="none" anchor="t">
            <a:spAutoFit/>
          </a:bodyPr>
          <a:lstStyle/>
          <a:p>
            <a:r>
              <a:rPr lang="zh-CN" altLang="en-US" sz="3600" b="1" dirty="0">
                <a:solidFill>
                  <a:srgbClr val="0000CC"/>
                </a:solidFill>
                <a:latin typeface="Arial" panose="020B0604020202020204" pitchFamily="34" charset="0"/>
              </a:rPr>
              <a:t>卑鄙恶劣。</a:t>
            </a:r>
          </a:p>
        </p:txBody>
      </p:sp>
      <p:sp>
        <p:nvSpPr>
          <p:cNvPr id="63493" name="矩形 63492"/>
          <p:cNvSpPr/>
          <p:nvPr/>
        </p:nvSpPr>
        <p:spPr>
          <a:xfrm>
            <a:off x="2627313" y="2276475"/>
            <a:ext cx="3854450" cy="641350"/>
          </a:xfrm>
          <a:prstGeom prst="rect">
            <a:avLst/>
          </a:prstGeom>
          <a:noFill/>
          <a:ln w="9525">
            <a:noFill/>
          </a:ln>
        </p:spPr>
        <p:txBody>
          <a:bodyPr wrap="none" anchor="t">
            <a:spAutoFit/>
          </a:bodyPr>
          <a:lstStyle/>
          <a:p>
            <a:r>
              <a:rPr lang="zh-CN" altLang="en-US" sz="3600" b="1" dirty="0">
                <a:solidFill>
                  <a:srgbClr val="0000CC"/>
                </a:solidFill>
                <a:latin typeface="Arial" panose="020B0604020202020204" pitchFamily="34" charset="0"/>
              </a:rPr>
              <a:t>诋毁和破坏名誉。</a:t>
            </a:r>
          </a:p>
        </p:txBody>
      </p:sp>
      <p:sp>
        <p:nvSpPr>
          <p:cNvPr id="63494" name="矩形 63493"/>
          <p:cNvSpPr/>
          <p:nvPr/>
        </p:nvSpPr>
        <p:spPr>
          <a:xfrm>
            <a:off x="2627313" y="2924175"/>
            <a:ext cx="3854450" cy="641350"/>
          </a:xfrm>
          <a:prstGeom prst="rect">
            <a:avLst/>
          </a:prstGeom>
          <a:noFill/>
          <a:ln w="9525">
            <a:noFill/>
          </a:ln>
        </p:spPr>
        <p:txBody>
          <a:bodyPr wrap="none" anchor="t">
            <a:spAutoFit/>
          </a:bodyPr>
          <a:lstStyle/>
          <a:p>
            <a:r>
              <a:rPr lang="zh-CN" altLang="en-US" sz="3600" b="1" dirty="0">
                <a:solidFill>
                  <a:srgbClr val="0000CC"/>
                </a:solidFill>
                <a:latin typeface="Arial" panose="020B0604020202020204" pitchFamily="34" charset="0"/>
              </a:rPr>
              <a:t>强横而不讲道理。</a:t>
            </a:r>
          </a:p>
        </p:txBody>
      </p:sp>
      <p:sp>
        <p:nvSpPr>
          <p:cNvPr id="63495" name="矩形 63494"/>
          <p:cNvSpPr/>
          <p:nvPr/>
        </p:nvSpPr>
        <p:spPr>
          <a:xfrm>
            <a:off x="2771775" y="3573463"/>
            <a:ext cx="1624013" cy="641350"/>
          </a:xfrm>
          <a:prstGeom prst="rect">
            <a:avLst/>
          </a:prstGeom>
          <a:noFill/>
          <a:ln w="9525">
            <a:noFill/>
          </a:ln>
        </p:spPr>
        <p:txBody>
          <a:bodyPr wrap="none" anchor="t">
            <a:spAutoFit/>
          </a:bodyPr>
          <a:lstStyle/>
          <a:p>
            <a:pPr>
              <a:spcBef>
                <a:spcPct val="20000"/>
              </a:spcBef>
            </a:pPr>
            <a:r>
              <a:rPr lang="zh-CN" altLang="en-US" sz="3600" b="1" dirty="0">
                <a:solidFill>
                  <a:srgbClr val="0000CC"/>
                </a:solidFill>
                <a:latin typeface="Arial" panose="020B0604020202020204" pitchFamily="34" charset="0"/>
              </a:rPr>
              <a:t>给予。</a:t>
            </a:r>
            <a:r>
              <a:rPr lang="zh-CN" altLang="en-US" dirty="0">
                <a:latin typeface="Arial" panose="020B0604020202020204" pitchFamily="34" charset="0"/>
              </a:rPr>
              <a:t> </a:t>
            </a:r>
          </a:p>
        </p:txBody>
      </p:sp>
      <p:sp>
        <p:nvSpPr>
          <p:cNvPr id="63496" name="矩形 63495"/>
          <p:cNvSpPr/>
          <p:nvPr/>
        </p:nvSpPr>
        <p:spPr>
          <a:xfrm>
            <a:off x="2627313" y="4292600"/>
            <a:ext cx="5753100" cy="641350"/>
          </a:xfrm>
          <a:prstGeom prst="rect">
            <a:avLst/>
          </a:prstGeom>
          <a:noFill/>
          <a:ln w="9525">
            <a:noFill/>
          </a:ln>
        </p:spPr>
        <p:txBody>
          <a:bodyPr wrap="none" anchor="t">
            <a:spAutoFit/>
          </a:bodyPr>
          <a:lstStyle/>
          <a:p>
            <a:pPr>
              <a:spcBef>
                <a:spcPct val="20000"/>
              </a:spcBef>
            </a:pPr>
            <a:r>
              <a:rPr lang="zh-CN" altLang="en-US" sz="3600" b="1" dirty="0">
                <a:solidFill>
                  <a:srgbClr val="0000CC"/>
                </a:solidFill>
                <a:latin typeface="Arial" panose="020B0604020202020204" pitchFamily="34" charset="0"/>
              </a:rPr>
              <a:t>搬弄是非，使别人不团结。</a:t>
            </a:r>
            <a:r>
              <a:rPr lang="zh-CN" altLang="en-US" dirty="0">
                <a:latin typeface="Arial" panose="020B0604020202020204" pitchFamily="34" charset="0"/>
              </a:rPr>
              <a:t> </a:t>
            </a:r>
          </a:p>
        </p:txBody>
      </p:sp>
      <p:sp>
        <p:nvSpPr>
          <p:cNvPr id="63500" name="矩形 63499"/>
          <p:cNvSpPr/>
          <p:nvPr/>
        </p:nvSpPr>
        <p:spPr>
          <a:xfrm>
            <a:off x="539750" y="476250"/>
            <a:ext cx="2019300" cy="645160"/>
          </a:xfrm>
          <a:prstGeom prst="rect">
            <a:avLst/>
          </a:prstGeom>
          <a:noFill/>
          <a:ln w="9525">
            <a:noFill/>
          </a:ln>
        </p:spPr>
        <p:txBody>
          <a:bodyPr wrap="none" anchor="t">
            <a:spAutoFit/>
          </a:bodyPr>
          <a:lstStyle/>
          <a:p>
            <a:r>
              <a:rPr lang="zh-CN" altLang="en-US" sz="3600" b="1" dirty="0">
                <a:solidFill>
                  <a:srgbClr val="FF0000"/>
                </a:solidFill>
                <a:latin typeface="Arial" panose="020B0604020202020204" pitchFamily="34" charset="0"/>
              </a:rPr>
              <a:t>预习检测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492">
                                            <p:txEl>
                                              <p:pRg st="0" end="0"/>
                                            </p:txEl>
                                          </p:spTgt>
                                        </p:tgtEl>
                                        <p:attrNameLst>
                                          <p:attrName>style.visibility</p:attrName>
                                        </p:attrNameLst>
                                      </p:cBhvr>
                                      <p:to>
                                        <p:strVal val="visible"/>
                                      </p:to>
                                    </p:set>
                                    <p:anim calcmode="lin" valueType="num">
                                      <p:cBhvr additive="base">
                                        <p:cTn id="7" dur="500" fill="hold"/>
                                        <p:tgtEl>
                                          <p:spTgt spid="6349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493">
                                            <p:txEl>
                                              <p:pRg st="0" end="0"/>
                                            </p:txEl>
                                          </p:spTgt>
                                        </p:tgtEl>
                                        <p:attrNameLst>
                                          <p:attrName>style.visibility</p:attrName>
                                        </p:attrNameLst>
                                      </p:cBhvr>
                                      <p:to>
                                        <p:strVal val="visible"/>
                                      </p:to>
                                    </p:set>
                                    <p:anim calcmode="lin" valueType="num">
                                      <p:cBhvr additive="base">
                                        <p:cTn id="13" dur="500" fill="hold"/>
                                        <p:tgtEl>
                                          <p:spTgt spid="6349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3494">
                                            <p:txEl>
                                              <p:pRg st="0" end="0"/>
                                            </p:txEl>
                                          </p:spTgt>
                                        </p:tgtEl>
                                        <p:attrNameLst>
                                          <p:attrName>style.visibility</p:attrName>
                                        </p:attrNameLst>
                                      </p:cBhvr>
                                      <p:to>
                                        <p:strVal val="visible"/>
                                      </p:to>
                                    </p:set>
                                    <p:anim calcmode="lin" valueType="num">
                                      <p:cBhvr additive="base">
                                        <p:cTn id="19" dur="500" fill="hold"/>
                                        <p:tgtEl>
                                          <p:spTgt spid="6349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3495">
                                            <p:txEl>
                                              <p:pRg st="0" end="0"/>
                                            </p:txEl>
                                          </p:spTgt>
                                        </p:tgtEl>
                                        <p:attrNameLst>
                                          <p:attrName>style.visibility</p:attrName>
                                        </p:attrNameLst>
                                      </p:cBhvr>
                                      <p:to>
                                        <p:strVal val="visible"/>
                                      </p:to>
                                    </p:set>
                                    <p:anim calcmode="lin" valueType="num">
                                      <p:cBhvr additive="base">
                                        <p:cTn id="25" dur="500" fill="hold"/>
                                        <p:tgtEl>
                                          <p:spTgt spid="6349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34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496">
                                            <p:txEl>
                                              <p:pRg st="0" end="0"/>
                                            </p:txEl>
                                          </p:spTgt>
                                        </p:tgtEl>
                                        <p:attrNameLst>
                                          <p:attrName>style.visibility</p:attrName>
                                        </p:attrNameLst>
                                      </p:cBhvr>
                                      <p:to>
                                        <p:strVal val="visible"/>
                                      </p:to>
                                    </p:set>
                                    <p:anim calcmode="lin" valueType="num">
                                      <p:cBhvr additive="base">
                                        <p:cTn id="31" dur="500" fill="hold"/>
                                        <p:tgtEl>
                                          <p:spTgt spid="6349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49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图片 8197" descr="淡绿色"/>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8194" name="标题 8193"/>
          <p:cNvSpPr>
            <a:spLocks noGrp="1"/>
          </p:cNvSpPr>
          <p:nvPr>
            <p:ph type="title"/>
          </p:nvPr>
        </p:nvSpPr>
        <p:spPr>
          <a:xfrm>
            <a:off x="457200" y="274638"/>
            <a:ext cx="2459038" cy="1143000"/>
          </a:xfrm>
        </p:spPr>
        <p:txBody>
          <a:bodyPr anchor="ctr"/>
          <a:lstStyle/>
          <a:p>
            <a:r>
              <a:rPr lang="zh-CN" altLang="en-US" sz="4800" b="1" dirty="0">
                <a:solidFill>
                  <a:srgbClr val="CC0000"/>
                </a:solidFill>
              </a:rPr>
              <a:t>讲演词</a:t>
            </a:r>
          </a:p>
        </p:txBody>
      </p:sp>
      <p:sp>
        <p:nvSpPr>
          <p:cNvPr id="8195" name="文本占位符 8194"/>
          <p:cNvSpPr>
            <a:spLocks noGrp="1"/>
          </p:cNvSpPr>
          <p:nvPr>
            <p:ph type="body" idx="1"/>
          </p:nvPr>
        </p:nvSpPr>
        <p:spPr>
          <a:xfrm>
            <a:off x="395288" y="1412875"/>
            <a:ext cx="8229600" cy="4525963"/>
          </a:xfrm>
        </p:spPr>
        <p:txBody>
          <a:bodyPr/>
          <a:lstStyle/>
          <a:p>
            <a:pPr>
              <a:buNone/>
            </a:pPr>
            <a:r>
              <a:rPr lang="en-US" altLang="zh-CN" sz="3600" b="1" dirty="0">
                <a:solidFill>
                  <a:srgbClr val="0000CC"/>
                </a:solidFill>
              </a:rPr>
              <a:t>          </a:t>
            </a:r>
            <a:r>
              <a:rPr lang="zh-CN" altLang="en-US" sz="3600" b="1" dirty="0">
                <a:solidFill>
                  <a:srgbClr val="CC0000"/>
                </a:solidFill>
              </a:rPr>
              <a:t>也叫</a:t>
            </a:r>
            <a:r>
              <a:rPr lang="zh-CN" altLang="en-US" sz="3600" b="1" dirty="0">
                <a:solidFill>
                  <a:srgbClr val="660066"/>
                </a:solidFill>
              </a:rPr>
              <a:t>演讲词、演说词</a:t>
            </a:r>
            <a:r>
              <a:rPr lang="zh-CN" altLang="en-US" sz="3600" b="1" dirty="0">
                <a:solidFill>
                  <a:srgbClr val="CC0000"/>
                </a:solidFill>
              </a:rPr>
              <a:t>，它常在各种大型的群众集会或较为隆重的场合使用，而且讲话人所讲的都是些较为重大的问题或是讲话人就某个专门问题进行的论述。讲演词具有</a:t>
            </a:r>
            <a:r>
              <a:rPr lang="zh-CN" altLang="en-US" sz="3600" b="1" dirty="0">
                <a:solidFill>
                  <a:srgbClr val="660066"/>
                </a:solidFill>
              </a:rPr>
              <a:t>宣传、鼓动</a:t>
            </a:r>
            <a:r>
              <a:rPr lang="zh-CN" altLang="en-US" sz="3600" b="1" dirty="0">
                <a:solidFill>
                  <a:srgbClr val="CC0000"/>
                </a:solidFill>
              </a:rPr>
              <a:t>和</a:t>
            </a:r>
            <a:r>
              <a:rPr lang="zh-CN" altLang="en-US" sz="3600" b="1" dirty="0">
                <a:solidFill>
                  <a:srgbClr val="660066"/>
                </a:solidFill>
              </a:rPr>
              <a:t>教育作用</a:t>
            </a:r>
            <a:r>
              <a:rPr lang="zh-CN" altLang="en-US" sz="3600" b="1" dirty="0">
                <a:solidFill>
                  <a:srgbClr val="CC0000"/>
                </a:solidFill>
              </a:rPr>
              <a:t>，它可以把讲演者的观点、主张与思想感情传达给听众及读者，使他们信服并在思想感情上产生共鸣。</a:t>
            </a:r>
            <a:r>
              <a:rPr lang="zh-CN" altLang="en-US" dirty="0">
                <a:solidFill>
                  <a:srgbClr val="CC0000"/>
                </a:solidFill>
              </a:rPr>
              <a:t> </a:t>
            </a:r>
          </a:p>
        </p:txBody>
      </p:sp>
      <p:sp>
        <p:nvSpPr>
          <p:cNvPr id="8197" name="矩形 8196"/>
          <p:cNvSpPr/>
          <p:nvPr/>
        </p:nvSpPr>
        <p:spPr>
          <a:xfrm>
            <a:off x="5940425" y="404813"/>
            <a:ext cx="2019300" cy="641350"/>
          </a:xfrm>
          <a:prstGeom prst="rect">
            <a:avLst/>
          </a:prstGeom>
          <a:noFill/>
          <a:ln w="9525">
            <a:noFill/>
          </a:ln>
        </p:spPr>
        <p:txBody>
          <a:bodyPr wrap="none" anchor="t">
            <a:spAutoFit/>
          </a:bodyPr>
          <a:lstStyle/>
          <a:p>
            <a:r>
              <a:rPr lang="zh-CN" altLang="en-US" sz="3600" b="1" dirty="0">
                <a:solidFill>
                  <a:srgbClr val="0000CC"/>
                </a:solidFill>
                <a:latin typeface="Arial" panose="020B0604020202020204" pitchFamily="34" charset="0"/>
              </a:rPr>
              <a:t>自主学习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linds(horizontal)">
                                      <p:cBhvr>
                                        <p:cTn id="7" dur="500"/>
                                        <p:tgtEl>
                                          <p:spTgt spid="81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2548</Words>
  <Paragraphs>135</Paragraphs>
  <Slides>27</Slides>
  <Notes>0</Notes>
  <HiddenSlides>0</HiddenSlides>
  <MMClips>1</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默认设计模板</vt:lpstr>
      <vt:lpstr>1_默认设计模板</vt:lpstr>
      <vt:lpstr>最后一次讲演</vt:lpstr>
      <vt:lpstr>  </vt:lpstr>
      <vt:lpstr>幻灯片 3</vt:lpstr>
      <vt:lpstr>幻灯片 4</vt:lpstr>
      <vt:lpstr>作者简介</vt:lpstr>
      <vt:lpstr> </vt:lpstr>
      <vt:lpstr> </vt:lpstr>
      <vt:lpstr>解释下列词语</vt:lpstr>
      <vt:lpstr>讲演词</vt:lpstr>
      <vt:lpstr>演讲词类型</vt:lpstr>
      <vt:lpstr>演讲词的特点</vt:lpstr>
      <vt:lpstr>幻灯片 12</vt:lpstr>
      <vt:lpstr>演讲词的写作注意 </vt:lpstr>
      <vt:lpstr>问题引导下的再学习 </vt:lpstr>
      <vt:lpstr> </vt:lpstr>
      <vt:lpstr>  4、 这篇演讲稿表现了闻一多先生对李公仆烈士和爱国民主运动怎样的思想感情，对国民党特务又是怎样的思想感情？ </vt:lpstr>
      <vt:lpstr>5、这篇演讲词有什么特色 </vt:lpstr>
      <vt:lpstr>幻灯片 18</vt:lpstr>
      <vt:lpstr>  </vt:lpstr>
      <vt:lpstr>  </vt:lpstr>
      <vt:lpstr>六、感情强烈，爱憎分明，富有战斗力和感染力。</vt:lpstr>
      <vt:lpstr>幻灯片 22</vt:lpstr>
      <vt:lpstr>幻灯片 23</vt:lpstr>
      <vt:lpstr>幻灯片 24</vt:lpstr>
      <vt:lpstr>幻灯片 25</vt:lpstr>
      <vt:lpstr>说说下列句子的特点及表达效果</vt:lpstr>
      <vt:lpstr>课堂小结</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dcterms:created xsi:type="dcterms:W3CDTF">2008-04-11T11:46:00Z</dcterms:created>
  <dcterms:modified xsi:type="dcterms:W3CDTF">2018-11-09T05:00:29Z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