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329" r:id="rId3"/>
    <p:sldId id="328" r:id="rId4"/>
    <p:sldId id="319" r:id="rId5"/>
    <p:sldId id="298" r:id="rId6"/>
    <p:sldId id="327" r:id="rId7"/>
    <p:sldId id="330" r:id="rId8"/>
    <p:sldId id="299" r:id="rId9"/>
    <p:sldId id="331" r:id="rId10"/>
    <p:sldId id="318" r:id="rId11"/>
    <p:sldId id="320" r:id="rId12"/>
    <p:sldId id="332" r:id="rId13"/>
    <p:sldId id="333" r:id="rId14"/>
    <p:sldId id="321" r:id="rId15"/>
    <p:sldId id="346" r:id="rId16"/>
    <p:sldId id="347" r:id="rId17"/>
    <p:sldId id="334" r:id="rId18"/>
    <p:sldId id="326" r:id="rId19"/>
    <p:sldId id="348" r:id="rId20"/>
    <p:sldId id="349" r:id="rId21"/>
    <p:sldId id="335" r:id="rId22"/>
    <p:sldId id="322" r:id="rId23"/>
    <p:sldId id="350" r:id="rId24"/>
    <p:sldId id="351" r:id="rId25"/>
    <p:sldId id="33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730" autoAdjust="0"/>
  </p:normalViewPr>
  <p:slideViewPr>
    <p:cSldViewPr snapToGrid="0">
      <p:cViewPr>
        <p:scale>
          <a:sx n="61" d="100"/>
          <a:sy n="61" d="100"/>
        </p:scale>
        <p:origin x="-564"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2.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3.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6.jpe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60418" name="Picture 2" descr="http://p3.pstatp.com/large/19f600005a82c76a8064"/>
          <p:cNvPicPr>
            <a:picLocks noChangeAspect="1"/>
          </p:cNvPicPr>
          <p:nvPr/>
        </p:nvPicPr>
        <p:blipFill>
          <a:blip r:embed="rId2" cstate="print"/>
          <a:stretch>
            <a:fillRect/>
          </a:stretch>
        </p:blipFill>
        <p:spPr>
          <a:xfrm>
            <a:off x="0" y="0"/>
            <a:ext cx="12197715" cy="6858000"/>
          </a:xfrm>
          <a:prstGeom prst="rect">
            <a:avLst/>
          </a:prstGeom>
          <a:noFill/>
          <a:ln w="9525">
            <a:noFill/>
          </a:ln>
        </p:spPr>
      </p:pic>
      <p:sp>
        <p:nvSpPr>
          <p:cNvPr id="60419" name="文本框 1"/>
          <p:cNvSpPr txBox="1"/>
          <p:nvPr/>
        </p:nvSpPr>
        <p:spPr>
          <a:xfrm>
            <a:off x="0" y="4051300"/>
            <a:ext cx="12197715" cy="1322070"/>
          </a:xfrm>
          <a:prstGeom prst="rect">
            <a:avLst/>
          </a:prstGeom>
          <a:solidFill>
            <a:schemeClr val="bg1">
              <a:alpha val="52940"/>
            </a:schemeClr>
          </a:solidFill>
          <a:ln w="9525">
            <a:noFill/>
          </a:ln>
        </p:spPr>
        <p:txBody>
          <a:bodyPr wrap="square">
            <a:spAutoFit/>
          </a:bodyPr>
          <a:lstStyle/>
          <a:p>
            <a:endParaRPr lang="zh-CN" altLang="en-US" sz="8000" dirty="0">
              <a:latin typeface="Arial" panose="020B0604020202020204" pitchFamily="34" charset="0"/>
            </a:endParaRPr>
          </a:p>
        </p:txBody>
      </p:sp>
      <p:sp>
        <p:nvSpPr>
          <p:cNvPr id="4" name="标题 1"/>
          <p:cNvSpPr txBox="1">
            <a:spLocks noChangeArrowheads="1"/>
          </p:cNvSpPr>
          <p:nvPr/>
        </p:nvSpPr>
        <p:spPr bwMode="auto">
          <a:xfrm>
            <a:off x="4157980" y="4200525"/>
            <a:ext cx="3881755" cy="717550"/>
          </a:xfrm>
          <a:prstGeom prst="rect">
            <a:avLst/>
          </a:prstGeom>
          <a:noFill/>
          <a:ln>
            <a:miter lim="800000"/>
          </a:ln>
        </p:spPr>
        <p:txBody>
          <a:bodyPr/>
          <a:lstStyle/>
          <a:p>
            <a:pPr marR="0" algn="ctr" defTabSz="914400">
              <a:buClrTx/>
              <a:buSzTx/>
              <a:buFontTx/>
              <a:buNone/>
              <a:defRPr/>
            </a:pPr>
            <a:r>
              <a:rPr kumimoji="0" lang="zh-CN" altLang="en-US" sz="4400" b="1" kern="1200" cap="none" spc="0" normalizeH="0" baseline="0" noProof="0" dirty="0">
                <a:latin typeface="黑体" panose="02010609060101010101" pitchFamily="49" charset="-122"/>
                <a:ea typeface="黑体" panose="02010609060101010101" pitchFamily="49" charset="-122"/>
                <a:cs typeface="+mj-cs"/>
              </a:rPr>
              <a:t>行路难（其一）</a:t>
            </a:r>
            <a:endParaRPr kumimoji="0" lang="zh-CN" altLang="en-US" sz="4400" b="1" kern="1200" cap="none" spc="0" normalizeH="0" baseline="0" noProof="0" dirty="0">
              <a:latin typeface="黑体" panose="02010609060101010101" pitchFamily="49" charset="-122"/>
              <a:ea typeface="黑体" panose="02010609060101010101" pitchFamily="49" charset="-122"/>
              <a:cs typeface="+mj-cs"/>
            </a:endParaRPr>
          </a:p>
        </p:txBody>
      </p:sp>
      <p:cxnSp>
        <p:nvCxnSpPr>
          <p:cNvPr id="5" name="直接连接符 4"/>
          <p:cNvCxnSpPr/>
          <p:nvPr/>
        </p:nvCxnSpPr>
        <p:spPr>
          <a:xfrm>
            <a:off x="3966210" y="4907280"/>
            <a:ext cx="4259580" cy="107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68580" y="227965"/>
            <a:ext cx="3359785" cy="583565"/>
            <a:chOff x="108" y="359"/>
            <a:chExt cx="5291" cy="919"/>
          </a:xfrm>
        </p:grpSpPr>
        <p:sp>
          <p:nvSpPr>
            <p:cNvPr id="38" name="Freeform 127"/>
            <p:cNvSpPr>
              <a:spLocks noEditPoints="1"/>
            </p:cNvSpPr>
            <p:nvPr/>
          </p:nvSpPr>
          <p:spPr bwMode="auto">
            <a:xfrm>
              <a:off x="108" y="359"/>
              <a:ext cx="1236" cy="85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细读探究</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9635" name="TextBox 4"/>
          <p:cNvSpPr txBox="1"/>
          <p:nvPr/>
        </p:nvSpPr>
        <p:spPr>
          <a:xfrm>
            <a:off x="1441843" y="1001832"/>
            <a:ext cx="6873875" cy="1076325"/>
          </a:xfrm>
          <a:prstGeom prst="rect">
            <a:avLst/>
          </a:prstGeom>
          <a:noFill/>
          <a:ln w="9525">
            <a:noFill/>
          </a:ln>
        </p:spPr>
        <p:txBody>
          <a:bodyPr>
            <a:spAutoFit/>
          </a:bodyPr>
          <a:lstStyle/>
          <a:p>
            <a:pPr indent="719455"/>
            <a:r>
              <a:rPr lang="zh-CN" altLang="en-US" sz="3200" b="1" dirty="0">
                <a:latin typeface="黑体" panose="02010609060101010101" pitchFamily="49" charset="-122"/>
                <a:ea typeface="黑体" panose="02010609060101010101" pitchFamily="49" charset="-122"/>
              </a:rPr>
              <a:t>诗人是如何突出“行路难”的？其中蕴含着怎样的情感？</a:t>
            </a:r>
            <a:endParaRPr lang="zh-CN" altLang="en-US" sz="3200" b="1" dirty="0">
              <a:latin typeface="黑体" panose="02010609060101010101" pitchFamily="49" charset="-122"/>
              <a:ea typeface="黑体" panose="02010609060101010101" pitchFamily="49" charset="-122"/>
            </a:endParaRPr>
          </a:p>
        </p:txBody>
      </p:sp>
      <p:sp>
        <p:nvSpPr>
          <p:cNvPr id="7" name="矩形 6"/>
          <p:cNvSpPr/>
          <p:nvPr/>
        </p:nvSpPr>
        <p:spPr>
          <a:xfrm>
            <a:off x="1317857" y="2341725"/>
            <a:ext cx="6942739" cy="2862322"/>
          </a:xfrm>
          <a:prstGeom prst="rect">
            <a:avLst/>
          </a:prstGeom>
          <a:noFill/>
          <a:ln w="9525">
            <a:noFill/>
          </a:ln>
        </p:spPr>
        <p:txBody>
          <a:bodyPr wrap="square">
            <a:spAutoFit/>
          </a:bodyPr>
          <a:lstStyle/>
          <a:p>
            <a:pPr indent="719455">
              <a:lnSpc>
                <a:spcPct val="150000"/>
              </a:lnSpc>
              <a:buClr>
                <a:srgbClr val="00CCFF"/>
              </a:buClr>
              <a:buFont typeface="Wingdings" panose="05000000000000000000" pitchFamily="2" charset="2"/>
            </a:pPr>
            <a:r>
              <a:rPr lang="zh-CN" altLang="zh-CN" sz="3000" b="1" dirty="0">
                <a:latin typeface="楷体" panose="02010609060101010101" charset="-122"/>
                <a:ea typeface="楷体" panose="02010609060101010101" charset="-122"/>
                <a:cs typeface="楷体" panose="02010609060101010101" charset="-122"/>
              </a:rPr>
              <a:t>诗以叙事开篇，渐而过渡到抒情。开头</a:t>
            </a:r>
            <a:r>
              <a:rPr lang="zh-CN" altLang="zh-CN" sz="3000" b="1" dirty="0">
                <a:solidFill>
                  <a:srgbClr val="FF0000"/>
                </a:solidFill>
                <a:latin typeface="楷体" panose="02010609060101010101" charset="-122"/>
                <a:ea typeface="楷体" panose="02010609060101010101" charset="-122"/>
                <a:cs typeface="楷体" panose="02010609060101010101" charset="-122"/>
              </a:rPr>
              <a:t>以极为夸张的笔法领起</a:t>
            </a:r>
            <a:r>
              <a:rPr lang="zh-CN" altLang="zh-CN" sz="3000" b="1" dirty="0">
                <a:latin typeface="楷体" panose="02010609060101010101" charset="-122"/>
                <a:ea typeface="楷体" panose="02010609060101010101" charset="-122"/>
                <a:cs typeface="楷体" panose="02010609060101010101" charset="-122"/>
              </a:rPr>
              <a:t>，写“金樽酒”，“玉盘珍羞”，仿佛在营造欢乐的宴饮气氛，</a:t>
            </a:r>
            <a:r>
              <a:rPr lang="zh-CN" altLang="zh-CN" sz="3000" b="1" dirty="0">
                <a:solidFill>
                  <a:srgbClr val="FF0000"/>
                </a:solidFill>
                <a:latin typeface="楷体" panose="02010609060101010101" charset="-122"/>
                <a:ea typeface="楷体" panose="02010609060101010101" charset="-122"/>
                <a:cs typeface="楷体" panose="02010609060101010101" charset="-122"/>
              </a:rPr>
              <a:t>似乎是一首“祝酒歌”。</a:t>
            </a:r>
            <a:endParaRPr lang="zh-CN" altLang="en-US" sz="3000" dirty="0">
              <a:solidFill>
                <a:srgbClr val="FF0000"/>
              </a:solidFill>
              <a:latin typeface="楷体" panose="02010609060101010101" charset="-122"/>
              <a:ea typeface="楷体" panose="02010609060101010101" charset="-122"/>
              <a:cs typeface="楷体" panose="02010609060101010101" charset="-122"/>
            </a:endParaRPr>
          </a:p>
        </p:txBody>
      </p:sp>
      <p:pic>
        <p:nvPicPr>
          <p:cNvPr id="3" name="图片 2"/>
          <p:cNvPicPr>
            <a:picLocks noChangeAspect="1" noChangeArrowheads="1"/>
          </p:cNvPicPr>
          <p:nvPr/>
        </p:nvPicPr>
        <p:blipFill>
          <a:blip r:embed="rId2" cstate="print"/>
          <a:srcRect l="16386" t="35678" b="5930"/>
          <a:stretch>
            <a:fillRect/>
          </a:stretch>
        </p:blipFill>
        <p:spPr bwMode="auto">
          <a:xfrm>
            <a:off x="8376930" y="1987804"/>
            <a:ext cx="2703512" cy="3437301"/>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250123" y="641668"/>
            <a:ext cx="7777162" cy="3553460"/>
          </a:xfrm>
          <a:prstGeom prst="rect">
            <a:avLst/>
          </a:prstGeom>
          <a:noFill/>
          <a:ln w="9525">
            <a:noFill/>
          </a:ln>
        </p:spPr>
        <p:txBody>
          <a:bodyPr>
            <a:spAutoFit/>
          </a:bodyPr>
          <a:lstStyle/>
          <a:p>
            <a:pPr indent="719455">
              <a:lnSpc>
                <a:spcPct val="150000"/>
              </a:lnSpc>
              <a:buClr>
                <a:srgbClr val="00CCFF"/>
              </a:buClr>
              <a:buFont typeface="Wingdings" panose="05000000000000000000" pitchFamily="2" charset="2"/>
            </a:pPr>
            <a:r>
              <a:rPr lang="zh-CN" altLang="zh-CN" sz="3000" b="1" dirty="0">
                <a:latin typeface="楷体" panose="02010609060101010101" charset="-122"/>
                <a:ea typeface="楷体" panose="02010609060101010101" charset="-122"/>
              </a:rPr>
              <a:t>停、投、拔、顾四个连动，</a:t>
            </a:r>
            <a:r>
              <a:rPr lang="zh-CN" altLang="zh-CN" sz="3000" b="1" dirty="0">
                <a:solidFill>
                  <a:srgbClr val="FF0000"/>
                </a:solidFill>
                <a:latin typeface="楷体" panose="02010609060101010101" charset="-122"/>
                <a:ea typeface="楷体" panose="02010609060101010101" charset="-122"/>
              </a:rPr>
              <a:t>形象地把诗人政治失意后，心绪茫然、痛苦悲愤</a:t>
            </a:r>
            <a:r>
              <a:rPr lang="zh-CN" altLang="zh-CN" sz="3000" b="1" dirty="0">
                <a:latin typeface="楷体" panose="02010609060101010101" charset="-122"/>
                <a:ea typeface="楷体" panose="02010609060101010101" charset="-122"/>
              </a:rPr>
              <a:t>的心情表现出来。</a:t>
            </a:r>
            <a:r>
              <a:rPr lang="zh-CN" altLang="en-US" sz="3000" b="1" dirty="0">
                <a:latin typeface="楷体" panose="02010609060101010101" charset="-122"/>
                <a:ea typeface="楷体" panose="02010609060101010101" charset="-122"/>
              </a:rPr>
              <a:t>由前两句急转直下，这样强烈的反差，</a:t>
            </a:r>
            <a:r>
              <a:rPr lang="zh-CN" altLang="zh-CN" sz="3000" b="1" dirty="0">
                <a:latin typeface="楷体" panose="02010609060101010101" charset="-122"/>
                <a:ea typeface="楷体" panose="02010609060101010101" charset="-122"/>
              </a:rPr>
              <a:t>衬出诗人内心的</a:t>
            </a:r>
            <a:r>
              <a:rPr lang="zh-CN" altLang="zh-CN" sz="3000" b="1" dirty="0">
                <a:solidFill>
                  <a:srgbClr val="FF0000"/>
                </a:solidFill>
                <a:latin typeface="楷体" panose="02010609060101010101" charset="-122"/>
                <a:ea typeface="楷体" panose="02010609060101010101" charset="-122"/>
              </a:rPr>
              <a:t>悲苦</a:t>
            </a:r>
            <a:r>
              <a:rPr lang="zh-CN" altLang="zh-CN" sz="3000" b="1" dirty="0">
                <a:latin typeface="楷体" panose="02010609060101010101" charset="-122"/>
                <a:ea typeface="楷体" panose="02010609060101010101" charset="-122"/>
              </a:rPr>
              <a:t>。当精神</a:t>
            </a:r>
            <a:r>
              <a:rPr lang="zh-CN" altLang="zh-CN" sz="3000" b="1" dirty="0">
                <a:solidFill>
                  <a:srgbClr val="FF0000"/>
                </a:solidFill>
                <a:latin typeface="楷体" panose="02010609060101010101" charset="-122"/>
                <a:ea typeface="楷体" panose="02010609060101010101" charset="-122"/>
              </a:rPr>
              <a:t>苦闷</a:t>
            </a:r>
            <a:r>
              <a:rPr lang="zh-CN" altLang="zh-CN" sz="3000" b="1" dirty="0">
                <a:latin typeface="楷体" panose="02010609060101010101" charset="-122"/>
                <a:ea typeface="楷体" panose="02010609060101010101" charset="-122"/>
              </a:rPr>
              <a:t>的时候，美味佳酿也难以下咽。</a:t>
            </a:r>
            <a:endParaRPr lang="zh-CN" altLang="zh-CN" sz="3000" b="1" dirty="0">
              <a:latin typeface="楷体" panose="02010609060101010101" charset="-122"/>
              <a:ea typeface="楷体" panose="02010609060101010101" charset="-122"/>
            </a:endParaRPr>
          </a:p>
        </p:txBody>
      </p:sp>
      <p:sp>
        <p:nvSpPr>
          <p:cNvPr id="3" name="TextBox 2"/>
          <p:cNvSpPr txBox="1"/>
          <p:nvPr/>
        </p:nvSpPr>
        <p:spPr>
          <a:xfrm>
            <a:off x="4078923" y="4656455"/>
            <a:ext cx="3987800" cy="584200"/>
          </a:xfrm>
          <a:prstGeom prst="rect">
            <a:avLst/>
          </a:prstGeom>
          <a:noFill/>
          <a:ln w="9525">
            <a:noFill/>
          </a:ln>
        </p:spPr>
        <p:txBody>
          <a:bodyPr>
            <a:spAutoFit/>
          </a:bodyPr>
          <a:lstStyle/>
          <a:p>
            <a:r>
              <a:rPr lang="zh-CN" altLang="en-US" sz="3200" b="1" dirty="0">
                <a:solidFill>
                  <a:srgbClr val="0000FF"/>
                </a:solidFill>
                <a:latin typeface="黑体" panose="02010609060101010101" pitchFamily="49" charset="-122"/>
                <a:ea typeface="黑体" panose="02010609060101010101" pitchFamily="49" charset="-122"/>
              </a:rPr>
              <a:t>路难、心苦、不能食</a:t>
            </a:r>
            <a:endParaRPr lang="zh-CN" altLang="en-US" sz="32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290">
                                          <p:stCondLst>
                                            <p:cond delay="0"/>
                                          </p:stCondLst>
                                        </p:cTn>
                                        <p:tgtEl>
                                          <p:spTgt spid="3"/>
                                        </p:tgtEl>
                                      </p:cBhvr>
                                    </p:animEffect>
                                    <p:anim calcmode="lin" valueType="num">
                                      <p:cBhvr>
                                        <p:cTn id="13"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8" dur="13">
                                          <p:stCondLst>
                                            <p:cond delay="325"/>
                                          </p:stCondLst>
                                        </p:cTn>
                                        <p:tgtEl>
                                          <p:spTgt spid="3"/>
                                        </p:tgtEl>
                                      </p:cBhvr>
                                      <p:to x="100000" y="60000"/>
                                    </p:animScale>
                                    <p:animScale>
                                      <p:cBhvr>
                                        <p:cTn id="19" dur="83" decel="50000">
                                          <p:stCondLst>
                                            <p:cond delay="338"/>
                                          </p:stCondLst>
                                        </p:cTn>
                                        <p:tgtEl>
                                          <p:spTgt spid="3"/>
                                        </p:tgtEl>
                                      </p:cBhvr>
                                      <p:to x="100000" y="100000"/>
                                    </p:animScale>
                                    <p:animScale>
                                      <p:cBhvr>
                                        <p:cTn id="20" dur="13">
                                          <p:stCondLst>
                                            <p:cond delay="656"/>
                                          </p:stCondLst>
                                        </p:cTn>
                                        <p:tgtEl>
                                          <p:spTgt spid="3"/>
                                        </p:tgtEl>
                                      </p:cBhvr>
                                      <p:to x="100000" y="80000"/>
                                    </p:animScale>
                                    <p:animScale>
                                      <p:cBhvr>
                                        <p:cTn id="21" dur="83" decel="50000">
                                          <p:stCondLst>
                                            <p:cond delay="669"/>
                                          </p:stCondLst>
                                        </p:cTn>
                                        <p:tgtEl>
                                          <p:spTgt spid="3"/>
                                        </p:tgtEl>
                                      </p:cBhvr>
                                      <p:to x="100000" y="100000"/>
                                    </p:animScale>
                                    <p:animScale>
                                      <p:cBhvr>
                                        <p:cTn id="22" dur="13">
                                          <p:stCondLst>
                                            <p:cond delay="821"/>
                                          </p:stCondLst>
                                        </p:cTn>
                                        <p:tgtEl>
                                          <p:spTgt spid="3"/>
                                        </p:tgtEl>
                                      </p:cBhvr>
                                      <p:to x="100000" y="90000"/>
                                    </p:animScale>
                                    <p:animScale>
                                      <p:cBhvr>
                                        <p:cTn id="23" dur="83" decel="50000">
                                          <p:stCondLst>
                                            <p:cond delay="834"/>
                                          </p:stCondLst>
                                        </p:cTn>
                                        <p:tgtEl>
                                          <p:spTgt spid="3"/>
                                        </p:tgtEl>
                                      </p:cBhvr>
                                      <p:to x="100000" y="100000"/>
                                    </p:animScale>
                                    <p:animScale>
                                      <p:cBhvr>
                                        <p:cTn id="24" dur="13">
                                          <p:stCondLst>
                                            <p:cond delay="904"/>
                                          </p:stCondLst>
                                        </p:cTn>
                                        <p:tgtEl>
                                          <p:spTgt spid="3"/>
                                        </p:tgtEl>
                                      </p:cBhvr>
                                      <p:to x="100000" y="95000"/>
                                    </p:animScale>
                                    <p:animScale>
                                      <p:cBhvr>
                                        <p:cTn id="25" dur="83" decel="50000">
                                          <p:stCondLst>
                                            <p:cond delay="917"/>
                                          </p:stCondLst>
                                        </p:cTn>
                                        <p:tgtEl>
                                          <p:spTgt spid="3"/>
                                        </p:tgtEl>
                                      </p:cBhvr>
                                      <p:to x="100000" y="100000"/>
                                    </p:animScale>
                                  </p:childTnLst>
                                </p:cTn>
                              </p:par>
                            </p:childTnLst>
                          </p:cTn>
                        </p:par>
                        <p:par>
                          <p:cTn id="26" fill="hold">
                            <p:stCondLst>
                              <p:cond delay="1000"/>
                            </p:stCondLst>
                            <p:childTnLst>
                              <p:par>
                                <p:cTn id="27" presetID="8" presetClass="emph" presetSubtype="0" fill="hold" grpId="1" nodeType="afterEffect">
                                  <p:stCondLst>
                                    <p:cond delay="0"/>
                                  </p:stCondLst>
                                  <p:childTnLst>
                                    <p:animRot by="21600000">
                                      <p:cBhvr>
                                        <p:cTn id="28" dur="1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2" name="TextBox 1"/>
          <p:cNvSpPr txBox="1"/>
          <p:nvPr/>
        </p:nvSpPr>
        <p:spPr>
          <a:xfrm>
            <a:off x="1905953" y="465455"/>
            <a:ext cx="7821612" cy="2306955"/>
          </a:xfrm>
          <a:prstGeom prst="rect">
            <a:avLst/>
          </a:prstGeom>
          <a:noFill/>
          <a:ln w="9525">
            <a:noFill/>
          </a:ln>
        </p:spPr>
        <p:txBody>
          <a:bodyPr>
            <a:spAutoFit/>
          </a:bodyPr>
          <a:lstStyle/>
          <a:p>
            <a:pPr indent="719455">
              <a:lnSpc>
                <a:spcPct val="150000"/>
              </a:lnSpc>
            </a:pPr>
            <a:r>
              <a:rPr lang="zh-CN" altLang="en-US" sz="3200" b="1" dirty="0">
                <a:latin typeface="楷体" panose="02010609060101010101" charset="-122"/>
                <a:ea typeface="楷体" panose="02010609060101010101" charset="-122"/>
                <a:cs typeface="楷体" panose="02010609060101010101" charset="-122"/>
              </a:rPr>
              <a:t>“欲渡黄河冰塞川，将登太行雪满山”用形象化的语言，写出了仕途的艰难，</a:t>
            </a:r>
            <a:r>
              <a:rPr lang="zh-CN" altLang="en-US" sz="3200" b="1" dirty="0">
                <a:solidFill>
                  <a:srgbClr val="FF0000"/>
                </a:solidFill>
                <a:latin typeface="楷体" panose="02010609060101010101" charset="-122"/>
                <a:ea typeface="楷体" panose="02010609060101010101" charset="-122"/>
                <a:cs typeface="楷体" panose="02010609060101010101" charset="-122"/>
              </a:rPr>
              <a:t>蕴含无限的悲慨。</a:t>
            </a:r>
            <a:endParaRPr lang="zh-CN" altLang="en-US" sz="3200" b="1" dirty="0">
              <a:solidFill>
                <a:srgbClr val="FF0000"/>
              </a:solidFill>
              <a:latin typeface="楷体" panose="02010609060101010101" charset="-122"/>
              <a:ea typeface="楷体" panose="02010609060101010101" charset="-122"/>
              <a:cs typeface="楷体" panose="02010609060101010101" charset="-122"/>
            </a:endParaRPr>
          </a:p>
        </p:txBody>
      </p:sp>
      <p:pic>
        <p:nvPicPr>
          <p:cNvPr id="225282" name="Picture 2" descr="http://p2.so.qhmsg.com/t015c979d6fcfc64bd7.jpg"/>
          <p:cNvPicPr>
            <a:picLocks noChangeAspect="1" noChangeArrowheads="1"/>
          </p:cNvPicPr>
          <p:nvPr/>
        </p:nvPicPr>
        <p:blipFill>
          <a:blip r:embed="rId3" cstate="print"/>
          <a:srcRect/>
          <a:stretch>
            <a:fillRect/>
          </a:stretch>
        </p:blipFill>
        <p:spPr bwMode="auto">
          <a:xfrm>
            <a:off x="2636350" y="2610768"/>
            <a:ext cx="6918593" cy="3558448"/>
          </a:xfrm>
          <a:prstGeom prst="rect">
            <a:avLst/>
          </a:prstGeom>
          <a:ln>
            <a:noFill/>
          </a:ln>
          <a:effectLst>
            <a:softEdge rad="112500"/>
          </a:effectLst>
        </p:spPr>
      </p:pic>
      <p:sp>
        <p:nvSpPr>
          <p:cNvPr id="4" name="TextBox 3"/>
          <p:cNvSpPr txBox="1"/>
          <p:nvPr/>
        </p:nvSpPr>
        <p:spPr>
          <a:xfrm>
            <a:off x="4101465" y="3860483"/>
            <a:ext cx="3987800" cy="584200"/>
          </a:xfrm>
          <a:prstGeom prst="rect">
            <a:avLst/>
          </a:prstGeom>
          <a:noFill/>
          <a:ln w="9525">
            <a:noFill/>
          </a:ln>
        </p:spPr>
        <p:txBody>
          <a:bodyPr>
            <a:spAutoFit/>
          </a:bodyPr>
          <a:lstStyle/>
          <a:p>
            <a:r>
              <a:rPr lang="zh-CN" altLang="en-US" sz="3200" b="1" dirty="0">
                <a:solidFill>
                  <a:srgbClr val="0000FF"/>
                </a:solidFill>
                <a:latin typeface="黑体" panose="02010609060101010101" pitchFamily="49" charset="-122"/>
                <a:ea typeface="黑体" panose="02010609060101010101" pitchFamily="49" charset="-122"/>
              </a:rPr>
              <a:t>水阻、山险、心悲慨</a:t>
            </a:r>
            <a:endParaRPr lang="zh-CN" altLang="en-US" sz="32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252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290">
                                          <p:stCondLst>
                                            <p:cond delay="0"/>
                                          </p:stCondLst>
                                        </p:cTn>
                                        <p:tgtEl>
                                          <p:spTgt spid="4"/>
                                        </p:tgtEl>
                                      </p:cBhvr>
                                    </p:animEffect>
                                    <p:anim calcmode="lin" valueType="num">
                                      <p:cBhvr>
                                        <p:cTn id="16"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21" dur="13">
                                          <p:stCondLst>
                                            <p:cond delay="325"/>
                                          </p:stCondLst>
                                        </p:cTn>
                                        <p:tgtEl>
                                          <p:spTgt spid="4"/>
                                        </p:tgtEl>
                                      </p:cBhvr>
                                      <p:to x="100000" y="60000"/>
                                    </p:animScale>
                                    <p:animScale>
                                      <p:cBhvr>
                                        <p:cTn id="22" dur="83" decel="50000">
                                          <p:stCondLst>
                                            <p:cond delay="338"/>
                                          </p:stCondLst>
                                        </p:cTn>
                                        <p:tgtEl>
                                          <p:spTgt spid="4"/>
                                        </p:tgtEl>
                                      </p:cBhvr>
                                      <p:to x="100000" y="100000"/>
                                    </p:animScale>
                                    <p:animScale>
                                      <p:cBhvr>
                                        <p:cTn id="23" dur="13">
                                          <p:stCondLst>
                                            <p:cond delay="656"/>
                                          </p:stCondLst>
                                        </p:cTn>
                                        <p:tgtEl>
                                          <p:spTgt spid="4"/>
                                        </p:tgtEl>
                                      </p:cBhvr>
                                      <p:to x="100000" y="80000"/>
                                    </p:animScale>
                                    <p:animScale>
                                      <p:cBhvr>
                                        <p:cTn id="24" dur="83" decel="50000">
                                          <p:stCondLst>
                                            <p:cond delay="669"/>
                                          </p:stCondLst>
                                        </p:cTn>
                                        <p:tgtEl>
                                          <p:spTgt spid="4"/>
                                        </p:tgtEl>
                                      </p:cBhvr>
                                      <p:to x="100000" y="100000"/>
                                    </p:animScale>
                                    <p:animScale>
                                      <p:cBhvr>
                                        <p:cTn id="25" dur="13">
                                          <p:stCondLst>
                                            <p:cond delay="821"/>
                                          </p:stCondLst>
                                        </p:cTn>
                                        <p:tgtEl>
                                          <p:spTgt spid="4"/>
                                        </p:tgtEl>
                                      </p:cBhvr>
                                      <p:to x="100000" y="90000"/>
                                    </p:animScale>
                                    <p:animScale>
                                      <p:cBhvr>
                                        <p:cTn id="26" dur="83" decel="50000">
                                          <p:stCondLst>
                                            <p:cond delay="834"/>
                                          </p:stCondLst>
                                        </p:cTn>
                                        <p:tgtEl>
                                          <p:spTgt spid="4"/>
                                        </p:tgtEl>
                                      </p:cBhvr>
                                      <p:to x="100000" y="100000"/>
                                    </p:animScale>
                                    <p:animScale>
                                      <p:cBhvr>
                                        <p:cTn id="27" dur="13">
                                          <p:stCondLst>
                                            <p:cond delay="904"/>
                                          </p:stCondLst>
                                        </p:cTn>
                                        <p:tgtEl>
                                          <p:spTgt spid="4"/>
                                        </p:tgtEl>
                                      </p:cBhvr>
                                      <p:to x="100000" y="95000"/>
                                    </p:animScale>
                                    <p:animScale>
                                      <p:cBhvr>
                                        <p:cTn id="28" dur="83" decel="50000">
                                          <p:stCondLst>
                                            <p:cond delay="917"/>
                                          </p:stCondLst>
                                        </p:cTn>
                                        <p:tgtEl>
                                          <p:spTgt spid="4"/>
                                        </p:tgtEl>
                                      </p:cBhvr>
                                      <p:to x="100000" y="100000"/>
                                    </p:animScale>
                                  </p:childTnLst>
                                </p:cTn>
                              </p:par>
                            </p:childTnLst>
                          </p:cTn>
                        </p:par>
                        <p:par>
                          <p:cTn id="29" fill="hold">
                            <p:stCondLst>
                              <p:cond delay="1000"/>
                            </p:stCondLst>
                            <p:childTnLst>
                              <p:par>
                                <p:cTn id="30" presetID="8" presetClass="emph" presetSubtype="0" fill="hold" grpId="1" nodeType="afterEffect">
                                  <p:stCondLst>
                                    <p:cond delay="0"/>
                                  </p:stCondLst>
                                  <p:childTnLst>
                                    <p:animRot by="21600000">
                                      <p:cBhvr>
                                        <p:cTn id="31" dur="1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72706" name="TextBox 4"/>
          <p:cNvSpPr txBox="1"/>
          <p:nvPr/>
        </p:nvSpPr>
        <p:spPr>
          <a:xfrm>
            <a:off x="1315278" y="631228"/>
            <a:ext cx="7964488" cy="584200"/>
          </a:xfrm>
          <a:prstGeom prst="rect">
            <a:avLst/>
          </a:prstGeom>
          <a:noFill/>
          <a:ln w="9525">
            <a:noFill/>
          </a:ln>
        </p:spPr>
        <p:txBody>
          <a:bodyPr>
            <a:spAutoFit/>
          </a:bodyPr>
          <a:lstStyle/>
          <a:p>
            <a:pPr indent="719455"/>
            <a:r>
              <a:rPr lang="zh-CN" altLang="en-US" sz="3200" b="1" dirty="0">
                <a:latin typeface="黑体" panose="02010609060101010101" pitchFamily="49" charset="-122"/>
                <a:ea typeface="黑体" panose="02010609060101010101" pitchFamily="49" charset="-122"/>
              </a:rPr>
              <a:t>面对难行的前路，作者的态度是怎样的？</a:t>
            </a:r>
            <a:endParaRPr lang="zh-CN" altLang="en-US" sz="3200" b="1" dirty="0">
              <a:latin typeface="黑体" panose="02010609060101010101" pitchFamily="49" charset="-122"/>
              <a:ea typeface="黑体" panose="02010609060101010101" pitchFamily="49" charset="-122"/>
            </a:endParaRPr>
          </a:p>
        </p:txBody>
      </p:sp>
      <p:sp>
        <p:nvSpPr>
          <p:cNvPr id="5" name="文本框 1"/>
          <p:cNvSpPr txBox="1"/>
          <p:nvPr/>
        </p:nvSpPr>
        <p:spPr>
          <a:xfrm>
            <a:off x="2523931" y="1699158"/>
            <a:ext cx="3492500" cy="1454150"/>
          </a:xfrm>
          <a:prstGeom prst="rect">
            <a:avLst/>
          </a:prstGeom>
          <a:noFill/>
          <a:ln w="9525">
            <a:noFill/>
          </a:ln>
        </p:spPr>
        <p:txBody>
          <a:bodyPr>
            <a:spAutoFit/>
          </a:bodyPr>
          <a:lstStyle/>
          <a:p>
            <a:pPr>
              <a:lnSpc>
                <a:spcPct val="150000"/>
              </a:lnSpc>
              <a:buClr>
                <a:srgbClr val="00CCFF"/>
              </a:buClr>
              <a:buFont typeface="Wingdings" panose="05000000000000000000" pitchFamily="2" charset="2"/>
            </a:pPr>
            <a:r>
              <a:rPr lang="zh-CN" altLang="zh-CN" sz="3200" b="1" dirty="0">
                <a:solidFill>
                  <a:srgbClr val="0000FF"/>
                </a:solidFill>
                <a:latin typeface="楷体" panose="02010609060101010101" charset="-122"/>
                <a:ea typeface="楷体" panose="02010609060101010101" charset="-122"/>
                <a:sym typeface="宋体" panose="02010600030101010101" pitchFamily="2" charset="-122"/>
              </a:rPr>
              <a:t>闲来垂钓碧溪上，</a:t>
            </a:r>
            <a:endParaRPr lang="zh-CN" altLang="zh-CN" sz="3200" b="1" dirty="0">
              <a:solidFill>
                <a:srgbClr val="0000FF"/>
              </a:solidFill>
              <a:latin typeface="楷体" panose="02010609060101010101" charset="-122"/>
              <a:ea typeface="楷体" panose="02010609060101010101" charset="-122"/>
              <a:sym typeface="宋体" panose="02010600030101010101" pitchFamily="2" charset="-122"/>
            </a:endParaRPr>
          </a:p>
          <a:p>
            <a:pPr>
              <a:lnSpc>
                <a:spcPct val="150000"/>
              </a:lnSpc>
              <a:buClr>
                <a:srgbClr val="00CCFF"/>
              </a:buClr>
              <a:buFont typeface="Wingdings" panose="05000000000000000000" pitchFamily="2" charset="2"/>
            </a:pPr>
            <a:r>
              <a:rPr lang="zh-CN" altLang="zh-CN" sz="3200" b="1" dirty="0">
                <a:solidFill>
                  <a:srgbClr val="0000FF"/>
                </a:solidFill>
                <a:latin typeface="楷体" panose="02010609060101010101" charset="-122"/>
                <a:ea typeface="楷体" panose="02010609060101010101" charset="-122"/>
                <a:sym typeface="宋体" panose="02010600030101010101" pitchFamily="2" charset="-122"/>
              </a:rPr>
              <a:t>忽复乘舟梦日边。</a:t>
            </a:r>
            <a:endParaRPr lang="zh-CN" altLang="zh-CN" sz="3200" b="1" dirty="0">
              <a:solidFill>
                <a:srgbClr val="0000FF"/>
              </a:solidFill>
              <a:latin typeface="楷体" panose="02010609060101010101" charset="-122"/>
              <a:ea typeface="楷体" panose="02010609060101010101" charset="-122"/>
              <a:sym typeface="宋体" panose="02010600030101010101" pitchFamily="2" charset="-122"/>
            </a:endParaRPr>
          </a:p>
        </p:txBody>
      </p:sp>
      <p:pic>
        <p:nvPicPr>
          <p:cNvPr id="6" name="图片 1"/>
          <p:cNvPicPr>
            <a:picLocks noChangeAspect="1" noChangeArrowheads="1"/>
          </p:cNvPicPr>
          <p:nvPr/>
        </p:nvPicPr>
        <p:blipFill>
          <a:blip r:embed="rId2" cstate="print"/>
          <a:srcRect/>
          <a:stretch>
            <a:fillRect/>
          </a:stretch>
        </p:blipFill>
        <p:spPr bwMode="auto">
          <a:xfrm>
            <a:off x="6710630" y="1363408"/>
            <a:ext cx="3998912" cy="2400300"/>
          </a:xfrm>
          <a:prstGeom prst="rect">
            <a:avLst/>
          </a:prstGeom>
          <a:ln>
            <a:noFill/>
          </a:ln>
          <a:effectLst>
            <a:softEdge rad="112500"/>
          </a:effectLst>
        </p:spPr>
      </p:pic>
      <p:sp>
        <p:nvSpPr>
          <p:cNvPr id="7" name="文本框 2"/>
          <p:cNvSpPr txBox="1"/>
          <p:nvPr/>
        </p:nvSpPr>
        <p:spPr>
          <a:xfrm>
            <a:off x="1532255" y="3856990"/>
            <a:ext cx="8051800" cy="1476375"/>
          </a:xfrm>
          <a:prstGeom prst="rect">
            <a:avLst/>
          </a:prstGeom>
          <a:noFill/>
          <a:ln w="9525">
            <a:noFill/>
          </a:ln>
        </p:spPr>
        <p:txBody>
          <a:bodyPr>
            <a:spAutoFit/>
          </a:bodyPr>
          <a:lstStyle/>
          <a:p>
            <a:pPr>
              <a:lnSpc>
                <a:spcPct val="150000"/>
              </a:lnSpc>
              <a:buClr>
                <a:srgbClr val="00CCFF"/>
              </a:buClr>
              <a:buFont typeface="Wingdings" panose="05000000000000000000" pitchFamily="2" charset="2"/>
            </a:pPr>
            <a:r>
              <a:rPr lang="en-US" altLang="zh-CN" sz="3000" b="1" dirty="0">
                <a:solidFill>
                  <a:srgbClr val="FF0000"/>
                </a:solidFill>
                <a:latin typeface="宋体" panose="02010600030101010101" pitchFamily="2" charset="-122"/>
              </a:rPr>
              <a:t>    </a:t>
            </a:r>
            <a:r>
              <a:rPr lang="zh-CN" altLang="zh-CN" sz="3000" b="1" dirty="0">
                <a:solidFill>
                  <a:srgbClr val="FF0000"/>
                </a:solidFill>
                <a:latin typeface="楷体" panose="02010609060101010101" charset="-122"/>
                <a:ea typeface="楷体" panose="02010609060101010101" charset="-122"/>
              </a:rPr>
              <a:t>用典，</a:t>
            </a:r>
            <a:r>
              <a:rPr lang="zh-CN" altLang="zh-CN" sz="3000" b="1" dirty="0">
                <a:latin typeface="楷体" panose="02010609060101010101" charset="-122"/>
                <a:ea typeface="楷体" panose="02010609060101010101" charset="-122"/>
              </a:rPr>
              <a:t>借吕尚、伊尹得到重用的故事表示</a:t>
            </a:r>
            <a:r>
              <a:rPr lang="zh-CN" altLang="zh-CN" sz="3000" b="1" dirty="0">
                <a:solidFill>
                  <a:srgbClr val="FF0000"/>
                </a:solidFill>
                <a:latin typeface="楷体" panose="02010609060101010101" charset="-122"/>
                <a:ea typeface="楷体" panose="02010609060101010101" charset="-122"/>
              </a:rPr>
              <a:t>对前途仍抱有希望，心情由郁闷趋向开朗。</a:t>
            </a:r>
            <a:endParaRPr lang="zh-CN" altLang="zh-CN" sz="30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 name="TextBox 1"/>
          <p:cNvSpPr txBox="1"/>
          <p:nvPr/>
        </p:nvSpPr>
        <p:spPr>
          <a:xfrm>
            <a:off x="2021840" y="1145540"/>
            <a:ext cx="8305800" cy="2651125"/>
          </a:xfrm>
          <a:prstGeom prst="rect">
            <a:avLst/>
          </a:prstGeom>
          <a:noFill/>
          <a:ln w="9525">
            <a:noFill/>
          </a:ln>
        </p:spPr>
        <p:txBody>
          <a:bodyPr>
            <a:spAutoFit/>
          </a:bodyPr>
          <a:lstStyle/>
          <a:p>
            <a:pPr indent="719455">
              <a:lnSpc>
                <a:spcPct val="130000"/>
              </a:lnSpc>
            </a:pPr>
            <a:r>
              <a:rPr lang="zh-CN" altLang="en-US" sz="3200" b="1" dirty="0">
                <a:solidFill>
                  <a:srgbClr val="FF0000"/>
                </a:solidFill>
                <a:latin typeface="楷体" panose="02010609060101010101" charset="-122"/>
                <a:ea typeface="楷体" panose="02010609060101010101" charset="-122"/>
                <a:cs typeface="楷体" panose="02010609060101010101" charset="-122"/>
              </a:rPr>
              <a:t>虽然前路坎坷险阻，但梦还在，理想还在。</a:t>
            </a:r>
            <a:r>
              <a:rPr lang="zh-CN" altLang="en-US" sz="3200" b="1" dirty="0">
                <a:latin typeface="楷体" panose="02010609060101010101" charset="-122"/>
                <a:ea typeface="楷体" panose="02010609060101010101" charset="-122"/>
                <a:cs typeface="楷体" panose="02010609060101010101" charset="-122"/>
              </a:rPr>
              <a:t>诗人是多么希望像姜太公一样，八十岁遇周文王，一展宏才；像伊尹那样那样，梦见自己乘舟到“日边”，有为于当世。</a:t>
            </a:r>
            <a:endParaRPr lang="zh-CN" altLang="en-US" sz="3200" b="1" dirty="0">
              <a:latin typeface="楷体" panose="02010609060101010101" charset="-122"/>
              <a:ea typeface="楷体" panose="02010609060101010101" charset="-122"/>
              <a:cs typeface="楷体" panose="02010609060101010101" charset="-122"/>
            </a:endParaRPr>
          </a:p>
        </p:txBody>
      </p:sp>
      <p:sp>
        <p:nvSpPr>
          <p:cNvPr id="4" name="TextBox 2"/>
          <p:cNvSpPr txBox="1"/>
          <p:nvPr/>
        </p:nvSpPr>
        <p:spPr>
          <a:xfrm>
            <a:off x="4301490" y="4176078"/>
            <a:ext cx="3084513" cy="584200"/>
          </a:xfrm>
          <a:prstGeom prst="rect">
            <a:avLst/>
          </a:prstGeom>
          <a:noFill/>
          <a:ln w="9525">
            <a:noFill/>
          </a:ln>
        </p:spPr>
        <p:txBody>
          <a:bodyPr>
            <a:spAutoFit/>
          </a:bodyPr>
          <a:lstStyle/>
          <a:p>
            <a:r>
              <a:rPr lang="zh-CN" altLang="en-US" sz="3200" b="1" dirty="0">
                <a:solidFill>
                  <a:srgbClr val="0000FF"/>
                </a:solidFill>
                <a:latin typeface="黑体" panose="02010609060101010101" pitchFamily="49" charset="-122"/>
                <a:ea typeface="黑体" panose="02010609060101010101" pitchFamily="49" charset="-122"/>
              </a:rPr>
              <a:t>行虽难、志不灭</a:t>
            </a:r>
            <a:endParaRPr lang="zh-CN" altLang="en-US" sz="32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290">
                                          <p:stCondLst>
                                            <p:cond delay="0"/>
                                          </p:stCondLst>
                                        </p:cTn>
                                        <p:tgtEl>
                                          <p:spTgt spid="4"/>
                                        </p:tgtEl>
                                      </p:cBhvr>
                                    </p:animEffect>
                                    <p:anim calcmode="lin" valueType="num">
                                      <p:cBhvr>
                                        <p:cTn id="13"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8" dur="13">
                                          <p:stCondLst>
                                            <p:cond delay="325"/>
                                          </p:stCondLst>
                                        </p:cTn>
                                        <p:tgtEl>
                                          <p:spTgt spid="4"/>
                                        </p:tgtEl>
                                      </p:cBhvr>
                                      <p:to x="100000" y="60000"/>
                                    </p:animScale>
                                    <p:animScale>
                                      <p:cBhvr>
                                        <p:cTn id="19" dur="83" decel="50000">
                                          <p:stCondLst>
                                            <p:cond delay="338"/>
                                          </p:stCondLst>
                                        </p:cTn>
                                        <p:tgtEl>
                                          <p:spTgt spid="4"/>
                                        </p:tgtEl>
                                      </p:cBhvr>
                                      <p:to x="100000" y="100000"/>
                                    </p:animScale>
                                    <p:animScale>
                                      <p:cBhvr>
                                        <p:cTn id="20" dur="13">
                                          <p:stCondLst>
                                            <p:cond delay="656"/>
                                          </p:stCondLst>
                                        </p:cTn>
                                        <p:tgtEl>
                                          <p:spTgt spid="4"/>
                                        </p:tgtEl>
                                      </p:cBhvr>
                                      <p:to x="100000" y="80000"/>
                                    </p:animScale>
                                    <p:animScale>
                                      <p:cBhvr>
                                        <p:cTn id="21" dur="83" decel="50000">
                                          <p:stCondLst>
                                            <p:cond delay="669"/>
                                          </p:stCondLst>
                                        </p:cTn>
                                        <p:tgtEl>
                                          <p:spTgt spid="4"/>
                                        </p:tgtEl>
                                      </p:cBhvr>
                                      <p:to x="100000" y="100000"/>
                                    </p:animScale>
                                    <p:animScale>
                                      <p:cBhvr>
                                        <p:cTn id="22" dur="13">
                                          <p:stCondLst>
                                            <p:cond delay="821"/>
                                          </p:stCondLst>
                                        </p:cTn>
                                        <p:tgtEl>
                                          <p:spTgt spid="4"/>
                                        </p:tgtEl>
                                      </p:cBhvr>
                                      <p:to x="100000" y="90000"/>
                                    </p:animScale>
                                    <p:animScale>
                                      <p:cBhvr>
                                        <p:cTn id="23" dur="83" decel="50000">
                                          <p:stCondLst>
                                            <p:cond delay="834"/>
                                          </p:stCondLst>
                                        </p:cTn>
                                        <p:tgtEl>
                                          <p:spTgt spid="4"/>
                                        </p:tgtEl>
                                      </p:cBhvr>
                                      <p:to x="100000" y="100000"/>
                                    </p:animScale>
                                    <p:animScale>
                                      <p:cBhvr>
                                        <p:cTn id="24" dur="13">
                                          <p:stCondLst>
                                            <p:cond delay="904"/>
                                          </p:stCondLst>
                                        </p:cTn>
                                        <p:tgtEl>
                                          <p:spTgt spid="4"/>
                                        </p:tgtEl>
                                      </p:cBhvr>
                                      <p:to x="100000" y="95000"/>
                                    </p:animScale>
                                    <p:animScale>
                                      <p:cBhvr>
                                        <p:cTn id="25" dur="83" decel="50000">
                                          <p:stCondLst>
                                            <p:cond delay="917"/>
                                          </p:stCondLst>
                                        </p:cTn>
                                        <p:tgtEl>
                                          <p:spTgt spid="4"/>
                                        </p:tgtEl>
                                      </p:cBhvr>
                                      <p:to x="100000" y="100000"/>
                                    </p:animScale>
                                  </p:childTnLst>
                                </p:cTn>
                              </p:par>
                            </p:childTnLst>
                          </p:cTn>
                        </p:par>
                        <p:par>
                          <p:cTn id="26" fill="hold">
                            <p:stCondLst>
                              <p:cond delay="1000"/>
                            </p:stCondLst>
                            <p:childTnLst>
                              <p:par>
                                <p:cTn id="27" presetID="8" presetClass="emph" presetSubtype="0" fill="hold" grpId="1" nodeType="afterEffect">
                                  <p:stCondLst>
                                    <p:cond delay="0"/>
                                  </p:stCondLst>
                                  <p:childTnLst>
                                    <p:animRot by="21600000">
                                      <p:cBhvr>
                                        <p:cTn id="28" dur="1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74754" name="文本框 1"/>
          <p:cNvSpPr txBox="1"/>
          <p:nvPr/>
        </p:nvSpPr>
        <p:spPr>
          <a:xfrm>
            <a:off x="2449513" y="1178560"/>
            <a:ext cx="6731000" cy="58261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buClr>
                <a:srgbClr val="00CCFF"/>
              </a:buClr>
              <a:buFont typeface="Wingdings" panose="05000000000000000000" pitchFamily="2" charset="2"/>
            </a:pPr>
            <a:r>
              <a:rPr lang="zh-CN" altLang="zh-CN" sz="3200" b="1" dirty="0">
                <a:latin typeface="黑体" panose="02010609060101010101" pitchFamily="49" charset="-122"/>
                <a:ea typeface="黑体" panose="02010609060101010101" pitchFamily="49" charset="-122"/>
              </a:rPr>
              <a:t>行路难，行路难，多歧路，今安在？</a:t>
            </a:r>
            <a:endParaRPr lang="zh-CN" altLang="zh-CN" sz="3200" b="1" dirty="0">
              <a:latin typeface="宋体" panose="02010600030101010101" pitchFamily="2" charset="-122"/>
              <a:sym typeface="宋体" panose="02010600030101010101" pitchFamily="2" charset="-122"/>
            </a:endParaRPr>
          </a:p>
        </p:txBody>
      </p:sp>
      <p:sp>
        <p:nvSpPr>
          <p:cNvPr id="3" name="文本框 2"/>
          <p:cNvSpPr txBox="1"/>
          <p:nvPr/>
        </p:nvSpPr>
        <p:spPr>
          <a:xfrm>
            <a:off x="2449830" y="2145348"/>
            <a:ext cx="7988300" cy="2011045"/>
          </a:xfrm>
          <a:prstGeom prst="rect">
            <a:avLst/>
          </a:prstGeom>
          <a:noFill/>
          <a:ln w="9525">
            <a:noFill/>
          </a:ln>
        </p:spPr>
        <p:txBody>
          <a:bodyPr>
            <a:spAutoFit/>
          </a:bodyPr>
          <a:lstStyle/>
          <a:p>
            <a:pPr>
              <a:lnSpc>
                <a:spcPct val="130000"/>
              </a:lnSpc>
              <a:buClr>
                <a:srgbClr val="00CCFF"/>
              </a:buClr>
              <a:buFont typeface="Wingdings" panose="05000000000000000000" pitchFamily="2" charset="2"/>
            </a:pPr>
            <a:r>
              <a:rPr lang="en-US" altLang="zh-CN" sz="3200" b="1" dirty="0">
                <a:solidFill>
                  <a:srgbClr val="FF0000"/>
                </a:solidFill>
                <a:latin typeface="宋体" panose="02010600030101010101" pitchFamily="2" charset="-122"/>
              </a:rPr>
              <a:t>    </a:t>
            </a:r>
            <a:r>
              <a:rPr lang="zh-CN" altLang="zh-CN" sz="3200" b="1" dirty="0">
                <a:solidFill>
                  <a:srgbClr val="FF0000"/>
                </a:solidFill>
                <a:latin typeface="楷体" panose="02010609060101010101" charset="-122"/>
                <a:ea typeface="楷体" panose="02010609060101010101" charset="-122"/>
              </a:rPr>
              <a:t>由憧憬理想回到现实处境，</a:t>
            </a:r>
            <a:r>
              <a:rPr lang="zh-CN" altLang="zh-CN" sz="3200" b="1" dirty="0">
                <a:latin typeface="楷体" panose="02010609060101010101" charset="-122"/>
                <a:ea typeface="楷体" panose="02010609060101010101" charset="-122"/>
              </a:rPr>
              <a:t>以四句节奏短促的感叹，反映了</a:t>
            </a:r>
            <a:r>
              <a:rPr lang="zh-CN" altLang="zh-CN" sz="3200" b="1" dirty="0">
                <a:solidFill>
                  <a:srgbClr val="FF0000"/>
                </a:solidFill>
                <a:latin typeface="楷体" panose="02010609060101010101" charset="-122"/>
                <a:ea typeface="楷体" panose="02010609060101010101" charset="-122"/>
              </a:rPr>
              <a:t>诗人想继续追求进取，又恐世路艰难的矛盾心理，</a:t>
            </a:r>
            <a:r>
              <a:rPr lang="zh-CN" altLang="zh-CN" sz="3200" b="1" dirty="0">
                <a:latin typeface="楷体" panose="02010609060101010101" charset="-122"/>
                <a:ea typeface="楷体" panose="02010609060101010101" charset="-122"/>
              </a:rPr>
              <a:t>情绪又趋低沉。</a:t>
            </a:r>
            <a:endParaRPr lang="zh-CN" altLang="zh-CN" sz="3200" b="1" dirty="0">
              <a:latin typeface="楷体" panose="02010609060101010101" charset="-122"/>
              <a:ea typeface="楷体" panose="02010609060101010101" charset="-122"/>
            </a:endParaRPr>
          </a:p>
        </p:txBody>
      </p:sp>
      <p:sp>
        <p:nvSpPr>
          <p:cNvPr id="4" name="TextBox 3"/>
          <p:cNvSpPr txBox="1"/>
          <p:nvPr/>
        </p:nvSpPr>
        <p:spPr>
          <a:xfrm>
            <a:off x="4900613" y="4540568"/>
            <a:ext cx="3086100" cy="584200"/>
          </a:xfrm>
          <a:prstGeom prst="rect">
            <a:avLst/>
          </a:prstGeom>
          <a:noFill/>
          <a:ln w="9525">
            <a:noFill/>
          </a:ln>
        </p:spPr>
        <p:txBody>
          <a:bodyPr>
            <a:spAutoFit/>
          </a:bodyPr>
          <a:lstStyle/>
          <a:p>
            <a:r>
              <a:rPr lang="zh-CN" altLang="en-US" sz="3200" b="1" dirty="0">
                <a:solidFill>
                  <a:srgbClr val="0000FF"/>
                </a:solidFill>
                <a:latin typeface="黑体" panose="02010609060101010101" pitchFamily="49" charset="-122"/>
                <a:ea typeface="黑体" panose="02010609060101010101" pitchFamily="49" charset="-122"/>
              </a:rPr>
              <a:t>志未灭，心不决</a:t>
            </a:r>
            <a:endParaRPr lang="zh-CN" altLang="en-US" sz="32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290">
                                          <p:stCondLst>
                                            <p:cond delay="0"/>
                                          </p:stCondLst>
                                        </p:cTn>
                                        <p:tgtEl>
                                          <p:spTgt spid="4"/>
                                        </p:tgtEl>
                                      </p:cBhvr>
                                    </p:animEffect>
                                    <p:anim calcmode="lin" valueType="num">
                                      <p:cBhvr>
                                        <p:cTn id="15"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6"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7"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8"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9"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20" dur="13">
                                          <p:stCondLst>
                                            <p:cond delay="325"/>
                                          </p:stCondLst>
                                        </p:cTn>
                                        <p:tgtEl>
                                          <p:spTgt spid="4"/>
                                        </p:tgtEl>
                                      </p:cBhvr>
                                      <p:to x="100000" y="60000"/>
                                    </p:animScale>
                                    <p:animScale>
                                      <p:cBhvr>
                                        <p:cTn id="21" dur="83" decel="50000">
                                          <p:stCondLst>
                                            <p:cond delay="338"/>
                                          </p:stCondLst>
                                        </p:cTn>
                                        <p:tgtEl>
                                          <p:spTgt spid="4"/>
                                        </p:tgtEl>
                                      </p:cBhvr>
                                      <p:to x="100000" y="100000"/>
                                    </p:animScale>
                                    <p:animScale>
                                      <p:cBhvr>
                                        <p:cTn id="22" dur="13">
                                          <p:stCondLst>
                                            <p:cond delay="656"/>
                                          </p:stCondLst>
                                        </p:cTn>
                                        <p:tgtEl>
                                          <p:spTgt spid="4"/>
                                        </p:tgtEl>
                                      </p:cBhvr>
                                      <p:to x="100000" y="80000"/>
                                    </p:animScale>
                                    <p:animScale>
                                      <p:cBhvr>
                                        <p:cTn id="23" dur="83" decel="50000">
                                          <p:stCondLst>
                                            <p:cond delay="669"/>
                                          </p:stCondLst>
                                        </p:cTn>
                                        <p:tgtEl>
                                          <p:spTgt spid="4"/>
                                        </p:tgtEl>
                                      </p:cBhvr>
                                      <p:to x="100000" y="100000"/>
                                    </p:animScale>
                                    <p:animScale>
                                      <p:cBhvr>
                                        <p:cTn id="24" dur="13">
                                          <p:stCondLst>
                                            <p:cond delay="821"/>
                                          </p:stCondLst>
                                        </p:cTn>
                                        <p:tgtEl>
                                          <p:spTgt spid="4"/>
                                        </p:tgtEl>
                                      </p:cBhvr>
                                      <p:to x="100000" y="90000"/>
                                    </p:animScale>
                                    <p:animScale>
                                      <p:cBhvr>
                                        <p:cTn id="25" dur="83" decel="50000">
                                          <p:stCondLst>
                                            <p:cond delay="834"/>
                                          </p:stCondLst>
                                        </p:cTn>
                                        <p:tgtEl>
                                          <p:spTgt spid="4"/>
                                        </p:tgtEl>
                                      </p:cBhvr>
                                      <p:to x="100000" y="100000"/>
                                    </p:animScale>
                                    <p:animScale>
                                      <p:cBhvr>
                                        <p:cTn id="26" dur="13">
                                          <p:stCondLst>
                                            <p:cond delay="904"/>
                                          </p:stCondLst>
                                        </p:cTn>
                                        <p:tgtEl>
                                          <p:spTgt spid="4"/>
                                        </p:tgtEl>
                                      </p:cBhvr>
                                      <p:to x="100000" y="95000"/>
                                    </p:animScale>
                                    <p:animScale>
                                      <p:cBhvr>
                                        <p:cTn id="27" dur="83" decel="50000">
                                          <p:stCondLst>
                                            <p:cond delay="917"/>
                                          </p:stCondLst>
                                        </p:cTn>
                                        <p:tgtEl>
                                          <p:spTgt spid="4"/>
                                        </p:tgtEl>
                                      </p:cBhvr>
                                      <p:to x="100000" y="100000"/>
                                    </p:animScale>
                                  </p:childTnLst>
                                </p:cTn>
                              </p:par>
                            </p:childTnLst>
                          </p:cTn>
                        </p:par>
                        <p:par>
                          <p:cTn id="28" fill="hold">
                            <p:stCondLst>
                              <p:cond delay="1000"/>
                            </p:stCondLst>
                            <p:childTnLst>
                              <p:par>
                                <p:cTn id="29" presetID="8" presetClass="emph" presetSubtype="0" fill="hold" grpId="1" nodeType="afterEffect">
                                  <p:stCondLst>
                                    <p:cond delay="0"/>
                                  </p:stCondLst>
                                  <p:childTnLst>
                                    <p:animRot by="21600000">
                                      <p:cBhvr>
                                        <p:cTn id="30" dur="1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75778" name="文本框 1"/>
          <p:cNvSpPr txBox="1"/>
          <p:nvPr/>
        </p:nvSpPr>
        <p:spPr>
          <a:xfrm>
            <a:off x="2125980" y="990283"/>
            <a:ext cx="6731000" cy="58261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buClr>
                <a:srgbClr val="00CCFF"/>
              </a:buClr>
              <a:buFont typeface="Wingdings" panose="05000000000000000000" pitchFamily="2" charset="2"/>
            </a:pPr>
            <a:r>
              <a:rPr lang="zh-CN" altLang="zh-CN" sz="3200" b="1" dirty="0">
                <a:latin typeface="黑体" panose="02010609060101010101" pitchFamily="49" charset="-122"/>
                <a:ea typeface="黑体" panose="02010609060101010101" pitchFamily="49" charset="-122"/>
              </a:rPr>
              <a:t>长风破浪会有时，直挂云帆济沧海。</a:t>
            </a:r>
            <a:endParaRPr lang="zh-CN" altLang="zh-CN" sz="3200" b="1" dirty="0">
              <a:latin typeface="宋体" panose="02010600030101010101" pitchFamily="2" charset="-122"/>
              <a:sym typeface="宋体" panose="02010600030101010101" pitchFamily="2" charset="-122"/>
            </a:endParaRPr>
          </a:p>
        </p:txBody>
      </p:sp>
      <p:sp>
        <p:nvSpPr>
          <p:cNvPr id="3" name="文本框 2"/>
          <p:cNvSpPr txBox="1"/>
          <p:nvPr/>
        </p:nvSpPr>
        <p:spPr>
          <a:xfrm>
            <a:off x="2125980" y="1764983"/>
            <a:ext cx="8081963" cy="2651125"/>
          </a:xfrm>
          <a:prstGeom prst="rect">
            <a:avLst/>
          </a:prstGeom>
          <a:noFill/>
          <a:ln w="9525">
            <a:noFill/>
          </a:ln>
        </p:spPr>
        <p:txBody>
          <a:bodyPr>
            <a:spAutoFit/>
          </a:bodyPr>
          <a:lstStyle/>
          <a:p>
            <a:pPr>
              <a:lnSpc>
                <a:spcPct val="130000"/>
              </a:lnSpc>
              <a:buClr>
                <a:srgbClr val="00CCFF"/>
              </a:buClr>
              <a:buFont typeface="Wingdings" panose="05000000000000000000" pitchFamily="2" charset="2"/>
            </a:pPr>
            <a:r>
              <a:rPr lang="en-US" altLang="zh-CN" sz="3200" b="1" dirty="0">
                <a:solidFill>
                  <a:srgbClr val="FF0000"/>
                </a:solidFill>
                <a:latin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借南朝宗悫之语，</a:t>
            </a:r>
            <a:r>
              <a:rPr lang="zh-CN" altLang="zh-CN" sz="3200" b="1" dirty="0">
                <a:solidFill>
                  <a:srgbClr val="0000FF"/>
                </a:solidFill>
                <a:latin typeface="楷体" panose="02010609060101010101" charset="-122"/>
                <a:ea typeface="楷体" panose="02010609060101010101" charset="-122"/>
                <a:cs typeface="楷体" panose="02010609060101010101" charset="-122"/>
              </a:rPr>
              <a:t>表达自己冲破一切阻碍，实现远大抱负的信念。</a:t>
            </a:r>
            <a:endParaRPr lang="zh-CN" altLang="zh-CN" sz="3200" b="1" dirty="0">
              <a:solidFill>
                <a:srgbClr val="0000FF"/>
              </a:solidFill>
              <a:latin typeface="楷体" panose="02010609060101010101" charset="-122"/>
              <a:ea typeface="楷体" panose="02010609060101010101" charset="-122"/>
              <a:cs typeface="楷体" panose="02010609060101010101" charset="-122"/>
            </a:endParaRPr>
          </a:p>
          <a:p>
            <a:pPr>
              <a:lnSpc>
                <a:spcPct val="130000"/>
              </a:lnSpc>
              <a:buClr>
                <a:srgbClr val="00CCFF"/>
              </a:buClr>
              <a:buFont typeface="Wingdings" panose="05000000000000000000" pitchFamily="2" charset="2"/>
            </a:pPr>
            <a:r>
              <a:rPr lang="zh-CN" altLang="zh-CN" sz="3200" b="1" dirty="0">
                <a:latin typeface="楷体" panose="02010609060101010101" charset="-122"/>
                <a:ea typeface="楷体" panose="02010609060101010101" charset="-122"/>
                <a:cs typeface="楷体" panose="02010609060101010101" charset="-122"/>
              </a:rPr>
              <a:t>    心情由苦闷和彷徨中再次</a:t>
            </a:r>
            <a:r>
              <a:rPr lang="zh-CN" altLang="zh-CN" sz="3200" b="1" dirty="0">
                <a:solidFill>
                  <a:srgbClr val="FF0000"/>
                </a:solidFill>
                <a:latin typeface="楷体" panose="02010609060101010101" charset="-122"/>
                <a:ea typeface="楷体" panose="02010609060101010101" charset="-122"/>
                <a:cs typeface="楷体" panose="02010609060101010101" charset="-122"/>
              </a:rPr>
              <a:t>振作</a:t>
            </a:r>
            <a:r>
              <a:rPr lang="zh-CN" altLang="zh-CN" sz="3200" b="1" dirty="0">
                <a:latin typeface="楷体" panose="02010609060101010101" charset="-122"/>
                <a:ea typeface="楷体" panose="02010609060101010101" charset="-122"/>
                <a:cs typeface="楷体" panose="02010609060101010101" charset="-122"/>
              </a:rPr>
              <a:t>，</a:t>
            </a:r>
            <a:r>
              <a:rPr lang="zh-CN" altLang="zh-CN" sz="3200" b="1" dirty="0">
                <a:solidFill>
                  <a:srgbClr val="FF0000"/>
                </a:solidFill>
                <a:latin typeface="楷体" panose="02010609060101010101" charset="-122"/>
                <a:ea typeface="楷体" panose="02010609060101010101" charset="-122"/>
                <a:cs typeface="楷体" panose="02010609060101010101" charset="-122"/>
              </a:rPr>
              <a:t>充满乐观和希望。</a:t>
            </a:r>
            <a:endParaRPr lang="zh-CN" altLang="zh-CN" sz="3200" b="1" dirty="0">
              <a:solidFill>
                <a:srgbClr val="FF0000"/>
              </a:solidFill>
              <a:latin typeface="楷体" panose="02010609060101010101" charset="-122"/>
              <a:ea typeface="楷体" panose="02010609060101010101" charset="-122"/>
              <a:cs typeface="楷体" panose="02010609060101010101" charset="-122"/>
            </a:endParaRPr>
          </a:p>
        </p:txBody>
      </p:sp>
      <p:sp>
        <p:nvSpPr>
          <p:cNvPr id="4" name="TextBox 3"/>
          <p:cNvSpPr txBox="1"/>
          <p:nvPr/>
        </p:nvSpPr>
        <p:spPr>
          <a:xfrm>
            <a:off x="4588193" y="4711383"/>
            <a:ext cx="3084512" cy="585787"/>
          </a:xfrm>
          <a:prstGeom prst="rect">
            <a:avLst/>
          </a:prstGeom>
          <a:noFill/>
          <a:ln w="9525">
            <a:noFill/>
          </a:ln>
        </p:spPr>
        <p:txBody>
          <a:bodyPr>
            <a:spAutoFit/>
          </a:bodyPr>
          <a:lstStyle/>
          <a:p>
            <a:r>
              <a:rPr lang="zh-CN" altLang="en-US" sz="3200" b="1" dirty="0">
                <a:solidFill>
                  <a:srgbClr val="0000FF"/>
                </a:solidFill>
                <a:latin typeface="黑体" panose="02010609060101010101" pitchFamily="49" charset="-122"/>
                <a:ea typeface="黑体" panose="02010609060101010101" pitchFamily="49" charset="-122"/>
              </a:rPr>
              <a:t>志高远、再扬帆</a:t>
            </a:r>
            <a:endParaRPr lang="zh-CN" altLang="en-US" sz="32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290">
                                          <p:stCondLst>
                                            <p:cond delay="0"/>
                                          </p:stCondLst>
                                        </p:cTn>
                                        <p:tgtEl>
                                          <p:spTgt spid="4"/>
                                        </p:tgtEl>
                                      </p:cBhvr>
                                    </p:animEffect>
                                    <p:anim calcmode="lin" valueType="num">
                                      <p:cBhvr>
                                        <p:cTn id="13"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8" dur="13">
                                          <p:stCondLst>
                                            <p:cond delay="325"/>
                                          </p:stCondLst>
                                        </p:cTn>
                                        <p:tgtEl>
                                          <p:spTgt spid="4"/>
                                        </p:tgtEl>
                                      </p:cBhvr>
                                      <p:to x="100000" y="60000"/>
                                    </p:animScale>
                                    <p:animScale>
                                      <p:cBhvr>
                                        <p:cTn id="19" dur="83" decel="50000">
                                          <p:stCondLst>
                                            <p:cond delay="338"/>
                                          </p:stCondLst>
                                        </p:cTn>
                                        <p:tgtEl>
                                          <p:spTgt spid="4"/>
                                        </p:tgtEl>
                                      </p:cBhvr>
                                      <p:to x="100000" y="100000"/>
                                    </p:animScale>
                                    <p:animScale>
                                      <p:cBhvr>
                                        <p:cTn id="20" dur="13">
                                          <p:stCondLst>
                                            <p:cond delay="656"/>
                                          </p:stCondLst>
                                        </p:cTn>
                                        <p:tgtEl>
                                          <p:spTgt spid="4"/>
                                        </p:tgtEl>
                                      </p:cBhvr>
                                      <p:to x="100000" y="80000"/>
                                    </p:animScale>
                                    <p:animScale>
                                      <p:cBhvr>
                                        <p:cTn id="21" dur="83" decel="50000">
                                          <p:stCondLst>
                                            <p:cond delay="669"/>
                                          </p:stCondLst>
                                        </p:cTn>
                                        <p:tgtEl>
                                          <p:spTgt spid="4"/>
                                        </p:tgtEl>
                                      </p:cBhvr>
                                      <p:to x="100000" y="100000"/>
                                    </p:animScale>
                                    <p:animScale>
                                      <p:cBhvr>
                                        <p:cTn id="22" dur="13">
                                          <p:stCondLst>
                                            <p:cond delay="821"/>
                                          </p:stCondLst>
                                        </p:cTn>
                                        <p:tgtEl>
                                          <p:spTgt spid="4"/>
                                        </p:tgtEl>
                                      </p:cBhvr>
                                      <p:to x="100000" y="90000"/>
                                    </p:animScale>
                                    <p:animScale>
                                      <p:cBhvr>
                                        <p:cTn id="23" dur="83" decel="50000">
                                          <p:stCondLst>
                                            <p:cond delay="834"/>
                                          </p:stCondLst>
                                        </p:cTn>
                                        <p:tgtEl>
                                          <p:spTgt spid="4"/>
                                        </p:tgtEl>
                                      </p:cBhvr>
                                      <p:to x="100000" y="100000"/>
                                    </p:animScale>
                                    <p:animScale>
                                      <p:cBhvr>
                                        <p:cTn id="24" dur="13">
                                          <p:stCondLst>
                                            <p:cond delay="904"/>
                                          </p:stCondLst>
                                        </p:cTn>
                                        <p:tgtEl>
                                          <p:spTgt spid="4"/>
                                        </p:tgtEl>
                                      </p:cBhvr>
                                      <p:to x="100000" y="95000"/>
                                    </p:animScale>
                                    <p:animScale>
                                      <p:cBhvr>
                                        <p:cTn id="25" dur="83" decel="50000">
                                          <p:stCondLst>
                                            <p:cond delay="917"/>
                                          </p:stCondLst>
                                        </p:cTn>
                                        <p:tgtEl>
                                          <p:spTgt spid="4"/>
                                        </p:tgtEl>
                                      </p:cBhvr>
                                      <p:to x="100000" y="100000"/>
                                    </p:animScale>
                                  </p:childTnLst>
                                </p:cTn>
                              </p:par>
                            </p:childTnLst>
                          </p:cTn>
                        </p:par>
                        <p:par>
                          <p:cTn id="26" fill="hold">
                            <p:stCondLst>
                              <p:cond delay="1000"/>
                            </p:stCondLst>
                            <p:childTnLst>
                              <p:par>
                                <p:cTn id="27" presetID="8" presetClass="emph" presetSubtype="0" fill="hold" grpId="1" nodeType="afterEffect">
                                  <p:stCondLst>
                                    <p:cond delay="0"/>
                                  </p:stCondLst>
                                  <p:childTnLst>
                                    <p:animRot by="21600000">
                                      <p:cBhvr>
                                        <p:cTn id="28" dur="1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76802" name="TextBox 2"/>
          <p:cNvSpPr txBox="1"/>
          <p:nvPr/>
        </p:nvSpPr>
        <p:spPr>
          <a:xfrm>
            <a:off x="1962468" y="464503"/>
            <a:ext cx="8131175" cy="2306955"/>
          </a:xfrm>
          <a:prstGeom prst="rect">
            <a:avLst/>
          </a:prstGeom>
          <a:noFill/>
          <a:ln w="9525">
            <a:noFill/>
          </a:ln>
        </p:spPr>
        <p:txBody>
          <a:bodyPr>
            <a:spAutoFit/>
          </a:bodyPr>
          <a:lstStyle/>
          <a:p>
            <a:pPr indent="719455">
              <a:lnSpc>
                <a:spcPct val="150000"/>
              </a:lnSpc>
            </a:pPr>
            <a:r>
              <a:rPr lang="zh-CN" altLang="en-US" sz="3200" b="1" dirty="0">
                <a:solidFill>
                  <a:srgbClr val="FF0000"/>
                </a:solidFill>
                <a:latin typeface="楷体" panose="02010609060101010101" charset="-122"/>
                <a:ea typeface="楷体" panose="02010609060101010101" charset="-122"/>
              </a:rPr>
              <a:t>全诗表现了作者怀才不遇的悲凉处境，同时在悲愤中又不失豪迈气概，在失意中仍怀希望的思想情感。</a:t>
            </a:r>
            <a:endParaRPr lang="zh-CN" altLang="en-US" sz="3200" b="1" dirty="0">
              <a:solidFill>
                <a:srgbClr val="FF0000"/>
              </a:solidFill>
              <a:latin typeface="楷体" panose="02010609060101010101" charset="-122"/>
              <a:ea typeface="楷体" panose="02010609060101010101" charset="-122"/>
            </a:endParaRPr>
          </a:p>
        </p:txBody>
      </p:sp>
      <p:pic>
        <p:nvPicPr>
          <p:cNvPr id="321540" name="Picture 4" descr="http://p4.so.qhmsg.com/t01223c15897c2efc39.png"/>
          <p:cNvPicPr>
            <a:picLocks noChangeAspect="1" noChangeArrowheads="1"/>
          </p:cNvPicPr>
          <p:nvPr/>
        </p:nvPicPr>
        <p:blipFill>
          <a:blip r:embed="rId1" cstate="print"/>
          <a:srcRect/>
          <a:stretch>
            <a:fillRect/>
          </a:stretch>
        </p:blipFill>
        <p:spPr bwMode="auto">
          <a:xfrm>
            <a:off x="3317523" y="2899554"/>
            <a:ext cx="5177927" cy="3001733"/>
          </a:xfrm>
          <a:prstGeom prst="ellipse">
            <a:avLst/>
          </a:prstGeom>
          <a:ln>
            <a:noFill/>
          </a:ln>
          <a:effectLst>
            <a:softEdge rad="112500"/>
          </a:effectLst>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77826" name="文本框 2"/>
          <p:cNvSpPr txBox="1"/>
          <p:nvPr/>
        </p:nvSpPr>
        <p:spPr>
          <a:xfrm>
            <a:off x="2078355" y="1458913"/>
            <a:ext cx="8037513" cy="584200"/>
          </a:xfrm>
          <a:prstGeom prst="rect">
            <a:avLst/>
          </a:prstGeom>
          <a:noFill/>
          <a:ln w="9525">
            <a:noFill/>
          </a:ln>
        </p:spPr>
        <p:txBody>
          <a:bodyPr>
            <a:spAutoFit/>
          </a:bodyPr>
          <a:lstStyle/>
          <a:p>
            <a:r>
              <a:rPr lang="zh-CN" altLang="zh-CN" sz="3200" b="1" dirty="0">
                <a:solidFill>
                  <a:srgbClr val="FF0000"/>
                </a:solidFill>
                <a:latin typeface="黑体" panose="02010609060101010101" pitchFamily="49" charset="-122"/>
                <a:ea typeface="黑体" panose="02010609060101010101" pitchFamily="49" charset="-122"/>
              </a:rPr>
              <a:t>这首诗是如何体现李白的浪漫主义诗风的？</a:t>
            </a:r>
            <a:endParaRPr lang="zh-CN" altLang="zh-CN" sz="3200" b="1"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2527618" y="2371725"/>
            <a:ext cx="6610350" cy="2306955"/>
          </a:xfrm>
          <a:prstGeom prst="rect">
            <a:avLst/>
          </a:prstGeom>
          <a:noFill/>
          <a:ln w="9525">
            <a:noFill/>
          </a:ln>
        </p:spPr>
        <p:txBody>
          <a:bodyPr>
            <a:spAutoFit/>
          </a:bodyPr>
          <a:lstStyle/>
          <a:p>
            <a:pPr marL="457200" indent="-457200">
              <a:lnSpc>
                <a:spcPct val="150000"/>
              </a:lnSpc>
              <a:buClr>
                <a:srgbClr val="B7DEE8"/>
              </a:buClr>
              <a:buFont typeface="Wingdings" panose="05000000000000000000" pitchFamily="2" charset="2"/>
              <a:buChar char=""/>
            </a:pPr>
            <a:r>
              <a:rPr lang="zh-CN" altLang="zh-CN" sz="3200" b="1" dirty="0">
                <a:latin typeface="楷体" panose="02010609060101010101" charset="-122"/>
                <a:ea typeface="楷体" panose="02010609060101010101" charset="-122"/>
              </a:rPr>
              <a:t>巧用历史典故；</a:t>
            </a:r>
            <a:endParaRPr lang="zh-CN" altLang="zh-CN" sz="3200" b="1" dirty="0">
              <a:latin typeface="楷体" panose="02010609060101010101" charset="-122"/>
              <a:ea typeface="楷体" panose="02010609060101010101" charset="-122"/>
            </a:endParaRPr>
          </a:p>
          <a:p>
            <a:pPr marL="457200" indent="-457200">
              <a:lnSpc>
                <a:spcPct val="150000"/>
              </a:lnSpc>
              <a:buClr>
                <a:srgbClr val="B7DEE8"/>
              </a:buClr>
              <a:buFont typeface="Wingdings" panose="05000000000000000000" pitchFamily="2" charset="2"/>
              <a:buChar char=""/>
            </a:pPr>
            <a:r>
              <a:rPr lang="zh-CN" altLang="zh-CN" sz="3200" b="1" dirty="0">
                <a:latin typeface="楷体" panose="02010609060101010101" charset="-122"/>
                <a:ea typeface="楷体" panose="02010609060101010101" charset="-122"/>
              </a:rPr>
              <a:t>采用夸张的描写和形象的比喻；</a:t>
            </a:r>
            <a:endParaRPr lang="zh-CN" altLang="zh-CN" sz="3200" b="1" dirty="0">
              <a:latin typeface="楷体" panose="02010609060101010101" charset="-122"/>
              <a:ea typeface="楷体" panose="02010609060101010101" charset="-122"/>
            </a:endParaRPr>
          </a:p>
          <a:p>
            <a:pPr marL="457200" indent="-457200">
              <a:lnSpc>
                <a:spcPct val="150000"/>
              </a:lnSpc>
              <a:buClr>
                <a:srgbClr val="B7DEE8"/>
              </a:buClr>
              <a:buFont typeface="Wingdings" panose="05000000000000000000" pitchFamily="2" charset="2"/>
              <a:buChar char=""/>
            </a:pPr>
            <a:r>
              <a:rPr lang="zh-CN" altLang="zh-CN" sz="3200" b="1" dirty="0">
                <a:latin typeface="楷体" panose="02010609060101010101" charset="-122"/>
                <a:ea typeface="楷体" panose="02010609060101010101" charset="-122"/>
              </a:rPr>
              <a:t>跳跃式的结构。</a:t>
            </a:r>
            <a:endParaRPr lang="zh-CN" altLang="zh-CN" sz="3200" b="1" dirty="0">
              <a:latin typeface="楷体" panose="02010609060101010101" charset="-122"/>
              <a:ea typeface="楷体" panose="02010609060101010101" charset="-122"/>
            </a:endParaRPr>
          </a:p>
        </p:txBody>
      </p:sp>
      <p:grpSp>
        <p:nvGrpSpPr>
          <p:cNvPr id="14" name="组合 13"/>
          <p:cNvGrpSpPr/>
          <p:nvPr/>
        </p:nvGrpSpPr>
        <p:grpSpPr>
          <a:xfrm>
            <a:off x="26035" y="138430"/>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32" name="文本框 31"/>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写法探究</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86018" name="文本框 1"/>
          <p:cNvSpPr txBox="1"/>
          <p:nvPr/>
        </p:nvSpPr>
        <p:spPr>
          <a:xfrm>
            <a:off x="2041843" y="1517650"/>
            <a:ext cx="8145462" cy="3761740"/>
          </a:xfrm>
          <a:prstGeom prst="rect">
            <a:avLst/>
          </a:prstGeom>
          <a:noFill/>
          <a:ln w="9525">
            <a:noFill/>
          </a:ln>
        </p:spPr>
        <p:txBody>
          <a:bodyPr lIns="68580" tIns="34290" rIns="68580" bIns="34290">
            <a:spAutoFit/>
          </a:bodyPr>
          <a:lstStyle/>
          <a:p>
            <a:pPr>
              <a:lnSpc>
                <a:spcPct val="150000"/>
              </a:lnSpc>
              <a:spcBef>
                <a:spcPts val="1800"/>
              </a:spcBef>
            </a:pPr>
            <a:r>
              <a:rPr lang="en-US" altLang="zh-CN" sz="3200" b="1" dirty="0">
                <a:latin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就整体而言，李白这首诗起伏跌宕，曲径通幽。前四句写面对美酒佳肴，“停杯投箸不能食”的苦闷心情。五六两句揭示自己虽然竭尽全力寻找出路，但阻碍重重，好像到处被冰雪隔绝。</a:t>
            </a:r>
            <a:endParaRPr lang="zh-CN" altLang="zh-CN" sz="3200" b="1" dirty="0">
              <a:latin typeface="楷体" panose="02010609060101010101" charset="-122"/>
              <a:ea typeface="楷体" panose="02010609060101010101" charset="-122"/>
              <a:cs typeface="楷体" panose="02010609060101010101" charset="-122"/>
            </a:endParaRPr>
          </a:p>
        </p:txBody>
      </p:sp>
      <p:grpSp>
        <p:nvGrpSpPr>
          <p:cNvPr id="3" name="组合 2"/>
          <p:cNvGrpSpPr/>
          <p:nvPr/>
        </p:nvGrpSpPr>
        <p:grpSpPr>
          <a:xfrm>
            <a:off x="-31750" y="138430"/>
            <a:ext cx="3447415" cy="695325"/>
            <a:chOff x="-30" y="183"/>
            <a:chExt cx="5429" cy="1095"/>
          </a:xfrm>
        </p:grpSpPr>
        <p:pic>
          <p:nvPicPr>
            <p:cNvPr id="34" name="图片 33"/>
            <p:cNvPicPr>
              <a:picLocks noChangeAspect="1"/>
            </p:cNvPicPr>
            <p:nvPr/>
          </p:nvPicPr>
          <p:blipFill>
            <a:blip r:embed="rId1" cstate="print"/>
            <a:stretch>
              <a:fillRect/>
            </a:stretch>
          </p:blipFill>
          <p:spPr>
            <a:xfrm>
              <a:off x="-30" y="183"/>
              <a:ext cx="1374" cy="1017"/>
            </a:xfrm>
            <a:prstGeom prst="rect">
              <a:avLst/>
            </a:prstGeom>
            <a:noFill/>
            <a:ln w="9525">
              <a:noFill/>
            </a:ln>
          </p:spPr>
        </p:pic>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课堂小结</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lt">
                                    <p:tmPct val="0"/>
                                  </p:iterate>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0885" cy="681355"/>
            <a:chOff x="247" y="204"/>
            <a:chExt cx="5151" cy="107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学习目标</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90114" name="文本框 4"/>
          <p:cNvSpPr txBox="1">
            <a:spLocks noChangeArrowheads="1"/>
          </p:cNvSpPr>
          <p:nvPr/>
        </p:nvSpPr>
        <p:spPr bwMode="auto">
          <a:xfrm>
            <a:off x="2260600" y="1398270"/>
            <a:ext cx="7670800" cy="2592070"/>
          </a:xfrm>
          <a:prstGeom prst="rect">
            <a:avLst/>
          </a:prstGeom>
          <a:noFill/>
          <a:ln w="9525">
            <a:noFill/>
            <a:miter lim="800000"/>
          </a:ln>
        </p:spPr>
        <p:txBody>
          <a:bodyPr lIns="68580" tIns="34290" rIns="68580" bIns="34290">
            <a:spAutoFit/>
          </a:bodyPr>
          <a:lstStyle/>
          <a:p>
            <a:pPr marR="0" defTabSz="914400">
              <a:lnSpc>
                <a:spcPct val="150000"/>
              </a:lnSpc>
              <a:spcBef>
                <a:spcPts val="1200"/>
              </a:spcBef>
              <a:buClrTx/>
              <a:buSzTx/>
              <a:buFont typeface="Arial" panose="020B0604020202020204" pitchFamily="34" charset="0"/>
              <a:buNone/>
              <a:defRPr/>
            </a:pPr>
            <a:r>
              <a:rPr kumimoji="0" lang="en-US" altLang="zh-CN" sz="3200" b="1" kern="1200" cap="none" spc="0" normalizeH="0" baseline="0" noProof="0" dirty="0">
                <a:latin typeface="楷体" panose="02010609060101010101" charset="-122"/>
                <a:ea typeface="楷体" panose="02010609060101010101" charset="-122"/>
                <a:cs typeface="楷体" panose="02010609060101010101" charset="-122"/>
              </a:rPr>
              <a:t>1.</a:t>
            </a:r>
            <a:r>
              <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rPr>
              <a:t>反复朗读诗歌，感知诗歌内涵。</a:t>
            </a:r>
            <a:endPar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endParaRPr>
          </a:p>
          <a:p>
            <a:pPr marR="0" defTabSz="914400">
              <a:lnSpc>
                <a:spcPct val="150000"/>
              </a:lnSpc>
              <a:spcBef>
                <a:spcPts val="1200"/>
              </a:spcBef>
              <a:buClrTx/>
              <a:buSzTx/>
              <a:buFont typeface="Arial" panose="020B0604020202020204" pitchFamily="34" charset="0"/>
              <a:buNone/>
              <a:defRPr/>
            </a:pPr>
            <a:r>
              <a:rPr kumimoji="0" lang="en-US" altLang="zh-CN" sz="3200" b="1" kern="1200" cap="none" spc="0" normalizeH="0" baseline="0" noProof="0" dirty="0">
                <a:latin typeface="楷体" panose="02010609060101010101" charset="-122"/>
                <a:ea typeface="楷体" panose="02010609060101010101" charset="-122"/>
                <a:cs typeface="楷体" panose="02010609060101010101" charset="-122"/>
              </a:rPr>
              <a:t>2.</a:t>
            </a:r>
            <a:r>
              <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rPr>
              <a:t>体会诗歌形象和富于变化的语言。</a:t>
            </a:r>
            <a:endPar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endParaRPr>
          </a:p>
          <a:p>
            <a:pPr marL="357505" marR="0" indent="-357505" defTabSz="914400">
              <a:lnSpc>
                <a:spcPct val="150000"/>
              </a:lnSpc>
              <a:spcBef>
                <a:spcPts val="1200"/>
              </a:spcBef>
              <a:buClrTx/>
              <a:buSzTx/>
              <a:buFont typeface="Arial" panose="020B0604020202020204" pitchFamily="34" charset="0"/>
              <a:buNone/>
              <a:defRPr/>
            </a:pPr>
            <a:r>
              <a:rPr kumimoji="0" lang="en-US" altLang="zh-CN" sz="3200" b="1" kern="1200" cap="none" spc="0" normalizeH="0" baseline="0" noProof="0" dirty="0">
                <a:latin typeface="楷体" panose="02010609060101010101" charset="-122"/>
                <a:ea typeface="楷体" panose="02010609060101010101" charset="-122"/>
                <a:cs typeface="楷体" panose="02010609060101010101" charset="-122"/>
              </a:rPr>
              <a:t>3.</a:t>
            </a:r>
            <a:r>
              <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rPr>
              <a:t>理</a:t>
            </a:r>
            <a:r>
              <a:rPr kumimoji="0" lang="zh-CN" altLang="en-US" sz="3200" b="1" kern="1200" cap="none" spc="0" normalizeH="0" baseline="0" noProof="0" dirty="0" smtClean="0">
                <a:latin typeface="楷体" panose="02010609060101010101" charset="-122"/>
                <a:ea typeface="楷体" panose="02010609060101010101" charset="-122"/>
                <a:cs typeface="楷体" panose="02010609060101010101" charset="-122"/>
              </a:rPr>
              <a:t>解</a:t>
            </a:r>
            <a:r>
              <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rPr>
              <a:t>诗</a:t>
            </a:r>
            <a:r>
              <a:rPr kumimoji="0" lang="zh-CN" altLang="en-US" sz="3200" b="1" kern="1200" cap="none" spc="0" normalizeH="0" baseline="0" noProof="0" dirty="0" smtClean="0">
                <a:latin typeface="楷体" panose="02010609060101010101" charset="-122"/>
                <a:ea typeface="楷体" panose="02010609060101010101" charset="-122"/>
                <a:cs typeface="楷体" panose="02010609060101010101" charset="-122"/>
              </a:rPr>
              <a:t>中蕴含的情感。</a:t>
            </a:r>
            <a:endPar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endParaRPr>
          </a:p>
        </p:txBody>
      </p:sp>
      <p:sp>
        <p:nvSpPr>
          <p:cNvPr id="61444" name="AutoShape 14" descr="u=659003504,3790867401&amp;fm=214&amp;gp=0"/>
          <p:cNvSpPr>
            <a:spLocks noChangeAspect="1"/>
          </p:cNvSpPr>
          <p:nvPr/>
        </p:nvSpPr>
        <p:spPr>
          <a:xfrm>
            <a:off x="6301740" y="3168015"/>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61445" name="AutoShape 16" descr="u=659003504,3790867401&amp;fm=214&amp;gp=0"/>
          <p:cNvSpPr>
            <a:spLocks noChangeAspect="1"/>
          </p:cNvSpPr>
          <p:nvPr/>
        </p:nvSpPr>
        <p:spPr>
          <a:xfrm>
            <a:off x="6428740" y="3295015"/>
            <a:ext cx="304800" cy="304800"/>
          </a:xfrm>
          <a:prstGeom prst="rect">
            <a:avLst/>
          </a:prstGeom>
          <a:noFill/>
          <a:ln w="9525">
            <a:noFill/>
          </a:ln>
        </p:spPr>
        <p:txBody>
          <a:bodyPr/>
          <a:lstStyle/>
          <a:p>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79874" name="文本框 1"/>
          <p:cNvSpPr txBox="1"/>
          <p:nvPr/>
        </p:nvSpPr>
        <p:spPr>
          <a:xfrm>
            <a:off x="2054860" y="894080"/>
            <a:ext cx="8145463" cy="4500245"/>
          </a:xfrm>
          <a:prstGeom prst="rect">
            <a:avLst/>
          </a:prstGeom>
          <a:noFill/>
          <a:ln w="9525">
            <a:noFill/>
          </a:ln>
        </p:spPr>
        <p:txBody>
          <a:bodyPr lIns="68580" tIns="34290" rIns="68580" bIns="34290">
            <a:spAutoFit/>
          </a:bodyPr>
          <a:lstStyle/>
          <a:p>
            <a:pPr>
              <a:lnSpc>
                <a:spcPct val="150000"/>
              </a:lnSpc>
              <a:spcBef>
                <a:spcPts val="1800"/>
              </a:spcBef>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七八两句引用典故，表示自己仍期望能像吕尚、伊尹那样受到君王的重用。接下来四个短句，抒发了自己在寻求人生道路上的迷惘而急切的心情。最后两句表达作者决心冲破一切艰难险阻，实现远大抱负的信心。全诗感情跌荡起伏，感人至深。</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1750" y="138430"/>
            <a:ext cx="3447415" cy="695325"/>
            <a:chOff x="-30" y="183"/>
            <a:chExt cx="5429" cy="1095"/>
          </a:xfrm>
        </p:grpSpPr>
        <p:pic>
          <p:nvPicPr>
            <p:cNvPr id="34" name="图片 33"/>
            <p:cNvPicPr>
              <a:picLocks noChangeAspect="1"/>
            </p:cNvPicPr>
            <p:nvPr/>
          </p:nvPicPr>
          <p:blipFill>
            <a:blip r:embed="rId1" cstate="print"/>
            <a:stretch>
              <a:fillRect/>
            </a:stretch>
          </p:blipFill>
          <p:spPr>
            <a:xfrm>
              <a:off x="-30"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板书设计</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46083" name="Text Box 6"/>
          <p:cNvSpPr/>
          <p:nvPr/>
        </p:nvSpPr>
        <p:spPr>
          <a:xfrm>
            <a:off x="2074228" y="3778250"/>
            <a:ext cx="1882775" cy="584200"/>
          </a:xfrm>
          <a:prstGeom prst="rect">
            <a:avLst/>
          </a:prstGeom>
          <a:noFill/>
          <a:ln w="9525">
            <a:noFill/>
          </a:ln>
        </p:spPr>
        <p:txBody>
          <a:bodyPr>
            <a:spAutoFit/>
          </a:bodyPr>
          <a:lstStyle/>
          <a:p>
            <a:pPr>
              <a:spcBef>
                <a:spcPct val="50000"/>
              </a:spcBef>
            </a:pPr>
            <a:r>
              <a:rPr lang="zh-CN" altLang="en-US" sz="3200" b="1" dirty="0">
                <a:latin typeface="楷体" panose="02010609060101010101" charset="-122"/>
                <a:ea typeface="楷体" panose="02010609060101010101" charset="-122"/>
                <a:sym typeface="楷体_GB2312" panose="02010609030101010101" pitchFamily="1" charset="-122"/>
              </a:rPr>
              <a:t>苦闷茫然</a:t>
            </a:r>
            <a:endParaRPr lang="zh-CN" altLang="en-US" sz="3200" dirty="0">
              <a:latin typeface="楷体" panose="02010609060101010101" charset="-122"/>
              <a:ea typeface="楷体" panose="02010609060101010101" charset="-122"/>
            </a:endParaRPr>
          </a:p>
        </p:txBody>
      </p:sp>
      <p:sp>
        <p:nvSpPr>
          <p:cNvPr id="46084" name="Text Box 7"/>
          <p:cNvSpPr/>
          <p:nvPr/>
        </p:nvSpPr>
        <p:spPr>
          <a:xfrm>
            <a:off x="3293428" y="1992313"/>
            <a:ext cx="3078162" cy="585787"/>
          </a:xfrm>
          <a:prstGeom prst="rect">
            <a:avLst/>
          </a:prstGeom>
          <a:noFill/>
          <a:ln w="9525">
            <a:noFill/>
          </a:ln>
        </p:spPr>
        <p:txBody>
          <a:bodyPr>
            <a:spAutoFit/>
          </a:bodyPr>
          <a:lstStyle/>
          <a:p>
            <a:pPr>
              <a:spcBef>
                <a:spcPct val="50000"/>
              </a:spcBef>
            </a:pPr>
            <a:r>
              <a:rPr lang="zh-CN" altLang="en-US" sz="3200" b="1" dirty="0">
                <a:latin typeface="楷体" panose="02010609060101010101" charset="-122"/>
                <a:ea typeface="楷体" panose="02010609060101010101" charset="-122"/>
                <a:sym typeface="楷体_GB2312" panose="02010609030101010101" pitchFamily="1" charset="-122"/>
              </a:rPr>
              <a:t>向往希望</a:t>
            </a:r>
            <a:endParaRPr lang="zh-CN" altLang="en-US" sz="3200" b="1" dirty="0">
              <a:latin typeface="楷体" panose="02010609060101010101" charset="-122"/>
              <a:ea typeface="楷体" panose="02010609060101010101" charset="-122"/>
              <a:sym typeface="楷体_GB2312" panose="02010609030101010101" pitchFamily="1" charset="-122"/>
            </a:endParaRPr>
          </a:p>
        </p:txBody>
      </p:sp>
      <p:sp>
        <p:nvSpPr>
          <p:cNvPr id="46085" name="Text Box 8"/>
          <p:cNvSpPr/>
          <p:nvPr/>
        </p:nvSpPr>
        <p:spPr>
          <a:xfrm>
            <a:off x="5614353" y="3816350"/>
            <a:ext cx="1944687" cy="585788"/>
          </a:xfrm>
          <a:prstGeom prst="rect">
            <a:avLst/>
          </a:prstGeom>
          <a:noFill/>
          <a:ln w="9525">
            <a:noFill/>
          </a:ln>
        </p:spPr>
        <p:txBody>
          <a:bodyPr>
            <a:spAutoFit/>
          </a:bodyPr>
          <a:lstStyle/>
          <a:p>
            <a:pPr>
              <a:spcBef>
                <a:spcPct val="50000"/>
              </a:spcBef>
            </a:pPr>
            <a:r>
              <a:rPr lang="zh-CN" altLang="en-US" sz="3200" b="1" dirty="0">
                <a:latin typeface="楷体" panose="02010609060101010101" charset="-122"/>
                <a:ea typeface="楷体" panose="02010609060101010101" charset="-122"/>
                <a:sym typeface="楷体_GB2312" panose="02010609030101010101" pitchFamily="1" charset="-122"/>
              </a:rPr>
              <a:t>歧路不决</a:t>
            </a:r>
            <a:endParaRPr lang="zh-CN" altLang="en-US" sz="3200" dirty="0">
              <a:latin typeface="楷体" panose="02010609060101010101" charset="-122"/>
              <a:ea typeface="楷体" panose="02010609060101010101" charset="-122"/>
            </a:endParaRPr>
          </a:p>
        </p:txBody>
      </p:sp>
      <p:sp>
        <p:nvSpPr>
          <p:cNvPr id="46086" name="Text Box 9"/>
          <p:cNvSpPr/>
          <p:nvPr/>
        </p:nvSpPr>
        <p:spPr>
          <a:xfrm>
            <a:off x="6760528" y="2009775"/>
            <a:ext cx="1981200" cy="584200"/>
          </a:xfrm>
          <a:prstGeom prst="rect">
            <a:avLst/>
          </a:prstGeom>
          <a:noFill/>
          <a:ln w="9525">
            <a:noFill/>
          </a:ln>
        </p:spPr>
        <p:txBody>
          <a:bodyPr>
            <a:spAutoFit/>
          </a:bodyPr>
          <a:lstStyle/>
          <a:p>
            <a:pPr>
              <a:spcBef>
                <a:spcPct val="50000"/>
              </a:spcBef>
            </a:pPr>
            <a:r>
              <a:rPr lang="zh-CN" altLang="en-US" sz="3200" b="1" dirty="0">
                <a:latin typeface="楷体" panose="02010609060101010101" charset="-122"/>
                <a:ea typeface="楷体" panose="02010609060101010101" charset="-122"/>
                <a:sym typeface="楷体_GB2312" panose="02010609030101010101" pitchFamily="1" charset="-122"/>
              </a:rPr>
              <a:t>乐观自信</a:t>
            </a:r>
            <a:endParaRPr lang="zh-CN" altLang="en-US" sz="3200" dirty="0">
              <a:latin typeface="楷体" panose="02010609060101010101" charset="-122"/>
              <a:ea typeface="楷体" panose="02010609060101010101" charset="-122"/>
            </a:endParaRPr>
          </a:p>
        </p:txBody>
      </p:sp>
      <p:sp>
        <p:nvSpPr>
          <p:cNvPr id="46087" name="Text Box 10"/>
          <p:cNvSpPr/>
          <p:nvPr/>
        </p:nvSpPr>
        <p:spPr>
          <a:xfrm>
            <a:off x="1823403" y="4659313"/>
            <a:ext cx="9299575" cy="585787"/>
          </a:xfrm>
          <a:prstGeom prst="rect">
            <a:avLst/>
          </a:prstGeom>
          <a:noFill/>
          <a:ln w="9525">
            <a:noFill/>
          </a:ln>
        </p:spPr>
        <p:txBody>
          <a:bodyPr>
            <a:spAutoFit/>
          </a:bodyPr>
          <a:lstStyle/>
          <a:p>
            <a:pPr>
              <a:spcBef>
                <a:spcPct val="50000"/>
              </a:spcBef>
            </a:pPr>
            <a:r>
              <a:rPr lang="en-US" altLang="zh-CN" sz="3200" b="1" dirty="0">
                <a:solidFill>
                  <a:srgbClr val="FF0000"/>
                </a:solidFill>
                <a:latin typeface="楷体" panose="02010609060101010101" charset="-122"/>
                <a:ea typeface="楷体" panose="02010609060101010101" charset="-122"/>
              </a:rPr>
              <a:t>  </a:t>
            </a:r>
            <a:r>
              <a:rPr lang="zh-CN" altLang="en-US" sz="3200" b="1" dirty="0">
                <a:solidFill>
                  <a:srgbClr val="FF0000"/>
                </a:solidFill>
                <a:latin typeface="楷体" panose="02010609060101010101" charset="-122"/>
                <a:ea typeface="楷体" panose="02010609060101010101" charset="-122"/>
                <a:sym typeface="方正硬笔楷书简体" panose="03000509000000000000" charset="-122"/>
              </a:rPr>
              <a:t>悲愤中不乏豪迈之情，失意中仍满怀信心。</a:t>
            </a:r>
            <a:endParaRPr lang="zh-CN" altLang="en-US" sz="3200" b="1" dirty="0">
              <a:solidFill>
                <a:srgbClr val="FF0000"/>
              </a:solidFill>
              <a:latin typeface="楷体" panose="02010609060101010101" charset="-122"/>
              <a:ea typeface="楷体" panose="02010609060101010101" charset="-122"/>
              <a:sym typeface="方正硬笔楷书简体" panose="03000509000000000000" charset="-122"/>
            </a:endParaRPr>
          </a:p>
        </p:txBody>
      </p:sp>
      <p:sp>
        <p:nvSpPr>
          <p:cNvPr id="80904" name="TextBox 14"/>
          <p:cNvSpPr txBox="1"/>
          <p:nvPr/>
        </p:nvSpPr>
        <p:spPr>
          <a:xfrm>
            <a:off x="4272598" y="980123"/>
            <a:ext cx="3646487" cy="645160"/>
          </a:xfrm>
          <a:prstGeom prst="rect">
            <a:avLst/>
          </a:prstGeom>
          <a:noFill/>
          <a:ln w="9525">
            <a:noFill/>
          </a:ln>
        </p:spPr>
        <p:txBody>
          <a:bodyPr>
            <a:spAutoFit/>
          </a:bodyPr>
          <a:lstStyle/>
          <a:p>
            <a:r>
              <a:rPr lang="zh-CN" altLang="en-US" sz="3600" b="1" dirty="0">
                <a:latin typeface="黑体" panose="02010609060101010101" pitchFamily="49" charset="-122"/>
                <a:ea typeface="黑体" panose="02010609060101010101" pitchFamily="49" charset="-122"/>
              </a:rPr>
              <a:t>行路难（其一）</a:t>
            </a:r>
            <a:endParaRPr lang="zh-CN" altLang="en-US" sz="3600" b="1" dirty="0">
              <a:latin typeface="黑体" panose="02010609060101010101" pitchFamily="49" charset="-122"/>
              <a:ea typeface="黑体" panose="02010609060101010101" pitchFamily="49" charset="-122"/>
            </a:endParaRPr>
          </a:p>
        </p:txBody>
      </p:sp>
      <p:sp>
        <p:nvSpPr>
          <p:cNvPr id="17" name="任意多边形 16"/>
          <p:cNvSpPr/>
          <p:nvPr/>
        </p:nvSpPr>
        <p:spPr>
          <a:xfrm>
            <a:off x="3288665" y="2624138"/>
            <a:ext cx="4165600" cy="1281113"/>
          </a:xfrm>
          <a:custGeom>
            <a:avLst/>
            <a:gdLst>
              <a:gd name="connsiteX0" fmla="*/ 0 w 4164376"/>
              <a:gd name="connsiteY0" fmla="*/ 1210019 h 1281628"/>
              <a:gd name="connsiteX1" fmla="*/ 903383 w 4164376"/>
              <a:gd name="connsiteY1" fmla="*/ 9181 h 1281628"/>
              <a:gd name="connsiteX2" fmla="*/ 2919470 w 4164376"/>
              <a:gd name="connsiteY2" fmla="*/ 1265103 h 1281628"/>
              <a:gd name="connsiteX3" fmla="*/ 4164376 w 4164376"/>
              <a:gd name="connsiteY3" fmla="*/ 108332 h 1281628"/>
              <a:gd name="connsiteX4" fmla="*/ 4164376 w 4164376"/>
              <a:gd name="connsiteY4" fmla="*/ 108332 h 1281628"/>
              <a:gd name="connsiteX5" fmla="*/ 4164376 w 4164376"/>
              <a:gd name="connsiteY5" fmla="*/ 108332 h 1281628"/>
              <a:gd name="connsiteX6" fmla="*/ 4164376 w 4164376"/>
              <a:gd name="connsiteY6" fmla="*/ 108332 h 128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4376" h="1281628">
                <a:moveTo>
                  <a:pt x="0" y="1210019"/>
                </a:moveTo>
                <a:cubicBezTo>
                  <a:pt x="208402" y="605009"/>
                  <a:pt x="416805" y="0"/>
                  <a:pt x="903383" y="9181"/>
                </a:cubicBezTo>
                <a:cubicBezTo>
                  <a:pt x="1389961" y="18362"/>
                  <a:pt x="2375971" y="1248578"/>
                  <a:pt x="2919470" y="1265103"/>
                </a:cubicBezTo>
                <a:cubicBezTo>
                  <a:pt x="3462969" y="1281628"/>
                  <a:pt x="4164376" y="108332"/>
                  <a:pt x="4164376" y="108332"/>
                </a:cubicBezTo>
                <a:lnTo>
                  <a:pt x="4164376" y="108332"/>
                </a:lnTo>
                <a:lnTo>
                  <a:pt x="4164376" y="108332"/>
                </a:lnTo>
                <a:lnTo>
                  <a:pt x="4164376" y="108332"/>
                </a:ln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500"/>
                                        <p:tgtEl>
                                          <p:spTgt spid="4608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6084"/>
                                        </p:tgtEl>
                                        <p:attrNameLst>
                                          <p:attrName>style.visibility</p:attrName>
                                        </p:attrNameLst>
                                      </p:cBhvr>
                                      <p:to>
                                        <p:strVal val="visible"/>
                                      </p:to>
                                    </p:set>
                                    <p:animEffect transition="in" filter="blinds(horizontal)">
                                      <p:cBhvr>
                                        <p:cTn id="10" dur="500"/>
                                        <p:tgtEl>
                                          <p:spTgt spid="4608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6085"/>
                                        </p:tgtEl>
                                        <p:attrNameLst>
                                          <p:attrName>style.visibility</p:attrName>
                                        </p:attrNameLst>
                                      </p:cBhvr>
                                      <p:to>
                                        <p:strVal val="visible"/>
                                      </p:to>
                                    </p:set>
                                    <p:animEffect transition="in" filter="blinds(horizontal)">
                                      <p:cBhvr>
                                        <p:cTn id="13" dur="500"/>
                                        <p:tgtEl>
                                          <p:spTgt spid="4608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6086"/>
                                        </p:tgtEl>
                                        <p:attrNameLst>
                                          <p:attrName>style.visibility</p:attrName>
                                        </p:attrNameLst>
                                      </p:cBhvr>
                                      <p:to>
                                        <p:strVal val="visible"/>
                                      </p:to>
                                    </p:set>
                                    <p:animEffect transition="in" filter="blinds(horizontal)">
                                      <p:cBhvr>
                                        <p:cTn id="16" dur="500"/>
                                        <p:tgtEl>
                                          <p:spTgt spid="4608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20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6087"/>
                                        </p:tgtEl>
                                        <p:attrNameLst>
                                          <p:attrName>style.visibility</p:attrName>
                                        </p:attrNameLst>
                                      </p:cBhvr>
                                      <p:to>
                                        <p:strVal val="visible"/>
                                      </p:to>
                                    </p:set>
                                    <p:animEffect transition="in" filter="blinds(horizontal)">
                                      <p:cBhvr>
                                        <p:cTn id="25" dur="500"/>
                                        <p:tgtEl>
                                          <p:spTgt spid="46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p:bldP spid="46085" grpId="0"/>
      <p:bldP spid="46086" grpId="0"/>
      <p:bldP spid="4608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74753" name="文本框 1"/>
          <p:cNvSpPr txBox="1"/>
          <p:nvPr/>
        </p:nvSpPr>
        <p:spPr>
          <a:xfrm>
            <a:off x="1967262" y="1944004"/>
            <a:ext cx="4692650" cy="1568450"/>
          </a:xfrm>
          <a:prstGeom prst="rect">
            <a:avLst/>
          </a:prstGeom>
          <a:noFill/>
          <a:ln w="9525">
            <a:noFill/>
          </a:ln>
        </p:spPr>
        <p:txBody>
          <a:bodyPr>
            <a:spAutoFit/>
          </a:bodyPr>
          <a:lstStyle/>
          <a:p>
            <a:pPr>
              <a:lnSpc>
                <a:spcPct val="150000"/>
              </a:lnSpc>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背诵并默写课文。</a:t>
            </a:r>
            <a:endParaRPr lang="zh-CN" altLang="en-US" sz="3200" b="1" dirty="0">
              <a:latin typeface="黑体" panose="02010609060101010101" pitchFamily="49" charset="-122"/>
              <a:ea typeface="黑体" panose="02010609060101010101" pitchFamily="49" charset="-122"/>
            </a:endParaRPr>
          </a:p>
          <a:p>
            <a:pPr>
              <a:lnSpc>
                <a:spcPct val="150000"/>
              </a:lnSpc>
            </a:pP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课外积累李白的诗歌。</a:t>
            </a:r>
            <a:endParaRPr lang="zh-CN" altLang="en-US" sz="3200" b="1"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cstate="print"/>
          <a:stretch>
            <a:fillRect/>
          </a:stretch>
        </p:blipFill>
        <p:spPr>
          <a:xfrm>
            <a:off x="7150864" y="1012691"/>
            <a:ext cx="3233000" cy="3590306"/>
          </a:xfrm>
          <a:prstGeom prst="rect">
            <a:avLst/>
          </a:prstGeom>
          <a:noFill/>
          <a:ln w="9525">
            <a:noFill/>
          </a:ln>
        </p:spPr>
      </p:pic>
      <p:grpSp>
        <p:nvGrpSpPr>
          <p:cNvPr id="4" name="组合 3"/>
          <p:cNvGrpSpPr/>
          <p:nvPr/>
        </p:nvGrpSpPr>
        <p:grpSpPr>
          <a:xfrm>
            <a:off x="163830" y="137160"/>
            <a:ext cx="3264535" cy="674370"/>
            <a:chOff x="258" y="216"/>
            <a:chExt cx="5141" cy="1062"/>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随堂练习</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82946" name="文本框 1"/>
          <p:cNvSpPr txBox="1"/>
          <p:nvPr/>
        </p:nvSpPr>
        <p:spPr>
          <a:xfrm>
            <a:off x="2079625" y="855663"/>
            <a:ext cx="8032750" cy="4523105"/>
          </a:xfrm>
          <a:prstGeom prst="rect">
            <a:avLst/>
          </a:prstGeom>
          <a:noFill/>
          <a:ln w="9525">
            <a:noFill/>
          </a:ln>
        </p:spPr>
        <p:txBody>
          <a:bodyPr>
            <a:spAutoFit/>
          </a:bodyPr>
          <a:lstStyle/>
          <a:p>
            <a:pPr algn="ctr">
              <a:lnSpc>
                <a:spcPct val="150000"/>
              </a:lnSpc>
              <a:buClr>
                <a:srgbClr val="B7DEE8"/>
              </a:buClr>
              <a:buFont typeface="Wingdings" panose="05000000000000000000" pitchFamily="2" charset="2"/>
            </a:pPr>
            <a:r>
              <a:rPr lang="zh-CN" altLang="en-US" sz="3200" b="1" dirty="0">
                <a:latin typeface="黑体" panose="02010609060101010101" pitchFamily="49" charset="-122"/>
                <a:ea typeface="黑体" panose="02010609060101010101" pitchFamily="49" charset="-122"/>
                <a:cs typeface="楷体" panose="02010609060101010101" charset="-122"/>
              </a:rPr>
              <a:t>将进酒</a:t>
            </a:r>
            <a:endParaRPr lang="zh-CN" altLang="en-US" sz="3200" b="1" dirty="0">
              <a:latin typeface="黑体" panose="02010609060101010101" pitchFamily="49" charset="-122"/>
              <a:ea typeface="黑体" panose="02010609060101010101" pitchFamily="49" charset="-122"/>
              <a:cs typeface="楷体" panose="02010609060101010101" charset="-122"/>
            </a:endParaRPr>
          </a:p>
          <a:p>
            <a:pPr>
              <a:lnSpc>
                <a:spcPct val="150000"/>
              </a:lnSpc>
              <a:buClr>
                <a:srgbClr val="B7DEE8"/>
              </a:buClr>
              <a:buFont typeface="Wingdings" panose="05000000000000000000" pitchFamily="2" charset="2"/>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君不见黄河之水天上来，奔流到海不复回。君不见高堂明镜悲白发，朝如青丝暮成雪。人生得意须尽欢，莫使金樽空对月。天生我材必有用，千金散尽还复来。烹羊宰牛且为乐，会须一饮三百杯。</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83970" name="文本框 1"/>
          <p:cNvSpPr txBox="1"/>
          <p:nvPr/>
        </p:nvSpPr>
        <p:spPr>
          <a:xfrm>
            <a:off x="2166938" y="714058"/>
            <a:ext cx="8180387" cy="5262245"/>
          </a:xfrm>
          <a:prstGeom prst="rect">
            <a:avLst/>
          </a:prstGeom>
          <a:noFill/>
          <a:ln w="9525">
            <a:noFill/>
          </a:ln>
        </p:spPr>
        <p:txBody>
          <a:bodyPr>
            <a:spAutoFit/>
          </a:bodyPr>
          <a:lstStyle/>
          <a:p>
            <a:pPr>
              <a:lnSpc>
                <a:spcPct val="150000"/>
              </a:lnSpc>
              <a:buClr>
                <a:srgbClr val="B7DEE8"/>
              </a:buClr>
              <a:buFont typeface="Wingdings" panose="05000000000000000000" pitchFamily="2" charset="2"/>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岑夫子，丹丘生，将进酒，杯莫停。与君歌一曲，请君为我倾耳听。钟鼓馔玉不足贵，但愿长醉不复醒。古来圣贤皆寂寞，惟有饮者留其名。陈王昔时宴平乐，斗酒十千恣欢谑。主人何为言少钱，径须沽取对君酌。五花马，千金裘，呼儿将出换美酒，与尔同销万古愁。</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95250" y="224790"/>
            <a:ext cx="3332480" cy="586105"/>
            <a:chOff x="150" y="354"/>
            <a:chExt cx="5248" cy="92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新课导入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62467" name="矩形 9"/>
          <p:cNvSpPr/>
          <p:nvPr/>
        </p:nvSpPr>
        <p:spPr>
          <a:xfrm>
            <a:off x="2043748" y="998855"/>
            <a:ext cx="8050212" cy="4516438"/>
          </a:xfrm>
          <a:prstGeom prst="rect">
            <a:avLst/>
          </a:prstGeom>
          <a:noFill/>
          <a:ln w="9525">
            <a:noFill/>
          </a:ln>
        </p:spPr>
        <p:txBody>
          <a:bodyPr>
            <a:spAutoFit/>
          </a:bodyPr>
          <a:lstStyle/>
          <a:p>
            <a:pPr indent="719455">
              <a:lnSpc>
                <a:spcPct val="150000"/>
              </a:lnSpc>
            </a:pPr>
            <a:r>
              <a:rPr lang="en-US" altLang="zh-CN"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在大唐盛世，有一位诗人他豪情满怀，诗酒仗剑走江湖。他才华横溢，满怀经世治国之志。在道士吴均的推荐下，在人生迈入第四十一个春秋之际，他由布衣登上了卿相的殿堂，满以为实现理想、施展才华的时候到了，但是皇帝昏聩无能，美梦初醒，他很快被赐金还放，理想与现实的交织下，他陷入矛盾之中，这个人就是</a:t>
            </a:r>
            <a:r>
              <a:rPr lang="en-US" altLang="zh-CN" sz="2800" b="1" dirty="0">
                <a:latin typeface="楷体" panose="02010609060101010101" charset="-122"/>
                <a:ea typeface="楷体" panose="02010609060101010101" charset="-122"/>
                <a:cs typeface="楷体" panose="02010609060101010101" charset="-122"/>
              </a:rPr>
              <a:t>——</a:t>
            </a:r>
            <a:endParaRPr lang="zh-CN" altLang="en-US" sz="28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8" name="组合 7"/>
          <p:cNvGrpSpPr/>
          <p:nvPr/>
        </p:nvGrpSpPr>
        <p:grpSpPr>
          <a:xfrm>
            <a:off x="110490" y="86995"/>
            <a:ext cx="3317240" cy="723900"/>
            <a:chOff x="174" y="137"/>
            <a:chExt cx="5224" cy="1140"/>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10245" name="文本框 2"/>
          <p:cNvSpPr txBox="1"/>
          <p:nvPr/>
        </p:nvSpPr>
        <p:spPr>
          <a:xfrm>
            <a:off x="1975803" y="1260475"/>
            <a:ext cx="8239125" cy="3553460"/>
          </a:xfrm>
          <a:prstGeom prst="rect">
            <a:avLst/>
          </a:prstGeom>
          <a:noFill/>
          <a:ln w="9525">
            <a:noFill/>
          </a:ln>
        </p:spPr>
        <p:txBody>
          <a:bodyPr>
            <a:spAutoFit/>
          </a:bodyPr>
          <a:lstStyle/>
          <a:p>
            <a:pPr>
              <a:lnSpc>
                <a:spcPct val="150000"/>
              </a:lnSpc>
            </a:pPr>
            <a:r>
              <a:rPr lang="zh-CN" altLang="en-US" sz="3000" b="1" dirty="0">
                <a:solidFill>
                  <a:srgbClr val="FF0000"/>
                </a:solidFill>
                <a:latin typeface="楷体" panose="02010609060101010101" charset="-122"/>
                <a:ea typeface="楷体" panose="02010609060101010101" charset="-122"/>
                <a:cs typeface="楷体" panose="02010609060101010101" charset="-122"/>
              </a:rPr>
              <a:t>【李白】</a:t>
            </a:r>
            <a:r>
              <a:rPr lang="zh-CN" altLang="en-US" sz="3000" b="1" dirty="0">
                <a:latin typeface="楷体" panose="02010609060101010101" charset="-122"/>
                <a:ea typeface="楷体" panose="02010609060101010101" charset="-122"/>
                <a:cs typeface="楷体" panose="02010609060101010101" charset="-122"/>
              </a:rPr>
              <a:t>（701年—762年），字太白，号青莲居士，又号“谪仙人”。是唐代伟大的浪漫主义诗人，被后人誉为“</a:t>
            </a:r>
            <a:r>
              <a:rPr lang="zh-CN" altLang="en-US" sz="3000" b="1" dirty="0">
                <a:solidFill>
                  <a:srgbClr val="0000FF"/>
                </a:solidFill>
                <a:latin typeface="楷体" panose="02010609060101010101" charset="-122"/>
                <a:ea typeface="楷体" panose="02010609060101010101" charset="-122"/>
                <a:cs typeface="楷体" panose="02010609060101010101" charset="-122"/>
              </a:rPr>
              <a:t>诗仙</a:t>
            </a:r>
            <a:r>
              <a:rPr lang="zh-CN" altLang="en-US" sz="3000" b="1" dirty="0">
                <a:latin typeface="楷体" panose="02010609060101010101" charset="-122"/>
                <a:ea typeface="楷体" panose="02010609060101010101" charset="-122"/>
                <a:cs typeface="楷体" panose="02010609060101010101" charset="-122"/>
              </a:rPr>
              <a:t>”。与杜甫并称为“李杜”，又合称“大李杜”。其人爽朗大方，爱饮酒作诗，喜交友，</a:t>
            </a:r>
            <a:r>
              <a:rPr lang="zh-CN" altLang="zh-CN" sz="3000" b="1" dirty="0">
                <a:latin typeface="楷体" panose="02010609060101010101" charset="-122"/>
                <a:ea typeface="楷体" panose="02010609060101010101" charset="-122"/>
                <a:cs typeface="楷体" panose="02010609060101010101" charset="-122"/>
              </a:rPr>
              <a:t>有《李太白集》传世</a:t>
            </a:r>
            <a:r>
              <a:rPr lang="zh-CN" altLang="en-US" sz="3000" b="1" dirty="0">
                <a:latin typeface="楷体" panose="02010609060101010101" charset="-122"/>
                <a:ea typeface="楷体" panose="02010609060101010101" charset="-122"/>
                <a:cs typeface="楷体" panose="02010609060101010101" charset="-122"/>
              </a:rPr>
              <a:t>。</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64514" name="文本框 2"/>
          <p:cNvSpPr txBox="1"/>
          <p:nvPr/>
        </p:nvSpPr>
        <p:spPr>
          <a:xfrm>
            <a:off x="2208530" y="1949133"/>
            <a:ext cx="5699125" cy="2306955"/>
          </a:xfrm>
          <a:prstGeom prst="rect">
            <a:avLst/>
          </a:prstGeom>
          <a:noFill/>
          <a:ln w="9525">
            <a:noFill/>
          </a:ln>
        </p:spPr>
        <p:txBody>
          <a:bodyPr>
            <a:spAutoFit/>
          </a:bodyPr>
          <a:lstStyle/>
          <a:p>
            <a:pPr>
              <a:lnSpc>
                <a:spcPct val="150000"/>
              </a:lnSpc>
            </a:pPr>
            <a:r>
              <a:rPr lang="zh-CN" altLang="zh-CN" sz="3200" b="1" dirty="0">
                <a:solidFill>
                  <a:srgbClr val="FF0000"/>
                </a:solidFill>
                <a:latin typeface="楷体" panose="02010609060101010101" charset="-122"/>
                <a:ea typeface="楷体" panose="02010609060101010101" charset="-122"/>
              </a:rPr>
              <a:t>【代表作】</a:t>
            </a:r>
            <a:r>
              <a:rPr lang="zh-CN" altLang="zh-CN" sz="3200" b="1" dirty="0">
                <a:latin typeface="楷体" panose="02010609060101010101" charset="-122"/>
                <a:ea typeface="楷体" panose="02010609060101010101" charset="-122"/>
              </a:rPr>
              <a:t>有《望庐山瀑布》《行路难》《蜀道难》《将进酒》《早发白帝城》等多首。</a:t>
            </a:r>
            <a:endParaRPr lang="zh-CN" altLang="zh-CN" sz="3200" b="1" dirty="0">
              <a:latin typeface="楷体" panose="02010609060101010101" charset="-122"/>
              <a:ea typeface="楷体" panose="02010609060101010101" charset="-122"/>
            </a:endParaRPr>
          </a:p>
        </p:txBody>
      </p:sp>
      <p:pic>
        <p:nvPicPr>
          <p:cNvPr id="64515" name="图片 1"/>
          <p:cNvPicPr>
            <a:picLocks noChangeAspect="1"/>
          </p:cNvPicPr>
          <p:nvPr/>
        </p:nvPicPr>
        <p:blipFill>
          <a:blip r:embed="rId2" cstate="print"/>
          <a:stretch>
            <a:fillRect/>
          </a:stretch>
        </p:blipFill>
        <p:spPr>
          <a:xfrm>
            <a:off x="7907655" y="1468120"/>
            <a:ext cx="2362200" cy="3400425"/>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65538" name="矩形 1"/>
          <p:cNvSpPr/>
          <p:nvPr/>
        </p:nvSpPr>
        <p:spPr>
          <a:xfrm>
            <a:off x="2066925" y="1190308"/>
            <a:ext cx="8058150" cy="4184650"/>
          </a:xfrm>
          <a:prstGeom prst="rect">
            <a:avLst/>
          </a:prstGeom>
          <a:noFill/>
          <a:ln w="9525">
            <a:noFill/>
          </a:ln>
        </p:spPr>
        <p:txBody>
          <a:bodyPr>
            <a:spAutoFit/>
          </a:bodyPr>
          <a:lstStyle/>
          <a:p>
            <a:pPr indent="719455">
              <a:lnSpc>
                <a:spcPct val="150000"/>
              </a:lnSpc>
              <a:spcBef>
                <a:spcPct val="50000"/>
              </a:spcBef>
            </a:pPr>
            <a:r>
              <a:rPr lang="en-US" altLang="zh-CN" sz="2800" b="1" dirty="0">
                <a:latin typeface="楷体" panose="02010609060101010101" charset="-122"/>
                <a:ea typeface="楷体" panose="02010609060101010101" charset="-122"/>
                <a:cs typeface="楷体" panose="02010609060101010101" charset="-122"/>
              </a:rPr>
              <a:t>762</a:t>
            </a:r>
            <a:r>
              <a:rPr lang="zh-CN" altLang="en-US" sz="2800" b="1" dirty="0">
                <a:latin typeface="楷体" panose="02010609060101010101" charset="-122"/>
                <a:ea typeface="楷体" panose="02010609060101010101" charset="-122"/>
                <a:cs typeface="楷体" panose="02010609060101010101" charset="-122"/>
              </a:rPr>
              <a:t>年病逝于安徽当涂，享年</a:t>
            </a:r>
            <a:r>
              <a:rPr lang="en-US" altLang="zh-CN" sz="2800" b="1" dirty="0">
                <a:latin typeface="楷体" panose="02010609060101010101" charset="-122"/>
                <a:ea typeface="楷体" panose="02010609060101010101" charset="-122"/>
                <a:cs typeface="楷体" panose="02010609060101010101" charset="-122"/>
              </a:rPr>
              <a:t>61</a:t>
            </a:r>
            <a:r>
              <a:rPr lang="zh-CN" altLang="en-US" sz="2800" b="1" dirty="0">
                <a:latin typeface="楷体" panose="02010609060101010101" charset="-122"/>
                <a:ea typeface="楷体" panose="02010609060101010101" charset="-122"/>
                <a:cs typeface="楷体" panose="02010609060101010101" charset="-122"/>
              </a:rPr>
              <a:t>岁。其墓在安徽当涂，四川江油、湖北安陆有纪念馆。　</a:t>
            </a:r>
            <a:endParaRPr lang="en-US" altLang="zh-CN" sz="2800" b="1" dirty="0">
              <a:latin typeface="楷体" panose="02010609060101010101" charset="-122"/>
              <a:ea typeface="楷体" panose="02010609060101010101" charset="-122"/>
              <a:cs typeface="楷体" panose="02010609060101010101" charset="-122"/>
            </a:endParaRPr>
          </a:p>
          <a:p>
            <a:pPr indent="719455">
              <a:lnSpc>
                <a:spcPct val="150000"/>
              </a:lnSpc>
              <a:spcBef>
                <a:spcPct val="50000"/>
              </a:spcBef>
            </a:pPr>
            <a:r>
              <a:rPr lang="zh-CN" altLang="en-US" sz="2800" b="1" dirty="0">
                <a:solidFill>
                  <a:srgbClr val="0000FF"/>
                </a:solidFill>
                <a:latin typeface="楷体" panose="02010609060101010101" charset="-122"/>
                <a:ea typeface="楷体" panose="02010609060101010101" charset="-122"/>
                <a:cs typeface="楷体" panose="02010609060101010101" charset="-122"/>
              </a:rPr>
              <a:t>李白一生不以功名显露，却高自期许，以布衣之身来藐视权贵，肆无忌惮地嘲笑以政治权力为中心的等级秩序，批判当时腐败的政治现象，以大胆反抗的姿态，推进了盛唐文化中的英雄主义精神。 </a:t>
            </a:r>
            <a:endParaRPr lang="zh-CN" altLang="en-US" sz="2800" b="1" dirty="0">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38430" y="118745"/>
            <a:ext cx="3289935" cy="692785"/>
            <a:chOff x="218" y="187"/>
            <a:chExt cx="5181" cy="1091"/>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写作背景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66563" name="矩形 5"/>
          <p:cNvSpPr/>
          <p:nvPr/>
        </p:nvSpPr>
        <p:spPr>
          <a:xfrm>
            <a:off x="2072005" y="1396365"/>
            <a:ext cx="8048625" cy="3556000"/>
          </a:xfrm>
          <a:prstGeom prst="rect">
            <a:avLst/>
          </a:prstGeom>
          <a:noFill/>
          <a:ln w="9525">
            <a:noFill/>
          </a:ln>
        </p:spPr>
        <p:txBody>
          <a:bodyPr>
            <a:spAutoFit/>
          </a:bodyPr>
          <a:lstStyle/>
          <a:p>
            <a:pPr indent="719455">
              <a:lnSpc>
                <a:spcPct val="150000"/>
              </a:lnSpc>
            </a:pPr>
            <a:r>
              <a:rPr lang="zh-CN" altLang="en-US" sz="3000" b="1" dirty="0">
                <a:latin typeface="楷体" panose="02010609060101010101" charset="-122"/>
                <a:ea typeface="楷体" panose="02010609060101010101" charset="-122"/>
                <a:cs typeface="楷体" panose="02010609060101010101" charset="-122"/>
              </a:rPr>
              <a:t>李白在二十六岁那年，抱着“四方之志”，出蜀远游。但李白却不愿意像当时多数知识分子一样通过科举考试来实现自己的政治抱负，而是希望借广泛的结交和诗文投赠培养声誉以此得到不寻常的提拔。</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67586" name="矩形 2"/>
          <p:cNvSpPr/>
          <p:nvPr/>
        </p:nvSpPr>
        <p:spPr>
          <a:xfrm>
            <a:off x="1732280" y="620713"/>
            <a:ext cx="8339138" cy="5631180"/>
          </a:xfrm>
          <a:prstGeom prst="rect">
            <a:avLst/>
          </a:prstGeom>
          <a:noFill/>
          <a:ln w="9525">
            <a:noFill/>
          </a:ln>
        </p:spPr>
        <p:txBody>
          <a:bodyPr>
            <a:spAutoFit/>
          </a:bodyPr>
          <a:lstStyle/>
          <a:p>
            <a:pPr indent="719455">
              <a:lnSpc>
                <a:spcPct val="120000"/>
              </a:lnSpc>
            </a:pPr>
            <a:r>
              <a:rPr lang="zh-CN" altLang="en-US" sz="3000" b="1" dirty="0">
                <a:latin typeface="楷体" panose="02010609060101010101" charset="-122"/>
                <a:ea typeface="楷体" panose="02010609060101010101" charset="-122"/>
              </a:rPr>
              <a:t>终于，在他四十一岁时被玄宗召至长安，进入了翰林院。然而此时李隆基已经昏聩了，不理政事，他不过把李白看做文学弄臣，只是想用李白的才华为宫廷生活作点缀粉饰太平。李白不肯摧眉折腰事权贵的性格也同权贵们格格不入，如此种种，在宫廷不久即蒙受谗言，被李隆基赏了一些金子给赶了出来。为之努力了多年的政治理想还没有来得及实现，就在一旦之间付之汪洋。这首诗就是李白无奈离京时，朋友为他设酒送别，在酒席上创作的。</a:t>
            </a:r>
            <a:endParaRPr lang="zh-CN" altLang="en-US" sz="3000" b="1" dirty="0">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63830" y="137160"/>
            <a:ext cx="3263900" cy="673735"/>
            <a:chOff x="258" y="216"/>
            <a:chExt cx="5140" cy="1061"/>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3" name="Rectangle 5"/>
          <p:cNvSpPr/>
          <p:nvPr/>
        </p:nvSpPr>
        <p:spPr>
          <a:xfrm>
            <a:off x="2590800" y="2434590"/>
            <a:ext cx="1968500" cy="2306638"/>
          </a:xfrm>
          <a:prstGeom prst="rect">
            <a:avLst/>
          </a:prstGeom>
          <a:noFill/>
          <a:ln w="9525">
            <a:noFill/>
          </a:ln>
        </p:spPr>
        <p:txBody>
          <a:bodyPr>
            <a:spAutoFit/>
          </a:bodyPr>
          <a:lstStyle/>
          <a:p>
            <a:pPr>
              <a:lnSpc>
                <a:spcPct val="150000"/>
              </a:lnSpc>
              <a:buClr>
                <a:srgbClr val="00CCFF"/>
              </a:buClr>
              <a:buFont typeface="Wingdings" panose="05000000000000000000" pitchFamily="2" charset="2"/>
            </a:pPr>
            <a:r>
              <a:rPr lang="zh-CN" altLang="zh-CN" sz="3200" b="1" dirty="0">
                <a:latin typeface="楷体" panose="02010609060101010101" charset="-122"/>
                <a:ea typeface="楷体" panose="02010609060101010101" charset="-122"/>
              </a:rPr>
              <a:t>读准字音</a:t>
            </a:r>
            <a:endParaRPr lang="zh-CN" altLang="zh-CN" sz="3200" b="1" dirty="0">
              <a:latin typeface="楷体" panose="02010609060101010101" charset="-122"/>
              <a:ea typeface="楷体" panose="02010609060101010101" charset="-122"/>
            </a:endParaRPr>
          </a:p>
          <a:p>
            <a:pPr>
              <a:lnSpc>
                <a:spcPct val="150000"/>
              </a:lnSpc>
              <a:buClr>
                <a:srgbClr val="00CCFF"/>
              </a:buClr>
              <a:buFont typeface="Wingdings" panose="05000000000000000000" pitchFamily="2" charset="2"/>
            </a:pPr>
            <a:r>
              <a:rPr lang="zh-CN" altLang="zh-CN" sz="3200" b="1" dirty="0">
                <a:latin typeface="楷体" panose="02010609060101010101" charset="-122"/>
                <a:ea typeface="楷体" panose="02010609060101010101" charset="-122"/>
              </a:rPr>
              <a:t>读准节奏</a:t>
            </a:r>
            <a:endParaRPr lang="zh-CN" altLang="zh-CN" sz="3200" b="1" dirty="0">
              <a:latin typeface="楷体" panose="02010609060101010101" charset="-122"/>
              <a:ea typeface="楷体" panose="02010609060101010101" charset="-122"/>
            </a:endParaRPr>
          </a:p>
          <a:p>
            <a:pPr>
              <a:lnSpc>
                <a:spcPct val="150000"/>
              </a:lnSpc>
              <a:buClr>
                <a:srgbClr val="00CCFF"/>
              </a:buClr>
              <a:buFont typeface="Wingdings" panose="05000000000000000000" pitchFamily="2" charset="2"/>
            </a:pPr>
            <a:r>
              <a:rPr lang="zh-CN" altLang="zh-CN" sz="3200" b="1" dirty="0">
                <a:latin typeface="楷体" panose="02010609060101010101" charset="-122"/>
                <a:ea typeface="楷体" panose="02010609060101010101" charset="-122"/>
              </a:rPr>
              <a:t>读出感情</a:t>
            </a:r>
            <a:endParaRPr lang="zh-CN" altLang="zh-CN" sz="3200" b="1" dirty="0">
              <a:latin typeface="楷体" panose="02010609060101010101" charset="-122"/>
              <a:ea typeface="楷体" panose="02010609060101010101" charset="-122"/>
            </a:endParaRPr>
          </a:p>
        </p:txBody>
      </p:sp>
      <p:sp>
        <p:nvSpPr>
          <p:cNvPr id="219" name=" 219"/>
          <p:cNvSpPr/>
          <p:nvPr/>
        </p:nvSpPr>
        <p:spPr>
          <a:xfrm>
            <a:off x="4559300" y="895985"/>
            <a:ext cx="2076450" cy="522288"/>
          </a:xfrm>
          <a:prstGeom prst="roundRect">
            <a:avLst>
              <a:gd name="adj" fmla="val 50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a:ln>
                  <a:noFill/>
                </a:ln>
                <a:solidFill>
                  <a:schemeClr val="lt1"/>
                </a:solidFill>
                <a:effectLst/>
                <a:uLnTx/>
                <a:uFillTx/>
                <a:latin typeface="楷体" panose="02010609060101010101" charset="-122"/>
                <a:ea typeface="楷体" panose="02010609060101010101" charset="-122"/>
                <a:cs typeface="楷体" panose="02010609060101010101" charset="-122"/>
                <a:sym typeface="+mn-ea"/>
              </a:rPr>
              <a:t>  </a:t>
            </a:r>
            <a:r>
              <a:rPr kumimoji="0" lang="zh-CN" altLang="en-US" sz="3200" b="1" i="0" u="none" strike="noStrike" kern="1200" cap="none" spc="0" normalizeH="0" baseline="0" noProof="1">
                <a:ln>
                  <a:noFill/>
                </a:ln>
                <a:solidFill>
                  <a:schemeClr val="lt1"/>
                </a:solidFill>
                <a:effectLst/>
                <a:uLnTx/>
                <a:uFillTx/>
                <a:latin typeface="楷体" panose="02010609060101010101" charset="-122"/>
                <a:ea typeface="楷体" panose="02010609060101010101" charset="-122"/>
                <a:cs typeface="楷体" panose="02010609060101010101" charset="-122"/>
                <a:sym typeface="+mn-ea"/>
              </a:rPr>
              <a:t>朗 诵</a:t>
            </a:r>
            <a:endParaRPr kumimoji="0" lang="zh-CN" altLang="en-US" sz="3200" b="0" i="0" u="none" strike="noStrike" kern="1200" cap="none" spc="0" normalizeH="0" baseline="0" noProof="1">
              <a:ln>
                <a:noFill/>
              </a:ln>
              <a:solidFill>
                <a:srgbClr val="FFFFFF"/>
              </a:solidFill>
              <a:effectLst/>
              <a:uLnTx/>
              <a:uFillTx/>
              <a:latin typeface="楷体" panose="02010609060101010101" charset="-122"/>
              <a:ea typeface="楷体" panose="02010609060101010101" charset="-122"/>
              <a:cs typeface="楷体" panose="02010609060101010101" charset="-122"/>
            </a:endParaRPr>
          </a:p>
        </p:txBody>
      </p:sp>
      <p:pic>
        <p:nvPicPr>
          <p:cNvPr id="97289" name="Picture 9" descr="http://a2.att.hudong.com/01/66/01300000066957120688660118688.jpg"/>
          <p:cNvPicPr>
            <a:picLocks noChangeAspect="1" noChangeArrowheads="1"/>
          </p:cNvPicPr>
          <p:nvPr/>
        </p:nvPicPr>
        <p:blipFill>
          <a:blip r:embed="rId2" cstate="print"/>
          <a:srcRect/>
          <a:stretch>
            <a:fillRect/>
          </a:stretch>
        </p:blipFill>
        <p:spPr bwMode="auto">
          <a:xfrm>
            <a:off x="5431262" y="1890793"/>
            <a:ext cx="4534148" cy="3452219"/>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wipe(up)">
                                      <p:cBhvr>
                                        <p:cTn id="7" dur="500"/>
                                        <p:tgtEl>
                                          <p:spTgt spid="219"/>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972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9" grpId="0" bldLvl="0" animBg="1"/>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1936</Words>
  <Application>WPS 演示</Application>
  <PresentationFormat>自定义</PresentationFormat>
  <Paragraphs>113</Paragraphs>
  <Slides>24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Calibri Light</vt:lpstr>
      <vt:lpstr>微软雅黑</vt:lpstr>
      <vt:lpstr>楷体</vt:lpstr>
      <vt:lpstr>黑体</vt:lpstr>
      <vt:lpstr>Arial Unicode MS</vt:lpstr>
      <vt:lpstr>Calibri</vt:lpstr>
      <vt:lpstr>Raleway Black</vt:lpstr>
      <vt:lpstr>楷体_GB2312</vt:lpstr>
      <vt:lpstr>方正硬笔楷书简体</vt:lpstr>
      <vt:lpstr>Segoe Print</vt:lpstr>
      <vt:lpstr>新宋体</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2019-05-22T06:56:47Z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