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4"/>
  </p:notesMasterIdLst>
  <p:sldIdLst>
    <p:sldId id="652" r:id="rId2"/>
    <p:sldId id="403" r:id="rId3"/>
    <p:sldId id="404" r:id="rId4"/>
    <p:sldId id="406" r:id="rId5"/>
    <p:sldId id="409" r:id="rId6"/>
    <p:sldId id="411" r:id="rId7"/>
    <p:sldId id="413" r:id="rId8"/>
    <p:sldId id="415" r:id="rId9"/>
    <p:sldId id="417" r:id="rId10"/>
    <p:sldId id="419" r:id="rId11"/>
    <p:sldId id="421" r:id="rId12"/>
    <p:sldId id="423" r:id="rId13"/>
    <p:sldId id="425" r:id="rId14"/>
    <p:sldId id="427" r:id="rId15"/>
    <p:sldId id="429" r:id="rId16"/>
    <p:sldId id="432" r:id="rId17"/>
    <p:sldId id="435" r:id="rId18"/>
    <p:sldId id="438" r:id="rId19"/>
    <p:sldId id="440" r:id="rId20"/>
    <p:sldId id="443" r:id="rId21"/>
    <p:sldId id="447" r:id="rId22"/>
    <p:sldId id="450" r:id="rId23"/>
    <p:sldId id="454" r:id="rId24"/>
    <p:sldId id="456" r:id="rId25"/>
    <p:sldId id="457" r:id="rId26"/>
    <p:sldId id="458" r:id="rId27"/>
    <p:sldId id="461" r:id="rId28"/>
    <p:sldId id="463" r:id="rId29"/>
    <p:sldId id="464" r:id="rId30"/>
    <p:sldId id="467" r:id="rId31"/>
    <p:sldId id="469" r:id="rId32"/>
    <p:sldId id="471" r:id="rId33"/>
    <p:sldId id="474" r:id="rId34"/>
    <p:sldId id="475" r:id="rId35"/>
    <p:sldId id="477" r:id="rId36"/>
    <p:sldId id="479" r:id="rId37"/>
    <p:sldId id="482" r:id="rId38"/>
    <p:sldId id="486" r:id="rId39"/>
    <p:sldId id="488" r:id="rId40"/>
    <p:sldId id="489" r:id="rId41"/>
    <p:sldId id="490" r:id="rId42"/>
    <p:sldId id="492" r:id="rId43"/>
    <p:sldId id="494" r:id="rId44"/>
    <p:sldId id="496" r:id="rId45"/>
    <p:sldId id="499" r:id="rId46"/>
    <p:sldId id="502" r:id="rId47"/>
    <p:sldId id="504" r:id="rId48"/>
    <p:sldId id="505" r:id="rId49"/>
    <p:sldId id="507" r:id="rId50"/>
    <p:sldId id="508" r:id="rId51"/>
    <p:sldId id="510" r:id="rId52"/>
    <p:sldId id="512" r:id="rId53"/>
    <p:sldId id="514" r:id="rId54"/>
    <p:sldId id="515" r:id="rId55"/>
    <p:sldId id="518" r:id="rId56"/>
    <p:sldId id="521" r:id="rId57"/>
    <p:sldId id="523" r:id="rId58"/>
    <p:sldId id="526" r:id="rId59"/>
    <p:sldId id="529" r:id="rId60"/>
    <p:sldId id="530" r:id="rId61"/>
    <p:sldId id="531" r:id="rId62"/>
    <p:sldId id="533" r:id="rId63"/>
    <p:sldId id="535" r:id="rId64"/>
    <p:sldId id="537" r:id="rId65"/>
    <p:sldId id="538" r:id="rId66"/>
    <p:sldId id="540" r:id="rId67"/>
    <p:sldId id="542" r:id="rId68"/>
    <p:sldId id="544" r:id="rId69"/>
    <p:sldId id="546" r:id="rId70"/>
    <p:sldId id="549" r:id="rId71"/>
    <p:sldId id="552" r:id="rId72"/>
    <p:sldId id="553" r:id="rId73"/>
    <p:sldId id="555" r:id="rId74"/>
    <p:sldId id="558" r:id="rId75"/>
    <p:sldId id="561" r:id="rId76"/>
    <p:sldId id="563" r:id="rId77"/>
    <p:sldId id="565" r:id="rId78"/>
    <p:sldId id="567" r:id="rId79"/>
    <p:sldId id="569" r:id="rId80"/>
    <p:sldId id="571" r:id="rId81"/>
    <p:sldId id="573" r:id="rId82"/>
    <p:sldId id="575" r:id="rId83"/>
    <p:sldId id="577" r:id="rId84"/>
    <p:sldId id="579" r:id="rId85"/>
    <p:sldId id="581" r:id="rId86"/>
    <p:sldId id="583" r:id="rId87"/>
    <p:sldId id="585" r:id="rId88"/>
    <p:sldId id="587" r:id="rId89"/>
    <p:sldId id="589" r:id="rId90"/>
    <p:sldId id="590" r:id="rId91"/>
    <p:sldId id="592" r:id="rId92"/>
    <p:sldId id="595" r:id="rId93"/>
    <p:sldId id="598" r:id="rId94"/>
    <p:sldId id="601" r:id="rId95"/>
    <p:sldId id="604" r:id="rId96"/>
    <p:sldId id="607" r:id="rId97"/>
    <p:sldId id="610" r:id="rId98"/>
    <p:sldId id="613" r:id="rId99"/>
    <p:sldId id="616" r:id="rId100"/>
    <p:sldId id="619" r:id="rId101"/>
    <p:sldId id="622" r:id="rId102"/>
    <p:sldId id="625" r:id="rId103"/>
    <p:sldId id="628" r:id="rId104"/>
    <p:sldId id="631" r:id="rId105"/>
    <p:sldId id="632" r:id="rId106"/>
    <p:sldId id="634" r:id="rId107"/>
    <p:sldId id="635" r:id="rId108"/>
    <p:sldId id="637" r:id="rId109"/>
    <p:sldId id="640" r:id="rId110"/>
    <p:sldId id="643" r:id="rId111"/>
    <p:sldId id="646" r:id="rId112"/>
    <p:sldId id="649" r:id="rId113"/>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9.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专题十一 语言表达简明、连贯、得体，</a:t>
            </a:r>
            <a:endParaRPr kumimoji="0" lang="en-US" altLang="zh-CN" sz="3600" b="0" kern="0" cap="none" spc="0" normalizeH="0" baseline="0" noProof="0" dirty="0" smtClean="0">
              <a:latin typeface="黑体" panose="02010600030101010101" pitchFamily="49" charset="-122"/>
              <a:ea typeface="黑体" panose="02010600030101010101" pitchFamily="49" charset="-122"/>
              <a:cs typeface="+mj-cs"/>
            </a:endParaRPr>
          </a:p>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准确、鲜明、生动</a:t>
            </a: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(课标</a:t>
            </a:r>
            <a:r>
              <a:rPr lang="en-US" altLang="zh-CN" sz="1800" dirty="0" smtClean="0">
                <a:solidFill>
                  <a:schemeClr val="tx1"/>
                </a:solidFill>
                <a:ea typeface="黑体" panose="02010600030101010101" pitchFamily="49" charset="-122"/>
              </a:rPr>
              <a:t>Ⅲ</a:t>
            </a:r>
            <a:r>
              <a:rPr lang="zh-CN" altLang="en-US" sz="1800" dirty="0" smtClean="0">
                <a:solidFill>
                  <a:schemeClr val="tx1"/>
                </a:solidFill>
                <a:ea typeface="黑体" panose="02010600030101010101" pitchFamily="49" charset="-122"/>
              </a:rPr>
              <a:t>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纵观整个语段,把握所给文字的核心话题,依据相关提示进行准确补写,使整段文字语意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连贯。第①处,前面说“不仅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”,后面自然是“而且</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”,具体内容应结合第①处横线后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面的句子填写;第②处,前面的“但是”表转折,前面是说为人类造福,后面自然是从反面谈气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候给人类带来的不利的影响;第③处,根据前文内容,应填人们利用一些方法改变气候状况的目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a:t>
            </a:r>
            <a:endParaRPr lang="zh-CN" altLang="en-US" dirty="0"/>
          </a:p>
        </p:txBody>
      </p:sp>
      <p:sp>
        <p:nvSpPr>
          <p:cNvPr id="3" name="TextBox 2"/>
          <p:cNvSpPr txBox="1"/>
          <p:nvPr/>
        </p:nvSpPr>
        <p:spPr>
          <a:xfrm>
            <a:off x="540000" y="283515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举一反三</a:t>
            </a:r>
            <a:r>
              <a:rPr lang="zh-CN" altLang="en-US" sz="1530" kern="0" dirty="0" smtClean="0">
                <a:solidFill>
                  <a:srgbClr val="000000"/>
                </a:solidFill>
                <a:latin typeface="Times New Roman" panose="02020603050405020304" pitchFamily="65" charset="-122"/>
                <a:ea typeface="宋体" panose="02010600030101010101" pitchFamily="2" charset="-122"/>
              </a:rPr>
              <a:t>　这种因境补文的试题要求考生根据语段的中心内容和具体情境在指定的位置填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入合适的话语,使语段上下贯通。所以,理解空白处的前后文意至关重要,必要时还需对空白处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的前后文进行一定的概括总结。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10.(2018贵州黔东南一模,20,6分)在下面一段文字横线处补写恰当的语句,使整段文字语意完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整连贯,内容贴切,逻辑严密,每处不超过15个字。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人工智能(英文缩写为AI),是计算机科学的一个分支。它的设想是让电脑具有人的很多能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力。目前的说法大概是,AI有两种,①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,就是使电脑变成“像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人一样具有智能的机器”。这个领域短期内还很难突破,目前发展空间不大。另一种是弱人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工智能,就是让电脑更聪明、更有用,它能解决人的效率问题,②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,该领域的研究包括机器人、语言识别、图像识别等诸多方面,③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392033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(示例)①一种是强人工智能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②让效率更高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③这个领域有更广阔的发展空间</a:t>
            </a:r>
            <a:endParaRPr lang="zh-CN" altLang="en-US" dirty="0"/>
          </a:p>
        </p:txBody>
      </p:sp>
      <p:sp>
        <p:nvSpPr>
          <p:cNvPr id="4" name="TextBox 3"/>
          <p:cNvSpPr txBox="1"/>
          <p:nvPr/>
        </p:nvSpPr>
        <p:spPr>
          <a:xfrm>
            <a:off x="540000" y="497472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第①空,根据前文“AI有两种”和后文“另一种是弱人工智能”可知,应该填写“一种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是强人工智能”。第②空,根据前文“解决人的效率问题”可知,应该填写“让效率更高”。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第③空,根据前文“目前发展空间不大”可知,应该填写“这个领域有更广阔的发展空间”。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11.(2018贵州安顺期末质测,21,5分)下面文段有三处推断存在问题,请参照①的方式,说明另外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两处问题。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在人工智能围棋机器人“阿尔法狗”先后战胜围棋高手李世石和柯洁后,有科学家指出,人工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智能已经比人类更聪明,而且随着技术发展,人工智能不断升级换代后,最终会有一天将全面超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越人类,反之,人类自身进化缓慢,最终一定会被人工智能取代甚至统治。这也是不少人的忧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①智能机器人战胜围棋高手,不代表人工智能比人类更聪明。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427752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(示例)②人工智能不断升级换代,不代表终将全面超越人类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③人类自身进化缓慢,不代表最终一定会被人工智能取代甚至统治</a:t>
            </a:r>
            <a:endParaRPr lang="zh-CN" altLang="en-US" dirty="0"/>
          </a:p>
        </p:txBody>
      </p:sp>
      <p:sp>
        <p:nvSpPr>
          <p:cNvPr id="4" name="TextBox 3"/>
          <p:cNvSpPr txBox="1"/>
          <p:nvPr/>
        </p:nvSpPr>
        <p:spPr>
          <a:xfrm>
            <a:off x="540000" y="496111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文段中“人工智能不断升级换代后,最终会有一天将全面超越人类”“人类自身进化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缓慢,最终一定会被人工智能取代甚至统治”这两句的推断存在逻辑问题,仿照①的方式作答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12.(2018广西南宁一模,21,5分)下面文段有三处推断存在问题,请参照①的方式,说明另外两处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古人云“自古才子出寒门”。古今中外成才者,都出自寒家。范仲淹两岁丧父,随母改嫁,幼时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读书连稠一点的粥都难以吃到;司马光亦出身贫寒;明代大学士宋濂家中一贫如洗;苏联伟大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作家高尔基曾经是个流浪儿;荷兰画家梵高也曾穷困潦倒,一文不名,生活上常靠弟弟接济;居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里夫人刚满十岁就去打工,还供姐姐读书</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这些都是幼时曾贫困而后来成为才子的非常之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人。因此说,寒门必出才子,而富贵之家却总出纨绔子弟。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①古今中外成才的人不一定都出自寒家。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463471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(示例)②寒门不一定就会出才子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③富贵之家不一定就出纨绔子弟</a:t>
            </a:r>
            <a:endParaRPr lang="zh-CN" altLang="en-US" dirty="0"/>
          </a:p>
        </p:txBody>
      </p:sp>
      <p:sp>
        <p:nvSpPr>
          <p:cNvPr id="4" name="TextBox 3"/>
          <p:cNvSpPr txBox="1"/>
          <p:nvPr/>
        </p:nvSpPr>
        <p:spPr>
          <a:xfrm>
            <a:off x="540000" y="533191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①是对语段中“古今中外成才者,都出自寒家”的逻辑修正,参照①“</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不一定</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”的方式,把“寒门必出才子”“富贵之家却总出纨绔子弟”这两句推断不合理之处表达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出来即可。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13.(2018四省名校第一次联考,21,5分)下面文段有三处推断存在问题,请参照①的方式,说明另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外两处问题。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“停车难”近年来成为不少地区普遍存在的“城市病”,既给市民生活带来不便,也造成社会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管理难题。针对这一情况,石家庄市政府巧施“妙招儿”,依据各地的具体情况来划定不同功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能的停车位,起到了很好的“疗效”。可见划定不同功能的停车位,就能避免车主的乱停车行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为。车主的乱停车行为得到制止,就能规范城市建设。只要规范了城市建设,就能实现创建文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明城的目标,让人们生活得更加幸福。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①划定不同功能的停车位,不一定就能避免车主的乱停车行为。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456327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(示例)②车主的乱停车行为得到制止,不一定就能规范城市建设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③规范了城市建设,不一定就能实现创建文明城的目标</a:t>
            </a:r>
            <a:endParaRPr lang="zh-CN" altLang="en-US" dirty="0"/>
          </a:p>
        </p:txBody>
      </p:sp>
      <p:sp>
        <p:nvSpPr>
          <p:cNvPr id="4" name="TextBox 3"/>
          <p:cNvSpPr txBox="1"/>
          <p:nvPr/>
        </p:nvSpPr>
        <p:spPr>
          <a:xfrm>
            <a:off x="540000" y="526047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文段中“</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,就能</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”的推断都过于绝对,仿照①“</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,不一定就能</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式,把另外两句推断不合理之处表达出来即可。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14.(2018四川南充二诊,21,5分)下面文段有三处推断存在问题,请参照①的方式,说明另外两处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中华文化元素是指中华民族在长期的历史进程中铸就的具有中国气派、中国风格、中国韵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味的基本质素,是构建当代中华文化的基本成分之一。只要我们充分利用中华文化元素,必能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塑造国家形象,提升国民精神。开掘弘扬中华文化元素,肯定能提升人们的民族自信心和传承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中华文化的自觉性。此外,通过发掘蕴含着中华文化元素的文化事项、文化符号,彰显可亲可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敬的中国风格,就一定能让中国文化“走出去”。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①充分利用中华文化元素,不一定能塑造国家形象,提升国民精神。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(示例)②开掘弘扬中华文化元素,不一定能提升人们的民族自信心和传承中华文化的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自觉性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③发掘蕴含着中华文化元素的文化事项、文化符号,彰显可亲可敬的中国风格,不一定能让中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国文化“走出去”</a:t>
            </a:r>
            <a:endParaRPr lang="zh-CN" altLang="en-US" dirty="0"/>
          </a:p>
        </p:txBody>
      </p:sp>
      <p:sp>
        <p:nvSpPr>
          <p:cNvPr id="3" name="TextBox 2"/>
          <p:cNvSpPr txBox="1"/>
          <p:nvPr/>
        </p:nvSpPr>
        <p:spPr>
          <a:xfrm>
            <a:off x="540000" y="254539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语段中含有“必能”“肯定能”“就一定能”的三个句子表述都过于绝对,仿照①的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句式把另外两个句子推断不合理之处表达出来即可。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15.(2017广西南宁二模,20,5分)在下面一段文字横线处补写恰当的语句,使整段文字语意完整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连贯,内容贴切,逻辑严密。每处不超过15个字。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“水乃万物之源,诸生之宗始也。”水缔造了人类,①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影响着人们的品德和情操,影响着人们的内心世界和社会心态。现在,世界正濒临一场对人类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的健康与生命发出严重警告的水危机。如果不正视这个问题,②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。我认为,造成水危机的因素有三个:水的资源性短缺、水文化匮乏、制度管理不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严。其中,最令人担忧的是由缺乏管理制度造成的人力浪费、消耗、污染和破坏;又因为水的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易得性,使人们对水的极端重要性缺乏认知,亲水的文化意识淡薄。因此,在改变水资源短缺的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基础上,③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4075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(示例)①影响着人类的健康和生命(1分)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②人类将面临灾难性后果(2分)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③要加强水文化和水管理制度建设(2分)</a:t>
            </a:r>
            <a:endParaRPr lang="zh-CN" altLang="en-US" dirty="0"/>
          </a:p>
        </p:txBody>
      </p:sp>
      <p:sp>
        <p:nvSpPr>
          <p:cNvPr id="3" name="TextBox 2"/>
          <p:cNvSpPr txBox="1"/>
          <p:nvPr/>
        </p:nvSpPr>
        <p:spPr>
          <a:xfrm>
            <a:off x="540000" y="219514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文段主要论述的是水的重要性、水资源缺乏及水资源保护的问题。从“也影响着人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们的品德和情操”的“也”和句式可知,第①空要填水影响人的物质生命方面的内容;第②空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应填不正视水危机的严重后果或影响;第③空,前文提到“造成水危机的因素有三个”,上句已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经提到了第一个因素,此处应该回应剩余的“水文化匮乏、制度管理不严”两个因素。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16.(2017贵州适应考,20,5分)在下面一段文字横线处补写出恰当的语句,使整段文字语意完整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连贯,内容贴切,逻辑严密,每处不超过8个字。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世界上有两种风景,一种是自然的风景,①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。自然的风景,需要我们走近山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山水水。不仅要有闲暇,还要有金钱。但是,在精神的风景面前,我们有更加平等的机会。文字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是精神风景的重要组成部分,文字的秀丽与壮美,绝不亚于任何大自然的鬼斧神工。与文字打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交道的人有两种,②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,一种是写作的人。读书的人是幸福的,因为他可以欣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赏世界最美丽的精神风景。写作的人更是幸福的,因为他不仅可以欣赏美,③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356314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(示例)①一种是精神的风景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②一种是读书的人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③还可以创造美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(答对一空给1分,答对两空给3分,答对三空给5分)</a:t>
            </a:r>
            <a:endParaRPr lang="zh-CN" altLang="en-US" dirty="0"/>
          </a:p>
        </p:txBody>
      </p:sp>
      <p:sp>
        <p:nvSpPr>
          <p:cNvPr id="4" name="TextBox 3"/>
          <p:cNvSpPr txBox="1"/>
          <p:nvPr/>
        </p:nvSpPr>
        <p:spPr>
          <a:xfrm>
            <a:off x="540000" y="497472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文段主要论述的是与精神风景相关的问题。根据上下文内容,第①句应填“一种是精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神的风景”;从下文“读书的人是幸福的”看,第②句应填“一种是读书的人”;第③句应填能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与“可以欣赏美”产生递进关系的“还可以创造美”。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17.(2017云南昆明适应性检测,20,5分)在下面一段文字横线处补写恰当的语句,使整段文字语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意完整连贯,内容贴切,逻辑严密。每处不超过10个字。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谷雨,顾名思义就是“播谷降雨”的意思。换句话说,这是①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佳时节。因为在谷雨时节②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,大大有利于谷类农作物的生长。关于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谷雨是什么意思,古人还有“雨生百谷”之说。“清明断雪,谷雨断霜”,谷雨节气的到来意味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着③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,气温开始回升,雨水增多,这时期的雨水对谷类作物的生长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发育很有作用,故称“谷雨”。</a:t>
            </a:r>
            <a:endParaRPr lang="zh-CN" altLang="en-US"/>
          </a:p>
        </p:txBody>
      </p:sp>
      <p:sp>
        <p:nvSpPr>
          <p:cNvPr id="3" name="TextBox 2"/>
          <p:cNvSpPr txBox="1"/>
          <p:nvPr/>
        </p:nvSpPr>
        <p:spPr>
          <a:xfrm>
            <a:off x="540000" y="356314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(示例)①播种(1分)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②雨水增多(2分)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③寒潮天气基本结束(2分)</a:t>
            </a:r>
            <a:endParaRPr lang="zh-CN" altLang="en-US" dirty="0"/>
          </a:p>
        </p:txBody>
      </p:sp>
      <p:sp>
        <p:nvSpPr>
          <p:cNvPr id="4" name="TextBox 3"/>
          <p:cNvSpPr txBox="1"/>
          <p:nvPr/>
        </p:nvSpPr>
        <p:spPr>
          <a:xfrm>
            <a:off x="540000" y="461753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文段主要介绍了二十四节气之一的谷雨。第①空根据上文“播谷降雨”和下文“最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佳时节”,应填“播种”;第②空从上文的“播谷降雨”和下文有利于谷物生长的内容来看,应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填“雨水增多”;第③空从上文“清明断雪,谷雨断霜”和下文“气温开始回升”来看,应填气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温停止下降之类的内容。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6.(2016课标全国Ⅰ,16,5分)在下面一段文字横线处补写恰当的语句,使整段文字语意完整连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花青素是一种水溶性的植物色素,分布在液泡内的细胞液中,能够决定花的红色、蓝色、紫色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等颜色的差别。这是因为花青素①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:在酸性溶液中呈现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红色,在碱性溶液中变为蓝色,处于中性环境时则是紫色。更令人称奇的是②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,比如有一种牵牛花清晨是粉红色,之后变成紫红色,最后变成蓝色。究其原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因,就是花瓣表皮细胞的液泡内pH值发生了变化,③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而形成花的颜色的变化。</a:t>
            </a:r>
            <a:endParaRPr lang="zh-CN" altLang="en-US"/>
          </a:p>
        </p:txBody>
      </p:sp>
      <p:sp>
        <p:nvSpPr>
          <p:cNvPr id="3" name="TextBox 2"/>
          <p:cNvSpPr txBox="1"/>
          <p:nvPr/>
        </p:nvSpPr>
        <p:spPr>
          <a:xfrm>
            <a:off x="540000" y="392033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(示例)①在不同环境中会形成不同颜色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②有些花的颜色可以一日数变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③花青素也就随之发生变化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18.(2017四川德阳二诊,20,5分)在下面一段文字横线处补写恰当的语句,使整段文字语意完整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连贯,内容贴切,逻辑严密。每处不超过20个字。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读山水诗可丰富知识。由于受种种条件的限制,人们无法遍览全国各地的山水胜迹,①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。这间接得到的知识和印象,与亲身所历、亲目所见自然隔了一层,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但收获往往更快捷、更精粹。所以,“读万卷书”正好可以②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读好的山水诗还有教化的功用,如“欲穷千里目,更上一层楼”,③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327739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(示例)①但可以的是读山水诗来弥补这一遗憾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②弥补“行万里路”的不足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③就能让人悟出不断进取的哲理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a:t>
            </a:r>
            <a:endParaRPr lang="zh-CN" altLang="en-US" dirty="0"/>
          </a:p>
        </p:txBody>
      </p:sp>
      <p:sp>
        <p:nvSpPr>
          <p:cNvPr id="4" name="TextBox 3"/>
          <p:cNvSpPr txBox="1"/>
          <p:nvPr/>
        </p:nvSpPr>
        <p:spPr>
          <a:xfrm>
            <a:off x="544278" y="4688968"/>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文段主要论述的是读山水诗的意义。根据上下文,第①空应填读山水诗能弥补人们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“无法遍览全国各地的山水胜迹”的遗憾;第②空从“读万卷书”可知其对应的是“行万里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路”,此处应填“弥补‘行万里路’的不足”;第③空从上文“读好的山水诗还有教化的功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用”来看,此处应填读“欲穷千里目,更上一层楼”给人的积极的教化作用。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19.(2017四川自贡三诊,20,5分)在下面一段文字横线处补写恰当的语句,使整段文字语意完整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连贯,内容贴切,逻辑严密。每处不超过15个字。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今天为什么还要读中国古代经典?①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,如果你不想完全抛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弃自己的民族文化传统,那么阅读自己民族的文化经典吧,因为这是承继传统的一种必要方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式。不仅如此,就个人而言,阅读经典是接受文化濡染的过程,可以改变人的气质。②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,会表现出与一般人截然不同的精神气质。很多人都发生气质的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变化,一个时代的社会风气就会随之发生变化。所以,③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在个人,可以改变气质;对社会,可以转变风气。</a:t>
            </a:r>
            <a:endParaRPr lang="zh-CN" altLang="en-US"/>
          </a:p>
        </p:txBody>
      </p:sp>
      <p:sp>
        <p:nvSpPr>
          <p:cNvPr id="3" name="TextBox 2"/>
          <p:cNvSpPr txBox="1"/>
          <p:nvPr/>
        </p:nvSpPr>
        <p:spPr>
          <a:xfrm>
            <a:off x="54000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(示例)①这主要是文化传承的需要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②一个受传统文化熏陶较多的人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③阅读本民族的文化经典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a:t>
            </a:r>
            <a:endParaRPr lang="zh-CN" altLang="en-US" dirty="0"/>
          </a:p>
        </p:txBody>
      </p:sp>
      <p:sp>
        <p:nvSpPr>
          <p:cNvPr id="4" name="TextBox 3"/>
          <p:cNvSpPr txBox="1"/>
          <p:nvPr/>
        </p:nvSpPr>
        <p:spPr>
          <a:xfrm>
            <a:off x="540000" y="531721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由文段开头第一句可以推知,第①处应该阐释原因或说出读经典的作用;从“会表现出</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气质”可以推知,第②处应填“一个受传统文化熏陶较多的人”;第③处是本段的总结句,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应和开头遥相呼应,填“阅读本民族的文化经典”。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20.(2016广西南宁一模,16,5分)在下面一段文字横线处补写恰当的语句,使整段文字语意完整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连贯,内容贴切,逻辑严密。每处不超过15个字。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我国是传统农业大国,农村人口众多。在城镇化浪潮中,有的人选择留下,建设美丽乡村;①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,走进城市灯火,尽管这里有艰难、有委屈,但②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。无论身在何方,③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论走多远,亲情都是心灵的港湾。</a:t>
            </a:r>
            <a:endParaRPr lang="zh-CN" altLang="en-US"/>
          </a:p>
        </p:txBody>
      </p:sp>
      <p:sp>
        <p:nvSpPr>
          <p:cNvPr id="3" name="TextBox 2"/>
          <p:cNvSpPr txBox="1"/>
          <p:nvPr/>
        </p:nvSpPr>
        <p:spPr>
          <a:xfrm>
            <a:off x="571472" y="3217566"/>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(示例)①有的人告别父老乡亲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②更有机会、梦想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③根都在故乡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(第①空2分,第②空2分,第③空1分。如有其他答案,只要言之成理,亦可酌情给分)</a:t>
            </a:r>
            <a:endParaRPr lang="zh-CN" altLang="en-US" dirty="0"/>
          </a:p>
        </p:txBody>
      </p:sp>
      <p:sp>
        <p:nvSpPr>
          <p:cNvPr id="4" name="TextBox 3"/>
          <p:cNvSpPr txBox="1"/>
          <p:nvPr/>
        </p:nvSpPr>
        <p:spPr>
          <a:xfrm>
            <a:off x="571472" y="4700579"/>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第①空由前面的“有的人选择留下,建设美丽乡村”和后面的“走进城市灯火”可知,应填“告别家乡”之类的内容。第②空由前面的“尽管这里有艰难、有委屈,但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”可知,应填与之相反的情况,如“机会、梦想、前途”等诸如此类的内容。第③空由前面的“无论身在何方”和后面的“无论走多远,亲情都是心灵的港湾”可知,应填“根在故乡”等一类的内容。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题中所给文字是有关“花青素”的科普文段。第①处后面为冒号,说明后文是对该句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的解释说明,第①处是对“在酸性溶液中呈现红色,在碱性溶液中变为蓝色,处于中性环境时则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是紫色”的归纳概括。因此,第①处可填“在不同环境中会形成不同颜色”。第②处后面举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了例子,“比如有一种牵牛花清晨是粉红色,之后变成紫红色,最后变成蓝色”,由这句话可知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该空应填“有些花的颜色可以一日数变”。第③处根据前后句来判断,前句是“花瓣表皮细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胞的液泡内pH值发生了变化”,后句是“从而形成花的颜色的变化”,根据“pH值变化—花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青素变化—花的颜色变化”的关系,可知,此处应填“花青素也就随之发生变化”。</a:t>
            </a:r>
            <a:endParaRPr lang="zh-CN" altLang="en-US" dirty="0"/>
          </a:p>
        </p:txBody>
      </p:sp>
      <p:sp>
        <p:nvSpPr>
          <p:cNvPr id="3" name="TextBox 2"/>
          <p:cNvSpPr txBox="1"/>
          <p:nvPr/>
        </p:nvSpPr>
        <p:spPr>
          <a:xfrm>
            <a:off x="540000" y="356314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语段补写题难度较大。此类题要在快速阅读整段文字,初步感知大体内容的基础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上,结合具体语境,根据上下文的句子结构、逻辑顺序等来分析、推理、判断,找准连接点,用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好关键词,补写出与前后语意贯通、修辞和句式相照应的句子。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7.(2015课标全国Ⅱ,16,5分)在下面一段文字横线处补写恰当的语句,使整段文字语意完整连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读书仅仅是为了记住书中的内容吗?答案是否定的。①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。记忆型阅读是我们缺乏想象力的根源之一,因为它容易导致盲从书本知识,从而失去质疑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精神。批判型阅读是一种创造性阅读,它不追求②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,而主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张激发想象力和灵感,带着自己的思考,让自己变得更有思想。能通过阅读提出有价值的疑问,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,通过分析根源找到解决问题的途径和方法,这在泛阅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读日益普遍的时候更显得难能可贵。</a:t>
            </a:r>
            <a:endParaRPr lang="zh-CN" altLang="en-US"/>
          </a:p>
        </p:txBody>
      </p:sp>
      <p:sp>
        <p:nvSpPr>
          <p:cNvPr id="3" name="TextBox 2"/>
          <p:cNvSpPr txBox="1"/>
          <p:nvPr/>
        </p:nvSpPr>
        <p:spPr>
          <a:xfrm>
            <a:off x="540000" y="3920335"/>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(示例)①阅读有记忆型和批判型之分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②简单的、机械的知识记忆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③通过质疑找出问题的根源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把握文段思路,第①处所填内容要概括下文,从下文看,主要是讲记忆型阅读和批判型阅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读。第②处联系上文,上文说批判型阅读是一种创造性阅读,从“它不追求”可知应从反面来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讲,即跟记忆型阅读对比来说。第③处注意前后句式,表述时要衔接自然。</a:t>
            </a:r>
            <a:endParaRPr lang="zh-CN" altLang="en-US" dirty="0"/>
          </a:p>
        </p:txBody>
      </p:sp>
      <p:sp>
        <p:nvSpPr>
          <p:cNvPr id="3" name="TextBox 2"/>
          <p:cNvSpPr txBox="1"/>
          <p:nvPr/>
        </p:nvSpPr>
        <p:spPr>
          <a:xfrm>
            <a:off x="540000" y="213438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三思一读,恢复原貌。一思文段大意。通读时根据材料的性质,抓住关键语句,把握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材料大意。二思层次思路。正确划分文段的层次,理清句间的逻辑关系。三思内容句式。应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明确补写的内容,前后照应,特别要关注空格前后的标点符号以及连词的提示作用。一读检查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验证。检查补写后的内容是否符合试题要求,语意是否连贯,有无语病,是否简洁等。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8.(2015课标全国Ⅰ,16,5分)在下面一段文字横线处补写恰当的语句,使整段文字语意完整连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电子商务存在的价值之一,就是通过互联网进行网上购物、网上支付,节省消费者与商家的时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间和空间,①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,对于工作忙碌的上班族而言,②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,还易于达到货比三家、快乐购物的目的。在信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息多元化的21世纪,③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,完成购物,已经成为许多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消费者的习惯。</a:t>
            </a:r>
            <a:endParaRPr lang="zh-CN" altLang="en-US"/>
          </a:p>
        </p:txBody>
      </p:sp>
      <p:sp>
        <p:nvSpPr>
          <p:cNvPr id="3" name="TextBox 2"/>
          <p:cNvSpPr txBox="1"/>
          <p:nvPr/>
        </p:nvSpPr>
        <p:spPr>
          <a:xfrm>
            <a:off x="540000" y="349170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(示例)①从而大大提高交易效率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②除了大量节省宝贵时间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③上网浏览商品信息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a:t>
            </a:r>
            <a:endParaRPr lang="zh-CN" altLang="en-US" dirty="0"/>
          </a:p>
        </p:txBody>
      </p:sp>
      <p:sp>
        <p:nvSpPr>
          <p:cNvPr id="4" name="TextBox 2"/>
          <p:cNvSpPr txBox="1"/>
          <p:nvPr/>
        </p:nvSpPr>
        <p:spPr>
          <a:xfrm>
            <a:off x="540000" y="49204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第①处要填的内容应是前面内容所产生的结果,要包括消费者和商家两方面。第②处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内容上要注意与上句的“工作忙碌”相关联,句式上要注意与下句的“还”相衔接。第③处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应与后句的“完成购物”构成承接关系,形成网上购物的一个连续过程。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9.(2014课标全国Ⅱ,16,5分)在下面一段文字横线处补写恰当的语句,使整段文字语意完整连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贯,内容贴切,逻辑严密。每处不超过12个字。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大家都知道,①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,倘若呼吸停止,生命也将终结。人体通过呼吸,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,排出二氧化碳。那你可知道土壤也有呼吸?土壤呼吸和人的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呼吸一样,也是一个③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的过程。</a:t>
            </a:r>
            <a:endParaRPr lang="zh-CN" altLang="en-US"/>
          </a:p>
        </p:txBody>
      </p:sp>
      <p:sp>
        <p:nvSpPr>
          <p:cNvPr id="3" name="TextBox 2"/>
          <p:cNvSpPr txBox="1"/>
          <p:nvPr/>
        </p:nvSpPr>
        <p:spPr>
          <a:xfrm>
            <a:off x="540000" y="290148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(示例)①一个人活着就必须呼吸　②从大气中吸入氧气　③吸入氧气释放二氧化碳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(写出一句给1分,写出两句给3分,写出三句给5分。如有其他答案,只要言之成理,可酌情给分)</a:t>
            </a:r>
            <a:endParaRPr lang="zh-CN" altLang="en-US" dirty="0"/>
          </a:p>
        </p:txBody>
      </p:sp>
      <p:sp>
        <p:nvSpPr>
          <p:cNvPr id="4" name="TextBox 2"/>
          <p:cNvSpPr txBox="1"/>
          <p:nvPr/>
        </p:nvSpPr>
        <p:spPr>
          <a:xfrm>
            <a:off x="540000" y="363458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第一步,把握文段内容,确定文段核心。这则材料的中心话题为“呼吸”,涉及生物学中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“呼吸”的背景知识。第二步,把握文段语脉,合理推导补写的内容。根据“倘若”“也”等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词语可知,①句应填“呼吸”对于人的重要作用。由“排出二氧化碳”一句可知,②句应是讲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“吸”的过程。由“也是”“的过程”可知,土壤的呼吸过程与人的呼吸过程相同,据此推导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出③句的内容。第三步,检查纠正。检查所填的内容是否符合题中要求,语言风格与整个文段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是否一致,上下文是否连贯顺畅。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10.(2014课标全国Ⅰ,16,5分)在下面一段文字横线处补写恰当的语句,使整段文字语意完整连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二氧化碳是最主要的大气保温气体之一。大气中的二氧化碳浓度升高会导致全球变暖,造成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天气干旱或旱涝不均,甚至可能造成海洋水位上升,淹没大量沿海城市,①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。然而,也有研究指出,②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:比如增加的二氧化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碳可以给植物“施肥”,有利于植物的生长。但这必须有个前提,植物还活着!如果土壤被污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染,③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,我们就失去了这些向大气中释放氧气的“氧气工厂”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和“空气净化器”。</a:t>
            </a:r>
            <a:endParaRPr lang="zh-CN" altLang="en-US"/>
          </a:p>
        </p:txBody>
      </p:sp>
      <p:sp>
        <p:nvSpPr>
          <p:cNvPr id="3" name="TextBox 2"/>
          <p:cNvSpPr txBox="1"/>
          <p:nvPr/>
        </p:nvSpPr>
        <p:spPr>
          <a:xfrm>
            <a:off x="540000" y="392033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(示例)①给人类带来巨大的灾难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②二氧化碳增加会带来好处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③植物就会生病甚至死亡</a:t>
            </a:r>
            <a:endParaRPr lang="zh-CN" altLang="en-US" dirty="0"/>
          </a:p>
        </p:txBody>
      </p:sp>
      <p:sp>
        <p:nvSpPr>
          <p:cNvPr id="4" name="TextBox 2"/>
          <p:cNvSpPr txBox="1"/>
          <p:nvPr/>
        </p:nvSpPr>
        <p:spPr>
          <a:xfrm>
            <a:off x="540000" y="499190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第①处应填海水淹没大量沿海城市对人类的影响,即巨大灾难。第②处应填对后面的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例子进行概括的句子:二氧化碳增加能带来好处。第③处应填土壤被污染的后果:植物生病甚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至死亡。做此类题要注意:①审文意;②看语境;③巧造句。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68202"/>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1.(2014课标全国Ⅱ,15)依次填入下面一段文字横线处的语句,衔接最恰当的一组是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马是中国人喜爱的动物,是人类最早驯养的家畜之一,是极其温顺又充满野性魅力的动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,马已经成为力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量与神行的代表。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①还让人们有了敬马王、打马球、赛马等习俗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②对人们生活的各个方面都产生了重大影响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③它帮人们种地运货,和人们一起南征北战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④作为六畜之首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⑤马是人类的朋友和伴侣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⑥千里马、老马识途等故事也十分深入人心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A.③②④①⑤⑥　　B.③⑥①④⑤②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C.⑤③②⑥①④　　D.⑤④②③①⑥</a:t>
            </a:r>
            <a:endParaRPr lang="zh-CN" altLang="en-US" dirty="0"/>
          </a:p>
        </p:txBody>
      </p:sp>
      <p:sp>
        <p:nvSpPr>
          <p:cNvPr id="3" name="文本框 4"/>
          <p:cNvSpPr txBox="1"/>
          <p:nvPr/>
        </p:nvSpPr>
        <p:spPr>
          <a:xfrm>
            <a:off x="470572" y="1122111"/>
            <a:ext cx="3672800"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题组二  语言表达连贯</a:t>
            </a:r>
            <a:r>
              <a:rPr lang="en-US" altLang="zh-CN" b="1" dirty="0" smtClean="0">
                <a:solidFill>
                  <a:srgbClr val="7030A0"/>
                </a:solidFill>
                <a:latin typeface="黑体" panose="02010600030101010101" pitchFamily="49" charset="-122"/>
                <a:ea typeface="黑体" panose="02010600030101010101" pitchFamily="49" charset="-122"/>
                <a:sym typeface="+mn-ea"/>
              </a:rPr>
              <a:t>·</a:t>
            </a:r>
            <a:r>
              <a:rPr lang="zh-CN" altLang="en-US" b="1" dirty="0" smtClean="0">
                <a:solidFill>
                  <a:srgbClr val="7030A0"/>
                </a:solidFill>
                <a:latin typeface="黑体" panose="02010600030101010101" pitchFamily="49" charset="-122"/>
                <a:ea typeface="黑体" panose="02010600030101010101" pitchFamily="49" charset="-122"/>
                <a:sym typeface="+mn-ea"/>
              </a:rPr>
              <a:t>语句排序</a:t>
            </a:r>
            <a:endParaRPr lang="zh-CN" altLang="en-US" dirty="0"/>
          </a:p>
        </p:txBody>
      </p:sp>
      <p:sp>
        <p:nvSpPr>
          <p:cNvPr id="4" name="TextBox 2"/>
          <p:cNvSpPr txBox="1"/>
          <p:nvPr/>
        </p:nvSpPr>
        <p:spPr>
          <a:xfrm>
            <a:off x="540000" y="568866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⑤句为总领句,②句包含了①③⑥句的内容;根据关联词关系,应先③句后①句,而⑥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句与最后一句联系更紧密。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2.(2014课标全国Ⅰ,15)依次填入下面一段文字横线处的语句,衔接最恰当的一组是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中国珠算是以算盘为工具进行数字计算的一种方法,借助算盘和口诀,通过人手指拨动算珠,就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可以完成高难度计算。</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。2013年1</a:t>
            </a:r>
            <a:r>
              <a:t/>
            </a:r>
            <a:br/>
            <a:r>
              <a:rPr lang="zh-CN" altLang="en-US" sz="1530" kern="0" dirty="0" smtClean="0">
                <a:solidFill>
                  <a:srgbClr val="000000"/>
                </a:solidFill>
                <a:latin typeface="Times New Roman" panose="02020603050405020304" pitchFamily="65" charset="-122"/>
                <a:ea typeface="宋体" panose="02010600030101010101" pitchFamily="2" charset="-122"/>
              </a:rPr>
              <a:t>2月4日,“中国珠算”被正式列入联合国教科文组织人类非物质文化遗产名录。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①即便是不识字的人也能熟练掌握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②珠算算盘结构简单,操作方便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③包含了珠算的所有秘密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④蕴含了坐标几何的原理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⑤用珠算运算,无论速度还是准确率都可以跟电子计算器媲美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⑥珠算口诀则是一套完整的韵味诗歌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A.②③⑥④⑤①　　B.②④⑥③①⑤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C.⑤①②⑥③④　　D.⑤②③⑥④①</a:t>
            </a:r>
            <a:endParaRPr lang="zh-CN" altLang="en-US"/>
          </a:p>
        </p:txBody>
      </p:sp>
      <p:sp>
        <p:nvSpPr>
          <p:cNvPr id="3" name="TextBox 2"/>
          <p:cNvSpPr txBox="1"/>
          <p:nvPr/>
        </p:nvSpPr>
        <p:spPr>
          <a:xfrm>
            <a:off x="540000" y="518903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六句之间有着紧密的逻辑联系,排序时,要依照逻辑关系来考虑,不可仅凭语感。</a:t>
            </a:r>
            <a:endParaRPr lang="zh-CN" altLang="en-US" dirty="0"/>
          </a:p>
        </p:txBody>
      </p:sp>
      <p:sp>
        <p:nvSpPr>
          <p:cNvPr id="4" name="TextBox 3"/>
          <p:cNvSpPr txBox="1"/>
          <p:nvPr/>
        </p:nvSpPr>
        <p:spPr>
          <a:xfrm>
            <a:off x="540000" y="5546224"/>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首先应浏览所给的语段和句子,把握中心意思;再看所给的小句子,借助关联词、代词等把握句和句之间的关系。连贯题应注意时间顺序、空间顺序、逻辑顺序、陈述对象一致、句子结构对称等问题。答题时先确定某几组句子肯定是挨着的,据此排除其他选项,然后总体检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48252"/>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.(2017课标全国Ⅲ,20,6分)在下面一段文字横线处补写恰当的语句,使整段文字语意完整连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贯,内容贴切,逻辑严密,每处不超过16个字。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太阳能与风能①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。通常白天阳光强而风小,夜晚光照变得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很弱而风力加强;夏季阳光强度大而风小,②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这种互补性使风光互补发电系统在资源上具有很好的匹配性。常见的风光互补发电系统有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两套发电设备,夜间和阴天由风力发电装置发电,③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在既有风又有太阳的情况下,二者同时发挥作用,比单用风力或太阳能发电更经济。</a:t>
            </a:r>
            <a:endParaRPr lang="zh-CN" altLang="en-US" dirty="0"/>
          </a:p>
        </p:txBody>
      </p:sp>
      <p:sp>
        <p:nvSpPr>
          <p:cNvPr id="3" name="TextBox 11"/>
          <p:cNvSpPr txBox="1"/>
          <p:nvPr/>
        </p:nvSpPr>
        <p:spPr>
          <a:xfrm>
            <a:off x="2856791" y="1631517"/>
            <a:ext cx="3413114"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A</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统一命题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课标卷题组</a:t>
            </a:r>
            <a:endParaRPr lang="en-US" altLang="zh-CN" sz="2000" b="1" dirty="0" smtClean="0">
              <a:latin typeface="黑体" panose="02010600030101010101" pitchFamily="49" charset="-122"/>
              <a:ea typeface="黑体" panose="02010600030101010101" pitchFamily="49" charset="-122"/>
            </a:endParaRPr>
          </a:p>
        </p:txBody>
      </p:sp>
      <p:sp>
        <p:nvSpPr>
          <p:cNvPr id="4" name="文本框 4"/>
          <p:cNvSpPr txBox="1"/>
          <p:nvPr/>
        </p:nvSpPr>
        <p:spPr>
          <a:xfrm>
            <a:off x="500034" y="2050805"/>
            <a:ext cx="3647152"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题组一  语言表达连贯</a:t>
            </a:r>
            <a:r>
              <a:rPr lang="en-US" altLang="zh-CN" b="1" dirty="0" smtClean="0">
                <a:solidFill>
                  <a:srgbClr val="7030A0"/>
                </a:solidFill>
                <a:latin typeface="黑体" panose="02010600030101010101" pitchFamily="49" charset="-122"/>
                <a:ea typeface="黑体" panose="02010600030101010101" pitchFamily="49" charset="-122"/>
                <a:sym typeface="+mn-ea"/>
              </a:rPr>
              <a:t>·</a:t>
            </a:r>
            <a:r>
              <a:rPr lang="zh-CN" altLang="en-US" b="1" dirty="0" smtClean="0">
                <a:solidFill>
                  <a:srgbClr val="7030A0"/>
                </a:solidFill>
                <a:latin typeface="黑体" panose="02010600030101010101" pitchFamily="49" charset="-122"/>
                <a:ea typeface="黑体" panose="02010600030101010101" pitchFamily="49" charset="-122"/>
                <a:sym typeface="+mn-ea"/>
              </a:rPr>
              <a:t>语句填补</a:t>
            </a:r>
            <a:endParaRPr lang="zh-CN" altLang="en-US" b="1" dirty="0"/>
          </a:p>
        </p:txBody>
      </p:sp>
      <p:pic>
        <p:nvPicPr>
          <p:cNvPr id="5" name="Picture 2" descr="E:\2016年\图书出版\2017版 53B教参\教参课件\栏目图.png"/>
          <p:cNvPicPr>
            <a:picLocks noChangeAspect="1"/>
          </p:cNvPicPr>
          <p:nvPr/>
        </p:nvPicPr>
        <p:blipFill>
          <a:blip r:embed="rId3"/>
          <a:stretch>
            <a:fillRect/>
          </a:stretch>
        </p:blipFill>
        <p:spPr>
          <a:xfrm>
            <a:off x="3357554" y="1083552"/>
            <a:ext cx="2543175" cy="549275"/>
          </a:xfrm>
          <a:prstGeom prst="rect">
            <a:avLst/>
          </a:prstGeom>
          <a:noFill/>
          <a:ln w="9525">
            <a:noFill/>
          </a:ln>
        </p:spPr>
      </p:pic>
      <p:sp>
        <p:nvSpPr>
          <p:cNvPr id="6" name="矩形 6"/>
          <p:cNvSpPr/>
          <p:nvPr/>
        </p:nvSpPr>
        <p:spPr>
          <a:xfrm>
            <a:off x="3609745" y="1121825"/>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1.(2018课标全国Ⅲ,20,5分)下面是一封信的主要内容,其中有五处不得体,请找出并作修改。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获悉文学院下周举办活动,隆重庆贺先生教书50周年,我因俗务缠身,不能光临,特惠赠鲜花一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束,以表敬意。随信寄去近期出版的拙著一册,还望先生先睹为快。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盛夏快来了,请先生保重身体。</a:t>
            </a:r>
            <a:endParaRPr lang="zh-CN" altLang="en-US" dirty="0"/>
          </a:p>
        </p:txBody>
      </p:sp>
      <p:sp>
        <p:nvSpPr>
          <p:cNvPr id="4" name="文本框 4"/>
          <p:cNvSpPr txBox="1"/>
          <p:nvPr/>
        </p:nvSpPr>
        <p:spPr>
          <a:xfrm>
            <a:off x="428596" y="1122111"/>
            <a:ext cx="2492990"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题组三  语言表达得体</a:t>
            </a:r>
            <a:endParaRPr lang="zh-CN" altLang="en-US" b="1" dirty="0"/>
          </a:p>
        </p:txBody>
      </p:sp>
      <p:sp>
        <p:nvSpPr>
          <p:cNvPr id="5" name="TextBox 2"/>
          <p:cNvSpPr txBox="1"/>
          <p:nvPr/>
        </p:nvSpPr>
        <p:spPr>
          <a:xfrm>
            <a:off x="540000" y="292020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(示例)①“教书”改为“从教”;②“光临”改为“前往”或“参加”;③“惠赠”改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为“奉上”“奉送”或“敬赠”;④“先睹为快”改为“指正”或“斧正”;⑤“快来了”改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为“将至”或“将临”。</a:t>
            </a:r>
            <a:endParaRPr lang="zh-CN" altLang="en-US" dirty="0"/>
          </a:p>
        </p:txBody>
      </p:sp>
      <p:sp>
        <p:nvSpPr>
          <p:cNvPr id="6" name="TextBox 5"/>
          <p:cNvSpPr txBox="1"/>
          <p:nvPr/>
        </p:nvSpPr>
        <p:spPr>
          <a:xfrm>
            <a:off x="540000" y="3974588"/>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老师的身份除了“教书”,还有“育人”,使用“教书”一词不准确,也显得对对方不尊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重;“光临”和“惠赠”都是敬辞,都不能用于自己;“先睹为快”的意思是以先看到为快事,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用于老师看自己的作品,这种说法不容易被对方接受,也达不到自己的表达目的;“快来了”是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口语,和整个语段正式、庄重的语体风格很不协调。</a:t>
            </a:r>
            <a:endParaRPr lang="zh-CN" altLang="en-US" dirty="0"/>
          </a:p>
        </p:txBody>
      </p:sp>
      <p:sp>
        <p:nvSpPr>
          <p:cNvPr id="7" name="TextBox 2"/>
          <p:cNvSpPr txBox="1"/>
          <p:nvPr/>
        </p:nvSpPr>
        <p:spPr>
          <a:xfrm>
            <a:off x="540000" y="534909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识别敬辞“15”字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包含以下“15”个字的词语往往都是敬辞:拜、奉、高、贵、雅、惠、令、宝、呈、恭、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钧、垂、俯、光、鼎。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2.(2018课标全国Ⅱ,20,5分)下面是某报社一则启事初稿的片段,其中有五处词语使用不当,请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找出并作修改。要求修改后语意准确,语体风格一致。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如果您是重大事件的参加者,事故现场的目击者,业界内幕的打探者,社会热点的关爱者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与我报“社会深度”栏目联系。本栏目长期公开征询有价值的新闻线索,等着您的支持。</a:t>
            </a:r>
            <a:endParaRPr lang="zh-CN" altLang="en-US" dirty="0"/>
          </a:p>
        </p:txBody>
      </p:sp>
      <p:sp>
        <p:nvSpPr>
          <p:cNvPr id="3" name="TextBox 2"/>
          <p:cNvSpPr txBox="1"/>
          <p:nvPr/>
        </p:nvSpPr>
        <p:spPr>
          <a:xfrm>
            <a:off x="540000" y="256301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(示例)①“参加者”改为“亲历者”或者“参与者”;②“打探者”改为“知情者”;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③“关爱者”改为“关注者”;④“征询”改为“征集”;⑤“等着”改为“期待”或者“等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a:t>
            </a:r>
            <a:endParaRPr lang="zh-CN" altLang="en-US" dirty="0"/>
          </a:p>
        </p:txBody>
      </p:sp>
      <p:sp>
        <p:nvSpPr>
          <p:cNvPr id="4" name="TextBox 3"/>
          <p:cNvSpPr txBox="1"/>
          <p:nvPr/>
        </p:nvSpPr>
        <p:spPr>
          <a:xfrm>
            <a:off x="540000" y="3618766"/>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①“参加”事件,搭配不当。“参加”一般涉及的是某种组织或活动,“亲历”和“参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与”强调的是经历某个过程,所以一般说“参与”事件或“亲历”某事。②“打探”就是打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听、探听,方式比较秘密且主动;“知情”是指知道事件的情节,不强调主动探听,更符合语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境。③“关爱”指关怀爱护,涉及的是人;“关注”指关心重视。句中涉及的是社会热点,应该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用“关注”。④“征询”指征求询问(意见),“征集”指用公告或口头询问的方式收集。对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“新闻线索”无法征询意见,应该用“征集”。⑤“等着”属于口语,“期待”“等待”属于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书面语。作为报社的启事,应该使用书面语。此处可视为语体不当。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3.(2018课标全国Ⅰ,20,5分)下面是某校一则启事初稿的片段,其中有五处不合书面语体的要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求,请找出并作修改。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我校学生宿舍下水道时常堵住。后勤处认真调查了原因,发现管子陈旧,需要换掉。学校打算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7月15日开始施工。施工期间正遇上暑假,为安全起见,请全体学生暑假期间不要在校住宿。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望大家配合。</a:t>
            </a:r>
            <a:endParaRPr lang="zh-CN" altLang="en-US"/>
          </a:p>
        </p:txBody>
      </p:sp>
      <p:sp>
        <p:nvSpPr>
          <p:cNvPr id="3" name="TextBox 2"/>
          <p:cNvSpPr txBox="1"/>
          <p:nvPr/>
        </p:nvSpPr>
        <p:spPr>
          <a:xfrm>
            <a:off x="540000" y="284876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(示例)①“堵住”改为“堵塞”;②“管子”改为“管道”;③“换掉”改为“更换”;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④“打算”改为“计划”;⑤“正遇上”改为“正值”。</a:t>
            </a:r>
            <a:endParaRPr lang="zh-CN" altLang="en-US" dirty="0"/>
          </a:p>
        </p:txBody>
      </p:sp>
      <p:sp>
        <p:nvSpPr>
          <p:cNvPr id="4" name="TextBox 3"/>
          <p:cNvSpPr txBox="1"/>
          <p:nvPr/>
        </p:nvSpPr>
        <p:spPr>
          <a:xfrm>
            <a:off x="571472" y="3527246"/>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题中所供材料是一则启事,“堵住”“管子”“换掉”“打算”“正遇上”都属于口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语,需要更换。</a:t>
            </a:r>
            <a:endParaRPr lang="zh-CN" altLang="en-US" dirty="0"/>
          </a:p>
        </p:txBody>
      </p:sp>
      <p:sp>
        <p:nvSpPr>
          <p:cNvPr id="5" name="TextBox 2"/>
          <p:cNvSpPr txBox="1"/>
          <p:nvPr/>
        </p:nvSpPr>
        <p:spPr>
          <a:xfrm>
            <a:off x="540000" y="420608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语言得体考查角度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“得体”指的是能够恰当地使用语言体现语境并符合语体的要求。语言得体主要有文体得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体和语体得体,文体得体要注意一般应用文格式的规定;语体得体要注意说话的对象与场合,分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清书面语和口语。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4.(2017课标全国Ⅲ,19)下列各句中,表达得体的一句是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A.他是个可怜的孤儿,小时候承蒙我父母照顾,所以现在经常来看望他们。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B.杨老师年过七旬仍然笔耕不辍,作为他的高足,我们感到既自豪又惭愧。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C.这篇文章是我刚完成的,无论观点还是文字都不够成熟,请您不吝赐教。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D.由于路上堵车非常严重,我赶到约定地点的时候,对方早已恭候多时了。</a:t>
            </a:r>
            <a:endParaRPr lang="zh-CN" altLang="en-US"/>
          </a:p>
        </p:txBody>
      </p:sp>
      <p:sp>
        <p:nvSpPr>
          <p:cNvPr id="3" name="TextBox 2"/>
          <p:cNvSpPr txBox="1"/>
          <p:nvPr/>
        </p:nvSpPr>
        <p:spPr>
          <a:xfrm>
            <a:off x="540000" y="28487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A.承蒙:敬辞,表示心怀感激地接受。不能用于指别人受到自己父母的照顾。B.高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足:敬辞,称呼别人的学生。句中指“我们”,误用。D.恭候:敬辞,恭敬地等候。句中用于指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“对方”等“我”,谦敬误用。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巧记首字分谦敬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拜读(阅读对方的作品)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奉劝(劝告)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贵庚(询问对方的年龄)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雅正(把自己的诗文书画等送给别人时请对方指教)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惠存(送人纪念品时所题的上款)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宝眷(称对方的家眷)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呈报(用公文向上级报告)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钧启(请尊长或上级开启)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俯就(用于请对方同意担任职务)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谦辞: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家严(自己的父亲)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家慈(自己的母亲)</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舍亲(自己的亲戚)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鄙人(谦称自己)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愚见(自己的见解)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敝处(自己的房屋、住处)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拙作(自己的文章)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敢请(请求对方做某事)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见教(指教我)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老朽(老人谦称自己)</a:t>
            </a: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5.(2017课标全国Ⅱ,19)下列各句中,表达得体的一句是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A.我刚在姑姑家坐下来,她就有事失陪了,我只好无聊地翻翻闲书,看看电视。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B.这么珍贵的书您都毫不犹豫地借给我,太感谢了,我会尽快璧还,请您放心。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C.这种壁纸是最近才研制出来的,环保又美观,贴在您家里会让寒舍增色不少。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D.我们夫妇好不容易才得了这个千金,的确放任了些,以后一定对她严格要求。</a:t>
            </a:r>
            <a:endParaRPr lang="zh-CN" altLang="en-US"/>
          </a:p>
        </p:txBody>
      </p:sp>
      <p:sp>
        <p:nvSpPr>
          <p:cNvPr id="3" name="TextBox 2"/>
          <p:cNvSpPr txBox="1"/>
          <p:nvPr/>
        </p:nvSpPr>
        <p:spPr>
          <a:xfrm>
            <a:off x="540000" y="28487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A.失陪:客套话,表示不能陪伴对方,该词仅能用在自己身上,在本句中却用在“她”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身上。C.寒舍:谦辞,只能形容自己的屋舍,在本句中却用来修饰他人的屋舍。D.千金:敬辞,指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别人的女儿,在本句中却用来指自己的女儿。</a:t>
            </a:r>
            <a:endParaRPr lang="zh-CN" altLang="en-US" dirty="0"/>
          </a:p>
        </p:txBody>
      </p:sp>
      <p:sp>
        <p:nvSpPr>
          <p:cNvPr id="4" name="TextBox 2"/>
          <p:cNvSpPr txBox="1"/>
          <p:nvPr/>
        </p:nvSpPr>
        <p:spPr>
          <a:xfrm>
            <a:off x="540000" y="3920335"/>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常见谦敬用语分类汇总</a:t>
            </a:r>
            <a:endParaRPr lang="zh-CN" altLang="en-US" dirty="0"/>
          </a:p>
        </p:txBody>
      </p:sp>
      <p:graphicFrame>
        <p:nvGraphicFramePr>
          <p:cNvPr id="5" name="表格 3"/>
          <p:cNvGraphicFramePr>
            <a:graphicFrameLocks noGrp="1"/>
          </p:cNvGraphicFramePr>
          <p:nvPr/>
        </p:nvGraphicFramePr>
        <p:xfrm>
          <a:off x="540000" y="4274143"/>
          <a:ext cx="7740000" cy="1205280"/>
        </p:xfrm>
        <a:graphic>
          <a:graphicData uri="http://schemas.openxmlformats.org/drawingml/2006/table">
            <a:tbl>
              <a:tblPr/>
              <a:tblGrid>
                <a:gridCol w="3870000"/>
                <a:gridCol w="3870000"/>
              </a:tblGrid>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谦辞</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标志词头:家、舍、鄙(敝)、愚、拙、敢、见、小、老(老年人专用)</a:t>
                      </a:r>
                      <a:r>
                        <a:t/>
                      </a:r>
                      <a:br/>
                      <a:r>
                        <a:rPr lang="zh-CN" altLang="en-US" sz="990" kern="0" dirty="0" smtClean="0">
                          <a:solidFill>
                            <a:srgbClr val="000000"/>
                          </a:solidFill>
                          <a:latin typeface="Times New Roman" panose="02020603050405020304" pitchFamily="65" charset="-122"/>
                          <a:ea typeface="宋体" panose="02010600030101010101" pitchFamily="2" charset="-122"/>
                        </a:rPr>
                        <a:t>等。</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敬辞</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标志词头:拜、奉、高、贵、雅、惠、令、宝、恭、俯、垂、光、</a:t>
                      </a:r>
                      <a:r>
                        <a:t/>
                      </a:r>
                      <a:br/>
                      <a:r>
                        <a:rPr lang="zh-CN" altLang="en-US" sz="990" kern="0" dirty="0" smtClean="0">
                          <a:solidFill>
                            <a:srgbClr val="000000"/>
                          </a:solidFill>
                          <a:latin typeface="Times New Roman" panose="02020603050405020304" pitchFamily="65" charset="-122"/>
                          <a:ea typeface="宋体" panose="02010600030101010101" pitchFamily="2" charset="-122"/>
                        </a:rPr>
                        <a:t>华、芳等。</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6.(2017课标全国Ⅰ,19)下列各句中,表达得体的一句是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A.真是事出意外!舍弟太过顽皮,碰碎了您家这么贵重的花瓶,敬请原谅,我们一定照价赔偿。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B.他的书法龙飞凤舞,引来一片赞叹,但落款却出了差错,一时又无法弥补,只好连声道歉:“献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丑,献丑!”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C.他是我最信任的朋友,头脑灵活,处事周到,每次我遇到难题写信垂询,都能得到很有启发的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回复。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D.我妻子和郭教授的内人是多年的闺密,她俩经常一起逛街、一起旅游,话多得似乎永远都说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不完。</a:t>
            </a:r>
            <a:endParaRPr lang="zh-CN" altLang="en-US"/>
          </a:p>
        </p:txBody>
      </p:sp>
      <p:sp>
        <p:nvSpPr>
          <p:cNvPr id="3" name="TextBox 2"/>
          <p:cNvSpPr txBox="1"/>
          <p:nvPr/>
        </p:nvSpPr>
        <p:spPr>
          <a:xfrm>
            <a:off x="540000" y="392033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A.舍弟:谦辞,称自己的弟弟。B.献丑:谦辞,用于表演技能或写作的时候,表示自己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的能力很差。C.垂询:敬辞,称别人(多指长辈或上级)对自己询问。D.内人:对人称自己的妻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语言得体“五看五审”: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(1)看对象,审尊卑长幼是否得体,改换谦敬辞,做到谦敬辞使用不错位。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(2)看场合,审合不合氛围,到什么山唱什么歌,改逆情悖理的语句为顺情合理语句。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(3)看感情,审褒贬误用词,改换褒贬词语,该褒不贬,该贬不褒。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(4)看语体,审不伦不类、文白不得体,该用口语就用口语,该用书面语就用书面语。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(5)看劝诫语,审有无人文关怀,改粗俗浅陋语为温情关怀语。</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03585"/>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1.(2017课标全国Ⅲ,21,5分)下面文段有三处推断存在问题,请参照①的方式,说明另外两处问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“爆竹声声除旧岁”,说的是欢度春节时的传统习俗。春节燃放烟花爆竹虽然喜庆,但会带来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空气、噪声等环境污染问题,还可能引发火灾,一旦引发火灾,势必造成人身伤亡和财产损失。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现在很多城市已经限制燃放,这样就可以避免发生火灾,而且只要限制燃放,就能避免环境污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染,让空气新鲜、环境优美。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①火灾不一定会造成人身伤亡。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文本框 4"/>
          <p:cNvSpPr txBox="1"/>
          <p:nvPr/>
        </p:nvSpPr>
        <p:spPr>
          <a:xfrm>
            <a:off x="496220" y="1134253"/>
            <a:ext cx="3647152"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题组二  语言表达准确</a:t>
            </a:r>
            <a:r>
              <a:rPr lang="en-US" altLang="zh-CN" b="1" dirty="0" smtClean="0">
                <a:solidFill>
                  <a:srgbClr val="7030A0"/>
                </a:solidFill>
                <a:latin typeface="黑体" panose="02010600030101010101" pitchFamily="49" charset="-122"/>
                <a:ea typeface="黑体" panose="02010600030101010101" pitchFamily="49" charset="-122"/>
                <a:sym typeface="+mn-ea"/>
              </a:rPr>
              <a:t>·</a:t>
            </a:r>
            <a:r>
              <a:rPr lang="zh-CN" altLang="en-US" b="1" dirty="0" smtClean="0">
                <a:solidFill>
                  <a:srgbClr val="7030A0"/>
                </a:solidFill>
                <a:latin typeface="黑体" panose="02010600030101010101" pitchFamily="49" charset="-122"/>
                <a:ea typeface="黑体" panose="02010600030101010101" pitchFamily="49" charset="-122"/>
                <a:sym typeface="+mn-ea"/>
              </a:rPr>
              <a:t>逻辑推理</a:t>
            </a:r>
            <a:endParaRPr lang="zh-CN" altLang="en-US" b="1" dirty="0"/>
          </a:p>
        </p:txBody>
      </p:sp>
      <p:sp>
        <p:nvSpPr>
          <p:cNvPr id="4" name="TextBox 2"/>
          <p:cNvSpPr txBox="1"/>
          <p:nvPr/>
        </p:nvSpPr>
        <p:spPr>
          <a:xfrm>
            <a:off x="540000" y="470615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(示例)②限制燃放烟花爆竹并不一定能避免火灾的发生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③不是限制燃放烟花爆竹就能避免环境污染</a:t>
            </a:r>
            <a:endParaRPr lang="zh-CN" altLang="en-US" dirty="0"/>
          </a:p>
        </p:txBody>
      </p:sp>
      <p:sp>
        <p:nvSpPr>
          <p:cNvPr id="5" name="TextBox 4"/>
          <p:cNvSpPr txBox="1"/>
          <p:nvPr/>
        </p:nvSpPr>
        <p:spPr>
          <a:xfrm>
            <a:off x="540000" y="538463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语段中有些词句的使用不够准确,导致不合乎事实。如“势必”“这样就可以避免”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“只要</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,就能</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”等表述过于绝对。答题时将其所说的必然改为不一定即可。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(示例)①在时间上有很强的互补性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②冬季阳光强度小而风大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③晴朗的白天由太阳能发电装置发电</a:t>
            </a:r>
            <a:endParaRPr lang="zh-CN" altLang="en-US" dirty="0"/>
          </a:p>
        </p:txBody>
      </p:sp>
      <p:sp>
        <p:nvSpPr>
          <p:cNvPr id="3" name="TextBox 2"/>
          <p:cNvSpPr txBox="1"/>
          <p:nvPr/>
        </p:nvSpPr>
        <p:spPr>
          <a:xfrm>
            <a:off x="540000" y="2200249"/>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语段的陈述对象是“风光互补发电系统”。①处,据后文“通常白天阳光强而风小,夜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晚光照变得很弱而风力加强”可知,是按白天与夜晚的时间特点来介绍太阳能与风能的关系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的;又据②后的“这种互补性”可确定①处所填的内容。②处所填的句子与“夏季阳光强度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大而风小”相对即可。③处内容是前文所说的“两套发电设备”中的一种,与“夜间和阴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天”靠“风力发电”构成互补关系。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2.(2017课标全国Ⅱ,21,5分)下面文段有三处推断存在问题,请参照①的方式,说明另外两处问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云南的“思茅市”改成“普洱市”,四川的“南坪县”更名为“九寨沟县”后,城市的知名度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都有了很大提高,经济有了较快发展,可见,更名必然带来城市经济的发展。我市的名字不够响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亮,这严重影响了我们的经济发展。如果更名,就一定会带来我市的经济腾飞,因此,更名的事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要尽快提到日程上来。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①更名并不一定能带来城市的发展。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427752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(示例)②城市名字不够响亮并不一定会严重影响经济发展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③更名并不一定会带来经济腾飞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城市的名字响亮与否,与城市经济发展的快慢不存在必然的关系。如果仅更改城市名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字,但不改善城市经济发展的环境,不提高相关部门的办事效率和服务水平,不解决交通拥堵问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题,城市经济也未必会腾飞。故“我市的名字不够响亮,这严重影响了我们的经济发展”“如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果更名,就一定会带来我市的经济腾飞”表述不符合实际,过于绝对。</a:t>
            </a:r>
            <a:endParaRPr lang="zh-CN" altLang="en-US" dirty="0"/>
          </a:p>
        </p:txBody>
      </p:sp>
      <p:sp>
        <p:nvSpPr>
          <p:cNvPr id="3" name="TextBox 2"/>
          <p:cNvSpPr txBox="1"/>
          <p:nvPr/>
        </p:nvSpPr>
        <p:spPr>
          <a:xfrm>
            <a:off x="540000" y="2491575"/>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审准题眼,巧解语言表达准确及逻辑推断题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“推断”类题目首次在课标卷中出现,作答该题要审准题眼,并挖掘出隐含要求。题眼就是题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干中的“推断存在问题”,这就说明,命题人让考生寻找语段中表述不符合思维逻辑的地方,而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不是寻找表达存在语法错误或不连贯的地方。从例句“更名并不一定能带来城市的发展”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可看出命题人要求考生“说明另外两处问题”的隐含要求——仿用“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不一定</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句式,直接将错误的句子改为符合逻辑的句子。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3.(2017课标全国Ⅰ,21,5分)下面文段有三处推断存在问题,请参照①的方式,说明另外两处问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高考之后,我们将面临大学专业的选择问题。如果有机会,我要选择工科方面的专业,因为只有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学了工科才能激发强烈的好奇心,培养探索未知事物的兴趣,而有了浓厚的兴趣,必将取得好成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绩,毕业后也就一定能很好地适应社会需要。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①不是只有学了工科才能激发好奇心。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392033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(示例)②不是有兴趣就一定能取得好成绩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③不是成绩好就一定能很好地适应社会需要</a:t>
            </a:r>
            <a:endParaRPr lang="zh-CN" altLang="en-US" dirty="0"/>
          </a:p>
        </p:txBody>
      </p:sp>
      <p:sp>
        <p:nvSpPr>
          <p:cNvPr id="4" name="TextBox 2"/>
          <p:cNvSpPr txBox="1"/>
          <p:nvPr/>
        </p:nvSpPr>
        <p:spPr>
          <a:xfrm>
            <a:off x="540000" y="463471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根据示例可以知道,①处“不是只有学了工科才能激发好奇心”是对“只有学了工科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才能激发强烈的好奇心”的否定,由此分析,文段中的“有了浓厚的兴趣,必将取得好成绩”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“毕业后也就一定能很好地适应社会需要”两句话推断犯了说法过于绝对的错误。所以,②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处应该填“不是有兴趣就一定能取得好成绩”,③处应该填“不是成绩好就一定能很好地适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应社会需要”。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怎样才能使语言表达准确?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(1)符合特定的情境。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(2)符合事理及对象。即符合特定的身份地位,正确地运用谦敬称呼。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(3)正确使用口语、书面语。书面语庄重典雅,口语则通俗易懂。它们并无优劣之分,只是适用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的场合不同而已。口语、书面语的转化,复述或转述的重点的转化,还要注意转述时间、地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点、对象等具体情况。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(4)准确表达范围、程度及心理。</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48633"/>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1.(2018浙江,5,3分)在下面一段文字横线处补写恰当的语句,使整段文字语意完整连贯,内容贴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切,逻辑严密。每处不超过15个字。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植物的生长与光合作用、呼吸作用及蒸腾作用有关,①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,所以温度直接影响植物的生长。温度的变化,既影响植物吸收肥料的程度,也影响植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物的新陈代谢过程,②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,都会使植物新陈代谢的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酶活性发生变化,只有适宜的温度才能使新陈代谢达到最佳状态,利于植物的快速成长。据研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究,③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,即根、冠、叶的温度都有差异,而根温对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植物的生长影响最直接。</a:t>
            </a:r>
            <a:endParaRPr lang="zh-CN" altLang="en-US" dirty="0"/>
          </a:p>
        </p:txBody>
      </p:sp>
      <p:sp>
        <p:nvSpPr>
          <p:cNvPr id="3" name="TextBox 11"/>
          <p:cNvSpPr txBox="1"/>
          <p:nvPr/>
        </p:nvSpPr>
        <p:spPr>
          <a:xfrm>
            <a:off x="2500298" y="1062815"/>
            <a:ext cx="4445448"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B</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自主命题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省（区、市）卷题组</a:t>
            </a:r>
            <a:endParaRPr lang="en-US" altLang="zh-CN" sz="2000" b="1" dirty="0" smtClean="0">
              <a:latin typeface="黑体" panose="02010600030101010101" pitchFamily="49" charset="-122"/>
              <a:ea typeface="黑体" panose="02010600030101010101" pitchFamily="49" charset="-122"/>
            </a:endParaRPr>
          </a:p>
        </p:txBody>
      </p:sp>
      <p:sp>
        <p:nvSpPr>
          <p:cNvPr id="4" name="文本框 4"/>
          <p:cNvSpPr txBox="1"/>
          <p:nvPr/>
        </p:nvSpPr>
        <p:spPr>
          <a:xfrm>
            <a:off x="428596" y="1479301"/>
            <a:ext cx="3647152"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题组一  语言表达连贯</a:t>
            </a:r>
            <a:r>
              <a:rPr lang="en-US" altLang="zh-CN" b="1" dirty="0" smtClean="0">
                <a:solidFill>
                  <a:srgbClr val="7030A0"/>
                </a:solidFill>
                <a:latin typeface="黑体" panose="02010600030101010101" pitchFamily="49" charset="-122"/>
                <a:ea typeface="黑体" panose="02010600030101010101" pitchFamily="49" charset="-122"/>
                <a:sym typeface="+mn-ea"/>
              </a:rPr>
              <a:t>·</a:t>
            </a:r>
            <a:r>
              <a:rPr lang="zh-CN" altLang="en-US" b="1" dirty="0" smtClean="0">
                <a:solidFill>
                  <a:srgbClr val="7030A0"/>
                </a:solidFill>
                <a:latin typeface="黑体" panose="02010600030101010101" pitchFamily="49" charset="-122"/>
                <a:ea typeface="黑体" panose="02010600030101010101" pitchFamily="49" charset="-122"/>
                <a:sym typeface="+mn-ea"/>
              </a:rPr>
              <a:t>语句填补</a:t>
            </a:r>
            <a:endParaRPr lang="zh-CN" altLang="en-US" b="1" dirty="0"/>
          </a:p>
        </p:txBody>
      </p:sp>
      <p:sp>
        <p:nvSpPr>
          <p:cNvPr id="5" name="TextBox 2"/>
          <p:cNvSpPr txBox="1"/>
          <p:nvPr/>
        </p:nvSpPr>
        <p:spPr>
          <a:xfrm>
            <a:off x="540000" y="470615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(示例)①这三种作用都受温度的影响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②温度过高或过低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③植物各部位的温度是不同的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①要点明“温度”与“光合作用、呼吸作用及蒸腾作用”的关系,才能与后句构成因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果关系。②结合后句“只有适宜的温度”来判断前文应说“不适宜”,再结合关键词“都会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使”可判断所填内容。③结合后句“即根、冠、叶的温度都有差异”可知,所填写的句子意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思应与此相同。</a:t>
            </a:r>
            <a:endParaRPr lang="zh-CN" altLang="en-US" dirty="0"/>
          </a:p>
        </p:txBody>
      </p:sp>
      <p:sp>
        <p:nvSpPr>
          <p:cNvPr id="3" name="TextBox 2"/>
          <p:cNvSpPr txBox="1"/>
          <p:nvPr/>
        </p:nvSpPr>
        <p:spPr>
          <a:xfrm>
            <a:off x="540000" y="2511657"/>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语言表达连贯解题“四注意”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注意一:注意关联词语的呼应。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注意二:注意暗示性词语的呼应。如即、或、换言之等。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注意三:注意总领句、总结句、过渡句等。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注意四:注意句式的协调一致。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2.(2017山东,18,4分)某校举办青少年心理健康讲座,下面是主持人的一段开场白。请在横线处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填写句子,使上下文语意连贯。要求使用比喻和排比的修辞手法,不超过60个字。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人生难免会有不如意,心理健康的青少年面对坎坷时,往往乐观坚强,积极向上。健康的心理对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我们有重要的意义,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。那么,如何拥有健康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的心理呢?我们邀请了著名心理学家王教授给大家谈谈这个问题,请鼓掌欢迎。</a:t>
            </a:r>
            <a:endParaRPr lang="zh-CN" altLang="en-US"/>
          </a:p>
        </p:txBody>
      </p:sp>
      <p:sp>
        <p:nvSpPr>
          <p:cNvPr id="3" name="TextBox 2"/>
          <p:cNvSpPr txBox="1"/>
          <p:nvPr/>
        </p:nvSpPr>
        <p:spPr>
          <a:xfrm>
            <a:off x="540000" y="320595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(示例1)它如春风,吹走我们脸上的愁云;如阳光,驱散我们心头的阴霾;如暖流,融化我们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心里的坚冰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(示例2)它如明亮的灯火,温暖寒冷的暗夜,驱散心头的迷雾,照亮回家的路途</a:t>
            </a:r>
            <a:endParaRPr lang="zh-CN" altLang="en-US" dirty="0"/>
          </a:p>
        </p:txBody>
      </p:sp>
      <p:sp>
        <p:nvSpPr>
          <p:cNvPr id="4" name="TextBox 2"/>
          <p:cNvSpPr txBox="1"/>
          <p:nvPr/>
        </p:nvSpPr>
        <p:spPr>
          <a:xfrm>
            <a:off x="54000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这是一段开场白,主题鲜明,突出心理健康对青少年的重要意义,心理健康的青少年“乐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观坚强,积极向上”。补写时,需要选用如“阳光”“春风”“灯光”等能够给人带来温暖、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力量的意象。注意运用比喻和排比两种修辞手法,并注意字数的限制。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3.(2016山东,16,4分)在下面一段文字横线处补写恰当的语句,使整段文字语意完整连贯,内容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又到了东滩草长莺飞的时候。芦苇荡深处,悠然浮出水面的大鱼猝尔游走;不时有鸟儿落下啄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食,或是翩然起飞,优美地消失在远方。5年前,①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。那时,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广阔的滩涂上没有管护人员和设备,多的倒是偷猎者,毒杀鸟儿的事时时发生。然而,②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。这种原产于北美的入侵植物,在东滩扩展迅猛,所到之处,其他植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物“寸草难生”,水质恶化,生态系统退化,迁徙越冬的鸟儿没了食物和休息地。如今,东滩的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互花米草已被剿灭大半。</a:t>
            </a:r>
            <a:endParaRPr lang="zh-CN" altLang="en-US"/>
          </a:p>
        </p:txBody>
      </p:sp>
      <p:sp>
        <p:nvSpPr>
          <p:cNvPr id="3" name="TextBox 2"/>
          <p:cNvSpPr txBox="1"/>
          <p:nvPr/>
        </p:nvSpPr>
        <p:spPr>
          <a:xfrm>
            <a:off x="540000" y="376027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(示例)①东滩的景象可不是这样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②比偷猎者更可怕的,是互花米草</a:t>
            </a:r>
            <a:endParaRPr lang="zh-CN" altLang="en-US" dirty="0"/>
          </a:p>
        </p:txBody>
      </p:sp>
      <p:sp>
        <p:nvSpPr>
          <p:cNvPr id="4" name="TextBox 3"/>
          <p:cNvSpPr txBox="1"/>
          <p:nvPr/>
        </p:nvSpPr>
        <p:spPr>
          <a:xfrm>
            <a:off x="540000" y="447465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处前面说东滩的优美环境让人向往,后面说东滩环境遭到人为破坏,故①处应承前启后,补上一个具有转折意义的过渡句。根据②处前面的“然而”一词,以及后面对互花米草给环境造成的毁灭性破坏的阐述可知,②处宜补充具有转折意义的衔接性语句,为下文具体阐述作铺垫。</a:t>
            </a:r>
            <a:endParaRPr lang="zh-CN" altLang="en-US" dirty="0"/>
          </a:p>
        </p:txBody>
      </p:sp>
      <p:sp>
        <p:nvSpPr>
          <p:cNvPr id="5" name="TextBox 4"/>
          <p:cNvSpPr txBox="1"/>
          <p:nvPr/>
        </p:nvSpPr>
        <p:spPr>
          <a:xfrm>
            <a:off x="540000" y="5529039"/>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本题以语句补写题的形式来考查语言表达简明、连贯、得体、准确、鲜明、生动的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能力。解答此类题,首先要把握语段的整体意思;其次要分析空白处前后的语境,找准突破口;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最后从语段中筛选关键信息作答。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56724" y="1476695"/>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1.(2018江苏,2)在下面一段文字横线处填入语句,衔接最恰当的一项是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“理性经济人”,把利己看作人的天性,只追求个人利益的最大化,这是西方经济学的基本假设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,更倾向于暂时获得产品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或服务,或与他人分享产品或服务。使用但不占有,是分享经济最简洁的表述。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①反而更多地采取一种合作分享的思维方式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②不再注重购买、拥有产品或服务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③但在分享经济这一催化剂的作用下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④人们不再把所有权看作获得产品的最佳方式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⑤在新兴的互联网平台上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⑥这个利己主义的假设发生了变化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A.③⑥⑤①④②　　B.③⑥⑤④②①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C.⑤⑥③①④②　　D.⑤⑥③④②①</a:t>
            </a:r>
            <a:endParaRPr lang="zh-CN" altLang="en-US" dirty="0"/>
          </a:p>
        </p:txBody>
      </p:sp>
      <p:sp>
        <p:nvSpPr>
          <p:cNvPr id="3" name="文本框 4"/>
          <p:cNvSpPr txBox="1"/>
          <p:nvPr/>
        </p:nvSpPr>
        <p:spPr>
          <a:xfrm>
            <a:off x="485286" y="1122111"/>
            <a:ext cx="3647152"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题组二  语言表达连贯</a:t>
            </a:r>
            <a:r>
              <a:rPr lang="en-US" altLang="zh-CN" b="1" dirty="0" smtClean="0">
                <a:solidFill>
                  <a:srgbClr val="7030A0"/>
                </a:solidFill>
                <a:latin typeface="黑体" panose="02010600030101010101" pitchFamily="49" charset="-122"/>
                <a:ea typeface="黑体" panose="02010600030101010101" pitchFamily="49" charset="-122"/>
                <a:sym typeface="+mn-ea"/>
              </a:rPr>
              <a:t>·</a:t>
            </a:r>
            <a:r>
              <a:rPr lang="zh-CN" altLang="en-US" b="1" dirty="0" smtClean="0">
                <a:solidFill>
                  <a:srgbClr val="7030A0"/>
                </a:solidFill>
                <a:latin typeface="黑体" panose="02010600030101010101" pitchFamily="49" charset="-122"/>
                <a:ea typeface="黑体" panose="02010600030101010101" pitchFamily="49" charset="-122"/>
                <a:sym typeface="+mn-ea"/>
              </a:rPr>
              <a:t>语句排序</a:t>
            </a:r>
            <a:endParaRPr lang="zh-CN" altLang="en-US"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21889"/>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语言表达连贯题解题“三意识”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①整体意识。先通读语段,从整体上把握语段主要内容。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②选项意识。结合选项的异同点来辅助判断。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③语法意识。可借助语法来判断所填句子与其前后句子是否连贯。</a:t>
            </a:r>
            <a:endParaRPr lang="zh-CN" altLang="en-US" dirty="0"/>
          </a:p>
        </p:txBody>
      </p:sp>
      <p:sp>
        <p:nvSpPr>
          <p:cNvPr id="3"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先整体看,语段主要谈“分享经济”,故第一处应填表示转折关系的句子;再结合选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项,从③⑤句中确定应是③句,排除C、D两项。⑤句作状语,后面不能接没有主语的①句,故排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除A项。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2.(2017课标全国Ⅱ,20,6分)在下面一段文字横线处补写恰当的语句,使整段文字语意完整连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贯,内容贴切,逻辑严密。每处不超过10个字。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为了保护自己,变色龙经常换上与环境接近的颜色。人们对此有一种根深蒂固的看法,以为变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色龙①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,就可以变成什么颜色。其实,②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。蜥蜴类动物的皮肤变色③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度和光线是其决定因素,而且每种蜥蜴能变什么颜色也是固定的。</a:t>
            </a:r>
            <a:endParaRPr lang="zh-CN" altLang="en-US"/>
          </a:p>
        </p:txBody>
      </p:sp>
      <p:sp>
        <p:nvSpPr>
          <p:cNvPr id="3" name="TextBox 2"/>
          <p:cNvSpPr txBox="1"/>
          <p:nvPr/>
        </p:nvSpPr>
        <p:spPr>
          <a:xfrm>
            <a:off x="540000" y="320595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(示例)①想变成什么颜色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②事实并非如此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③是需要外在条件的</a:t>
            </a:r>
            <a:endParaRPr lang="zh-CN" altLang="en-US" dirty="0"/>
          </a:p>
        </p:txBody>
      </p:sp>
      <p:sp>
        <p:nvSpPr>
          <p:cNvPr id="4" name="TextBox 3"/>
          <p:cNvSpPr txBox="1"/>
          <p:nvPr/>
        </p:nvSpPr>
        <p:spPr>
          <a:xfrm>
            <a:off x="540000" y="4258782"/>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第①空前的半句是总起句,总说人们长久以来对变色龙所变颜色的看法,结合语段第1</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句中的“换上与环境接近的颜色”,以及第①空后“就”这个关联词可知,第①空所补充内容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应侧重于说人们夸大了变色龙所变颜色的种类。语段的尾句指出蜥蜴所能变的颜色是固定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的,这就否定了人们“根深蒂固的看法”,第②空前“其实”一词就暗示读者,第②空所补充内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容应侧重于对人们的偏见的批判。第③空前有“变色”一词,后有“决定因素”,据此可推断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第③空所补充内容应侧重于说变色龙变色受多种因素制约。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2.(2017江苏,4)在下面一段文字横线处填入语句,衔接最恰当的一项是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一个人在创作和欣赏时所表现的趣味,大半由资禀性情、身世经历和传统习尚三个因素决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。这三层功夫就是通常所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谓的学问修养,而纯正的趣味必定是学问修养的结果。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①它们的影响有好有坏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②我们应该根据固有的资禀性情而加以磨砺陶冶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③接收多方的传统习尚而融会贯通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④这三者都是很自然地套在一个人的身上的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⑤不易也不必完全摆脱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⑥扩充身世经历而加以细心地体验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A.②③⑥④①⑤　　B.②⑥③④⑤①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C.④①⑤②⑥③　　D.④⑤①②③⑥</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对应横线前面的内容“资禀性情、身世经历和传统习尚”,可以知道②应在⑥前,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⑥应在③前,这样可以排除A、D两项。④句中“这三者”就是指横线前面的“资禀性情、身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世经历和传统习尚”,应放在第一位,这样可排除B项。</a:t>
            </a:r>
            <a:endParaRPr lang="zh-CN" altLang="en-US" dirty="0"/>
          </a:p>
        </p:txBody>
      </p:sp>
      <p:sp>
        <p:nvSpPr>
          <p:cNvPr id="3" name="TextBox 2"/>
          <p:cNvSpPr txBox="1"/>
          <p:nvPr/>
        </p:nvSpPr>
        <p:spPr>
          <a:xfrm>
            <a:off x="540000" y="212479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“衔接题”关键是弄清语段的核心意思。本语段选自朱光潜的《文学的趣味》,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主要讲文学趣味的形成与培养。在具体解答时,须“瞻前顾后”,找到对应点。对供选用的句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子中的代词、关联词等要高度关注,如“它们”“这”,弄清其指代内容,再明确先后顺序,就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可得出正确答案。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3.(2015江苏,4)在下面一段文字横线处填入语句,衔接最恰当的一项是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自宋元至明清,清明节除了要祭扫家墓,还要在门楣、窗户上插上柳条。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①达到人丁兴旺、身体健康的目的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②于是在郊游踏青时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③它便成了人类文化中生命力的象征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④人们企盼将这种生命力转移到自家门庭和家庭成员身上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⑤不会忘记顺便折一些柳条回来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⑥由于柳树最先送来春的消息并且具有旺盛的生殖力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A.⑥③④①②⑤　　　B.②⑤①④⑥③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C.②④⑥③①⑤　　D.⑥④②⑤③①</a:t>
            </a:r>
            <a:endParaRPr lang="zh-CN" altLang="en-US"/>
          </a:p>
        </p:txBody>
      </p:sp>
      <p:sp>
        <p:nvSpPr>
          <p:cNvPr id="3" name="TextBox 2"/>
          <p:cNvSpPr txBox="1"/>
          <p:nvPr/>
        </p:nvSpPr>
        <p:spPr>
          <a:xfrm>
            <a:off x="540000" y="499190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A　理清材料思路,注意句子之间的关系。⑥句直接就柳来谈,与前文的插柳相照应,作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为第一句合适;⑥是因,③是果;③④是由柳报春生发出来的关于“柳”的象征意义,④中的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“这种生命力”指代的是③的内容;①句由柳及人,说明人们折柳的目的;②⑤是进一步讲人们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的做法,②是⑤的状语。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4.(2014江苏,4)在下面一段文字横线处填入语句,衔接最恰当的一项是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遥远的箕山,渐渐化成了一幢巨影,遮断了我的视线。</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我在那个遗址上发掘了很久,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但一无所获。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①如果是冬日晴空,从那里可以一直眺望到中岳嵩山齿形的轮廓。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②箕顶宽敞平坦,烟树素淡,悄寂无声。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③而遗址都在下面的河边,那低伏的王城岗上。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④山势平缓,从山脚慢慢上坡,一阵工夫就可以到达箕顶。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⑤如此空旷,让人略感凄凉。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A.①②④⑤③　　B.①④⑤③②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C.④①③②⑤　　D.④②⑤①③</a:t>
            </a:r>
            <a:endParaRPr lang="zh-CN" altLang="en-US"/>
          </a:p>
        </p:txBody>
      </p:sp>
      <p:sp>
        <p:nvSpPr>
          <p:cNvPr id="3" name="TextBox 2"/>
          <p:cNvSpPr txBox="1"/>
          <p:nvPr/>
        </p:nvSpPr>
        <p:spPr>
          <a:xfrm>
            <a:off x="540000" y="456327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观察句子之间的逻辑顺序,由“到达箕顶”“箕顶宽敞平坦”“如此空旷”可知,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④②⑤紧密连接,③中“而遗址”正好与后文“我在那个遗址上发掘了很久”相照应。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4812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.(2013课标全国Ⅱ,16,6分)在下面一段文字横线处补写恰当的语句,使整段文字语意完整连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贯,内容贴切,逻辑严密。每处不超过10个字。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一提到根的作用,可能首先想到①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。这两项是绝大多数植物根系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的本职工作。然而,进化史上最早出现的根,作用却并非吸收水分和吸取养料,而是②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,这种早期类型的根被称为假根。③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,是因为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在这些根内部没有运输水分和养料的通道,它仅有的作用就是固定植株。假根将植物固定在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合适的生活环境中,会降低风吹和水流的影响,提高其生存几率。</a:t>
            </a:r>
            <a:endParaRPr lang="zh-CN" altLang="en-US" dirty="0"/>
          </a:p>
        </p:txBody>
      </p:sp>
      <p:sp>
        <p:nvSpPr>
          <p:cNvPr id="3" name="TextBox 11"/>
          <p:cNvSpPr txBox="1"/>
          <p:nvPr/>
        </p:nvSpPr>
        <p:spPr>
          <a:xfrm>
            <a:off x="3143240" y="991377"/>
            <a:ext cx="2380780"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C</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教师专用题组</a:t>
            </a:r>
            <a:endParaRPr lang="en-US" altLang="zh-CN" sz="2000" b="1" dirty="0" smtClean="0">
              <a:latin typeface="黑体" panose="02010600030101010101" pitchFamily="49" charset="-122"/>
              <a:ea typeface="黑体" panose="02010600030101010101" pitchFamily="49" charset="-122"/>
            </a:endParaRPr>
          </a:p>
        </p:txBody>
      </p:sp>
      <p:sp>
        <p:nvSpPr>
          <p:cNvPr id="4" name="TextBox 2"/>
          <p:cNvSpPr txBox="1"/>
          <p:nvPr/>
        </p:nvSpPr>
        <p:spPr>
          <a:xfrm>
            <a:off x="540000" y="392033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(示例)①吸收水分和吸取养料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②固定植株的位置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③之所以称其为假根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(每写出一句给2分。意思答对即可。如有其他答案,只要言之成理,可酌情给分)</a:t>
            </a:r>
            <a:endParaRPr lang="zh-CN" altLang="en-US" dirty="0"/>
          </a:p>
        </p:txBody>
      </p:sp>
      <p:sp>
        <p:nvSpPr>
          <p:cNvPr id="5" name="TextBox 4"/>
          <p:cNvSpPr txBox="1"/>
          <p:nvPr/>
        </p:nvSpPr>
        <p:spPr>
          <a:xfrm>
            <a:off x="540000" y="531721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根据下文“进化史上最早出现的根,作用却并非吸收水分和吸取养料”一句可知,根的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一般作用,即第①处应填的语句应是“吸收水分和吸取养料”。根据下文“它(假根)仅有的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作用就是固定植株”一句,可知第②处应填“固定植株的位置”。第③处较易补写。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2.(2013课标全国Ⅰ,16,6分)在下面一段文字横线处补写恰当的语句,使整段文字语意完整连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贯,内容贴切,逻辑严密。每处不超过12个字。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水是植物主要的组成成分,植物体的含水量一般为60%~80%,有的甚至可达90%以上。①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,土壤中的矿物质、氧、二氧化碳等都必须先溶于水后,②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。水还能维持细胞和组织的紧张度,以利于各种代谢的正常进行。水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是光合作用制造有机物的原料,它还作为反应物参与植物体内很多生物化学过程。因此,③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356314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(示例)①水是很多物质的溶剂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②才能被植物吸收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③没有水就没有植物的生命</a:t>
            </a:r>
            <a:endParaRPr lang="zh-CN" altLang="en-US" dirty="0"/>
          </a:p>
        </p:txBody>
      </p:sp>
      <p:sp>
        <p:nvSpPr>
          <p:cNvPr id="4" name="TextBox 2"/>
          <p:cNvSpPr txBox="1"/>
          <p:nvPr/>
        </p:nvSpPr>
        <p:spPr>
          <a:xfrm>
            <a:off x="540000" y="46347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第①处根据语句“矿物质、氧、二氧化碳等都必须先溶于水”,可推知“水是很多物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质的溶剂”。第②处紧承“溶于水后”,故填“才能被植物吸收”。“因此”第③处为总结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句,相当于小论点,综上所述,结论应是“没有水就没有植物的生命”。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3.(2013课标全国Ⅱ,15)依次填入下面一段文字横线处的语句,衔接最恰当的一组是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在学校的日子里,我没有什么特别的感觉,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。我默默地注视着学校红色的大门,由衷地感谢她带给我的一切。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①很多时候你可能觉得今天跟昨天没什么不同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②这时你可能非常留恋过去的日子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③突然发现它写得真好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④你回过头来,其实一切都在改变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⑤不禁哼出一句“月亮的脸偷偷地在改变”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⑥现在要离开这个工作了七年的学校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A.①②④⑤⑥③　　B.①⑥②⑤③④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C.⑥②⑤①④③　　D.⑥⑤③①④②</a:t>
            </a:r>
            <a:endParaRPr lang="zh-CN" altLang="en-US"/>
          </a:p>
        </p:txBody>
      </p:sp>
      <p:sp>
        <p:nvSpPr>
          <p:cNvPr id="3" name="TextBox 2"/>
          <p:cNvSpPr txBox="1"/>
          <p:nvPr/>
        </p:nvSpPr>
        <p:spPr>
          <a:xfrm>
            <a:off x="540000" y="499190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“在学校的日子里”与⑥句中“现在要离开”衔接紧密,所以排除A、B项。⑤句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中“不禁”写出离开学校后的无奈,③句中的“它”应指⑤句中的引语。与④句中“其实”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相对应的应是①句,“改变”和“没什么不同”正好相反。根据文意,②句中“这时”所指代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的应是④句中的“一切都在改变”。而①④②三句正是对③句中“写得真好”的解释。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4.(2013课标全国Ⅰ,15)依次填入下面一段文字横线处的语句,衔接最恰当的一组是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当代艺术博物馆近日举办名为“风物”的展览,展出了几位画家、摄影师的作品。</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,能启发我们发现身边的奇景和诗意。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①因此无论多么微不足道的事物都可变成艺术主题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②展出的作品大都体现出用细节带出重点的风格特点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③彰显出艺术独具的神奇力量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④作品展示的都是他们在美国南部腹地、新西兰北岛旅行时留下的记录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⑤内容从自然环境、建筑、各类标志,到人物、室内布置,覆盖面很广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⑥而且带有叙事意味,每件作品都像日常世界的一个短篇故事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A.②⑥⑤④③①　　B.②③①④⑤⑥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C.④⑤②①⑥③　　D.④⑥⑤①③②</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在读懂语段的基础上,按逻辑关系判断。据题中“作品”一词可知②④与其衔接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最紧密,④陈述作品内容,②总结作品特点,先介绍内容,再说特点,故④在②前。据事理逻辑又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可以确定⑤紧挨④,由此可推知C项正确。</a:t>
            </a:r>
            <a:endParaRPr lang="zh-CN" altLang="en-US" dirty="0"/>
          </a:p>
        </p:txBody>
      </p:sp>
      <p:sp>
        <p:nvSpPr>
          <p:cNvPr id="3" name="TextBox 2"/>
          <p:cNvSpPr txBox="1"/>
          <p:nvPr/>
        </p:nvSpPr>
        <p:spPr>
          <a:xfrm>
            <a:off x="540000" y="213438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解答此类题,需要注意一些写作顺序。①时间顺序。使用记叙表达方式的语段一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般使用时间顺序。其顺序一般由表示时间的词语或暗含时间概念的词语来表示。②空间顺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序。使用说明表达方式的语段一般采用空间顺序。其顺序一般是先外后内、先上后下、先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左后右等。③逻辑顺序。逻辑顺序主要有:由概括到具体,由整体到局部,由主要到次要,由现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象到本质,由原因到结果,由特点到用途,等等。一般有相应的关联词作为标志。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5.(2012课标全国,16,6分)根据所给材料的内容,在下面画线处补写恰当的句子。要求内容贴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切,语意连贯,逻辑严密,语句通顺。不得照抄材料,每句不超过20个字。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    司马迁《史记》记载:“黄帝采首山铜,铸鼎于荆山下。”晋代王嘉在《拾遗记》中说: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“神农采峻岭之铜,以为器。”如果这些史料可靠,则我们祖先大约在5 000年前就开始使用铜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器了。但是,考古学家一直没有发掘到可以确证是夏代之前的铜器。因此,这些记载还只能视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为传说。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早在传说中的远古时期,①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从传世文献记载来看,我国在夏代之前就已进入铜器时代,但是,②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。上个世纪50年代,考古工作者在河南偃师二里头一带发掘出了不少青铜器。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经鉴定,这批青铜器的制作年代距离现在3 500多年,这个时间大概是夏晚期。它们出土的地点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正好是古书中所说的夏代开采铜矿之地,因此,可以确信,③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3.(2017课标全国Ⅰ,20,6分)在下面一段文字横线处补写恰当的语句,使整段文字语意完整连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药品可以帮我们预防、治疗疾病,但若使用不当,①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。以口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服药为例,药物进入胃肠道后逐渐被吸收进血液,随着时间推移,②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。当药物浓度高于某一数值时就开始发挥疗效。然而,③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,超过一定限度就可能产生毒性,危害身体健康。</a:t>
            </a:r>
            <a:endParaRPr lang="zh-CN" altLang="en-US"/>
          </a:p>
        </p:txBody>
      </p:sp>
      <p:sp>
        <p:nvSpPr>
          <p:cNvPr id="3" name="TextBox 2"/>
          <p:cNvSpPr txBox="1"/>
          <p:nvPr/>
        </p:nvSpPr>
        <p:spPr>
          <a:xfrm>
            <a:off x="540000" y="327739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(示例)①也可能对身体产生损害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②血液中药物浓度会逐渐升高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③药物浓度并不是越高越好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(示例)①我们的祖先就开始采掘铜矿,铸造铜器了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②这却一直没有得到考古发掘的证实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③我国至迟在夏晚期就已经开始使用铜器了</a:t>
            </a:r>
            <a:endParaRPr lang="zh-CN" altLang="en-US" dirty="0"/>
          </a:p>
        </p:txBody>
      </p:sp>
      <p:sp>
        <p:nvSpPr>
          <p:cNvPr id="3" name="TextBox 2"/>
          <p:cNvSpPr txBox="1"/>
          <p:nvPr/>
        </p:nvSpPr>
        <p:spPr>
          <a:xfrm>
            <a:off x="540000" y="212077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第①空可据材料中“黄帝采首山铜,铸鼎于荆山下”和“神农采峻岭之铜,以为器”加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以整合。第②空可据材料中“考古学家一直没有发掘到可以确证是夏代之前的铜器”加以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转述。第③空可据上文“经鉴定</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是夏晚期”加以推断。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6.(2012课标全国,15)依次填入下面一段文字横线处的语句,衔接最恰当的一组是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在我国古代,人们盛物用的器皿除陶器等之外,还有一种容器,是葫芦。</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①最早的记载见于《诗经》,如《公刘》篇中“酌之用匏”的“匏”就是指葫芦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②用葫芦作容器是先民们认识自然、利用自然的结果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③葫芦是一种葫芦科爬藤植物的果实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④葫芦成熟后,掏空里面的籽瓤,即可当容器使用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⑤它大多呈哑铃状,上面小下面大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⑥我国劳动人民使用葫芦盛物的历史非常悠久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A.⑥②③⑤④①　　B.⑥①④②③⑤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C.⑤③④①⑥②　　D.③⑤④⑥①②</a:t>
            </a:r>
            <a:endParaRPr lang="zh-CN" altLang="en-US"/>
          </a:p>
        </p:txBody>
      </p:sp>
      <p:sp>
        <p:nvSpPr>
          <p:cNvPr id="3" name="TextBox 2"/>
          <p:cNvSpPr txBox="1"/>
          <p:nvPr/>
        </p:nvSpPr>
        <p:spPr>
          <a:xfrm>
            <a:off x="540000" y="49204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衔接点:③“葫芦”紧承上文,⑤“它”指代③中的“葫芦”,③⑤说明葫芦的自然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属性;④说明葫芦的功用(“当容器”);⑥中的“历史”“悠久”与①中的“最早的记载</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”紧密衔接;②总结全段。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7.(2011课标全国,15)依次填入下面一段文字横线处的语句,衔接最恰当的一组是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我国是食品生产和消费大国,</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样才能有效解决食品安全领域损害群众利益的突出问题,切实增强消费安全感。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①强化执法措施,严惩违法犯罪分子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②食品产业涉及环节多,哪一环出现漏洞都会给食品安全带来严重威胁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③创新食品安全监管机制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④坚决淘汰劣质企业,以震慑所有企业使之不敢越雷池半步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⑤保障食品安全需要生产经营者诚信自律,更需要严格的法律制度约束和有效监管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⑥因此,必须保持严厉打击违法违规行为的态势,及时消除各环节的隐患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A.②⑥①③④⑤　　B.②⑤⑥①④③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C.⑤②⑥③①④　　D.⑤⑥②④③①</a:t>
            </a:r>
            <a:endParaRPr lang="zh-CN" altLang="en-US"/>
          </a:p>
        </p:txBody>
      </p:sp>
      <p:sp>
        <p:nvSpPr>
          <p:cNvPr id="3" name="TextBox 2"/>
          <p:cNvSpPr txBox="1"/>
          <p:nvPr/>
        </p:nvSpPr>
        <p:spPr>
          <a:xfrm>
            <a:off x="540000" y="492046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⑤是中心句,引领下文,排除A、B。②是讲“必须保持严厉打击违法违规行为的态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势,及时消除各环节的隐患”的原因的,②应在⑥前,⑥用“因此”一词紧承②后,可排除D。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8.(2010课标全国,16,5分)下面是关于“感恩教育”的评论文章中的一段文字。请根据上下文,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补写画线处的内容。要求紧扣主题,语意连贯,表达明确,每处不超过15个字。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近年来,不少学校开展的感恩教育活动都是要求学生给父母洗一次脚。这引发了有关人士的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质疑:①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?中华民族是一个有着数千年文明史的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伟大民族,知恩图报是我们的传统美德。②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疑是正确的,但是,如果不考虑学生的年龄以及生理与心理的差异和特点,只是简单地采取③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,恐怕不但达不到预期的教育效果,④</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。感恩教育是一项长期的工作,而且牵涉到很多方面,它需要⑤</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(示例)①难道感恩就只是给父母洗脚吗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②学校对学生进行感恩教育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③“一刀切”的模式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④反而会使学生产生抵触情绪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⑤学校、家长和社会的共同努力</a:t>
            </a:r>
            <a:endParaRPr lang="zh-CN" altLang="en-US" dirty="0"/>
          </a:p>
        </p:txBody>
      </p:sp>
      <p:sp>
        <p:nvSpPr>
          <p:cNvPr id="3" name="TextBox 2"/>
          <p:cNvSpPr txBox="1"/>
          <p:nvPr/>
        </p:nvSpPr>
        <p:spPr>
          <a:xfrm>
            <a:off x="540000" y="283808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①根据语境判断,“质疑”的应是前一句“要求学生给父母洗一次脚”的做法,而非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“感恩教育”的目的;②应是肯定学校进行感恩教育的动机;③应指出感恩教育采取的措施、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做法等;④应填写递进关系的、比“达不到预期的教育效果”更坏的意思;⑤由“很多方面”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可判断,应填学校和家长等的合作努力之意。</a:t>
            </a:r>
            <a:endParaRPr lang="zh-CN" altLang="en-US" dirty="0"/>
          </a:p>
        </p:txBody>
      </p:sp>
      <p:sp>
        <p:nvSpPr>
          <p:cNvPr id="4" name="TextBox 2"/>
          <p:cNvSpPr txBox="1"/>
          <p:nvPr/>
        </p:nvSpPr>
        <p:spPr>
          <a:xfrm>
            <a:off x="54000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本题考查考生语言表达准确、连贯、得体的能力。本题采用主观题型,需根据语境推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断表达的内容;要求补充的内容多达5处,难度适中。答题的关键是根据语境判断需填写的内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容,需仔细研读语段整体感知,进而把握语段意脉。得分关键是写出准确、连贯、得体的语句,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力求用语规范,忌口语化。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9.(2010课标全国,15)依次填入下面一段文字横线处的语句,衔接最恰当的一组是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玉树藏族自治州</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。玉树既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是“三江源头”,也是“藏獒之乡”和“虫草之乡”。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①东与四川省和西藏自治区毗邻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②是长江落差最大的标志点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③与海西蒙古族藏族自治州、果洛藏族自治州等地相通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④平均海拔4 000米以上,最高点6 621米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⑤位于青藏高原腹地,青海省南部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⑥气候高寒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A.②④⑥⑤①③　　B.③①②⑤⑥④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C.④⑥⑤①③②　　D.⑤③①④②⑥</a:t>
            </a:r>
            <a:endParaRPr lang="zh-CN" altLang="en-US"/>
          </a:p>
        </p:txBody>
      </p:sp>
      <p:sp>
        <p:nvSpPr>
          <p:cNvPr id="3" name="TextBox 2"/>
          <p:cNvSpPr txBox="1"/>
          <p:nvPr/>
        </p:nvSpPr>
        <p:spPr>
          <a:xfrm>
            <a:off x="540000" y="483184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按逻辑关系,讲“玉树藏族自治州”的地理位置,可先排出⑤③①的顺序,可初步锁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定D项;再将D项④②⑥句代入原文加以验证,可知合乎逻辑。</a:t>
            </a:r>
            <a:endParaRPr lang="zh-CN" altLang="en-US" dirty="0"/>
          </a:p>
        </p:txBody>
      </p:sp>
      <p:sp>
        <p:nvSpPr>
          <p:cNvPr id="4" name="TextBox 3"/>
          <p:cNvSpPr txBox="1"/>
          <p:nvPr/>
        </p:nvSpPr>
        <p:spPr>
          <a:xfrm>
            <a:off x="540000" y="551543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本题考查考生语言表达连贯的能力。难度不大。此类题目的答题技巧是按逻辑关系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或语法知识先局部排序,初步选定答案项,然后按初选的答案项依次“代入”语境,通读验证,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最后确定答案项。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10.(2014大纲全国,4)依次填入下面一段文字横线处的语句,衔接最恰当的一组是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信息时代给人们带来了一种新的极其便捷的阅读方式,那就是网络阅读。网络阅读远远超越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了传统的阅读概念,</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。因此,阅读的趣味性大大提高,吸引力更强,影响力更大。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①能够对文字、图片、影像、声音等信息形态进行有机的合成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②能够更好地满足人们沟通交流的需求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③与传统阅读相比,信息更加全面,视野更加开阔,也更直观、更逼真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④提供读、看、听三方面的内容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⑤它改变了单一的文字或静态的图像的表现形式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⑥还具有共享性、开放性和互动性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A.③②⑤④①⑥　　B.③⑥⑤①②④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C.⑤①④③⑥②　　D.⑤④③②①⑥</a:t>
            </a:r>
            <a:endParaRPr lang="zh-CN" altLang="en-US"/>
          </a:p>
        </p:txBody>
      </p:sp>
      <p:sp>
        <p:nvSpPr>
          <p:cNvPr id="3" name="TextBox 2"/>
          <p:cNvSpPr txBox="1"/>
          <p:nvPr/>
        </p:nvSpPr>
        <p:spPr>
          <a:xfrm>
            <a:off x="540000" y="534909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C　排序题的解题方法有很多,如排除法、抓局部语句法。这六句话是讨论网络阅读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的优势,可以这样分析:①②两句都有“能够”,先找出它们前面应该是哪几个句子,从语意可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知,①句应该在⑤句之后,②句应该在⑥句之后。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11.(2012大纲全国,19,3分)请在下面画线处补写一句恰当的话,使它与后面部分构成一个完整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的文段。不得超过20个字。</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。音乐作品的“深度”有不同的表现形态。比较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重要的形态通常有两种:一是“深刻”,二是“深邃”。大致说来,“深刻”是就作品的主题而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言;“深邃”是就作品的意蕴而言。“深刻”诉之于意义,比较理性;“深邃”诉之于体验,比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较感性。“深刻”如同在二维平面上的篆刻,是静态的;“深邃”却似三维空间中的景致,是动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态的。西方音乐以“深刻”见长;中国音乐则以“深邃”著称。</a:t>
            </a:r>
            <a:endParaRPr lang="zh-CN" altLang="en-US"/>
          </a:p>
        </p:txBody>
      </p:sp>
      <p:sp>
        <p:nvSpPr>
          <p:cNvPr id="3" name="TextBox 2"/>
          <p:cNvSpPr txBox="1"/>
          <p:nvPr/>
        </p:nvSpPr>
        <p:spPr>
          <a:xfrm>
            <a:off x="540000" y="356314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(示例1)作为一门艺术,音乐也要追求“深度”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(示例2)音乐作品也需要追求“深度”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(补写正确给3分。如有其他答案,只要表达出“音乐要有深度”意思的,可酌情给分)</a:t>
            </a:r>
            <a:endParaRPr lang="zh-CN" altLang="en-US" dirty="0"/>
          </a:p>
        </p:txBody>
      </p:sp>
      <p:sp>
        <p:nvSpPr>
          <p:cNvPr id="4" name="TextBox 3"/>
          <p:cNvSpPr txBox="1"/>
          <p:nvPr/>
        </p:nvSpPr>
        <p:spPr>
          <a:xfrm>
            <a:off x="540000" y="461753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该语段首句应有总括全段的作用,作答时,还应考虑连贯(与第二句的衔接)及简明(字数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限制)的要求。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12.(2015安徽,18,4分)请根据上下文,在材料的空格处补写出恰当的内容。要求:语意连贯,表达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简明,每处不超过12个字。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文学形象如同绘画形象,一样是心中的形象,一样全凭虚构,一样先要用心来看。写人、写物、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写环境,必须看得逼真,直至看到细节,方能落笔。①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,绘画是片段静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止的文学。文学用文字作画,所有文字都是色彩;②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,所有的线条色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彩都是语言。画非画,文非文,画亦文,文亦画。我画,不过再现一句诗、一阕词、一段散文而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已;站在画面上千姿万态的树,全是感动过我的不同境遇中的人物,或者全是我自己;淌过纸表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的流水,不论舒缓、疾进,还是迷茫虚渺,更是我一时真切的情绪,这与写作的心态又有何异?</a:t>
            </a:r>
            <a:endParaRPr lang="zh-CN" altLang="en-US"/>
          </a:p>
        </p:txBody>
      </p:sp>
      <p:sp>
        <p:nvSpPr>
          <p:cNvPr id="3" name="TextBox 2"/>
          <p:cNvSpPr txBox="1"/>
          <p:nvPr/>
        </p:nvSpPr>
        <p:spPr>
          <a:xfrm>
            <a:off x="540000" y="39056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(示例)①文学是延绵不断的画面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②绘画用线条色彩写作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120569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材料主要谈文学形象与绘画形象的相似点。①处应联系下文“绘画是片段静止的文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学”,并结合文学的文体特征作答。 ②处应联系上文的“文学用文字作画,所有文字都是色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彩”,并结合绘画的创作方式作答。</a:t>
            </a:r>
            <a:endParaRPr lang="zh-CN" altLang="en-US" dirty="0"/>
          </a:p>
        </p:txBody>
      </p:sp>
      <p:sp>
        <p:nvSpPr>
          <p:cNvPr id="4" name="TextBox 2"/>
          <p:cNvSpPr txBox="1"/>
          <p:nvPr/>
        </p:nvSpPr>
        <p:spPr>
          <a:xfrm>
            <a:off x="540000" y="22625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本题主要考查考生的语言表达能力,不仅能看出考生的语言驾控力与思维清晰度,还能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看出考生对内容集中的一段话的准确理解力。所选材料具有很高的审美价值,对艺术规律有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深刻揭示,有利于对考生进行潜移默化的熏陶。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解答此类题,一要注意把握整个语段的中心,二要注意横线前后语句的提示作用。所给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语段主要讲的是药品的使用情况及其效用。通读语段可知,第一句为中心句,后面的内容是对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这句话的举例说明。“药物进入胃肠道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开始发挥疗效”对应“药品可以帮我们预防、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治疗疾病”,“然而”后面的内容对应“但若使用不当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”,根据“但若使用不当”和“然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而”后面的“可能产生毒性,危害身体健康”可推知,①处所填内容与药物对人身体产生危害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有关。药物被吸收进血液,随着时间的推移,进入血液的药物肯定越来越多,而又根据横线后面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的“药物浓度”可推知,②处所填内容应强调血液中药物浓度高。“然而”提示我们,③处所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填内容与前文构成转折关系,且与药物浓度有关。</a:t>
            </a:r>
            <a:endParaRPr lang="zh-CN" altLang="en-US" dirty="0"/>
          </a:p>
        </p:txBody>
      </p:sp>
      <p:sp>
        <p:nvSpPr>
          <p:cNvPr id="3" name="TextBox 2"/>
          <p:cNvSpPr txBox="1"/>
          <p:nvPr/>
        </p:nvSpPr>
        <p:spPr>
          <a:xfrm>
            <a:off x="540000" y="390563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根据语境补写文字,一般要求根据语段中心内容和具体语境在指定的位置填入合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适的话语,使之上下贯通。解答这种题,一是注意内容要受整个文段的主题的限制;二是语言要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和上下文语境一脉贯通。要做到这两点,必须深入分析内容,牢牢把握语境。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13.(2014广东,22,6分)在下面一段文字的空白处补写恰当的语句,使整段文字语意完整,逻辑严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密,前后连贯。每处字数不得超过所给空格数(含标点符号)。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大栌榄树是曾经生长在毛里求斯的珍贵树种,如今在地球上已难觅踪影。</a:t>
            </a:r>
            <a:r>
              <a:rPr lang="zh-CN" altLang="en-US" sz="1530" u="sng" kern="0" dirty="0" smtClean="0">
                <a:solidFill>
                  <a:srgbClr val="000000"/>
                </a:solidFill>
                <a:latin typeface="Times New Roman" panose="02020603050405020304" pitchFamily="65" charset="-122"/>
                <a:ea typeface="宋体" panose="02010600030101010101" pitchFamily="2" charset="-122"/>
              </a:rPr>
              <a:t>　①    </a:t>
            </a:r>
            <a:r>
              <a:rPr lang="zh-CN" altLang="en-US" sz="1530" kern="0" dirty="0" smtClean="0">
                <a:solidFill>
                  <a:srgbClr val="000000"/>
                </a:solidFill>
                <a:latin typeface="Times New Roman" panose="02020603050405020304" pitchFamily="65" charset="-122"/>
                <a:ea typeface="宋体" panose="02010600030101010101" pitchFamily="2" charset="-122"/>
              </a:rPr>
              <a:t>?科学家对此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提出了多种假说。美国一位科学家的研究认为,</a:t>
            </a:r>
            <a:r>
              <a:rPr lang="zh-CN" altLang="en-US" sz="1530" u="sng" kern="0" dirty="0" smtClean="0">
                <a:solidFill>
                  <a:srgbClr val="000000"/>
                </a:solidFill>
                <a:latin typeface="Times New Roman" panose="02020603050405020304" pitchFamily="65" charset="-122"/>
                <a:ea typeface="宋体" panose="02010600030101010101" pitchFamily="2" charset="-122"/>
              </a:rPr>
              <a:t>　②    </a:t>
            </a:r>
            <a:r>
              <a:rPr lang="zh-CN" altLang="en-US" sz="1530" kern="0" dirty="0" smtClean="0">
                <a:solidFill>
                  <a:srgbClr val="000000"/>
                </a:solidFill>
                <a:latin typeface="Times New Roman" panose="02020603050405020304" pitchFamily="65" charset="-122"/>
                <a:ea typeface="宋体" panose="02010600030101010101" pitchFamily="2" charset="-122"/>
              </a:rPr>
              <a:t>,而渡渡鸟在三百年前灭绝了,因此,大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栌榄树也就跟着消失了;后来,有学者研究发现大栌榄树的种子不需要动物的肠胃软化也能发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芽。于是,又有研究者们提出了新的假说:外来物种的入侵导致了大栌榄树的消失。不过,这个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假说需要进一步验证:</a:t>
            </a:r>
            <a:r>
              <a:rPr lang="zh-CN" altLang="en-US" sz="1530" u="sng" kern="0" dirty="0" smtClean="0">
                <a:solidFill>
                  <a:srgbClr val="000000"/>
                </a:solidFill>
                <a:latin typeface="Times New Roman" panose="02020603050405020304" pitchFamily="65" charset="-122"/>
                <a:ea typeface="宋体" panose="02010600030101010101" pitchFamily="2" charset="-122"/>
              </a:rPr>
              <a:t>　③    </a:t>
            </a:r>
            <a:r>
              <a:rPr lang="zh-CN" altLang="en-US" sz="1530" kern="0" dirty="0" smtClean="0">
                <a:solidFill>
                  <a:srgbClr val="000000"/>
                </a:solidFill>
                <a:latin typeface="Times New Roman" panose="02020603050405020304" pitchFamily="65" charset="-122"/>
                <a:ea typeface="宋体" panose="02010600030101010101" pitchFamily="2" charset="-122"/>
              </a:rPr>
              <a:t>;如果被证伪,则会被抛弃。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　　　　　　　　　　　　　　    </a:t>
            </a: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(示例)①大栌榄树为什么会消失(大栌榄树消失的原因是什么)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②大栌榄树的种子需要渡渡鸟的肠胃软化才能发芽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③如果被证实,则会被接受(则会成为科学理论)</a:t>
            </a:r>
            <a:endParaRPr lang="zh-CN" altLang="en-US" dirty="0"/>
          </a:p>
        </p:txBody>
      </p:sp>
      <p:sp>
        <p:nvSpPr>
          <p:cNvPr id="3" name="TextBox 2"/>
          <p:cNvSpPr txBox="1"/>
          <p:nvPr/>
        </p:nvSpPr>
        <p:spPr>
          <a:xfrm>
            <a:off x="540000" y="213438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①需要结合上文“大栌榄树</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如今在地球上已难觅踪影”和下文的“此”准确推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断;②应结合下文的“渡渡鸟”“不需要动物的肠胃软化也能发芽”等准确推断;③应根据下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文“如果被证伪,则会被抛弃”推断,所填内容应与“证伪”“抛弃”意义相反。每空内容都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应力求简明、准确。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14.(2015重庆,3)依次填入下面一段文字横线处的语句,前后衔接最为恰当的一组是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中国人民抗日战争的胜利,充分证明了中国共产党是救亡图存、实现民族复兴的核心力量。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今天,我们纪念抗日战争胜利70周年,就是要</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。铭记这段历史,是因为它的惨烈悲壮与不屈抗争应当成为中华民族的集体记忆,更是希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望从中汲取沉痛的历史教训,获得开创未来的精神力量。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①永远铭记参加抗日战争的老战士、抗日将领、爱国人士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②永远铭记支援和帮助了中国抗战的外国政府和国际友人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③永远铭记惨遭日本侵略者杀戮的死难同胞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④永远铭记为抗战胜利建立了功勋的海内外中华儿女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⑤永远铭记在抗日战争中英勇战斗、为国捐躯的烈士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A.⑤③④②①　　B.①②④⑤③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C.③⑤①④②　　D.④③②①⑤</a:t>
            </a:r>
            <a:endParaRPr lang="zh-CN" altLang="en-US"/>
          </a:p>
        </p:txBody>
      </p:sp>
      <p:sp>
        <p:nvSpPr>
          <p:cNvPr id="3" name="TextBox 2"/>
          <p:cNvSpPr txBox="1"/>
          <p:nvPr/>
        </p:nvSpPr>
        <p:spPr>
          <a:xfrm>
            <a:off x="540000" y="527765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围绕“铭记”进行分析,思考的顺序应该是:先死难者,再生存者;先无辜者,再保卫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者;先战斗主体,再外围支援;先中国,再外国。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15.(2015广东,4)把下列句子组成语意连贯的语段,排序最恰当的一项是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①从汉字笔画的统计分布规律来看,这种看法是值得商榷的。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②不少人认为简化汉字的理想目标是把十画以上的字简化到十画或不足十画。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③为了增强区别性,对那些笔画较多的非常用字还是不去简化为好。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④文字的应用首先要保证看和读的方便,要有相当的清晰性和区别性。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⑤但把笔画全部减到十画或不足十画,势必增加大量的形近字,给看和读带来困难。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⑥其次才是笔画简单,写起来省事。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A.②①④⑥⑤③　　B.②①⑤③④⑥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C.④⑥②①③⑤　　D.④⑥③⑤②①</a:t>
            </a:r>
            <a:endParaRPr lang="zh-CN" altLang="en-US"/>
          </a:p>
        </p:txBody>
      </p:sp>
      <p:sp>
        <p:nvSpPr>
          <p:cNvPr id="3" name="TextBox 2"/>
          <p:cNvSpPr txBox="1"/>
          <p:nvPr/>
        </p:nvSpPr>
        <p:spPr>
          <a:xfrm>
            <a:off x="540000" y="420608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本语段反驳了“不少人”对简化汉字的错误看法,是按“提出问题—分析问题—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解决问题”的思路组织文字的。②句是错误的观点;①句中的“这种看法”指②句中的观点,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针对②句表明作者的观点;④⑥句从理论上论述文字的应用要求,“首先”“其次”表明顺序;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⑤句“但”字表转折,论述简化汉字不当的不良影响;③句是结论。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16.(2014江西,5)依次填入下面一段文字横线处的语句,衔接最恰当的一组是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瓦尔登湖“波平如镜”,</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或许,一只燕子飞掠在水面上,低得碰到了湖水。</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①或许,还会有一只鸭子在整理它自己的羽毛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②其时,只有一些掠水虫,隔开了同等的距离,分散在全部的湖面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③有时,全部的圆弧展露了,银色的圆弧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④在远处,有一条鱼在空中画出了一个大约三四英尺的圆弧来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⑤它跃起时一道闪光,降落入水,又一道闪光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A.④⑤③②①　　B.①②③⑤④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C.②①④⑤③　　D.①②④③⑤</a:t>
            </a:r>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本选段选自《瓦尔登湖》,作者登上一座小山,俯瞰瓦尔登湖,看湖面“波平如镜”,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一片平静,似乎什么都没有,这时“只有一些掠水虫,隔开了同等的距离,分散在全部的湖面”,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①“或许,还会有一只鸭子在整理它自己的羽毛”是紧承②中的“只有一些掠水虫”而言的,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形成“只有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还会有”的句式,与后文形成“或许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”的句式,因此②①相连,是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俯瞰之景。然后作者远眺,看到“在远处,有一条鱼在空中画出了一个大约三四英尺的圆弧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来”,⑤中的“它”正是指代④中的“一条鱼”, ③中的“全部的圆弧展露了”紧承④中的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“三四英尺的圆弧”,所以④⑤③相连。整个语段按照先俯瞰,再远眺的观景顺序展开。</a:t>
            </a:r>
            <a:endParaRPr lang="zh-CN" altLang="en-US" dirty="0"/>
          </a:p>
        </p:txBody>
      </p:sp>
      <p:sp>
        <p:nvSpPr>
          <p:cNvPr id="3" name="TextBox 2"/>
          <p:cNvSpPr txBox="1"/>
          <p:nvPr/>
        </p:nvSpPr>
        <p:spPr>
          <a:xfrm>
            <a:off x="540000" y="356314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首先,考生应理清文段先俯瞰、再远眺的写景顺序;其次,抓住关键词语和关键句式的特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点,例如代词的指代对象、句式“只有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还会有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”等就可答对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17.(2014重庆,3)依次填入下边一段话中横线处的语句,与上下文衔接最恰当的一组是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乐观的人看见问题后面的机会,</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。机会从来不会主动敲响你的门,无论你等待多少年,</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。朝着既定目标前进,</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①悲观的人则看见机会后面的问题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②悲观的人只看见机会后面的问题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③它只如一阵风拂面而过,需要你有反应能力和追随速度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④需要你有反应能力和追随速度,它只如一阵风拂面而过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⑤你就会发现机会的存在,充分发挥你的潜能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⑥尽量发挥你的潜能,你就会发现机会的存在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A.①④⑥　　B.②④⑤　　C.①③⑤　　D.②③⑥</a:t>
            </a:r>
            <a:endParaRPr lang="zh-CN" altLang="en-US"/>
          </a:p>
        </p:txBody>
      </p:sp>
      <p:sp>
        <p:nvSpPr>
          <p:cNvPr id="3" name="TextBox 2"/>
          <p:cNvSpPr txBox="1"/>
          <p:nvPr/>
        </p:nvSpPr>
        <p:spPr>
          <a:xfrm>
            <a:off x="540000" y="463471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D　做这类题,首先要理解文段内容——如何发现机会;然后根据话题一致、感情基调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统一等原则,联系上下句,综合判断。①②句都与前句形成对比关系,但“只”比“则”表示的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程度更深,所以选②句;③句“它只如一阵风拂面而过”与前句保持了话题的一致,所以选③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句;根据文段的核心话题可知“尽量发挥你的潜能”是“你就会发现机会的存在”的条件,所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以选⑥句。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18.(2014辽宁,15)把下列句子组成语意连贯的语段,排序最恰当的一组是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①比如告诉你的父母,陪他们一起逛街感觉非常开心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②如果只是将快乐私藏,积极的情绪便会很快消失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③它不仅有助于快乐感的延续,还能拉近人与人之间的关系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④告诉你的朋友,很怀念在一起时开心的时光,并开始筹划新的聚会等等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⑤传递快乐其实很简单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⑥积极与他人分享快乐的记忆和经历,是放大快乐感的最佳方法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A.⑤⑥①②④③　　B.⑤③②⑥①④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C.⑥③②⑤①④　　D.⑥⑤①④②③</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C　首先通读6个句子,概括主要内容,即放大快乐感的最佳方法。然后按照句间的逻辑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关系来排序。⑥句是观点句;③句紧承其后,解说分享快乐的好处;②句讲述与⑥句相反的做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法;⑤①④讲述放大快乐感的具体方法。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19.(2014广东,4)把下列句子组成语意连贯的语段,排序最恰当的一项是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①然而,我们的大脑对音乐的感知却不是这样。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②所以要有交响乐,也正是这样的“和声”才使得我们这个世界充满趣味。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③例如管弦乐的合奏,音波虽然混合,但是管乐声和弦乐声仍然保持各自的特点。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④物理学家们长期热衷于研究的现象都是整体等于所有部分的加合,声音就是这样的。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⑤整体可以大于部分之和,这一事实现在对大多数人来说已经是显而易见的了,但是曾经让物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理学家们感到非常窘困。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⑥虽然管乐声和弦乐声独立地进入我们的耳朵,但是这两种声音的“和声”对我们的情感所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产生的影响却远远大于这两种乐器的单独作用。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A.④①③⑥②⑤　　B.④③①⑤⑥②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C.⑤③④①②⑥　　D.⑤④③①⑥②</a:t>
            </a:r>
            <a:endParaRPr lang="zh-CN" altLang="en-US"/>
          </a:p>
        </p:txBody>
      </p:sp>
      <p:sp>
        <p:nvSpPr>
          <p:cNvPr id="3" name="TextBox 2"/>
          <p:cNvSpPr txBox="1"/>
          <p:nvPr/>
        </p:nvSpPr>
        <p:spPr>
          <a:xfrm>
            <a:off x="540000" y="492046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⑤“整体可以大于部分之和”是语段的中心,应该放在开头,排除A、B两项。④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“物理学家们”这个短语与⑤紧承,而③举例又紧承④“声音就是这样的”。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0945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1.下面是某大学“迎新晚会通知”的片段,其中有五处不合书面语体以及语气等要求,请找出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并做修改。(5分)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为了招呼大一新生,我校打算举办迎新晚会,校团委和校学生会牵手组织。经过精心走台,定于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9月20日晚在学校万人体育场正式演出,恳请全体大一新生按时参加。</a:t>
            </a:r>
            <a:endParaRPr lang="zh-CN" altLang="en-US" dirty="0"/>
          </a:p>
        </p:txBody>
      </p:sp>
      <p:grpSp>
        <p:nvGrpSpPr>
          <p:cNvPr id="3" name="组合 7"/>
          <p:cNvGrpSpPr/>
          <p:nvPr/>
        </p:nvGrpSpPr>
        <p:grpSpPr>
          <a:xfrm>
            <a:off x="3351556"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90948" y="1555892"/>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0030101010101" pitchFamily="49" charset="-122"/>
                <a:ea typeface="黑体" panose="02010600030101010101" pitchFamily="49" charset="-122"/>
                <a:sym typeface="+mn-ea"/>
              </a:rPr>
              <a:t>A组 </a:t>
            </a:r>
            <a:r>
              <a:rPr lang="zh-CN" altLang="en-US" sz="2000" b="1" dirty="0" smtClean="0">
                <a:latin typeface="黑体" panose="02010600030101010101" pitchFamily="49" charset="-122"/>
                <a:ea typeface="黑体" panose="02010600030101010101" pitchFamily="49" charset="-122"/>
                <a:sym typeface="+mn-ea"/>
              </a:rPr>
              <a:t> 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年高考模拟·基础题组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0030101010101" pitchFamily="49" charset="-122"/>
                <a:ea typeface="黑体" panose="02010600030101010101" pitchFamily="49" charset="-122"/>
                <a:sym typeface="+mn-ea"/>
              </a:rPr>
              <a:t>(时间</a:t>
            </a:r>
            <a:r>
              <a:rPr lang="en-US" altLang="zh-CN" sz="1400" b="0" dirty="0" smtClean="0">
                <a:latin typeface="黑体" panose="02010600030101010101" pitchFamily="49" charset="-122"/>
                <a:ea typeface="黑体" panose="02010600030101010101" pitchFamily="49" charset="-122"/>
                <a:sym typeface="+mn-ea"/>
              </a:rPr>
              <a:t>：90</a:t>
            </a:r>
            <a:r>
              <a:rPr lang="en-US" altLang="zh-CN" sz="1400" b="0" dirty="0">
                <a:latin typeface="黑体" panose="02010600030101010101" pitchFamily="49" charset="-122"/>
                <a:ea typeface="黑体" panose="02010600030101010101" pitchFamily="49" charset="-122"/>
                <a:sym typeface="+mn-ea"/>
              </a:rPr>
              <a:t>分钟   分值</a:t>
            </a:r>
            <a:r>
              <a:rPr lang="en-US" altLang="zh-CN" sz="1400" b="0" dirty="0" smtClean="0">
                <a:latin typeface="黑体" panose="02010600030101010101" pitchFamily="49" charset="-122"/>
                <a:ea typeface="黑体" panose="02010600030101010101" pitchFamily="49" charset="-122"/>
                <a:sym typeface="+mn-ea"/>
              </a:rPr>
              <a:t>：70</a:t>
            </a:r>
            <a:r>
              <a:rPr lang="en-US" altLang="zh-CN" sz="1400" b="0" dirty="0">
                <a:latin typeface="黑体" panose="02010600030101010101" pitchFamily="49" charset="-122"/>
                <a:ea typeface="黑体" panose="02010600030101010101" pitchFamily="49" charset="-122"/>
                <a:sym typeface="+mn-ea"/>
              </a:rPr>
              <a:t>分)</a:t>
            </a:r>
            <a:endParaRPr sz="1400" dirty="0">
              <a:latin typeface="黑体" panose="02010600030101010101" pitchFamily="49" charset="-122"/>
              <a:ea typeface="黑体" panose="02010600030101010101" pitchFamily="49" charset="-122"/>
            </a:endParaRPr>
          </a:p>
        </p:txBody>
      </p:sp>
      <p:sp>
        <p:nvSpPr>
          <p:cNvPr id="7" name="TextBox 2"/>
          <p:cNvSpPr txBox="1"/>
          <p:nvPr/>
        </p:nvSpPr>
        <p:spPr>
          <a:xfrm>
            <a:off x="540000" y="377745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①“招呼”改为“欢迎”;②“打算”改为“计划”;③“牵手”改为“牵头”或“联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合”;④“走台”改为“排练”或“排演”;⑤“恳请”改为“希望”。</a:t>
            </a:r>
            <a:endParaRPr lang="zh-CN" altLang="en-US" dirty="0"/>
          </a:p>
        </p:txBody>
      </p:sp>
      <p:sp>
        <p:nvSpPr>
          <p:cNvPr id="8" name="TextBox 7"/>
          <p:cNvSpPr txBox="1"/>
          <p:nvPr/>
        </p:nvSpPr>
        <p:spPr>
          <a:xfrm>
            <a:off x="540000" y="447465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“招呼”“打算”“牵手”“走台”为口语,“恳请”不符合身份和语气。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4.(2016课标全国Ⅲ,16,5分)在下面一段文字横线处补写恰当的语句,使整段文字语意完整连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贯,内容贴切,逻辑严密。每处不超过10个字。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自第一颗人造地球卫星进入太空以来,除了载人航天飞行器会回收之外,其他上天的人造物体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陆续被遗弃在太空中,①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。太空垃圾已经威胁到人类的航天活动。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比如厄瓜多尔的一颗卫星升空后不到一个月,就与太空中的火箭残骸相撞而报废。这种威胁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不仅仅发生在太空,甚至地球上的人类生活也会②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。因此,③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,应是人类接下来要解决的一个重要课题。</a:t>
            </a:r>
            <a:endParaRPr lang="zh-CN" altLang="en-US"/>
          </a:p>
        </p:txBody>
      </p:sp>
      <p:sp>
        <p:nvSpPr>
          <p:cNvPr id="3" name="TextBox 2"/>
          <p:cNvSpPr txBox="1"/>
          <p:nvPr/>
        </p:nvSpPr>
        <p:spPr>
          <a:xfrm>
            <a:off x="540000" y="356314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(示例)①都变成了太空垃圾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②受到太空垃圾的影响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③如何清理太空垃圾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(写出一处给1分,写出两处给3分,写出三处给5分。如有其他答案,只要言之成理,可酌情给分)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2.下面是一位父亲在他儿子和王芳结婚前夕邀请亲朋好友参加婚宴的请柬正文,其中有五处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不合书面语体以及语气等要求,请找出并做修改。(5分)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虎子和佳人于2018年7月30日喜结良缘,特于华庭恭备盛筵,敬请您准时光临。</a:t>
            </a:r>
            <a:endParaRPr lang="zh-CN" altLang="en-US"/>
          </a:p>
        </p:txBody>
      </p:sp>
      <p:sp>
        <p:nvSpPr>
          <p:cNvPr id="3" name="TextBox 2"/>
          <p:cNvSpPr txBox="1"/>
          <p:nvPr/>
        </p:nvSpPr>
        <p:spPr>
          <a:xfrm>
            <a:off x="540000" y="213438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①“虎子”改为“犬子”;②“佳人”改为“王芳”;③“华庭”改为“寒舍”或“家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中”;④“盛筵”改为“薄宴”;⑤“准时”改为“届时”。</a:t>
            </a:r>
            <a:endParaRPr lang="zh-CN" altLang="en-US" dirty="0"/>
          </a:p>
        </p:txBody>
      </p:sp>
      <p:sp>
        <p:nvSpPr>
          <p:cNvPr id="4" name="TextBox 3"/>
          <p:cNvSpPr txBox="1"/>
          <p:nvPr/>
        </p:nvSpPr>
        <p:spPr>
          <a:xfrm>
            <a:off x="540000" y="2880288"/>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“虎子”“华庭”“盛筵”为敬辞;“佳人”应改为实名,“准时”语气较为生硬。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3.下面一则文稿在表达上有五处不妥当,请指出并改正。(5分)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通　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4月7日至8日,崇左市将举办国际商务文化节。为做好道路交通安全保卫工作,根据《中华人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民共和国道路交通安全法》的有关规定,决定对崇左市城区部分路段实行临时交通管制,现宣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布如下: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4月8日晚,市行政中心广场将举行国际商务文化节文艺晚会。17:00—23:00对德天路、新城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路、龙峡山路西段实行交通管制,无通行证的车辆切莫通行。前来观看晚会的群众务必将机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动车、非机动车有序停放在指定地点:(一)摩托车、电动车、单车停放在环山路公务员小区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周边道路两旁;(二)其他小车停放在德天路南段。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交通管制措施如有变动,以现场交通警察指挥或者设置的交通标志明示为准。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因实行临时交通管制给市民出行带来的不便,敝交警支队深表不安,希望市民给予谅解、支持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与配合。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崇左市公安局交通警察支队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2018年4月2日</a:t>
            </a:r>
            <a:endParaRPr lang="zh-CN" alt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①将“宣布”改为“通告”;②将“切莫”改为“不得”;③将“务必”改为“请”;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④将“敝交警支队”改为“我们”;⑤将“不安”改为“歉意”。</a:t>
            </a:r>
            <a:endParaRPr lang="zh-CN" altLang="en-US" dirty="0"/>
          </a:p>
        </p:txBody>
      </p:sp>
      <p:sp>
        <p:nvSpPr>
          <p:cNvPr id="3" name="TextBox 2"/>
          <p:cNvSpPr txBox="1"/>
          <p:nvPr/>
        </p:nvSpPr>
        <p:spPr>
          <a:xfrm>
            <a:off x="540000" y="176651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文稿中的“宣布”不合“通告”这种文体的语境;“切莫”含有劝告的语气,同样不符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合“通告”的语境;通告对方要使用敬辞,用“务必”语气太强硬;“通告”文体要求使用口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语,如“敝交警支队”就不符合语体要求;同时用词的轻重要适度,文稿中使用“不安”就有些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夸张,不符合实情。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4.下面是甘肃某中学新蕾文学社社长刘妍给著名作家王蒙写的邀请函,其中有五处用语不得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体,请指出并改正。(5分)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尊敬的王老: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您已荣幸地被邀请为贵社顾问。您已八十高龄,能够应允忝列我社顾问之职,我们非常感激。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同时,我们敬请您能够在百忙之中抽出时间为新蕾的发展建言献策。本社兹定于本月23日上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午9时在本校礼堂举行文学社成立一周年大会,届时恭请您务必莅临指导。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刘妍　顿首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2018年1月5日</a:t>
            </a:r>
            <a:endParaRPr lang="zh-CN" altLang="en-US"/>
          </a:p>
        </p:txBody>
      </p:sp>
      <p:sp>
        <p:nvSpPr>
          <p:cNvPr id="3" name="TextBox 2"/>
          <p:cNvSpPr txBox="1"/>
          <p:nvPr/>
        </p:nvSpPr>
        <p:spPr>
          <a:xfrm>
            <a:off x="540000" y="392033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①将“荣幸地”删去;②将“贵社”改为“我社”;③将“忝列”改为“屈就”;④将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“务必”删去;⑤将“顿首”删去。(只找出不得体的地方,不说明改正方法,不给分)</a:t>
            </a:r>
            <a:endParaRPr lang="zh-CN" altLang="en-US" dirty="0"/>
          </a:p>
        </p:txBody>
      </p:sp>
      <p:sp>
        <p:nvSpPr>
          <p:cNvPr id="4" name="TextBox 3"/>
          <p:cNvSpPr txBox="1"/>
          <p:nvPr/>
        </p:nvSpPr>
        <p:spPr>
          <a:xfrm>
            <a:off x="540000" y="461753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“荣幸地”不能用于对方,应该删去;“贵社”是敬辞,不能用于己方;“忝列”是谦辞,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不能用于别人;“务必”语气强硬,应删去;“顿首”是敬辞,常用于书信结尾署名之后,不能用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于邀请函。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5.下面这则文稿在表达上有五处不妥当,请指出并改正。(5分)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在新的一年即将到来之际,我们欣喜地告诉您:“新世纪中国”网站创办五周年了。让我们弹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冠相庆吧!为纪念这一具有重大意义的日子,贵网站从即日起到6月7日开展以“‘新世纪中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国’与我”为主题的征文活动,要求这五年来与网站共同成长的各位网友撰文投稿,恳请希望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您能鼎力相助。对您的拙作,我们将聘请知名作家认真评选。</a:t>
            </a:r>
            <a:endParaRPr lang="zh-CN" altLang="en-US"/>
          </a:p>
        </p:txBody>
      </p:sp>
      <p:sp>
        <p:nvSpPr>
          <p:cNvPr id="3" name="TextBox 2"/>
          <p:cNvSpPr txBox="1"/>
          <p:nvPr/>
        </p:nvSpPr>
        <p:spPr>
          <a:xfrm>
            <a:off x="540000" y="28487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①将“弹冠相庆”改为“共同祝贺”;②将“贵网站”改为“本网站”;③将“要求”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改为“诚邀”;④将“恳请”改为“恳切”;⑤将“拙作”改为“大作”。(指出一处且修改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正确给1分)</a:t>
            </a:r>
            <a:endParaRPr lang="zh-CN" altLang="en-US" dirty="0"/>
          </a:p>
        </p:txBody>
      </p:sp>
      <p:sp>
        <p:nvSpPr>
          <p:cNvPr id="4" name="TextBox 3"/>
          <p:cNvSpPr txBox="1"/>
          <p:nvPr/>
        </p:nvSpPr>
        <p:spPr>
          <a:xfrm>
            <a:off x="573656" y="394514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要注意分清成语的褒贬色彩,注意谦辞、敬辞的使用。“弹冠相庆”指一人当了官或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升了官,他的同伙也互相庆贺将有官可做,是贬义词;“贵”是敬辞;“要求”语气太强硬;“恳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请”和“希望”重复;“拙作”是谦辞。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6.(2018贵州安顺期末质测,19)下列各句中,语言表达得体的一句是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A.当下,一些中国青年喊出了“慢就业”的口号,有些人对此嗤之以鼻,认为年轻人是“垮掉的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一代”。对于这种看法,笔者敬谢不敏。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B.作为陈教授的学生,你却在背后说他的不是,真是忝列门墙!你让大家怎么说你好呢?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C.看过司徒乔的油画之后,我很想再去拜读一下他的夫人冯伊湄写的一本回忆录——《我的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丈夫司徒乔》,以对司徒乔这位艺术天才有更深入的了解。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D.某领导给下级的批示:这个问题事关重大,望你们组织群众讨论后再行钧裁。</a:t>
            </a:r>
            <a:endParaRPr lang="zh-CN" altLang="en-US"/>
          </a:p>
        </p:txBody>
      </p:sp>
      <p:sp>
        <p:nvSpPr>
          <p:cNvPr id="3" name="TextBox 2"/>
          <p:cNvSpPr txBox="1"/>
          <p:nvPr/>
        </p:nvSpPr>
        <p:spPr>
          <a:xfrm>
            <a:off x="540000" y="356314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A.敬谢不敏:表示推辞做某件事的客气话。此处应用“不敢苟同”。B.忝列门墙: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愧在师门。是谦辞,只能用于自己,不可用于别人。D.钧裁:对上级裁决的敬称。此处可用“定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7.(2018广西南宁一模,19)下列各句中,表达得体的一句是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A.好多年不见的老乡捎来了家乡的土特产,我只好笑纳了。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B.尽管只是绵薄之力,但他费了很大的劲,我们应该感谢。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C.我因临时有急事要办,不能光临贵校座谈会,深表歉意。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D.如果能请到王老师给我指点人生规划,我一定洗耳恭听。</a:t>
            </a:r>
            <a:endParaRPr lang="zh-CN" altLang="en-US"/>
          </a:p>
        </p:txBody>
      </p:sp>
      <p:sp>
        <p:nvSpPr>
          <p:cNvPr id="3" name="TextBox 2"/>
          <p:cNvSpPr txBox="1"/>
          <p:nvPr/>
        </p:nvSpPr>
        <p:spPr>
          <a:xfrm>
            <a:off x="540000" y="284876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D　A.笑纳:客套话,用于请人收下礼物。B.绵薄之力:谦辞,指自己薄弱的能力。C.光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临:敬辞,称宾客来到。D.洗耳恭听:专心地听(请人讲话时说的客气话)。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8.(2018四川成都二诊,19)下列各句中,表达得体的一句是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A.在欢迎张笃行重回母校的晚会上,主持人发言:“这套丛书,收录了多位大师的作品,张先生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的作品忝列其首。”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B.父亲季尧是著名学者,儿子季舜也新晋教授,朋友真诚赞美季氏父子说:“季氏伯仲,一门双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杰,虎父无犬子!”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C.为恭贺张老师乔迁新居,我送上画作,对张老师说:“学生水平有限,画艺不精,敬奉涂鸦之作,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权当补壁。”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D.小李大学毕业求职,在自荐信中写道:“虽然我只有本科学历,但能力不逊于研究生,请领导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任人唯贤,唯才是用。”</a:t>
            </a:r>
            <a:endParaRPr lang="zh-CN" altLang="en-US"/>
          </a:p>
        </p:txBody>
      </p:sp>
      <p:sp>
        <p:nvSpPr>
          <p:cNvPr id="3" name="TextBox 2"/>
          <p:cNvSpPr txBox="1"/>
          <p:nvPr/>
        </p:nvSpPr>
        <p:spPr>
          <a:xfrm>
            <a:off x="540000" y="426282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A.忝列:谦辞,表示辱没他人,自己有愧。此处使用对象错误。B.伯仲:指兄弟排行的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次序,比喻不相上下的人或事物。此处语意理解错误。D.“请领导任人唯贤,唯才是用”不符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合自荐情境,也包含以贤才自诩之意,显得自高自大。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9.(2018四省名校第一次联考,19)下列各句中,表达得体的一句是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A.出国之后,晚生垂念师恩,本意当面贺寿,无奈路途迢递,唯以贺卡一张,遥祝老师寿比南山、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万事如意!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B.正值张兄乔迁新居之际,小弟我无以为贺,唯有献上拙作一幅,聊供补壁。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C.(听说朋友们要来访)小方高兴得合不拢嘴:“太好了,明天我一定在府上备下薄酒,恭候各位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光临。”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D.我们夫妻二人多年来膝下无子,人过半百才生下这个千金,难免骄纵了些。今后定当严加管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教,再不唐突。</a:t>
            </a:r>
            <a:endParaRPr lang="zh-CN" altLang="en-US"/>
          </a:p>
        </p:txBody>
      </p:sp>
      <p:sp>
        <p:nvSpPr>
          <p:cNvPr id="3" name="TextBox 2"/>
          <p:cNvSpPr txBox="1"/>
          <p:nvPr/>
        </p:nvSpPr>
        <p:spPr>
          <a:xfrm>
            <a:off x="540000" y="392033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B　A.垂念:敬辞,称对方(多指长辈或上级)对自己的关心挂念。这里谦敬错位,应改用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“感念”。B.补壁:谦辞。书画家在向别人赠送自己的作品时,往往会用“补壁”一词以示谦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虚,言下之意是我的作品只能为你糊糊墙壁。用在句中是合适的。C.府上:敬辞,称对方的家或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老家。这里是对人称自己的家,应用谦辞“寒舍”。D.千金:敬辞,称别人的女儿。这里谦敬误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用,应用“小女”。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10.(2018云南大理二测,19)下列各句中,表达得体的一句是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A.拙荆林氏,与鄙人风雨同舟二十载,既为爱侣,更为挚友。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B.鄙人不才,所述不过一孔之见,但还是请各位洗耳恭听。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C.感谢您一直以来的照顾,千言万语,全部写在了我惠赠你的诗里。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D.作为名师的高足,我真是觉得忝列门墙。</a:t>
            </a:r>
            <a:endParaRPr lang="zh-CN" altLang="en-US"/>
          </a:p>
        </p:txBody>
      </p:sp>
      <p:sp>
        <p:nvSpPr>
          <p:cNvPr id="3" name="TextBox 2"/>
          <p:cNvSpPr txBox="1"/>
          <p:nvPr/>
        </p:nvSpPr>
        <p:spPr>
          <a:xfrm>
            <a:off x="540000" y="28340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A.拙荆:旧时对人谦称自己的妻子。使用正确。B.洗耳恭听:谦辞,专心地听(请人讲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话时说的客气话)。此处谦敬误用。C.惠赠:敬辞,指对方赠予(财物)。此处谦敬误用。D.高足: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敬辞,称呼别人的学生。此处谦敬误用。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①处前句提到“被遗弃在太空中”的“其他上天的人造物体”,后句提出了“太空垃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圾”的威胁,故①处应填 “都变成了太空垃圾”。②处所在句子是递进关系复句,前句强调太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空垃圾对太空的威胁,结合后半句的提示,可知②处应接着谈太空垃圾对人类生活的影响,故②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处应填“受到太空垃圾的影响”。③处后面的宾语是“重要课题”,而且整个文段谈的均是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太空垃圾的问题,因此结论则必然与对太空垃圾的处理有关,故此处应填“如何清理太空垃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圾”。</a:t>
            </a:r>
            <a:endParaRPr lang="zh-CN" altLang="en-US" dirty="0"/>
          </a:p>
        </p:txBody>
      </p:sp>
      <p:sp>
        <p:nvSpPr>
          <p:cNvPr id="3" name="TextBox 2"/>
          <p:cNvSpPr txBox="1"/>
          <p:nvPr/>
        </p:nvSpPr>
        <p:spPr>
          <a:xfrm>
            <a:off x="540000" y="319125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答题思路</a:t>
            </a:r>
            <a:r>
              <a:rPr lang="zh-CN" altLang="en-US" sz="1530" kern="0" dirty="0" smtClean="0">
                <a:solidFill>
                  <a:srgbClr val="000000"/>
                </a:solidFill>
                <a:latin typeface="Times New Roman" panose="02020603050405020304" pitchFamily="65" charset="-122"/>
                <a:ea typeface="宋体" panose="02010600030101010101" pitchFamily="2" charset="-122"/>
              </a:rPr>
              <a:t>    第一步,读懂语段大意,把握中心话题(陈述对象)是“太空圾垃”。第二步,弄清各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句子间的语意逻辑关系。第一句讲太空圾垃的形成,第二至四句讲太空圾垃的危害,第五句讲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如何清理太空圾垃。第三步,根据上下文的相关信息和提示,围绕话题填补语句。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11.(2018四川自贡二诊,19)下列各句中,表达得体的一句是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A.小王去市场体验生活,他到市场后问摊主:“大叔,买一千克黄瓜要多少人民币?”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B.您的文章写得真好,本世纪散文百家,您必能忝列其中。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C.好友给张老师送来自己的字画,张老师说:“恭敬不如从命,你的墨宝我收下了。”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D.这个问题我请教了许多人,都得不到解决,于是不耻下问,向先生您请教。</a:t>
            </a:r>
            <a:endParaRPr lang="zh-CN" altLang="en-US"/>
          </a:p>
        </p:txBody>
      </p:sp>
      <p:sp>
        <p:nvSpPr>
          <p:cNvPr id="3" name="TextBox 2"/>
          <p:cNvSpPr txBox="1"/>
          <p:nvPr/>
        </p:nvSpPr>
        <p:spPr>
          <a:xfrm>
            <a:off x="540000" y="28487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A.书面语用在了口语环境中,应把“千克”“人民币”分别改为“公斤”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“钱”。B.忝列:谦辞,表示辱没他人,自己有愧。不能用于他人。D.不耻下问:不以向地位比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自己低、知识比自己少的人请教为可耻。用在此处,不合语境。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12.(2018广西柳州二模,19)下列对联描写的内容与使用场合对应正确的一组是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①音乐室:阳春白雪虽然和寡,高山流水但觅知音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②科技馆:究古今往事之踪迹,昭人类社会之兴衰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③书画室:心驰山水一窗闲情,笔走龙蛇满室墨香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④档案室:纳百川之流成大海,通千古之典显文才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⑤实验室:纸上得来始终觉浅,绝知此事定要躬行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B.①③④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C.③④⑤　　D.①③⑤</a:t>
            </a:r>
            <a:endParaRPr lang="zh-CN" altLang="en-US"/>
          </a:p>
        </p:txBody>
      </p:sp>
      <p:sp>
        <p:nvSpPr>
          <p:cNvPr id="3" name="TextBox 2"/>
          <p:cNvSpPr txBox="1"/>
          <p:nvPr/>
        </p:nvSpPr>
        <p:spPr>
          <a:xfrm>
            <a:off x="540000" y="384889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“阳春白雪”“高山流水”都是乐曲名,由此可知①恰当。由“古今往事”“人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类社会之兴衰”可知,②描写的是阅览室,而不是科技馆。有“山水”,符合画的特点;“笔走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龙蛇”形容书法笔势雄健活泼,据此可知③恰当。“纳百川”说明容纳的内容多,“千古之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典”说明知识丰富,故④描写的是阅览室。“躬行”指亲身实行,符合实验室的特点,故⑤正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13.(2018四川德阳二诊,19)下列各句中,表达得体的一句是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A.王教授在高考“百日誓师大会”上的演讲振奋人心,大家都想和他合影,面对不情之请,他欣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然接受。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B.张老师把自己的文集送给王教授斧正,王教授客气地对他说:“你惠赠的大作我已收好,回去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一定拜读。”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C.丽华对王教授说:“您是德高望重的泰斗,我要在最后一百天更加努力,如愿以偿地成为您的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得意门生。”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D.王教授邀请同学们高考后到大学参观,晓明答道:“奋战一百天,考个好成绩,到时一定莅临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贵校。”</a:t>
            </a:r>
            <a:endParaRPr lang="zh-CN" altLang="en-US"/>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B　A.不情之请:客套话,不合情理的请求(向人求助时称自己的请求)。C.得意门生:指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最满意的弟子或学生。不能用于自称。D.莅临:敬辞,称对方(多指上级或贵宾)到来。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14.(2017江西宜春奉新一中月考,2)下列各句中,表达得体的一句是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A.通知:兹订于6月5日下午3时在报告厅召开高考考务会,请全体工作人员按时参加。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B.书信:毕业之后,学生垂念师恩。值此春节到来之际,谨祝恩师节日快乐,万事如意!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C.询问:家严大人今年高寿?多年不见,甚为牵挂,过两天我一定登门看望。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D.请柬:新居落成,我明天搬迁,为答谢您的祝贺,特于府上备下薄酒,恭请光临。</a:t>
            </a:r>
            <a:endParaRPr lang="zh-CN" altLang="en-US"/>
          </a:p>
        </p:txBody>
      </p:sp>
      <p:sp>
        <p:nvSpPr>
          <p:cNvPr id="3" name="TextBox 2"/>
          <p:cNvSpPr txBox="1"/>
          <p:nvPr/>
        </p:nvSpPr>
        <p:spPr>
          <a:xfrm>
            <a:off x="540000" y="284876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B.“垂念”为敬辞,称对方(多指长辈和上级)对自己的关心挂念。而选项中说“学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生垂念师恩”,谦敬失当,应把“垂念”改为“感念”。C.“家严”又称“家君”“家尊”。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是在别人面前对自己父亲的谦称。此处应将“家严”改为“令尊”。D.“府上”是对别人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的家或老家的尊称。此处应将“府上”改为“寒舍”。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15.(2017天津十二重点中学联考,4)下列各句中,表达得体的一句是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A.能光临这个茶话会跟各位共叙友情,我感到很高兴,祝大家在新的一年里,工作顺利,家庭幸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福,身体健康,万事如意。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B.我的祝福是一点点:愿大家烦恼少一点,开心多一点;白发少一点,潇洒多一点;身材一点不走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样,机能一点不下降。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C.恭祝各位在新的一年丹心催桃李,碧血育栋梁;祝家父家母福如东海,寿比南山;令郎令爱学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习进步,健康成长。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D.我祝各位女士多涨工资少长肉,祝各位男士少打麻将多遛狗,祝在座的同仁身体一天天瘦下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去,钱包一天天鼓起来。</a:t>
            </a:r>
            <a:endParaRPr lang="zh-CN" altLang="en-US"/>
          </a:p>
        </p:txBody>
      </p:sp>
      <p:sp>
        <p:nvSpPr>
          <p:cNvPr id="3" name="TextBox 2"/>
          <p:cNvSpPr txBox="1"/>
          <p:nvPr/>
        </p:nvSpPr>
        <p:spPr>
          <a:xfrm>
            <a:off x="540000" y="42060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A.“光临”是敬辞,称宾客来到,不能用来说自己。C.“家父家母”是对别人称自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己的父母,应改为“令尊令堂”。D.“少长肉”“多遛狗”有戏谑之嫌,“身体一天天瘦下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去”有病态之意,均不得体。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16.(2017广西南宁二模,19)依次填入下面一段文字横线处的语句,衔接最恰当的一组是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新近出炉的丽江古城整改方案可谓无所不包,此前被提及的所有“问题”几乎都在其中给出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回应。</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。为破此局,丽江政府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唯有以破釜沉舟的勇毅猛药去疴。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①长久以来,在丽江,败坏了的规则和道德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②俨然构成了一个难解的整体性恶性循环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③治理这种整体性的病变,自然绝非朝夕之功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④事实上,这份景区整改方案,已然超越了“旅游业”的范畴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⑤与丑闻频现的旅游业互为表里、互为因果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⑥涉及地方治安、营商生态、市场秩序等更为基础的层面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A.①⑤②④⑥③　　B.④⑥②①⑤③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C.①⑤④⑥②③　　D.④⑥①⑤②③</a:t>
            </a:r>
            <a:endParaRPr lang="zh-CN" altLang="en-US" dirty="0"/>
          </a:p>
        </p:txBody>
      </p:sp>
      <p:sp>
        <p:nvSpPr>
          <p:cNvPr id="3" name="TextBox 2"/>
          <p:cNvSpPr txBox="1"/>
          <p:nvPr/>
        </p:nvSpPr>
        <p:spPr>
          <a:xfrm>
            <a:off x="540000" y="527765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④句中的“这</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方案”应该紧跟上文提到的“整改方案”,排除A、C两项;③句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中的“这种整体性的病变”应指的是②句中的“整体性恶性循环”,排除B项。选D。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17.(2017四川广安、遂宁、内江、眉山四市二诊,19)依次填入下面一段文字横线处的语句,衔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书法是一门艺术,不是日常实用的写字,</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,所以书法有技法方面的规范、笔墨的规律、构成关系等诸多要求。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①我们日常生活中的写字,它的目的就是传达、沟通信息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②它没有技法、形式等方面的要求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③书法创作和日常实用的写字是有本质区别的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④然而书法不行,书法是通过汉字的造型、组合,把汉字变成一个美学对象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⑤你只要能准确表达、对方能看清楚就行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⑥提供的是一个表情达意的平台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A.⑥①②⑤④③　　B.⑥③①②⑤④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C.③①⑥②⑤④　　D.③②①⑥⑤④</a:t>
            </a:r>
            <a:endParaRPr lang="zh-CN" altLang="en-US"/>
          </a:p>
        </p:txBody>
      </p:sp>
      <p:sp>
        <p:nvSpPr>
          <p:cNvPr id="3" name="TextBox 2"/>
          <p:cNvSpPr txBox="1"/>
          <p:nvPr/>
        </p:nvSpPr>
        <p:spPr>
          <a:xfrm>
            <a:off x="540000" y="534909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该语段讲述的是“书法”和“日常写字”的区别,第一句话为总括句,所以应首排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③,排除A、B两项;②如果排在③后,②中的代词“它”会产生指代不明的语病,排除D项。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18.(2017四川自贡二诊,19)依次填入下面一段文字横线处的语句,衔接最恰当的一组是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苏轼生活在党争酷烈的北宋中后叶,一再因文字受累,因群小告讦遭祸,动辄得咎,进退失据,其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生存环境之凶险,实非常人所能想象。对于自己历尽坎坷之由,苏轼曾有过冷静的反思。</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①苏轼深爱陶渊明《饮酒》一诗,称“与渊明诗意不谋而合”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②于是,“言发于心而冲于口,吐之则逆人,茹之则逆余。以为宁逆人也,故卒吐之”便成了苏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轼的最终选择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③所谓“不谋而合”者,即世人皆与世推移,而自身与世俗并不谐合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④因此,不愿违背自己心愿的苏轼,“吾驾不可回”,其人格理想不可逆转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⑤正是这种勇气与品格,给苏轼带来了无尽的灾难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⑥苏轼乃性情中人,“性不忍事”的坦率性格因其人格的自觉而无可更改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A.③①④⑥⑤②　　B.③①⑥④②⑤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C.⑥①③④②⑤　　D.⑥④①③⑤②</a:t>
            </a:r>
            <a:endParaRPr lang="zh-CN" altLang="en-US" dirty="0"/>
          </a:p>
        </p:txBody>
      </p:sp>
      <p:sp>
        <p:nvSpPr>
          <p:cNvPr id="3" name="TextBox 2"/>
          <p:cNvSpPr txBox="1"/>
          <p:nvPr/>
        </p:nvSpPr>
        <p:spPr>
          <a:xfrm>
            <a:off x="540000" y="5602964"/>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③句中“所谓‘不谋而合’者”指代的是①句中的“与渊明诗意不谋而合”,据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此可知,①句在③句前,排除A、B两项;⑤句中的“这种勇气与品格”指的是②句中的“</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以为宁逆人也,故卒吐之”,排除D项。故选C。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19.(2017四川南充三诊,19)依次填入下面一段文字横线处的语句,衔接最恰当的一组是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文化建设是新农村建设的灵魂。对尚存的乡村传统文化挖掘、保存,并根据新的情势加以改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①有助于共同体的维护与重建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②不仅能重构农民的意义与价值系统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③而且还能增加村庄社区的黏合能力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④建设与农民现实社会相匹配的乡村新文化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⑤削减他们因社会急剧变迁而产生的“拔根”感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A.②①③⑤④　　B.③⑤①②④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C.④②⑤③①　　D.①⑤③④②</a:t>
            </a:r>
            <a:endParaRPr lang="zh-CN" altLang="en-US" dirty="0"/>
          </a:p>
        </p:txBody>
      </p:sp>
      <p:sp>
        <p:nvSpPr>
          <p:cNvPr id="3" name="TextBox 2"/>
          <p:cNvSpPr txBox="1"/>
          <p:nvPr/>
        </p:nvSpPr>
        <p:spPr>
          <a:xfrm>
            <a:off x="540000" y="456327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④承接上文,因为“建设乡村新文化”是建立在“挖掘、保存”并“改造”“乡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村传统文化”基础上的。②⑤讲的是“建设乡村新文化”对农民的意义,③①讲的是“建设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乡村新文化”对村庄的意义,并且还有②③中“不仅”“而且”的语言提示。故选C。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20.(2016四川成都二诊,15)填入下面一段文字横线处的语句,最恰当的一项是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2016年2月11日,美国激光干涉引力波天文台(LIGO)执行主任大卫·瑞兹宣布,科学家们寻找引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力波的努力终于收获成果,印证了爱因斯坦的预言。物理学上,引力波是爱因斯坦广义相对论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所预言的一种以光速传播的时空波动,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。引力波探测能够检验广义相对论,还将推动引力量子化的研究,最终把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引力融入其他三种基本相互作用,完成爱因斯坦的伟大梦想。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①宇宙中大质量天体的加速、碰撞和合并等事件才可以形成强大的引力波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②引力波被视为宇宙中的“时空涟漪”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③如同石头丢进水里产生的波纹一样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④发出的引力波功率还不如家用电饭煲功率大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⑤地球围绕太阳以约每秒30千米的速度前进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⑥通常引力波的产生非常困难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A.②③①⑤④⑥　　B.⑤④⑥①②③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C.③②⑥⑤④①　　D.①⑥⑤④③②</a:t>
            </a: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5.(2016课标全国Ⅱ,16,5分)在下面一段文字横线处补写恰当的语句,使整段文字语意完整连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气候是一种复杂的自然现象,不仅决定着土壤、植被类型的形成,改变着地表形态,①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。人们的生活、生产、建设无不需要考虑气候的影响。气候已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成为一种自然资源,供人类充分利用,为人类造福。但是,②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,有时会带来某些灾害。所以,人们会利用一些方法,在一定区域内改变气候状况,③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4" name="TextBox 2"/>
          <p:cNvSpPr txBox="1"/>
          <p:nvPr/>
        </p:nvSpPr>
        <p:spPr>
          <a:xfrm>
            <a:off x="540000" y="363458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(示例)①而且还影响着人类的活动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②气候对人类也有不利的一面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③使它向着有利于人类的方向发展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本文段主要介绍“引力波”的情况,上文介绍“引力波是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一种</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时空波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动”,“时空波动”是较为抽象的概念,接着应该把它形象化,所以应紧接③②;局部看,②③排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列也通顺,但前一句已经以“引力波”为主语了,紧接着再用“引力波”为主语的话,读起来不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连贯,所以应是③②排序;接着由浅入深地介绍引力波产生的条件,⑥⑤④①排在一起更为合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理。故选C。</a:t>
            </a:r>
            <a:endParaRPr lang="zh-CN" altLang="en-US" dirty="0"/>
          </a:p>
        </p:txBody>
      </p:sp>
      <p:sp>
        <p:nvSpPr>
          <p:cNvPr id="3" name="TextBox 2"/>
          <p:cNvSpPr txBox="1"/>
          <p:nvPr/>
        </p:nvSpPr>
        <p:spPr>
          <a:xfrm>
            <a:off x="540000" y="284876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①明确语段的陈述主体、论述对象,文段内容一般都围绕陈述主体或论述对象展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开。②抓标志性词语。如关联词语、代词、暗示性词语等。③把握顺序。句子一般按时间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顺序、空间顺序或逻辑顺序排列。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7719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1.小王得知师傅身患重病住院治疗后,发了一条短信表示问候。短信内容有五处语言不得体,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请指出并修改。(5分)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得知您身患顽疾,深感不幸。您可知道在您不在的日子里,我们缺少了多少欢乐。您的健康是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我们最大的快乐,您的快乐是我们最大的幸福。愿您能想得开,早日战胜病魔。</a:t>
            </a:r>
            <a:endParaRPr lang="zh-CN" altLang="en-US" dirty="0"/>
          </a:p>
        </p:txBody>
      </p:sp>
      <p:sp>
        <p:nvSpPr>
          <p:cNvPr id="3" name="TextBox 11"/>
          <p:cNvSpPr txBox="1"/>
          <p:nvPr/>
        </p:nvSpPr>
        <p:spPr>
          <a:xfrm>
            <a:off x="2243297" y="958646"/>
            <a:ext cx="470994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0030101010101" pitchFamily="49" charset="-122"/>
                <a:ea typeface="黑体" panose="02010600030101010101" pitchFamily="49" charset="-122"/>
                <a:sym typeface="+mn-ea"/>
              </a:rPr>
              <a:t>B</a:t>
            </a:r>
            <a:r>
              <a:rPr lang="zh-CN" altLang="en-US" sz="2000" b="1" dirty="0">
                <a:latin typeface="黑体" panose="02010600030101010101" pitchFamily="49" charset="-122"/>
                <a:ea typeface="黑体" panose="02010600030101010101" pitchFamily="49" charset="-122"/>
                <a:sym typeface="+mn-ea"/>
              </a:rPr>
              <a:t>组  </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a:t>
            </a:r>
            <a:r>
              <a:rPr lang="zh-CN" altLang="en-US" sz="2000" b="1" dirty="0">
                <a:latin typeface="黑体" panose="02010600030101010101" pitchFamily="49" charset="-122"/>
                <a:ea typeface="黑体" panose="02010600030101010101" pitchFamily="49" charset="-122"/>
                <a:sym typeface="+mn-ea"/>
              </a:rPr>
              <a:t>高考模拟·综合题组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0030101010101" pitchFamily="49" charset="-122"/>
                <a:ea typeface="黑体" panose="02010600030101010101" pitchFamily="49" charset="-122"/>
                <a:sym typeface="+mn-ea"/>
              </a:rPr>
              <a:t>(时间</a:t>
            </a:r>
            <a:r>
              <a:rPr lang="en-US" altLang="zh-CN" sz="1400" b="0" dirty="0" smtClean="0">
                <a:latin typeface="黑体" panose="02010600030101010101" pitchFamily="49" charset="-122"/>
                <a:ea typeface="黑体" panose="02010600030101010101" pitchFamily="49" charset="-122"/>
                <a:sym typeface="+mn-ea"/>
              </a:rPr>
              <a:t>：90</a:t>
            </a:r>
            <a:r>
              <a:rPr lang="en-US" altLang="zh-CN" sz="1400" b="0" dirty="0">
                <a:latin typeface="黑体" panose="02010600030101010101" pitchFamily="49" charset="-122"/>
                <a:ea typeface="黑体" panose="02010600030101010101" pitchFamily="49" charset="-122"/>
                <a:sym typeface="+mn-ea"/>
              </a:rPr>
              <a:t>分钟   分值</a:t>
            </a:r>
            <a:r>
              <a:rPr lang="en-US" altLang="zh-CN" sz="1400" b="0" dirty="0" smtClean="0">
                <a:latin typeface="黑体" panose="02010600030101010101" pitchFamily="49" charset="-122"/>
                <a:ea typeface="黑体" panose="02010600030101010101" pitchFamily="49" charset="-122"/>
                <a:sym typeface="+mn-ea"/>
              </a:rPr>
              <a:t>：104分</a:t>
            </a:r>
            <a:r>
              <a:rPr lang="en-US" altLang="zh-CN" sz="1400" b="0" dirty="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
        <p:nvSpPr>
          <p:cNvPr id="4" name="TextBox 2"/>
          <p:cNvSpPr txBox="1"/>
          <p:nvPr/>
        </p:nvSpPr>
        <p:spPr>
          <a:xfrm>
            <a:off x="540000" y="320595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①将“身患顽疾”改为“身体欠安(不适)”;②将“深感不幸”改为“我们非常牵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挂”;③将“在您不在的日子里”改为“您不在我们身边的日子里(在您住院的这些日子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里)”;④将“愿您能想得开”改为“愿您安心养病”;⑤将“早日战胜病魔”改为“祝您早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日康复”。(若只找出来却未修改或修改错误,不得分)</a:t>
            </a:r>
            <a:endParaRPr lang="zh-CN" altLang="en-US" dirty="0"/>
          </a:p>
        </p:txBody>
      </p:sp>
      <p:sp>
        <p:nvSpPr>
          <p:cNvPr id="5" name="TextBox 4"/>
          <p:cNvSpPr txBox="1"/>
          <p:nvPr/>
        </p:nvSpPr>
        <p:spPr>
          <a:xfrm>
            <a:off x="540000" y="4611956"/>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①既然是问候病人,就应以鼓励病人保持乐观情绪、战胜疾病为主,所以“身患顽疾”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不当,应改为“身体欠安”或“身体不适”;②“深感不幸”应改为“我们非常牵挂”;③“在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您不在的日子里”有歧义,应改为“您不在我们身边的日子里”;④“愿您能想得开”不合语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境,应改为“愿您安心养病”;⑤“早日战胜病魔”暗示病情非常严重,应改为“祝您早日康复”。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2.下面几个情境都存在表述不当之处,请指出并加以修改,使之准确、得体。(5分)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情境一:电视剧《新水浒传》中,晁盖送给都头雷横十两银子,雷横一边接过银子一边说:“多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谢晁大哥,那我就笑纳了。”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情境二:某杂志上的一条请柬:“我明日乔迁新居,为答谢您的祝贺,特于府上备下薄酒</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情境三:记者连载报道:“滨河游园开放后,我已多次光顾,不论是春天的姹紫嫣红,还是冬天的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玉树琼枝,我都领略过</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情境四:电台新闻广播稿:“5日以来的多场暴雨,造成阿里山景区道路阻断</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滞留游客可望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明日返回住地。”</a:t>
            </a:r>
            <a:endParaRPr lang="zh-CN" altLang="en-US"/>
          </a:p>
        </p:txBody>
      </p:sp>
      <p:sp>
        <p:nvSpPr>
          <p:cNvPr id="3" name="TextBox 2"/>
          <p:cNvSpPr txBox="1"/>
          <p:nvPr/>
        </p:nvSpPr>
        <p:spPr>
          <a:xfrm>
            <a:off x="540000" y="392033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①将“笑纳”改为“收下”;②将“乔迁新居”改为“搬新家”;③将“府上”改为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“家中”;④将“光顾”改为“游览”;⑤将“可望”改为“有望”。</a:t>
            </a:r>
            <a:endParaRPr lang="zh-CN" altLang="en-US" dirty="0"/>
          </a:p>
        </p:txBody>
      </p:sp>
      <p:sp>
        <p:nvSpPr>
          <p:cNvPr id="4" name="TextBox 3"/>
          <p:cNvSpPr txBox="1"/>
          <p:nvPr/>
        </p:nvSpPr>
        <p:spPr>
          <a:xfrm>
            <a:off x="540000" y="4607939"/>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本题考查语言表达得体的能力,语言运用要符合场合、对象、目的等语境条件,避免用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词不当,注意语言的使用分寸等。“笑纳”,客套话,用于请别人收下自己的礼物。“乔迁”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“府上”“光顾”是敬辞,用于对方。因为是广播稿,“可望”可能被误解为“渴望”而与原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意相背离。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3.下面是某运动员代表在校运动会上发言的一个片段,其中有五处不合书面语体的要求,请找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出并做修改。(5分)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今天开幕的运动会将是我们的舞台,我们将在这里超过自我,为班级而战,为荣誉而战!我重视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地代表全体运动员立誓:听从指挥,服从裁判,遵守比赛规矩和赛场秩序,在比赛中团结互助,顽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强拼搏,赛出水平,赛出风格!</a:t>
            </a:r>
            <a:endParaRPr lang="zh-CN" altLang="en-US"/>
          </a:p>
        </p:txBody>
      </p:sp>
      <p:sp>
        <p:nvSpPr>
          <p:cNvPr id="3" name="TextBox 2"/>
          <p:cNvSpPr txBox="1"/>
          <p:nvPr/>
        </p:nvSpPr>
        <p:spPr>
          <a:xfrm>
            <a:off x="540000" y="284876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①将“超过”改成“超越”;②将“重视地”改为“谨”;③将“立誓”改为“宣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誓”;④将“规矩”改为“规则”;⑤将“互助”改为“协作”。</a:t>
            </a:r>
            <a:endParaRPr lang="zh-CN" altLang="en-US" dirty="0"/>
          </a:p>
        </p:txBody>
      </p:sp>
      <p:sp>
        <p:nvSpPr>
          <p:cNvPr id="4" name="TextBox 3"/>
          <p:cNvSpPr txBox="1"/>
          <p:nvPr/>
        </p:nvSpPr>
        <p:spPr>
          <a:xfrm>
            <a:off x="540000" y="359977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“超过”“规矩”“互助”是口语,“重视”一词不能准确表达讲话稿中的恭敬之意,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“立誓”在表达场合上不符合要求。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4.下面是某林场防火公告的一个片段,其中有五处不合书面语体的要求,请找出并做修改。(5</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春节要到,为预防和杜绝森林火灾发生,现公告如下: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一、进入林里的人员严禁携带火源及易烧易爆物品。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二、登山、踏青、旅游等户外活动者,严禁在林区吸烟、烧烤和使用明火炉灶。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三、提倡文明祭祀,严禁在祭祖上坟时点着鞭炮、香烛,火烧冥纸冥币等。</a:t>
            </a:r>
            <a:endParaRPr lang="zh-CN" altLang="en-US"/>
          </a:p>
        </p:txBody>
      </p:sp>
      <p:sp>
        <p:nvSpPr>
          <p:cNvPr id="3" name="TextBox 2"/>
          <p:cNvSpPr txBox="1"/>
          <p:nvPr/>
        </p:nvSpPr>
        <p:spPr>
          <a:xfrm>
            <a:off x="540000" y="320041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①将“要到”改成“将至”;②将“林里”改为“林区”;③将“易烧”改为“易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燃”;④将“点着”改为“点燃”;⑤将“火烧”改为“焚烧”。</a:t>
            </a:r>
            <a:endParaRPr lang="zh-CN" altLang="en-US" dirty="0"/>
          </a:p>
        </p:txBody>
      </p:sp>
      <p:sp>
        <p:nvSpPr>
          <p:cNvPr id="4" name="TextBox 3"/>
          <p:cNvSpPr txBox="1"/>
          <p:nvPr/>
        </p:nvSpPr>
        <p:spPr>
          <a:xfrm>
            <a:off x="540000" y="389760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“要到”“易烧”“林里”“点着”“火烧”是口语,用在公告里不合语体要求。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5.下面是某文化传播公司对安徽西递村的考察报告中的一个片段,其中有五处不恰当,请找出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并进行修改。(5分)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西递至今已有近千年的历史,面积近13公顷,整个村落呈船样,四面都有山,两条溪流从村北、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村东经过村落,在村南会源桥会聚,村落以一条竖向的街道和两条沿溪的道路为主要框架,构成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以东向为主、向南北伸出的村落街巷系统。村落建筑布局错落有致,建筑色调朴素淡雅。</a:t>
            </a:r>
            <a:endParaRPr lang="zh-CN" altLang="en-US"/>
          </a:p>
        </p:txBody>
      </p:sp>
      <p:sp>
        <p:nvSpPr>
          <p:cNvPr id="3" name="TextBox 2"/>
          <p:cNvSpPr txBox="1"/>
          <p:nvPr/>
        </p:nvSpPr>
        <p:spPr>
          <a:xfrm>
            <a:off x="500034" y="283401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①将“船样”改成“船形”;②将“都有”改为“环”;③将“会聚”改为“汇聚”;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④将“竖向”改为“纵向”;⑤将“伸出”改为“延伸”。</a:t>
            </a:r>
            <a:endParaRPr lang="zh-CN" altLang="en-US" dirty="0"/>
          </a:p>
        </p:txBody>
      </p:sp>
      <p:sp>
        <p:nvSpPr>
          <p:cNvPr id="4" name="TextBox 3"/>
          <p:cNvSpPr txBox="1"/>
          <p:nvPr/>
        </p:nvSpPr>
        <p:spPr>
          <a:xfrm>
            <a:off x="516758" y="351249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“船样”“都有”“竖向”“伸出”这四个词太口语化,不符合书面语体要求。“会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聚”多用于人,应改为“汇聚”。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6.下面是我校生物社团学生负责人王哲给诺贝尔生理学或医学奖得主、中国著名药学家屠呦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呦写的一封信,其中有五处用语不得体,请指出并改正。(5分)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尊敬的屠奶奶: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您好!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作为当今国际中医界霸主,您能够应允忝列本社顾问,百忙之中挤出时间为本社的发展提供绵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薄之力,我们十分感激。本社广大中医学佼佼者恳请您不吝赐教。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敬祝编安。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生物社团　王哲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2018年5月10日</a:t>
            </a:r>
            <a:endParaRPr lang="zh-CN" altLang="en-US"/>
          </a:p>
        </p:txBody>
      </p:sp>
      <p:sp>
        <p:nvSpPr>
          <p:cNvPr id="3" name="TextBox 2"/>
          <p:cNvSpPr txBox="1"/>
          <p:nvPr/>
        </p:nvSpPr>
        <p:spPr>
          <a:xfrm>
            <a:off x="540000" y="411746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①将“霸主”改为“大家”;②将“忝列”改为“屈就”;③将“绵薄之力”改为“指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导帮助”;④将“佼佼者”改为“爱好者”;⑤将“编安”改为“安康”。</a:t>
            </a:r>
            <a:endParaRPr lang="zh-CN" altLang="en-US" dirty="0"/>
          </a:p>
        </p:txBody>
      </p:sp>
      <p:sp>
        <p:nvSpPr>
          <p:cNvPr id="4" name="TextBox 3"/>
          <p:cNvSpPr txBox="1"/>
          <p:nvPr/>
        </p:nvSpPr>
        <p:spPr>
          <a:xfrm>
            <a:off x="540000" y="4807994"/>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本题所选材料为书信体,因此要考虑目的,注意谦敬。“大家”,著名的专家;“霸主”,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在某一领域或地区最有声威、势力的人或集团。“大家”更显对对方的尊重。“忝列”,谦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辞,表示有愧于排列其中,用在此处不当。“绵薄之力”,谦辞,尽自己微弱的能力,用在此处不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当。“佼佼者”,胜过一般水平的人物,多用来评价他人。此处改为“爱好者”。“编安”只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适用于编辑人员,对象不当,改为“安康”。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7.(2018云南昆明调研,20,6分)在下面一段文字横线处补写恰当的语句,使整段文字语意完整连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作为中华文脉之一,中医在世界上的影响正不断扩大。中医不仅为中用,①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,在国外赢得了众多粉丝:国外的中国医院、中医诊所规模不小,②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,其中不乏西医难以解决的疑难杂症;③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,不少外国人都通过孔子学院或其他媒介学习中医,有些人还不远万里到中国来学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习、求医。</a:t>
            </a:r>
            <a:endParaRPr lang="zh-CN" altLang="en-US"/>
          </a:p>
        </p:txBody>
      </p:sp>
      <p:sp>
        <p:nvSpPr>
          <p:cNvPr id="3" name="TextBox 2"/>
          <p:cNvSpPr txBox="1"/>
          <p:nvPr/>
        </p:nvSpPr>
        <p:spPr>
          <a:xfrm>
            <a:off x="540000" y="356314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(示例)①也早已为西用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②中医还为外国民众治疗了很多疾病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③中医教育在国外也得到了发展</a:t>
            </a:r>
            <a:endParaRPr lang="zh-CN" altLang="en-US" dirty="0"/>
          </a:p>
        </p:txBody>
      </p:sp>
      <p:sp>
        <p:nvSpPr>
          <p:cNvPr id="4" name="TextBox 3"/>
          <p:cNvSpPr txBox="1"/>
          <p:nvPr/>
        </p:nvSpPr>
        <p:spPr>
          <a:xfrm>
            <a:off x="540000" y="462403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第①空,根据前后文“不仅为中用”“在国外赢得了众多粉丝”可知,应该填写与“也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早已为西用”等相关的内容。第②空,根据后文的“其中不乏西医难以解决的疑难杂症”可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知,应该填写“中医还为外国民众治疗了很多疾病”之类的句子。第③空,根据后文“学习中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医”可知,应该填写与“国外中医教育”相关的句子。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8.(2018广西南宁一模,20,6分)在下面一段文字横线处补写恰当的语句,使整段文字语意完整连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贯,内容贴切,逻辑严密,每处不超过15个字。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科学家把自己的科研成果奉献给人民,用于造福社会,这是其职责所在。我们不好比较这些贡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献的大小与影响,因为科学不同,特别是基础理论和应用技术存在差别,①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。但是,无论从事何种学科专业的科学工作者,②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。经过科学普及,人们逐渐了解了相关的科技成果,这反过来又促进科学的发展。如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果科学家忽视这种责任,就会③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2"/>
          <p:cNvSpPr txBox="1"/>
          <p:nvPr/>
        </p:nvSpPr>
        <p:spPr>
          <a:xfrm>
            <a:off x="540000" y="356314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(示例)①它们所引起的效应是不同的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②都不应忘记科学普及的责任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③妨碍科技成果作用的发挥</a:t>
            </a:r>
            <a:endParaRPr lang="zh-CN" altLang="en-US" dirty="0"/>
          </a:p>
        </p:txBody>
      </p:sp>
      <p:sp>
        <p:nvSpPr>
          <p:cNvPr id="4" name="TextBox 3"/>
          <p:cNvSpPr txBox="1"/>
          <p:nvPr/>
        </p:nvSpPr>
        <p:spPr>
          <a:xfrm>
            <a:off x="540000" y="461753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第①空,根据前文“我们不好比较这些贡献的大小与影响”可知,应该填写“它们所引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起的效应是不同的”等。第②空,根据后面的“经过科学普及”“如果科学家忽视这种责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任”可知,应该填写“都不应忘记科学普及的责任”。第③空,根据前文“科学家把自己的科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研成果奉献给人民,用于造福社会”“如果科学家忽视这种责任”可知,应该填写“妨碍科技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成果作用的发挥”等。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9.(2018四川广安、眉山一诊,20,6分)在下面一段文字横线处补写恰当的语句,使整段文字语意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完整连贯,内容贴切,逻辑严密,每处不超过18个字。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正如地面垃圾给地球环境带来严重危害一样,①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于太空垃圾都在高速运转着,轻则使与之迎面相撞的航天器受到损伤,②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,并危及宇航员的生命。太空垃圾的危害如此之大,③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是一种相对保守的手段,治则是一种较积极的手段。美国航天局正在研究一种“太空清扫飞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船”,设想利用这种飞船把太空中的垃圾尽可能地收集起来,带回地面。</a:t>
            </a:r>
            <a:endParaRPr lang="zh-CN" altLang="en-US"/>
          </a:p>
        </p:txBody>
      </p:sp>
      <p:sp>
        <p:nvSpPr>
          <p:cNvPr id="3" name="TextBox 2"/>
          <p:cNvSpPr txBox="1"/>
          <p:nvPr/>
        </p:nvSpPr>
        <p:spPr>
          <a:xfrm>
            <a:off x="540000" y="3508892"/>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(示例)①太空垃圾也给太空安全带来严重威胁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②重则造成航天器破碎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③我们应采取“防”“治”两种手段(或:我们既要防又要治)</a:t>
            </a:r>
            <a:endParaRPr lang="zh-CN" altLang="en-US" dirty="0"/>
          </a:p>
        </p:txBody>
      </p:sp>
      <p:sp>
        <p:nvSpPr>
          <p:cNvPr id="4" name="TextBox 3"/>
          <p:cNvSpPr txBox="1"/>
          <p:nvPr/>
        </p:nvSpPr>
        <p:spPr>
          <a:xfrm>
            <a:off x="540000" y="4553686"/>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第①空,由前后文的“给地球环境带来严重危害”和“太空垃圾”可知,应该填写“太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空垃圾也给太空安全带来严重威胁”。第②空,根据前文的“轻则”“航天器”可知,应填写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“重则造成航天器破碎”。第③空,根据后文“防是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”“治则是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”可知,应填写“我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们既要防又要治”等。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8</TotalTime>
  <Words>3023</Words>
  <Application>WPS 演示</Application>
  <PresentationFormat>自定义</PresentationFormat>
  <Paragraphs>738</Paragraphs>
  <Slides>112</Slides>
  <Notes>111</Notes>
  <HiddenSlides>0</HiddenSlides>
  <MMClips>0</MMClips>
  <ScaleCrop>false</ScaleCrop>
  <HeadingPairs>
    <vt:vector size="4" baseType="variant">
      <vt:variant>
        <vt:lpstr>主题</vt:lpstr>
      </vt:variant>
      <vt:variant>
        <vt:i4>1</vt:i4>
      </vt:variant>
      <vt:variant>
        <vt:lpstr>幻灯片标题</vt:lpstr>
      </vt:variant>
      <vt:variant>
        <vt:i4>112</vt:i4>
      </vt:variant>
    </vt:vector>
  </HeadingPairs>
  <TitlesOfParts>
    <vt:vector size="113"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406</cp:revision>
  <dcterms:created xsi:type="dcterms:W3CDTF">2018-07-24T00:50:35Z</dcterms:created>
  <dcterms:modified xsi:type="dcterms:W3CDTF">2019-03-06T08:36:06Z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y fmtid="{64440492-4C8B-11D1-8B70-080036B11A03}" pid="4">
    <vt:lpwstr> </vt:lpwstr>
  </property>
</Properties>
</file>