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69" r:id="rId2"/>
    <p:sldId id="259" r:id="rId3"/>
    <p:sldId id="258" r:id="rId4"/>
    <p:sldId id="262" r:id="rId5"/>
    <p:sldId id="263" r:id="rId6"/>
    <p:sldId id="261" r:id="rId7"/>
    <p:sldId id="271" r:id="rId8"/>
    <p:sldId id="265" r:id="rId9"/>
    <p:sldId id="268" r:id="rId10"/>
    <p:sldId id="267" r:id="rId11"/>
    <p:sldId id="270" r:id="rId12"/>
    <p:sldId id="266" r:id="rId13"/>
  </p:sldIdLst>
  <p:sldSz cx="9144000" cy="6858000" type="screen4x3"/>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918"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tags" Target="tags/tag1.xml" /><Relationship Id="rId15" Type="http://schemas.openxmlformats.org/officeDocument/2006/relationships/presProps" Target="presProps.xml" /><Relationship Id="rId16" Type="http://schemas.openxmlformats.org/officeDocument/2006/relationships/viewProps" Target="viewProps.xml" /><Relationship Id="rId17" Type="http://schemas.openxmlformats.org/officeDocument/2006/relationships/theme" Target="theme/theme1.xml" /><Relationship Id="rId18" Type="http://schemas.openxmlformats.org/officeDocument/2006/relationships/tableStyles" Target="tableStyles.xml" /><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72F67-E2A7-45AC-A444-A4DC558B94D0}" type="slidenum">
              <a:rPr lang="zh-CN" altLang="en-US" smtClean="0"/>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Ref idx="1002">
        <a:schemeClr val="bg2"/>
      </p:bgRef>
    </p:bg>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Ref idx="1002">
        <a:schemeClr val="bg2"/>
      </p:bgRef>
    </p:bg>
    <p:spTree>
      <p:nvGrpSpPr>
        <p:cNvPr id="1" name=""/>
        <p:cNvGrpSpPr/>
        <p:nvPr/>
      </p:nvGrpSpPr>
      <p:grpSpPr>
        <a:xfrm>
          <a:off x="0" y="0"/>
          <a: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956B6BF6-E6B1-48C5-9863-697437F80DA2}"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E72F67-E2A7-45AC-A444-A4DC558B94D0}"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2"/>
      </p:bgRef>
    </p:bg>
    <p:spTree>
      <p:nvGrpSpPr>
        <p:cNvPr id="1" name=""/>
        <p:cNvGrpSpPr/>
        <p:nvPr/>
      </p:nvGrpSpPr>
      <p:grpSpPr>
        <a:xfrm>
          <a:off x="0" y="0"/>
          <a: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956B6BF6-E6B1-48C5-9863-697437F80DA2}" type="datetimeFigureOut">
              <a:rPr lang="zh-CN" altLang="en-US" smtClean="0"/>
              <a:t>2021-3-2</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E2E72F67-E2A7-45AC-A444-A4DC558B94D0}" type="slidenum">
              <a:rPr lang="zh-CN" altLang="en-US" smtClean="0"/>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image" Target="../media/image6.jpeg" /><Relationship Id="rId5"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 Id="rId3"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2" descr="C:\Documents and Settings\Administrator\桌面\t0143a54f3caf5cb38e.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3" name="TextBox 2"/>
          <p:cNvSpPr txBox="1"/>
          <p:nvPr/>
        </p:nvSpPr>
        <p:spPr>
          <a:xfrm>
            <a:off x="571472" y="571480"/>
            <a:ext cx="8572528" cy="1754326"/>
          </a:xfrm>
          <a:prstGeom prst="rect">
            <a:avLst/>
          </a:prstGeom>
          <a:noFill/>
        </p:spPr>
        <p:txBody>
          <a:bodyPr wrap="square" rtlCol="0">
            <a:spAutoFit/>
          </a:bodyPr>
          <a:lstStyle/>
          <a:p>
            <a:r>
              <a:rPr lang="zh-CN" altLang="en-US" sz="5400" b="1" smtClean="0">
                <a:solidFill>
                  <a:srgbClr val="C00000"/>
                </a:solidFill>
              </a:rPr>
              <a:t>                                                                        自己之歌</a:t>
            </a:r>
            <a:endParaRPr lang="zh-CN" altLang="en-US" sz="5400" b="1">
              <a:solidFill>
                <a:srgbClr val="C0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1524000" y="1397000"/>
          <a:ext cx="6191271" cy="2743200"/>
        </p:xfrm>
        <a:graphic>
          <a:graphicData uri="http://schemas.openxmlformats.org/drawingml/2006/table">
            <a:tbl>
              <a:tblPr firstRow="1" bandRow="1">
                <a:tableStyleId>{5C22544A-7EE6-4342-B048-85BDC9FD1C3A}</a:tableStyleId>
              </a:tblPr>
              <a:tblGrid>
                <a:gridCol w="2063757"/>
                <a:gridCol w="2063757"/>
                <a:gridCol w="2063757"/>
              </a:tblGrid>
              <a:tr h="370840">
                <a:tc>
                  <a:txBody>
                    <a:bodyPr vert="horz" wrap="square"/>
                    <a:lstStyle/>
                    <a:p>
                      <a:r>
                        <a:rPr lang="zh-CN" altLang="en-US" sz="2800" smtClean="0"/>
                        <a:t>意象</a:t>
                      </a:r>
                      <a:endParaRPr lang="zh-CN" altLang="en-US" sz="2800"/>
                    </a:p>
                  </a:txBody>
                  <a:tcPr/>
                </a:tc>
                <a:tc>
                  <a:txBody>
                    <a:bodyPr vert="horz" wrap="square"/>
                    <a:lstStyle/>
                    <a:p>
                      <a:r>
                        <a:rPr lang="zh-CN" altLang="en-US" sz="2800" smtClean="0"/>
                        <a:t>特点</a:t>
                      </a:r>
                      <a:endParaRPr lang="zh-CN" altLang="en-US" sz="2800"/>
                    </a:p>
                  </a:txBody>
                  <a:tcPr/>
                </a:tc>
                <a:tc>
                  <a:txBody>
                    <a:bodyPr vert="horz" wrap="square"/>
                    <a:lstStyle/>
                    <a:p>
                      <a:r>
                        <a:rPr lang="zh-CN" altLang="en-US" sz="2800" smtClean="0"/>
                        <a:t>情感</a:t>
                      </a:r>
                      <a:endParaRPr lang="zh-CN" altLang="en-US" sz="2800"/>
                    </a:p>
                  </a:txBody>
                  <a:tcPr/>
                </a:tc>
              </a:tr>
              <a:tr h="1483360">
                <a:tc>
                  <a:txBody>
                    <a:bodyPr vert="horz" wrap="square"/>
                    <a:lstStyle/>
                    <a:p>
                      <a:r>
                        <a:rPr lang="zh-CN" altLang="en-US" sz="2800" smtClean="0"/>
                        <a:t>星星、蚂蚁、砂砾、黑莓、</a:t>
                      </a:r>
                      <a:endParaRPr lang="en-US" altLang="zh-CN" sz="2800" smtClean="0"/>
                    </a:p>
                    <a:p>
                      <a:r>
                        <a:rPr lang="zh-CN" altLang="en-US" sz="2800" smtClean="0"/>
                        <a:t>火成岩、爬虫、大的怪物、麋鹿等</a:t>
                      </a:r>
                      <a:endParaRPr lang="zh-CN" altLang="en-US" sz="2800"/>
                    </a:p>
                  </a:txBody>
                  <a:tcPr/>
                </a:tc>
                <a:tc>
                  <a:txBody>
                    <a:bodyPr vert="horz" wrap="square"/>
                    <a:lstStyle/>
                    <a:p>
                      <a:r>
                        <a:rPr lang="zh-CN" altLang="en-US" sz="2800" smtClean="0"/>
                        <a:t>平凡、渺小、宏大、奇特</a:t>
                      </a:r>
                      <a:endParaRPr lang="zh-CN" altLang="en-US" sz="2800"/>
                    </a:p>
                  </a:txBody>
                  <a:tcPr/>
                </a:tc>
                <a:tc>
                  <a:txBody>
                    <a:bodyPr vert="horz" wrap="square"/>
                    <a:lstStyle/>
                    <a:p>
                      <a:endParaRPr lang="en-US" altLang="zh-CN" sz="2800" smtClean="0"/>
                    </a:p>
                    <a:p>
                      <a:r>
                        <a:rPr lang="en-US" altLang="zh-CN" sz="2800" smtClean="0"/>
                        <a:t>    </a:t>
                      </a:r>
                      <a:r>
                        <a:rPr lang="zh-CN" altLang="en-US" sz="2800" smtClean="0"/>
                        <a:t>赞美</a:t>
                      </a:r>
                      <a:endParaRPr lang="en-US" altLang="zh-CN" sz="2800" smtClean="0"/>
                    </a:p>
                    <a:p>
                      <a:endParaRPr lang="zh-CN" altLang="en-US" sz="2800"/>
                    </a:p>
                  </a:txBody>
                  <a:tcPr/>
                </a:tc>
              </a:tr>
            </a:tbl>
          </a:graphicData>
        </a:graphic>
      </p:graphicFrame>
      <p:sp>
        <p:nvSpPr>
          <p:cNvPr id="3" name="TextBox 2"/>
          <p:cNvSpPr txBox="1"/>
          <p:nvPr/>
        </p:nvSpPr>
        <p:spPr>
          <a:xfrm>
            <a:off x="1357290" y="4500570"/>
            <a:ext cx="6572296" cy="830997"/>
          </a:xfrm>
          <a:prstGeom prst="rect">
            <a:avLst/>
          </a:prstGeom>
          <a:noFill/>
        </p:spPr>
        <p:txBody>
          <a:bodyPr wrap="square" rtlCol="0">
            <a:spAutoFit/>
          </a:bodyPr>
          <a:lstStyle/>
          <a:p>
            <a:r>
              <a:rPr lang="zh-CN" altLang="en-US" sz="2400" b="1" smtClean="0">
                <a:solidFill>
                  <a:srgbClr val="C00000"/>
                </a:solidFill>
              </a:rPr>
              <a:t>       神奇的意象，抒发了对个体价值的赞美，表达了对自由、开放、独立的个性的追求。</a:t>
            </a:r>
            <a:endParaRPr lang="zh-CN" altLang="en-US" sz="24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785786" y="1800043"/>
            <a:ext cx="571504"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自</a:t>
            </a:r>
            <a:endParaRPr lang="en-US" altLang="zh-CN" smtClean="0"/>
          </a:p>
          <a:p>
            <a:r>
              <a:rPr lang="zh-CN" altLang="en-US" smtClean="0"/>
              <a:t>己</a:t>
            </a:r>
            <a:endParaRPr lang="en-US" altLang="zh-CN" smtClean="0"/>
          </a:p>
          <a:p>
            <a:r>
              <a:rPr lang="zh-CN" altLang="en-US" smtClean="0"/>
              <a:t>之</a:t>
            </a:r>
            <a:endParaRPr lang="en-US" altLang="zh-CN" smtClean="0"/>
          </a:p>
          <a:p>
            <a:r>
              <a:rPr lang="zh-CN" altLang="en-US" smtClean="0"/>
              <a:t>歌</a:t>
            </a:r>
            <a:endParaRPr lang="zh-CN" altLang="en-US"/>
          </a:p>
        </p:txBody>
      </p:sp>
      <p:sp>
        <p:nvSpPr>
          <p:cNvPr id="3" name="TextBox 2"/>
          <p:cNvSpPr txBox="1"/>
          <p:nvPr/>
        </p:nvSpPr>
        <p:spPr>
          <a:xfrm>
            <a:off x="1928794" y="987966"/>
            <a:ext cx="242889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我对待世间万物平等</a:t>
            </a:r>
            <a:endParaRPr lang="zh-CN" altLang="en-US"/>
          </a:p>
        </p:txBody>
      </p:sp>
      <p:sp>
        <p:nvSpPr>
          <p:cNvPr id="4" name="TextBox 3"/>
          <p:cNvSpPr txBox="1"/>
          <p:nvPr/>
        </p:nvSpPr>
        <p:spPr>
          <a:xfrm>
            <a:off x="2000232" y="1773784"/>
            <a:ext cx="250033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我出身平凡，但能量巨大</a:t>
            </a:r>
            <a:endParaRPr lang="zh-CN" altLang="en-US"/>
          </a:p>
        </p:txBody>
      </p:sp>
      <p:sp>
        <p:nvSpPr>
          <p:cNvPr id="5" name="TextBox 4"/>
          <p:cNvSpPr txBox="1"/>
          <p:nvPr/>
        </p:nvSpPr>
        <p:spPr>
          <a:xfrm>
            <a:off x="2000232" y="2988230"/>
            <a:ext cx="257176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我不受拘束且无所不能</a:t>
            </a:r>
            <a:endParaRPr lang="zh-CN" altLang="en-US"/>
          </a:p>
        </p:txBody>
      </p:sp>
      <p:sp>
        <p:nvSpPr>
          <p:cNvPr id="6" name="TextBox 5"/>
          <p:cNvSpPr txBox="1"/>
          <p:nvPr/>
        </p:nvSpPr>
        <p:spPr>
          <a:xfrm>
            <a:off x="5214942" y="1916660"/>
            <a:ext cx="135732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认识自我</a:t>
            </a:r>
            <a:endParaRPr lang="zh-CN" altLang="en-US"/>
          </a:p>
        </p:txBody>
      </p:sp>
      <p:sp>
        <p:nvSpPr>
          <p:cNvPr id="7" name="TextBox 6"/>
          <p:cNvSpPr txBox="1"/>
          <p:nvPr/>
        </p:nvSpPr>
        <p:spPr>
          <a:xfrm>
            <a:off x="5000628" y="987966"/>
            <a:ext cx="164307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赞美万物</a:t>
            </a:r>
            <a:endParaRPr lang="zh-CN" altLang="en-US"/>
          </a:p>
        </p:txBody>
      </p:sp>
      <p:sp>
        <p:nvSpPr>
          <p:cNvPr id="8" name="TextBox 7"/>
          <p:cNvSpPr txBox="1"/>
          <p:nvPr/>
        </p:nvSpPr>
        <p:spPr>
          <a:xfrm>
            <a:off x="5357818" y="2916792"/>
            <a:ext cx="142876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颂扬自我</a:t>
            </a:r>
            <a:endParaRPr lang="zh-CN" altLang="en-US"/>
          </a:p>
        </p:txBody>
      </p:sp>
      <p:sp>
        <p:nvSpPr>
          <p:cNvPr id="9" name="左大括号 8"/>
          <p:cNvSpPr/>
          <p:nvPr/>
        </p:nvSpPr>
        <p:spPr>
          <a:xfrm>
            <a:off x="1428728" y="1214422"/>
            <a:ext cx="428628" cy="235745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右大括号 9"/>
          <p:cNvSpPr/>
          <p:nvPr/>
        </p:nvSpPr>
        <p:spPr>
          <a:xfrm>
            <a:off x="6929454" y="1142984"/>
            <a:ext cx="831537" cy="24288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7786710" y="1996851"/>
            <a:ext cx="135729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意识觉醒，重视自我</a:t>
            </a:r>
            <a:endParaRPr lang="zh-CN" altLang="en-US"/>
          </a:p>
        </p:txBody>
      </p:sp>
      <p:sp>
        <p:nvSpPr>
          <p:cNvPr id="12" name="右箭头 11"/>
          <p:cNvSpPr/>
          <p:nvPr/>
        </p:nvSpPr>
        <p:spPr>
          <a:xfrm>
            <a:off x="4500562" y="1214422"/>
            <a:ext cx="42862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4652962" y="2097397"/>
            <a:ext cx="42862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4805362" y="3097529"/>
            <a:ext cx="428628"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P spid="9" grpId="0"/>
      <p:bldP spid="10" grpId="0"/>
      <p:bldP spid="11" grpId="0"/>
      <p:bldP spid="12" grpId="0"/>
      <p:bldP spid="14" grpId="0"/>
      <p:bldP spid="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42910" y="539005"/>
            <a:ext cx="7715304" cy="5016758"/>
          </a:xfrm>
          <a:prstGeom prst="rect">
            <a:avLst/>
          </a:prstGeom>
        </p:spPr>
        <p:txBody>
          <a:bodyPr wrap="square">
            <a:spAutoFit/>
          </a:bodyPr>
          <a:lstStyle/>
          <a:p>
            <a:r>
              <a:rPr lang="zh-CN" altLang="en-US" sz="3200" b="1" smtClean="0">
                <a:solidFill>
                  <a:srgbClr val="C00000"/>
                </a:solidFill>
              </a:rPr>
              <a:t>谈谈对诗歌中“我”这一形象的理解。</a:t>
            </a:r>
            <a:endParaRPr lang="en-US" altLang="zh-CN" sz="3200" b="1" smtClean="0">
              <a:solidFill>
                <a:srgbClr val="C00000"/>
              </a:solidFill>
            </a:endParaRPr>
          </a:p>
          <a:p>
            <a:r>
              <a:rPr lang="zh-CN" altLang="en-US" sz="3200" b="1" smtClean="0"/>
              <a:t>   </a:t>
            </a:r>
            <a:endParaRPr lang="en-US" altLang="zh-CN" sz="3200" b="1" smtClean="0"/>
          </a:p>
          <a:p>
            <a:r>
              <a:rPr lang="en-US" altLang="zh-CN" sz="3200" b="1" smtClean="0"/>
              <a:t>      </a:t>
            </a:r>
            <a:r>
              <a:rPr lang="zh-CN" altLang="en-US" sz="3200" b="1" smtClean="0"/>
              <a:t>诗歌中的我，表面上似乎是诗人自己，实际上是诗人在借用“自己”二字表现一个大“我” ，即改造大自然、开拓新大陆的美国广大的劳动群众。诗中的“我”具有两重含义，一是具体的我，二是象征群体的我，我是一个综合形象。诗人置身于劳动者之中，诗中的“我”也是美国式“新人”形象。</a:t>
            </a:r>
            <a:endParaRPr lang="zh-CN" altLang="en-US" sz="3200" b="1"/>
          </a:p>
        </p:txBody>
      </p:sp>
      <p:pic>
        <p:nvPicPr>
          <p:cNvPr id="3" name="New picture"/>
          <p:cNvPicPr/>
          <p:nvPr/>
        </p:nvPicPr>
        <p:blipFill>
          <a:blip r:embed="rId2"/>
          <a:stretch>
            <a:fillRect/>
          </a:stretch>
        </p:blipFill>
        <p:spPr>
          <a:xfrm>
            <a:off x="10248900" y="125603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C:\Documents and Settings\Administrator\桌面\t0143a54f3caf5cb38e.jpg"/>
          <p:cNvPicPr>
            <a:picLocks noChangeAspect="1" noChangeArrowheads="1"/>
          </p:cNvPicPr>
          <p:nvPr/>
        </p:nvPicPr>
        <p:blipFill>
          <a:blip r:embed="rId2"/>
          <a:stretch>
            <a:fillRect/>
          </a:stretch>
        </p:blipFill>
        <p:spPr bwMode="auto">
          <a:xfrm>
            <a:off x="4643438" y="0"/>
            <a:ext cx="4500562" cy="6858000"/>
          </a:xfrm>
          <a:prstGeom prst="rect">
            <a:avLst/>
          </a:prstGeom>
          <a:noFill/>
        </p:spPr>
      </p:pic>
      <p:sp>
        <p:nvSpPr>
          <p:cNvPr id="3" name="矩形 2"/>
          <p:cNvSpPr/>
          <p:nvPr/>
        </p:nvSpPr>
        <p:spPr>
          <a:xfrm>
            <a:off x="500034" y="214290"/>
            <a:ext cx="3286148" cy="2677656"/>
          </a:xfrm>
          <a:prstGeom prst="rect">
            <a:avLst/>
          </a:prstGeom>
        </p:spPr>
        <p:txBody>
          <a:bodyPr wrap="square">
            <a:spAutoFit/>
          </a:bodyPr>
          <a:lstStyle/>
          <a:p>
            <a:r>
              <a:rPr lang="en-US" altLang="zh-CN" sz="2800" b="1"/>
              <a:t> </a:t>
            </a:r>
            <a:r>
              <a:rPr lang="en-US" altLang="zh-CN" sz="2800" b="1" smtClean="0"/>
              <a:t>     </a:t>
            </a:r>
            <a:r>
              <a:rPr lang="zh-CN" altLang="en-US" sz="2800" b="1" smtClean="0"/>
              <a:t>惠特曼说：“没有信仰，则没有名副其实的生命和品行；没有信仰，则没有名副其实的国土。” </a:t>
            </a:r>
            <a:endParaRPr lang="zh-CN" altLang="en-US" sz="28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71472" y="642919"/>
            <a:ext cx="7286676" cy="4401205"/>
          </a:xfrm>
          <a:prstGeom prst="rect">
            <a:avLst/>
          </a:prstGeom>
        </p:spPr>
        <p:txBody>
          <a:bodyPr wrap="square">
            <a:spAutoFit/>
          </a:bodyPr>
          <a:lstStyle/>
          <a:p>
            <a:r>
              <a:rPr lang="en-US" sz="2800" b="1" smtClean="0"/>
              <a:t>      1855</a:t>
            </a:r>
            <a:r>
              <a:rPr lang="zh-CN" altLang="en-US" sz="2800" b="1"/>
              <a:t>年</a:t>
            </a:r>
            <a:r>
              <a:rPr lang="en-US" sz="2800" b="1"/>
              <a:t>7</a:t>
            </a:r>
            <a:r>
              <a:rPr lang="zh-CN" altLang="en-US" sz="2800" b="1"/>
              <a:t>月，纽约一个印刷厂的工人出版了诗集</a:t>
            </a:r>
            <a:r>
              <a:rPr lang="en-US" altLang="zh-CN" sz="2800" b="1"/>
              <a:t>《</a:t>
            </a:r>
            <a:r>
              <a:rPr lang="zh-CN" altLang="en-US" sz="2800" b="1"/>
              <a:t>草叶集</a:t>
            </a:r>
            <a:r>
              <a:rPr lang="en-US" altLang="zh-CN" sz="2800" b="1"/>
              <a:t>》</a:t>
            </a:r>
            <a:r>
              <a:rPr lang="zh-CN" altLang="en-US" sz="2800" b="1"/>
              <a:t>，他就是</a:t>
            </a:r>
            <a:r>
              <a:rPr lang="en-US" sz="2800" b="1"/>
              <a:t>36</a:t>
            </a:r>
            <a:r>
              <a:rPr lang="zh-CN" altLang="en-US" sz="2800" b="1"/>
              <a:t>岁的惠特曼，初版只收录了</a:t>
            </a:r>
            <a:r>
              <a:rPr lang="en-US" sz="2800" b="1"/>
              <a:t>12</a:t>
            </a:r>
            <a:r>
              <a:rPr lang="zh-CN" altLang="en-US" sz="2800" b="1"/>
              <a:t>首诗，出版了一个星期，书店里一本也没有卖掉，到第二年出增订版为止，仅卖了</a:t>
            </a:r>
            <a:r>
              <a:rPr lang="en-US" sz="2800" b="1"/>
              <a:t>11</a:t>
            </a:r>
            <a:r>
              <a:rPr lang="zh-CN" altLang="en-US" sz="2800" b="1"/>
              <a:t>本。但是，当时，有个惠特曼最尊敬的最有声望的人爱默生对惠特曼给予极高的评价。他说：“你正处在伟大的经历的开端，我祝福你。”之后，惠特曼又经数年努力，</a:t>
            </a:r>
            <a:r>
              <a:rPr lang="en-US" altLang="zh-CN" sz="2800" b="1"/>
              <a:t>《</a:t>
            </a:r>
            <a:r>
              <a:rPr lang="zh-CN" altLang="en-US" sz="2800" b="1"/>
              <a:t>草叶集</a:t>
            </a:r>
            <a:r>
              <a:rPr lang="en-US" altLang="zh-CN" sz="2800" b="1"/>
              <a:t>》</a:t>
            </a:r>
            <a:r>
              <a:rPr lang="zh-CN" altLang="en-US" sz="2800" b="1"/>
              <a:t>又增加了一些有名的新诗，他终于在美国文坛上赢得了很高的声誉</a:t>
            </a:r>
            <a:r>
              <a:rPr lang="zh-CN" altLang="en-US" sz="2800" b="1" smtClean="0"/>
              <a:t>。</a:t>
            </a:r>
            <a:endParaRPr lang="zh-CN" altLang="en-US" sz="2800" b="1"/>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4" name="Picture 4" descr="cc8d2bdead31d03e622798c9"/>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10245" name="Picture 5" descr="0b3a1c08981821c263d98625"/>
          <p:cNvPicPr>
            <a:picLocks noChangeAspect="1" noChangeArrowheads="1"/>
          </p:cNvPicPr>
          <p:nvPr/>
        </p:nvPicPr>
        <p:blipFill>
          <a:blip r:embed="rId3"/>
          <a:stretch>
            <a:fillRect/>
          </a:stretch>
        </p:blipFill>
        <p:spPr bwMode="auto">
          <a:xfrm>
            <a:off x="6307138" y="3068638"/>
            <a:ext cx="2836862" cy="3789362"/>
          </a:xfrm>
          <a:prstGeom prst="rect">
            <a:avLst/>
          </a:prstGeom>
          <a:noFill/>
        </p:spPr>
      </p:pic>
      <p:pic>
        <p:nvPicPr>
          <p:cNvPr id="10246" name="Picture 6" descr="a54e55fbb48d245a034f56bb"/>
          <p:cNvPicPr>
            <a:picLocks noChangeAspect="1" noChangeArrowheads="1"/>
          </p:cNvPicPr>
          <p:nvPr/>
        </p:nvPicPr>
        <p:blipFill>
          <a:blip r:embed="rId4"/>
          <a:stretch>
            <a:fillRect/>
          </a:stretch>
        </p:blipFill>
        <p:spPr bwMode="auto">
          <a:xfrm>
            <a:off x="6300788" y="333375"/>
            <a:ext cx="2843212" cy="2782888"/>
          </a:xfrm>
          <a:prstGeom prst="rect">
            <a:avLst/>
          </a:prstGeom>
          <a:noFill/>
        </p:spPr>
      </p:pic>
      <p:pic>
        <p:nvPicPr>
          <p:cNvPr id="10247" name="Picture 7" descr="u=2647250440,2607824635&amp;fm=15&amp;gp=0"/>
          <p:cNvPicPr>
            <a:picLocks noChangeAspect="1" noChangeArrowheads="1"/>
          </p:cNvPicPr>
          <p:nvPr/>
        </p:nvPicPr>
        <p:blipFill>
          <a:blip r:embed="rId5"/>
          <a:stretch>
            <a:fillRect/>
          </a:stretch>
        </p:blipFill>
        <p:spPr bwMode="auto">
          <a:xfrm>
            <a:off x="0" y="4149725"/>
            <a:ext cx="2282825" cy="2708275"/>
          </a:xfrm>
          <a:prstGeom prst="rect">
            <a:avLst/>
          </a:prstGeom>
          <a:noFill/>
        </p:spPr>
      </p:pic>
      <p:sp>
        <p:nvSpPr>
          <p:cNvPr id="10248" name="Text Box 8"/>
          <p:cNvSpPr txBox="1">
            <a:spLocks noChangeArrowheads="1"/>
          </p:cNvSpPr>
          <p:nvPr/>
        </p:nvSpPr>
        <p:spPr bwMode="auto">
          <a:xfrm>
            <a:off x="1835150" y="363538"/>
            <a:ext cx="4470400" cy="4479925"/>
          </a:xfrm>
          <a:prstGeom prst="rect">
            <a:avLst/>
          </a:prstGeom>
          <a:noFill/>
          <a:ln w="9525" algn="ctr">
            <a:noFill/>
            <a:miter lim="800000"/>
          </a:ln>
          <a:effectLst/>
        </p:spPr>
        <p:txBody>
          <a:bodyPr wrap="none">
            <a:spAutoFit/>
          </a:bodyPr>
          <a:lstStyle/>
          <a:p>
            <a:r>
              <a:rPr lang="en-US" altLang="zh-CN" sz="4000">
                <a:solidFill>
                  <a:srgbClr val="FF33CC"/>
                </a:solidFill>
                <a:effectLst>
                  <a:outerShdw blurRad="38100" dist="38100" dir="2700000" algn="tl">
                    <a:srgbClr val="C0C0C0"/>
                  </a:outerShdw>
                </a:effectLst>
              </a:rPr>
              <a:t>                   </a:t>
            </a:r>
            <a:r>
              <a:rPr lang="zh-CN" altLang="en-US" sz="4000">
                <a:solidFill>
                  <a:srgbClr val="FF33CC"/>
                </a:solidFill>
                <a:effectLst>
                  <a:outerShdw blurRad="38100" dist="38100" dir="2700000" algn="tl">
                    <a:srgbClr val="C0C0C0"/>
                  </a:outerShdw>
                </a:effectLst>
              </a:rPr>
              <a:t>惠特曼</a:t>
            </a:r>
          </a:p>
          <a:p>
            <a:r>
              <a:rPr lang="zh-CN" altLang="en-US" sz="3200">
                <a:solidFill>
                  <a:srgbClr val="FF33CC"/>
                </a:solidFill>
                <a:effectLst>
                  <a:outerShdw blurRad="38100" dist="38100" dir="2700000" algn="tl">
                    <a:srgbClr val="C0C0C0"/>
                  </a:outerShdw>
                </a:effectLst>
              </a:rPr>
              <a:t>           美国</a:t>
            </a:r>
            <a:r>
              <a:rPr lang="en-US" altLang="zh-CN" sz="2800">
                <a:effectLst>
                  <a:outerShdw blurRad="38100" dist="38100" dir="2700000" algn="tl">
                    <a:srgbClr val="C0C0C0"/>
                  </a:outerShdw>
                </a:effectLst>
              </a:rPr>
              <a:t>19</a:t>
            </a:r>
            <a:r>
              <a:rPr lang="zh-CN" altLang="en-US" sz="2800">
                <a:effectLst>
                  <a:outerShdw blurRad="38100" dist="38100" dir="2700000" algn="tl">
                    <a:srgbClr val="C0C0C0"/>
                  </a:outerShdw>
                </a:effectLst>
              </a:rPr>
              <a:t>世纪杰出的</a:t>
            </a:r>
          </a:p>
          <a:p>
            <a:r>
              <a:rPr lang="zh-CN" altLang="en-US" sz="3200">
                <a:solidFill>
                  <a:srgbClr val="FF33CC"/>
                </a:solidFill>
                <a:effectLst>
                  <a:outerShdw blurRad="38100" dist="38100" dir="2700000" algn="tl">
                    <a:srgbClr val="C0C0C0"/>
                  </a:outerShdw>
                </a:effectLst>
              </a:rPr>
              <a:t>浪漫主义民主</a:t>
            </a:r>
            <a:r>
              <a:rPr lang="zh-CN" altLang="en-US" sz="2800">
                <a:effectLst>
                  <a:outerShdw blurRad="38100" dist="38100" dir="2700000" algn="tl">
                    <a:srgbClr val="C0C0C0"/>
                  </a:outerShdw>
                </a:effectLst>
              </a:rPr>
              <a:t>诗人，其</a:t>
            </a:r>
          </a:p>
          <a:p>
            <a:r>
              <a:rPr lang="en-US" altLang="zh-CN" sz="2800">
                <a:effectLst>
                  <a:outerShdw blurRad="38100" dist="38100" dir="2700000" algn="tl">
                    <a:srgbClr val="C0C0C0"/>
                  </a:outerShdw>
                </a:effectLst>
              </a:rPr>
              <a:t>《</a:t>
            </a:r>
            <a:r>
              <a:rPr lang="zh-CN" altLang="en-US" sz="2800">
                <a:effectLst>
                  <a:outerShdw blurRad="38100" dist="38100" dir="2700000" algn="tl">
                    <a:srgbClr val="C0C0C0"/>
                  </a:outerShdw>
                </a:effectLst>
              </a:rPr>
              <a:t>草叶集</a:t>
            </a:r>
            <a:r>
              <a:rPr lang="en-US" altLang="zh-CN" sz="2800">
                <a:effectLst>
                  <a:outerShdw blurRad="38100" dist="38100" dir="2700000" algn="tl">
                    <a:srgbClr val="C0C0C0"/>
                  </a:outerShdw>
                </a:effectLst>
              </a:rPr>
              <a:t>》</a:t>
            </a:r>
            <a:r>
              <a:rPr lang="zh-CN" altLang="en-US" sz="2800">
                <a:effectLst>
                  <a:outerShdw blurRad="38100" dist="38100" dir="2700000" algn="tl">
                    <a:srgbClr val="C0C0C0"/>
                  </a:outerShdw>
                </a:effectLst>
              </a:rPr>
              <a:t>代表着美国浪漫</a:t>
            </a:r>
          </a:p>
          <a:p>
            <a:r>
              <a:rPr lang="zh-CN" altLang="en-US" sz="2800">
                <a:effectLst>
                  <a:outerShdw blurRad="38100" dist="38100" dir="2700000" algn="tl">
                    <a:srgbClr val="C0C0C0"/>
                  </a:outerShdw>
                </a:effectLst>
              </a:rPr>
              <a:t>主义文学的高峰。</a:t>
            </a:r>
          </a:p>
          <a:p>
            <a:r>
              <a:rPr lang="zh-CN" altLang="en-US" sz="2800">
                <a:effectLst>
                  <a:outerShdw blurRad="38100" dist="38100" dir="2700000" algn="tl">
                    <a:srgbClr val="C0C0C0"/>
                  </a:outerShdw>
                </a:effectLst>
              </a:rPr>
              <a:t>他的诗体现了美国的</a:t>
            </a:r>
            <a:r>
              <a:rPr lang="zh-CN" altLang="en-US" sz="3200">
                <a:solidFill>
                  <a:srgbClr val="FF33CC"/>
                </a:solidFill>
                <a:effectLst>
                  <a:outerShdw blurRad="38100" dist="38100" dir="2700000" algn="tl">
                    <a:srgbClr val="C0C0C0"/>
                  </a:outerShdw>
                </a:effectLst>
              </a:rPr>
              <a:t>民主</a:t>
            </a:r>
          </a:p>
          <a:p>
            <a:r>
              <a:rPr lang="zh-CN" altLang="en-US" sz="3200">
                <a:solidFill>
                  <a:srgbClr val="FF33CC"/>
                </a:solidFill>
                <a:effectLst>
                  <a:outerShdw blurRad="38100" dist="38100" dir="2700000" algn="tl">
                    <a:srgbClr val="C0C0C0"/>
                  </a:outerShdw>
                </a:effectLst>
              </a:rPr>
              <a:t>     理想</a:t>
            </a:r>
            <a:r>
              <a:rPr lang="zh-CN" altLang="en-US" sz="2800">
                <a:effectLst>
                  <a:outerShdw blurRad="38100" dist="38100" dir="2700000" algn="tl">
                    <a:srgbClr val="C0C0C0"/>
                  </a:outerShdw>
                </a:effectLst>
              </a:rPr>
              <a:t>，反映了美国</a:t>
            </a:r>
            <a:r>
              <a:rPr lang="zh-CN" altLang="en-US" sz="3200">
                <a:solidFill>
                  <a:srgbClr val="FF33CC"/>
                </a:solidFill>
                <a:effectLst>
                  <a:outerShdw blurRad="38100" dist="38100" dir="2700000" algn="tl">
                    <a:srgbClr val="C0C0C0"/>
                  </a:outerShdw>
                </a:effectLst>
              </a:rPr>
              <a:t>独</a:t>
            </a:r>
          </a:p>
          <a:p>
            <a:r>
              <a:rPr lang="zh-CN" altLang="en-US" sz="3200">
                <a:solidFill>
                  <a:srgbClr val="FF33CC"/>
                </a:solidFill>
                <a:effectLst>
                  <a:outerShdw blurRad="38100" dist="38100" dir="2700000" algn="tl">
                    <a:srgbClr val="C0C0C0"/>
                  </a:outerShdw>
                </a:effectLst>
              </a:rPr>
              <a:t>     立战争和内战的重</a:t>
            </a:r>
          </a:p>
          <a:p>
            <a:r>
              <a:rPr lang="zh-CN" altLang="en-US" sz="3200">
                <a:solidFill>
                  <a:srgbClr val="FF33CC"/>
                </a:solidFill>
                <a:effectLst>
                  <a:outerShdw blurRad="38100" dist="38100" dir="2700000" algn="tl">
                    <a:srgbClr val="C0C0C0"/>
                  </a:outerShdw>
                </a:effectLst>
              </a:rPr>
              <a:t>     大史实。</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225581"/>
            <a:ext cx="5786478" cy="5632311"/>
          </a:xfrm>
          <a:prstGeom prst="rect">
            <a:avLst/>
          </a:prstGeom>
        </p:spPr>
        <p:txBody>
          <a:bodyPr wrap="square">
            <a:spAutoFit/>
          </a:bodyPr>
          <a:lstStyle/>
          <a:p>
            <a:r>
              <a:rPr lang="zh-CN" altLang="en-US" sz="2400" smtClean="0"/>
              <a:t>     </a:t>
            </a:r>
            <a:r>
              <a:rPr lang="zh-CN" altLang="en-US" sz="2400" b="1" smtClean="0">
                <a:solidFill>
                  <a:srgbClr val="FF0000"/>
                </a:solidFill>
              </a:rPr>
              <a:t>惠特曼</a:t>
            </a:r>
            <a:r>
              <a:rPr lang="en-US" sz="2400" b="1">
                <a:solidFill>
                  <a:srgbClr val="FF0000"/>
                </a:solidFill>
              </a:rPr>
              <a:t>(1819</a:t>
            </a:r>
            <a:r>
              <a:rPr lang="zh-CN" altLang="en-US" sz="2400" b="1">
                <a:solidFill>
                  <a:srgbClr val="FF0000"/>
                </a:solidFill>
              </a:rPr>
              <a:t>－</a:t>
            </a:r>
            <a:r>
              <a:rPr lang="en-US" sz="2400" b="1">
                <a:solidFill>
                  <a:srgbClr val="FF0000"/>
                </a:solidFill>
              </a:rPr>
              <a:t>1892)</a:t>
            </a:r>
            <a:r>
              <a:rPr lang="zh-CN" altLang="en-US" sz="2400" b="1">
                <a:solidFill>
                  <a:srgbClr val="FF0000"/>
                </a:solidFill>
              </a:rPr>
              <a:t>是美国</a:t>
            </a:r>
            <a:r>
              <a:rPr lang="en-US" sz="2400" b="1">
                <a:solidFill>
                  <a:srgbClr val="FF0000"/>
                </a:solidFill>
              </a:rPr>
              <a:t>19</a:t>
            </a:r>
            <a:r>
              <a:rPr lang="zh-CN" altLang="en-US" sz="2400" b="1">
                <a:solidFill>
                  <a:srgbClr val="FF0000"/>
                </a:solidFill>
              </a:rPr>
              <a:t>世纪杰出的民主诗人。他出身于农民家庭，当过木工、排字工、教师、报纸编辑、职员等。一生创作了大量诗歌。他的诗体现了美国的民主理想，反映了美国独立战争和内战的重大史实。他的诗集</a:t>
            </a:r>
            <a:r>
              <a:rPr lang="en-US" altLang="zh-CN" sz="2400" b="1">
                <a:solidFill>
                  <a:srgbClr val="FF0000"/>
                </a:solidFill>
              </a:rPr>
              <a:t>《</a:t>
            </a:r>
            <a:r>
              <a:rPr lang="zh-CN" altLang="en-US" sz="2400" b="1">
                <a:solidFill>
                  <a:srgbClr val="FF0000"/>
                </a:solidFill>
              </a:rPr>
              <a:t>草叶集</a:t>
            </a:r>
            <a:r>
              <a:rPr lang="en-US" altLang="zh-CN" sz="2400" b="1">
                <a:solidFill>
                  <a:srgbClr val="FF0000"/>
                </a:solidFill>
              </a:rPr>
              <a:t>》</a:t>
            </a:r>
            <a:r>
              <a:rPr lang="zh-CN" altLang="en-US" sz="2400" b="1">
                <a:solidFill>
                  <a:srgbClr val="FF0000"/>
                </a:solidFill>
              </a:rPr>
              <a:t>，以“草叶”命名，其用意就在“民主”二字。为了避免传统的诗艺常规，即押韵、格律等，惠特曼创造了一种空前自由的诗体，借以充分地表达自己的思想感情。“自由”是</a:t>
            </a:r>
            <a:r>
              <a:rPr lang="en-US" altLang="zh-CN" sz="2400" b="1">
                <a:solidFill>
                  <a:srgbClr val="FF0000"/>
                </a:solidFill>
              </a:rPr>
              <a:t>《</a:t>
            </a:r>
            <a:r>
              <a:rPr lang="zh-CN" altLang="en-US" sz="2400" b="1">
                <a:solidFill>
                  <a:srgbClr val="FF0000"/>
                </a:solidFill>
              </a:rPr>
              <a:t>草叶集</a:t>
            </a:r>
            <a:r>
              <a:rPr lang="en-US" altLang="zh-CN" sz="2400" b="1">
                <a:solidFill>
                  <a:srgbClr val="FF0000"/>
                </a:solidFill>
              </a:rPr>
              <a:t>》</a:t>
            </a:r>
            <a:r>
              <a:rPr lang="zh-CN" altLang="en-US" sz="2400" b="1">
                <a:solidFill>
                  <a:srgbClr val="FF0000"/>
                </a:solidFill>
              </a:rPr>
              <a:t>的一大特点。他的创作对欧美诗歌的发展影响极大，有“美国‘诗歌之父’惠特曼”之称。主要著作有</a:t>
            </a:r>
            <a:r>
              <a:rPr lang="en-US" altLang="zh-CN" sz="2400" b="1">
                <a:solidFill>
                  <a:srgbClr val="FF0000"/>
                </a:solidFill>
              </a:rPr>
              <a:t>《</a:t>
            </a:r>
            <a:r>
              <a:rPr lang="zh-CN" altLang="en-US" sz="2400" b="1">
                <a:solidFill>
                  <a:srgbClr val="FF0000"/>
                </a:solidFill>
              </a:rPr>
              <a:t>给一个遇到挫折的欧洲革命者</a:t>
            </a:r>
            <a:r>
              <a:rPr lang="en-US" altLang="zh-CN" sz="2400" b="1">
                <a:solidFill>
                  <a:srgbClr val="FF0000"/>
                </a:solidFill>
              </a:rPr>
              <a:t>》《</a:t>
            </a:r>
            <a:r>
              <a:rPr lang="zh-CN" altLang="en-US" sz="2400" b="1">
                <a:solidFill>
                  <a:srgbClr val="FF0000"/>
                </a:solidFill>
              </a:rPr>
              <a:t>我听见美国在歌唱</a:t>
            </a:r>
            <a:r>
              <a:rPr lang="en-US" altLang="zh-CN" sz="2400" b="1">
                <a:solidFill>
                  <a:srgbClr val="FF0000"/>
                </a:solidFill>
              </a:rPr>
              <a:t>》</a:t>
            </a:r>
            <a:r>
              <a:rPr lang="zh-CN" altLang="en-US" sz="2400" b="1">
                <a:solidFill>
                  <a:srgbClr val="FF0000"/>
                </a:solidFill>
              </a:rPr>
              <a:t>等。</a:t>
            </a:r>
          </a:p>
        </p:txBody>
      </p:sp>
      <p:pic>
        <p:nvPicPr>
          <p:cNvPr id="3" name="Picture 5" descr="0b3a1c08981821c263d98625"/>
          <p:cNvPicPr>
            <a:picLocks noChangeAspect="1" noChangeArrowheads="1"/>
          </p:cNvPicPr>
          <p:nvPr/>
        </p:nvPicPr>
        <p:blipFill>
          <a:blip r:embed="rId2"/>
          <a:stretch>
            <a:fillRect/>
          </a:stretch>
        </p:blipFill>
        <p:spPr bwMode="auto">
          <a:xfrm>
            <a:off x="6072198" y="0"/>
            <a:ext cx="3071802" cy="6858000"/>
          </a:xfrm>
          <a:prstGeom prst="rect">
            <a:avLst/>
          </a:prstGeom>
          <a:noFill/>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22" name="Picture 6" descr="20080825_90a07d4f666ba5a9757aqjKYNb663ykK"/>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9221" name="Picture 5" descr="97875366890081397758-fm"/>
          <p:cNvPicPr>
            <a:picLocks noChangeAspect="1" noChangeArrowheads="1"/>
          </p:cNvPicPr>
          <p:nvPr/>
        </p:nvPicPr>
        <p:blipFill>
          <a:blip r:embed="rId3"/>
          <a:stretch>
            <a:fillRect/>
          </a:stretch>
        </p:blipFill>
        <p:spPr bwMode="auto">
          <a:xfrm>
            <a:off x="4813300" y="0"/>
            <a:ext cx="4330700" cy="6858000"/>
          </a:xfrm>
          <a:prstGeom prst="rect">
            <a:avLst/>
          </a:prstGeom>
          <a:noFill/>
        </p:spPr>
      </p:pic>
      <p:sp>
        <p:nvSpPr>
          <p:cNvPr id="9223" name="Text Box 7"/>
          <p:cNvSpPr txBox="1">
            <a:spLocks noChangeArrowheads="1"/>
          </p:cNvSpPr>
          <p:nvPr/>
        </p:nvSpPr>
        <p:spPr bwMode="auto">
          <a:xfrm>
            <a:off x="0" y="260350"/>
            <a:ext cx="5286375" cy="4846638"/>
          </a:xfrm>
          <a:prstGeom prst="rect">
            <a:avLst/>
          </a:prstGeom>
          <a:noFill/>
          <a:ln w="9525" algn="ctr">
            <a:noFill/>
            <a:miter lim="800000"/>
          </a:ln>
          <a:effectLst/>
        </p:spPr>
        <p:txBody>
          <a:bodyPr wrap="none">
            <a:spAutoFit/>
          </a:bodyPr>
          <a:lstStyle/>
          <a:p>
            <a:r>
              <a:rPr lang="zh-CN" altLang="en-US" sz="2400">
                <a:effectLst>
                  <a:outerShdw blurRad="38100" dist="38100" dir="2700000" algn="tl">
                    <a:srgbClr val="C0C0C0"/>
                  </a:outerShdw>
                </a:effectLst>
              </a:rPr>
              <a:t>　</a:t>
            </a:r>
            <a:r>
              <a:rPr lang="en-US" altLang="zh-CN" sz="4000">
                <a:solidFill>
                  <a:srgbClr val="FF33CC"/>
                </a:solidFill>
                <a:effectLst>
                  <a:outerShdw blurRad="38100" dist="38100" dir="2700000" algn="tl">
                    <a:srgbClr val="C0C0C0"/>
                  </a:outerShdw>
                </a:effectLst>
              </a:rPr>
              <a:t>《</a:t>
            </a:r>
            <a:r>
              <a:rPr lang="zh-CN" altLang="en-US" sz="4000">
                <a:solidFill>
                  <a:srgbClr val="FF33CC"/>
                </a:solidFill>
                <a:effectLst>
                  <a:outerShdw blurRad="38100" dist="38100" dir="2700000" algn="tl">
                    <a:srgbClr val="C0C0C0"/>
                  </a:outerShdw>
                </a:effectLst>
              </a:rPr>
              <a:t>草叶集</a:t>
            </a:r>
            <a:r>
              <a:rPr lang="en-US" altLang="zh-CN" sz="4000">
                <a:solidFill>
                  <a:srgbClr val="FF33CC"/>
                </a:solidFill>
                <a:effectLst>
                  <a:outerShdw blurRad="38100" dist="38100" dir="2700000" algn="tl">
                    <a:srgbClr val="C0C0C0"/>
                  </a:outerShdw>
                </a:effectLst>
              </a:rPr>
              <a:t>》</a:t>
            </a:r>
            <a:br>
              <a:rPr lang="en-US" altLang="zh-CN" sz="4000">
                <a:solidFill>
                  <a:srgbClr val="FF33CC"/>
                </a:solidFill>
                <a:effectLst>
                  <a:outerShdw blurRad="38100" dist="38100" dir="2700000" algn="tl">
                    <a:srgbClr val="C0C0C0"/>
                  </a:outerShdw>
                </a:effectLst>
              </a:rPr>
            </a:br>
            <a:r>
              <a:rPr lang="zh-CN" altLang="en-US" sz="2400">
                <a:effectLst>
                  <a:outerShdw blurRad="38100" dist="38100" dir="2700000" algn="tl">
                    <a:srgbClr val="C0C0C0"/>
                  </a:outerShdw>
                </a:effectLst>
              </a:rPr>
              <a:t>　    </a:t>
            </a:r>
            <a:r>
              <a:rPr lang="zh-CN" altLang="en-US" sz="3200">
                <a:solidFill>
                  <a:srgbClr val="FF33CC"/>
                </a:solidFill>
                <a:effectLst>
                  <a:outerShdw blurRad="38100" dist="38100" dir="2700000" algn="tl">
                    <a:srgbClr val="C0C0C0"/>
                  </a:outerShdw>
                </a:effectLst>
              </a:rPr>
              <a:t>草叶</a:t>
            </a:r>
            <a:r>
              <a:rPr lang="zh-CN" altLang="en-US" sz="2800">
                <a:effectLst>
                  <a:outerShdw blurRad="38100" dist="38100" dir="2700000" algn="tl">
                    <a:srgbClr val="C0C0C0"/>
                  </a:outerShdw>
                </a:effectLst>
              </a:rPr>
              <a:t>象征着一切</a:t>
            </a:r>
            <a:r>
              <a:rPr lang="zh-CN" altLang="en-US" sz="3200">
                <a:solidFill>
                  <a:srgbClr val="FF33CC"/>
                </a:solidFill>
                <a:effectLst>
                  <a:outerShdw blurRad="38100" dist="38100" dir="2700000" algn="tl">
                    <a:srgbClr val="C0C0C0"/>
                  </a:outerShdw>
                </a:effectLst>
              </a:rPr>
              <a:t>平凡、</a:t>
            </a:r>
          </a:p>
          <a:p>
            <a:r>
              <a:rPr lang="zh-CN" altLang="en-US" sz="3200">
                <a:solidFill>
                  <a:srgbClr val="FF33CC"/>
                </a:solidFill>
                <a:effectLst>
                  <a:outerShdw blurRad="38100" dist="38100" dir="2700000" algn="tl">
                    <a:srgbClr val="C0C0C0"/>
                  </a:outerShdw>
                </a:effectLst>
              </a:rPr>
              <a:t>普通</a:t>
            </a:r>
            <a:r>
              <a:rPr lang="zh-CN" altLang="en-US" sz="2800">
                <a:effectLst>
                  <a:outerShdw blurRad="38100" dist="38100" dir="2700000" algn="tl">
                    <a:srgbClr val="C0C0C0"/>
                  </a:outerShdw>
                </a:effectLst>
              </a:rPr>
              <a:t>的东西和平凡的普通</a:t>
            </a:r>
          </a:p>
          <a:p>
            <a:r>
              <a:rPr lang="zh-CN" altLang="en-US" sz="2800">
                <a:effectLst>
                  <a:outerShdw blurRad="38100" dist="38100" dir="2700000" algn="tl">
                    <a:srgbClr val="C0C0C0"/>
                  </a:outerShdw>
                </a:effectLst>
              </a:rPr>
              <a:t>人。这册划时代的诗集受到</a:t>
            </a:r>
          </a:p>
          <a:p>
            <a:r>
              <a:rPr lang="zh-CN" altLang="en-US" sz="2800">
                <a:effectLst>
                  <a:outerShdw blurRad="38100" dist="38100" dir="2700000" algn="tl">
                    <a:srgbClr val="C0C0C0"/>
                  </a:outerShdw>
                </a:effectLst>
              </a:rPr>
              <a:t>了当时社会普遍的冷遇，但</a:t>
            </a:r>
          </a:p>
          <a:p>
            <a:r>
              <a:rPr lang="zh-CN" altLang="en-US" sz="2800">
                <a:effectLst>
                  <a:outerShdw blurRad="38100" dist="38100" dir="2700000" algn="tl">
                    <a:srgbClr val="C0C0C0"/>
                  </a:outerShdw>
                </a:effectLst>
              </a:rPr>
              <a:t>在</a:t>
            </a:r>
            <a:r>
              <a:rPr lang="zh-CN" altLang="en-US" sz="3200">
                <a:solidFill>
                  <a:srgbClr val="FF33CC"/>
                </a:solidFill>
                <a:effectLst>
                  <a:outerShdw blurRad="38100" dist="38100" dir="2700000" algn="tl">
                    <a:srgbClr val="C0C0C0"/>
                  </a:outerShdw>
                </a:effectLst>
              </a:rPr>
              <a:t>后世</a:t>
            </a:r>
            <a:r>
              <a:rPr lang="zh-CN" altLang="en-US" sz="2800">
                <a:effectLst>
                  <a:outerShdw blurRad="38100" dist="38100" dir="2700000" algn="tl">
                    <a:srgbClr val="C0C0C0"/>
                  </a:outerShdw>
                </a:effectLst>
              </a:rPr>
              <a:t>却获得了</a:t>
            </a:r>
            <a:r>
              <a:rPr lang="zh-CN" altLang="en-US" sz="3200">
                <a:solidFill>
                  <a:srgbClr val="FF33CC"/>
                </a:solidFill>
                <a:effectLst>
                  <a:outerShdw blurRad="38100" dist="38100" dir="2700000" algn="tl">
                    <a:srgbClr val="C0C0C0"/>
                  </a:outerShdw>
                </a:effectLst>
              </a:rPr>
              <a:t>应有的崇高</a:t>
            </a:r>
          </a:p>
          <a:p>
            <a:r>
              <a:rPr lang="zh-CN" altLang="en-US" sz="3200">
                <a:solidFill>
                  <a:srgbClr val="FF33CC"/>
                </a:solidFill>
                <a:effectLst>
                  <a:outerShdw blurRad="38100" dist="38100" dir="2700000" algn="tl">
                    <a:srgbClr val="C0C0C0"/>
                  </a:outerShdw>
                </a:effectLst>
              </a:rPr>
              <a:t>评价。</a:t>
            </a:r>
          </a:p>
          <a:p>
            <a:r>
              <a:rPr lang="zh-CN" altLang="en-US" sz="3200">
                <a:solidFill>
                  <a:srgbClr val="FF33CC"/>
                </a:solidFill>
                <a:effectLst>
                  <a:outerShdw blurRad="38100" dist="38100" dir="2700000" algn="tl">
                    <a:srgbClr val="C0C0C0"/>
                  </a:outerShdw>
                </a:effectLst>
              </a:rPr>
              <a:t>自由</a:t>
            </a:r>
            <a:r>
              <a:rPr lang="zh-CN" altLang="en-US" sz="2800">
                <a:effectLst>
                  <a:outerShdw blurRad="38100" dist="38100" dir="2700000" algn="tl">
                    <a:srgbClr val="C0C0C0"/>
                  </a:outerShdw>
                </a:effectLst>
              </a:rPr>
              <a:t>是</a:t>
            </a:r>
            <a:r>
              <a:rPr lang="en-US" altLang="zh-CN" sz="2800">
                <a:effectLst>
                  <a:outerShdw blurRad="38100" dist="38100" dir="2700000" algn="tl">
                    <a:srgbClr val="C0C0C0"/>
                  </a:outerShdw>
                </a:effectLst>
              </a:rPr>
              <a:t>《</a:t>
            </a:r>
            <a:r>
              <a:rPr lang="zh-CN" altLang="en-US" sz="2800">
                <a:effectLst>
                  <a:outerShdw blurRad="38100" dist="38100" dir="2700000" algn="tl">
                    <a:srgbClr val="C0C0C0"/>
                  </a:outerShdw>
                </a:effectLst>
              </a:rPr>
              <a:t>草叶集</a:t>
            </a:r>
            <a:r>
              <a:rPr lang="en-US" altLang="zh-CN" sz="2800">
                <a:effectLst>
                  <a:outerShdw blurRad="38100" dist="38100" dir="2700000" algn="tl">
                    <a:srgbClr val="C0C0C0"/>
                  </a:outerShdw>
                </a:effectLst>
              </a:rPr>
              <a:t>》</a:t>
            </a:r>
            <a:r>
              <a:rPr lang="zh-CN" altLang="en-US" sz="2800">
                <a:effectLst>
                  <a:outerShdw blurRad="38100" dist="38100" dir="2700000" algn="tl">
                    <a:srgbClr val="C0C0C0"/>
                  </a:outerShdw>
                </a:effectLst>
              </a:rPr>
              <a:t>的一大特点。</a:t>
            </a:r>
            <a:br>
              <a:rPr lang="zh-CN" altLang="en-US" sz="2800">
                <a:effectLst>
                  <a:outerShdw blurRad="38100" dist="38100" dir="2700000" algn="tl">
                    <a:srgbClr val="C0C0C0"/>
                  </a:outerShdw>
                </a:effectLst>
              </a:rPr>
            </a:br>
            <a:br>
              <a:rPr lang="zh-CN" altLang="en-US" sz="2800">
                <a:effectLst>
                  <a:outerShdw blurRad="38100" dist="38100" dir="2700000" algn="tl">
                    <a:srgbClr val="C0C0C0"/>
                  </a:outerShdw>
                </a:effectLst>
              </a:rPr>
            </a:br>
            <a:endParaRPr lang="zh-CN" altLang="en-US" sz="2800">
              <a:effectLst>
                <a:outerShdw blurRad="38100" dist="38100" dir="2700000" algn="tl">
                  <a:srgbClr val="C0C0C0"/>
                </a:outerShdw>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42910" y="539005"/>
            <a:ext cx="7715304" cy="5878532"/>
          </a:xfrm>
          <a:prstGeom prst="rect">
            <a:avLst/>
          </a:prstGeom>
        </p:spPr>
        <p:txBody>
          <a:bodyPr wrap="square">
            <a:spAutoFit/>
          </a:bodyPr>
          <a:lstStyle/>
          <a:p>
            <a:r>
              <a:rPr lang="zh-CN" altLang="en-US" sz="3600">
                <a:solidFill>
                  <a:srgbClr val="FF0000"/>
                </a:solidFill>
              </a:rPr>
              <a:t>写作背景</a:t>
            </a:r>
            <a:r>
              <a:rPr lang="zh-CN" altLang="en-US" sz="3600" smtClean="0">
                <a:solidFill>
                  <a:srgbClr val="FF0000"/>
                </a:solidFill>
              </a:rPr>
              <a:t>：</a:t>
            </a:r>
            <a:endParaRPr lang="en-US" altLang="zh-CN" sz="3600" smtClean="0">
              <a:solidFill>
                <a:srgbClr val="FF0000"/>
              </a:solidFill>
            </a:endParaRPr>
          </a:p>
          <a:p>
            <a:r>
              <a:rPr lang="en-US" altLang="zh-CN" smtClean="0"/>
              <a:t>        </a:t>
            </a:r>
            <a:r>
              <a:rPr lang="en-US" altLang="zh-CN" sz="2000" b="1" smtClean="0"/>
              <a:t>19</a:t>
            </a:r>
            <a:r>
              <a:rPr lang="zh-CN" altLang="en-US" sz="2000" b="1"/>
              <a:t>世纪上半叶</a:t>
            </a:r>
            <a:r>
              <a:rPr lang="en-US" altLang="zh-CN" sz="2000" b="1"/>
              <a:t>,</a:t>
            </a:r>
            <a:r>
              <a:rPr lang="zh-CN" altLang="en-US" sz="2000" b="1"/>
              <a:t>美国在经济上虽然发展很快</a:t>
            </a:r>
            <a:r>
              <a:rPr lang="en-US" altLang="zh-CN" sz="2000" b="1"/>
              <a:t>,</a:t>
            </a:r>
            <a:r>
              <a:rPr lang="zh-CN" altLang="en-US" sz="2000" b="1"/>
              <a:t>但仍基本上处于欧洲殖民地的地位。至于文化</a:t>
            </a:r>
            <a:r>
              <a:rPr lang="en-US" altLang="zh-CN" sz="2000" b="1"/>
              <a:t>,</a:t>
            </a:r>
            <a:r>
              <a:rPr lang="zh-CN" altLang="en-US" sz="2000" b="1"/>
              <a:t>特别是文学方面</a:t>
            </a:r>
            <a:r>
              <a:rPr lang="en-US" altLang="zh-CN" sz="2000" b="1"/>
              <a:t>,</a:t>
            </a:r>
            <a:r>
              <a:rPr lang="zh-CN" altLang="en-US" sz="2000" b="1"/>
              <a:t>则主要从属于英国</a:t>
            </a:r>
            <a:r>
              <a:rPr lang="en-US" altLang="zh-CN" sz="2000" b="1"/>
              <a:t>,</a:t>
            </a:r>
            <a:r>
              <a:rPr lang="zh-CN" altLang="en-US" sz="2000" b="1"/>
              <a:t>还没有建立起本民族的与合众国相适应的民主主义文学。当时以爱默生为首的美国超经验主义者提倡个性解放</a:t>
            </a:r>
            <a:r>
              <a:rPr lang="en-US" altLang="zh-CN" sz="2000" b="1"/>
              <a:t>,</a:t>
            </a:r>
            <a:r>
              <a:rPr lang="zh-CN" altLang="en-US" sz="2000" b="1"/>
              <a:t>鼓吹打破神学和外国教条主义的束缚</a:t>
            </a:r>
            <a:r>
              <a:rPr lang="en-US" altLang="zh-CN" sz="2000" b="1"/>
              <a:t>,</a:t>
            </a:r>
            <a:r>
              <a:rPr lang="zh-CN" altLang="en-US" sz="2000" b="1"/>
              <a:t>在美国来一次文艺复兴。解放个性</a:t>
            </a:r>
            <a:r>
              <a:rPr lang="en-US" altLang="zh-CN" sz="2000" b="1"/>
              <a:t>,</a:t>
            </a:r>
            <a:r>
              <a:rPr lang="zh-CN" altLang="en-US" sz="2000" b="1"/>
              <a:t>就是要发现自己</a:t>
            </a:r>
            <a:r>
              <a:rPr lang="en-US" altLang="zh-CN" sz="2000" b="1"/>
              <a:t>,</a:t>
            </a:r>
            <a:r>
              <a:rPr lang="zh-CN" altLang="en-US" sz="2000" b="1"/>
              <a:t>从一个国家来说就是要确立本民族自己的独立人格。在这样的历史要求下</a:t>
            </a:r>
            <a:r>
              <a:rPr lang="en-US" altLang="zh-CN" sz="2000" b="1"/>
              <a:t>,</a:t>
            </a:r>
            <a:r>
              <a:rPr lang="zh-CN" altLang="en-US" sz="2000" b="1"/>
              <a:t>惠特曼树立自己的雄心</a:t>
            </a:r>
            <a:r>
              <a:rPr lang="en-US" altLang="zh-CN" sz="2000" b="1"/>
              <a:t>,</a:t>
            </a:r>
            <a:r>
              <a:rPr lang="zh-CN" altLang="en-US" sz="2000" b="1"/>
              <a:t>要通过他自己来表现他的“特殊时代、环境和美国”</a:t>
            </a:r>
            <a:r>
              <a:rPr lang="en-US" altLang="zh-CN" sz="2000" b="1"/>
              <a:t>,</a:t>
            </a:r>
            <a:r>
              <a:rPr lang="zh-CN" altLang="en-US" sz="2000" b="1"/>
              <a:t>于是他的“我自己”便与他们民族的“我自己”合而为一了。</a:t>
            </a:r>
            <a:br>
              <a:rPr lang="zh-CN" altLang="en-US" sz="2000" b="1" smtClean="0"/>
            </a:br>
            <a:r>
              <a:rPr lang="zh-CN" altLang="en-US" sz="2000" b="1" smtClean="0"/>
              <a:t>      惠特曼</a:t>
            </a:r>
            <a:r>
              <a:rPr lang="zh-CN" altLang="en-US" sz="2000" b="1"/>
              <a:t>自幼家贫，兄弟姐妹众多，但底层劳动人民的生活经验在一定程度上奠定了其民主主义思想基础。直至</a:t>
            </a:r>
            <a:r>
              <a:rPr lang="en-US" altLang="zh-CN" sz="2000" b="1"/>
              <a:t>1855</a:t>
            </a:r>
            <a:r>
              <a:rPr lang="zh-CN" altLang="en-US" sz="2000" b="1"/>
              <a:t>年</a:t>
            </a:r>
            <a:r>
              <a:rPr lang="en-US" altLang="zh-CN" sz="2000" b="1"/>
              <a:t>《</a:t>
            </a:r>
            <a:r>
              <a:rPr lang="zh-CN" altLang="en-US" sz="2000" b="1"/>
              <a:t>草叶集</a:t>
            </a:r>
            <a:r>
              <a:rPr lang="en-US" altLang="zh-CN" sz="2000" b="1"/>
              <a:t>》</a:t>
            </a:r>
            <a:r>
              <a:rPr lang="zh-CN" altLang="en-US" sz="2000" b="1"/>
              <a:t>的第一版问世以来，诗人终于找到自己创作的突破口和定位。在</a:t>
            </a:r>
            <a:r>
              <a:rPr lang="en-US" altLang="zh-CN" sz="2000" b="1"/>
              <a:t>《</a:t>
            </a:r>
            <a:r>
              <a:rPr lang="zh-CN" altLang="en-US" sz="2000" b="1"/>
              <a:t>草叶集</a:t>
            </a:r>
            <a:r>
              <a:rPr lang="en-US" altLang="zh-CN" sz="2000" b="1"/>
              <a:t>》</a:t>
            </a:r>
            <a:r>
              <a:rPr lang="zh-CN" altLang="en-US" sz="2000" b="1"/>
              <a:t>中，作者的政治理念鲜明，那就是不满当时盛行的不公平的奴隶制度，追求自由民主、平等博爱的政治意识，对美国这块“民主的大地”进行讴歌，一心希望通过诗歌创作唤醒劳苦大众对于自身境遇的认识并采取一系列方式加以变革。</a:t>
            </a:r>
            <a:r>
              <a:rPr lang="en-US" altLang="zh-CN" sz="2000" b="1"/>
              <a:t>《</a:t>
            </a:r>
            <a:r>
              <a:rPr lang="zh-CN" altLang="en-US" sz="2000" b="1"/>
              <a:t>自己之歌</a:t>
            </a:r>
            <a:r>
              <a:rPr lang="en-US" altLang="zh-CN" sz="2000" b="1"/>
              <a:t>》</a:t>
            </a:r>
            <a:r>
              <a:rPr lang="zh-CN" altLang="en-US" sz="2000" b="1"/>
              <a:t>就是在这样的背景下产生的。</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14348" y="1746112"/>
            <a:ext cx="7858180" cy="1754326"/>
          </a:xfrm>
          <a:prstGeom prst="rect">
            <a:avLst/>
          </a:prstGeom>
        </p:spPr>
        <p:txBody>
          <a:bodyPr wrap="square">
            <a:spAutoFit/>
          </a:bodyPr>
          <a:lstStyle/>
          <a:p>
            <a:r>
              <a:rPr lang="en-US" altLang="zh-CN" sz="3600" b="1" smtClean="0">
                <a:solidFill>
                  <a:srgbClr val="FF0000"/>
                </a:solidFill>
              </a:rPr>
              <a:t>  《</a:t>
            </a:r>
            <a:r>
              <a:rPr lang="zh-CN" altLang="en-US" sz="3600" b="1" smtClean="0">
                <a:solidFill>
                  <a:srgbClr val="FF0000"/>
                </a:solidFill>
              </a:rPr>
              <a:t>自己之歌</a:t>
            </a:r>
            <a:r>
              <a:rPr lang="en-US" sz="3600" b="1" smtClean="0">
                <a:solidFill>
                  <a:srgbClr val="FF0000"/>
                </a:solidFill>
              </a:rPr>
              <a:t>(</a:t>
            </a:r>
            <a:r>
              <a:rPr lang="zh-CN" altLang="en-US" sz="3600" b="1" smtClean="0">
                <a:solidFill>
                  <a:srgbClr val="FF0000"/>
                </a:solidFill>
              </a:rPr>
              <a:t>节选</a:t>
            </a:r>
            <a:r>
              <a:rPr lang="en-US" sz="3600" b="1" smtClean="0">
                <a:solidFill>
                  <a:srgbClr val="FF0000"/>
                </a:solidFill>
              </a:rPr>
              <a:t>)</a:t>
            </a:r>
            <a:r>
              <a:rPr lang="en-US" altLang="zh-CN" sz="3600" b="1" smtClean="0">
                <a:solidFill>
                  <a:srgbClr val="FF0000"/>
                </a:solidFill>
              </a:rPr>
              <a:t>》</a:t>
            </a:r>
            <a:r>
              <a:rPr lang="zh-CN" altLang="en-US" sz="3600" b="1" smtClean="0">
                <a:solidFill>
                  <a:srgbClr val="FF0000"/>
                </a:solidFill>
              </a:rPr>
              <a:t>选取了哪些意象？在</a:t>
            </a:r>
            <a:r>
              <a:rPr lang="zh-CN" altLang="en-US" sz="3600" b="1">
                <a:solidFill>
                  <a:srgbClr val="FF0000"/>
                </a:solidFill>
              </a:rPr>
              <a:t>意象的选取上有什么特点</a:t>
            </a:r>
            <a:r>
              <a:rPr lang="en-US" sz="3600" b="1">
                <a:solidFill>
                  <a:srgbClr val="FF0000"/>
                </a:solidFill>
              </a:rPr>
              <a:t>?</a:t>
            </a:r>
            <a:r>
              <a:rPr lang="zh-CN" altLang="en-US" sz="3600" b="1">
                <a:solidFill>
                  <a:srgbClr val="FF0000"/>
                </a:solidFill>
              </a:rPr>
              <a:t>寄托了诗人怎样的情感</a:t>
            </a:r>
            <a:r>
              <a:rPr lang="en-US" sz="3600" b="1">
                <a:solidFill>
                  <a:srgbClr val="FF0000"/>
                </a:solidFill>
              </a:rPr>
              <a:t>? </a:t>
            </a:r>
            <a:r>
              <a:rPr lang="zh-CN" altLang="en-US" sz="3600" b="1" smtClean="0">
                <a:solidFill>
                  <a:srgbClr val="FF0000"/>
                </a:solidFill>
              </a:rPr>
              <a:t>完成表格。</a:t>
            </a:r>
            <a:endParaRPr lang="zh-CN" altLang="en-US" sz="3600" b="1">
              <a:solidFill>
                <a:srgbClr val="FF0000"/>
              </a:solidFill>
            </a:endParaRPr>
          </a:p>
        </p:txBody>
      </p:sp>
      <p:sp>
        <p:nvSpPr>
          <p:cNvPr id="3" name="TextBox 2"/>
          <p:cNvSpPr txBox="1"/>
          <p:nvPr/>
        </p:nvSpPr>
        <p:spPr>
          <a:xfrm>
            <a:off x="714348" y="571480"/>
            <a:ext cx="7929618" cy="707886"/>
          </a:xfrm>
          <a:prstGeom prst="rect">
            <a:avLst/>
          </a:prstGeom>
          <a:noFill/>
        </p:spPr>
        <p:txBody>
          <a:bodyPr wrap="square" rtlCol="0">
            <a:spAutoFit/>
          </a:bodyPr>
          <a:lstStyle/>
          <a:p>
            <a:r>
              <a:rPr lang="zh-CN" altLang="en-US" sz="4000" smtClean="0"/>
              <a:t>朗读诗歌</a:t>
            </a:r>
            <a:endParaRPr lang="zh-CN" altLang="en-US" sz="40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1524000" y="1397000"/>
          <a:ext cx="6191271" cy="2001520"/>
        </p:xfrm>
        <a:graphic>
          <a:graphicData uri="http://schemas.openxmlformats.org/drawingml/2006/table">
            <a:tbl>
              <a:tblPr firstRow="1" bandRow="1">
                <a:tableStyleId>{5C22544A-7EE6-4342-B048-85BDC9FD1C3A}</a:tableStyleId>
              </a:tblPr>
              <a:tblGrid>
                <a:gridCol w="2063757"/>
                <a:gridCol w="2063757"/>
                <a:gridCol w="2063757"/>
              </a:tblGrid>
              <a:tr h="370840">
                <a:tc>
                  <a:txBody>
                    <a:bodyPr vert="horz" wrap="square"/>
                    <a:lstStyle/>
                    <a:p>
                      <a:r>
                        <a:rPr lang="zh-CN" altLang="en-US" sz="2800" smtClean="0"/>
                        <a:t>意象</a:t>
                      </a:r>
                      <a:endParaRPr lang="zh-CN" altLang="en-US" sz="2800"/>
                    </a:p>
                  </a:txBody>
                  <a:tcPr/>
                </a:tc>
                <a:tc>
                  <a:txBody>
                    <a:bodyPr vert="horz" wrap="square"/>
                    <a:lstStyle/>
                    <a:p>
                      <a:r>
                        <a:rPr lang="zh-CN" altLang="en-US" sz="2800" smtClean="0"/>
                        <a:t>特点</a:t>
                      </a:r>
                      <a:endParaRPr lang="zh-CN" altLang="en-US" sz="2800"/>
                    </a:p>
                  </a:txBody>
                  <a:tcPr/>
                </a:tc>
                <a:tc>
                  <a:txBody>
                    <a:bodyPr vert="horz" wrap="square"/>
                    <a:lstStyle/>
                    <a:p>
                      <a:r>
                        <a:rPr lang="zh-CN" altLang="en-US" sz="2800" smtClean="0"/>
                        <a:t>情感</a:t>
                      </a:r>
                      <a:endParaRPr lang="zh-CN" altLang="en-US" sz="2800"/>
                    </a:p>
                  </a:txBody>
                  <a:tcPr/>
                </a:tc>
              </a:tr>
              <a:tr h="1483360">
                <a:tc>
                  <a:txBody>
                    <a:bodyPr vert="horz" wrap="square"/>
                    <a:lstStyle/>
                    <a:p>
                      <a:endParaRPr lang="zh-CN" altLang="en-US" sz="2800"/>
                    </a:p>
                  </a:txBody>
                  <a:tcPr/>
                </a:tc>
                <a:tc>
                  <a:txBody>
                    <a:bodyPr vert="horz" wrap="square"/>
                    <a:lstStyle/>
                    <a:p>
                      <a:endParaRPr lang="zh-CN" altLang="en-US" sz="2800"/>
                    </a:p>
                  </a:txBody>
                  <a:tcPr/>
                </a:tc>
                <a:tc>
                  <a:txBody>
                    <a:bodyPr vert="horz" wrap="square"/>
                    <a:lstStyle/>
                    <a:p>
                      <a:endParaRPr lang="zh-CN" altLang="en-US" sz="2800"/>
                    </a:p>
                  </a:txBody>
                  <a:tcPr/>
                </a:tc>
              </a:tr>
            </a:tbl>
          </a:graphicData>
        </a:graphic>
      </p:graphicFrame>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jpeg" /></Relationships>
</file>

<file path=ppt/theme/theme1.xml><?xml version="1.0" encoding="utf-8"?>
<a:theme xmlns:r="http://schemas.openxmlformats.org/officeDocument/2006/relationships"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Arial"/>
        <a:cs typeface="Arial"/>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Arial"/>
        <a:cs typeface="Arial"/>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39</Paragraphs>
  <Slides>12</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12</vt:i4>
      </vt:variant>
    </vt:vector>
  </HeadingPairs>
  <TitlesOfParts>
    <vt:vector baseType="lpstr" size="17">
      <vt:lpstr>Arial</vt:lpstr>
      <vt:lpstr>Franklin Gothic Medium</vt:lpstr>
      <vt:lpstr>Franklin Gothic Book</vt:lpstr>
      <vt:lpstr>Wingdings 2</vt:lpstr>
      <vt:lpstr>暗香扑面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2021-03-03T10:56:57.658</cp:lastPrinted>
  <dcterms:created xsi:type="dcterms:W3CDTF">2021-03-03T10:56:57Z</dcterms:created>
  <dcterms:modified xsi:type="dcterms:W3CDTF">2021-03-03T02:56:58Z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