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481" r:id="rId5"/>
    <p:sldId id="405" r:id="rId6"/>
    <p:sldId id="324" r:id="rId7"/>
    <p:sldId id="410" r:id="rId8"/>
    <p:sldId id="411" r:id="rId9"/>
    <p:sldId id="412" r:id="rId10"/>
    <p:sldId id="413" r:id="rId11"/>
    <p:sldId id="452" r:id="rId12"/>
    <p:sldId id="432" r:id="rId13"/>
    <p:sldId id="433" r:id="rId14"/>
    <p:sldId id="453" r:id="rId15"/>
    <p:sldId id="442" r:id="rId16"/>
    <p:sldId id="443" r:id="rId17"/>
    <p:sldId id="416" r:id="rId18"/>
    <p:sldId id="470" r:id="rId19"/>
    <p:sldId id="474" r:id="rId20"/>
    <p:sldId id="475" r:id="rId21"/>
    <p:sldId id="479" r:id="rId22"/>
    <p:sldId id="480" r:id="rId23"/>
    <p:sldId id="472" r:id="rId24"/>
    <p:sldId id="420" r:id="rId25"/>
    <p:sldId id="421" r:id="rId26"/>
    <p:sldId id="422" r:id="rId27"/>
    <p:sldId id="423" r:id="rId28"/>
    <p:sldId id="424" r:id="rId29"/>
    <p:sldId id="425" r:id="rId3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2E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044"/>
    <p:restoredTop sz="83025"/>
  </p:normalViewPr>
  <p:slideViewPr>
    <p:cSldViewPr showGuides="1">
      <p:cViewPr varScale="1">
        <p:scale>
          <a:sx n="54" d="100"/>
          <a:sy n="54" d="100"/>
        </p:scale>
        <p:origin x="-1776" y="-90"/>
      </p:cViewPr>
      <p:guideLst>
        <p:guide orient="horz" pos="2160"/>
        <p:guide pos="2830"/>
      </p:guideLst>
    </p:cSldViewPr>
  </p:slideViewPr>
  <p:notesTextViewPr>
    <p:cViewPr>
      <p:scale>
        <a:sx n="1" d="1"/>
        <a:sy n="1" d="1"/>
      </p:scale>
      <p:origin x="0" y="0"/>
    </p:cViewPr>
  </p:notesTextViewPr>
  <p:sorterViewPr showFormatting="0">
    <p:cViewPr>
      <p:scale>
        <a:sx n="80" d="100"/>
        <a:sy n="80" d="100"/>
      </p:scale>
      <p:origin x="0" y="11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kumimoji="1" sz="1200">
                <a:latin typeface="Calibri" panose="020F050202020403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宋体" panose="02010600030101010101" pitchFamily="2" charset="-122"/>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a:buFontTx/>
              <a:buNone/>
              <a:defRPr kumimoji="1"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4572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marL="0" marR="0" lvl="0"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4572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kumimoji="1" sz="1200">
                <a:latin typeface="Calibri" panose="020F050202020403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宋体" panose="02010600030101010101" pitchFamily="2" charset="-122"/>
            </a:endParaRPr>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4" Type="http://schemas.openxmlformats.org/officeDocument/2006/relationships/hyperlink" Target="http://baike.baidu.com/item/%E4%B8%83%E8%A8%80%E5%BE%8B%E8%AF%97" TargetMode="External"/><Relationship Id="rId3" Type="http://schemas.openxmlformats.org/officeDocument/2006/relationships/hyperlink" Target="http://baike.baidu.com/item/%E6%AC%A7%E9%98%B3%E4%BF%AE" TargetMode="External"/><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ChangeAspect="1" noTextEdit="1"/>
          </p:cNvSpPr>
          <p:nvPr>
            <p:ph type="sldImg"/>
          </p:nvPr>
        </p:nvSpPr>
        <p:spPr>
          <a:ln>
            <a:solidFill>
              <a:srgbClr val="000000">
                <a:alpha val="100000"/>
              </a:srgbClr>
            </a:solidFill>
            <a:miter lim="800000"/>
          </a:ln>
        </p:spPr>
      </p:sp>
      <p:sp>
        <p:nvSpPr>
          <p:cNvPr id="25603" name="备注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
        <p:nvSpPr>
          <p:cNvPr id="25604" name="幻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幻灯片图像占位符 1"/>
          <p:cNvSpPr>
            <a:spLocks noGrp="1" noRot="1" noChangeAspect="1" noTextEdit="1"/>
          </p:cNvSpPr>
          <p:nvPr>
            <p:ph type="sldImg"/>
          </p:nvPr>
        </p:nvSpPr>
        <p:spPr>
          <a:ln>
            <a:solidFill>
              <a:srgbClr val="000000">
                <a:alpha val="100000"/>
              </a:srgbClr>
            </a:solidFill>
            <a:miter lim="800000"/>
          </a:ln>
        </p:spPr>
      </p:sp>
      <p:sp>
        <p:nvSpPr>
          <p:cNvPr id="35843"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584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幻灯片图像占位符 1"/>
          <p:cNvSpPr>
            <a:spLocks noGrp="1" noRot="1" noChangeAspect="1" noTextEdit="1"/>
          </p:cNvSpPr>
          <p:nvPr>
            <p:ph type="sldImg"/>
          </p:nvPr>
        </p:nvSpPr>
        <p:spPr>
          <a:ln>
            <a:solidFill>
              <a:srgbClr val="000000">
                <a:alpha val="100000"/>
              </a:srgbClr>
            </a:solidFill>
            <a:miter lim="800000"/>
          </a:ln>
        </p:spPr>
      </p:sp>
      <p:sp>
        <p:nvSpPr>
          <p:cNvPr id="36867"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686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幻灯片图像占位符 1"/>
          <p:cNvSpPr>
            <a:spLocks noGrp="1" noRot="1" noChangeAspect="1" noTextEdit="1"/>
          </p:cNvSpPr>
          <p:nvPr>
            <p:ph type="sldImg"/>
          </p:nvPr>
        </p:nvSpPr>
        <p:spPr>
          <a:ln>
            <a:solidFill>
              <a:srgbClr val="000000">
                <a:alpha val="100000"/>
              </a:srgbClr>
            </a:solidFill>
            <a:miter lim="800000"/>
          </a:ln>
        </p:spPr>
      </p:sp>
      <p:sp>
        <p:nvSpPr>
          <p:cNvPr id="37891"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789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幻灯片图像占位符 1"/>
          <p:cNvSpPr>
            <a:spLocks noGrp="1" noRot="1" noChangeAspect="1" noTextEdit="1"/>
          </p:cNvSpPr>
          <p:nvPr>
            <p:ph type="sldImg"/>
          </p:nvPr>
        </p:nvSpPr>
        <p:spPr>
          <a:ln>
            <a:solidFill>
              <a:srgbClr val="000000">
                <a:alpha val="100000"/>
              </a:srgbClr>
            </a:solidFill>
            <a:miter lim="800000"/>
          </a:ln>
        </p:spPr>
      </p:sp>
      <p:sp>
        <p:nvSpPr>
          <p:cNvPr id="38915"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891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幻灯片图像占位符 1"/>
          <p:cNvSpPr>
            <a:spLocks noGrp="1" noRot="1" noChangeAspect="1" noTextEdit="1"/>
          </p:cNvSpPr>
          <p:nvPr>
            <p:ph type="sldImg"/>
          </p:nvPr>
        </p:nvSpPr>
        <p:spPr>
          <a:ln>
            <a:solidFill>
              <a:srgbClr val="000000">
                <a:alpha val="100000"/>
              </a:srgbClr>
            </a:solidFill>
            <a:miter lim="800000"/>
          </a:ln>
        </p:spPr>
      </p:sp>
      <p:sp>
        <p:nvSpPr>
          <p:cNvPr id="39939"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99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幻灯片图像占位符 1"/>
          <p:cNvSpPr>
            <a:spLocks noGrp="1" noRot="1" noChangeAspect="1" noTextEdit="1"/>
          </p:cNvSpPr>
          <p:nvPr>
            <p:ph type="sldImg"/>
          </p:nvPr>
        </p:nvSpPr>
        <p:spPr>
          <a:ln>
            <a:solidFill>
              <a:srgbClr val="000000">
                <a:alpha val="100000"/>
              </a:srgbClr>
            </a:solidFill>
            <a:miter lim="800000"/>
          </a:ln>
        </p:spPr>
      </p:sp>
      <p:sp>
        <p:nvSpPr>
          <p:cNvPr id="40963"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4096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幻灯片图像占位符 1"/>
          <p:cNvSpPr>
            <a:spLocks noGrp="1" noRot="1" noChangeAspect="1" noTextEdit="1"/>
          </p:cNvSpPr>
          <p:nvPr>
            <p:ph type="sldImg"/>
          </p:nvPr>
        </p:nvSpPr>
        <p:spPr>
          <a:ln>
            <a:solidFill>
              <a:srgbClr val="000000">
                <a:alpha val="100000"/>
              </a:srgbClr>
            </a:solidFill>
            <a:miter lim="800000"/>
          </a:ln>
        </p:spPr>
      </p:sp>
      <p:sp>
        <p:nvSpPr>
          <p:cNvPr id="27651" name="备注占位符 2"/>
          <p:cNvSpPr>
            <a:spLocks noGrp="1"/>
          </p:cNvSpPr>
          <p:nvPr>
            <p:ph type="body"/>
          </p:nvPr>
        </p:nvSpPr>
        <p:spPr>
          <a:noFill/>
          <a:ln>
            <a:noFill/>
          </a:ln>
        </p:spPr>
        <p:txBody>
          <a:bodyPr wrap="square" lIns="91440" tIns="45720" rIns="91440" bIns="45720" anchor="t"/>
          <a:p>
            <a:pPr lvl="0"/>
            <a:r>
              <a:rPr lang="en-US" altLang="zh-CN" dirty="0"/>
              <a:t>《</a:t>
            </a:r>
            <a:r>
              <a:rPr lang="zh-CN" altLang="en-US" dirty="0"/>
              <a:t>礼部贡院阅进士试</a:t>
            </a:r>
            <a:r>
              <a:rPr lang="en-US" altLang="zh-CN" dirty="0"/>
              <a:t>》</a:t>
            </a:r>
            <a:r>
              <a:rPr lang="zh-CN" altLang="en-US" dirty="0"/>
              <a:t>是北宋文学家</a:t>
            </a:r>
            <a:r>
              <a:rPr lang="zh-CN" altLang="en-US" dirty="0">
                <a:hlinkClick r:id="rId3"/>
              </a:rPr>
              <a:t>欧阳修</a:t>
            </a:r>
            <a:r>
              <a:rPr lang="zh-CN" altLang="en-US" dirty="0"/>
              <a:t>创作的一首</a:t>
            </a:r>
            <a:r>
              <a:rPr lang="zh-CN" altLang="en-US" dirty="0">
                <a:hlinkClick r:id="rId4"/>
              </a:rPr>
              <a:t>七言律诗</a:t>
            </a:r>
            <a:r>
              <a:rPr lang="zh-CN" altLang="en-US" dirty="0"/>
              <a:t>。这首诗写出他主持礼部考试时，见到考场中英才济济，考试场面寂静、肃穆而充满生气，为朝廷得添新人而由衷地感到喜悦。</a:t>
            </a:r>
            <a:endParaRPr lang="zh-CN" altLang="en-US" dirty="0"/>
          </a:p>
        </p:txBody>
      </p:sp>
      <p:sp>
        <p:nvSpPr>
          <p:cNvPr id="2765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2662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幻灯片图像占位符 1"/>
          <p:cNvSpPr>
            <a:spLocks noGrp="1" noRot="1" noChangeAspect="1" noTextEdit="1"/>
          </p:cNvSpPr>
          <p:nvPr>
            <p:ph type="sldImg"/>
          </p:nvPr>
        </p:nvSpPr>
        <p:spPr>
          <a:ln>
            <a:solidFill>
              <a:srgbClr val="000000">
                <a:alpha val="100000"/>
              </a:srgbClr>
            </a:solidFill>
            <a:miter lim="800000"/>
          </a:ln>
        </p:spPr>
      </p:sp>
      <p:sp>
        <p:nvSpPr>
          <p:cNvPr id="30723"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072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幻灯片图像占位符 1"/>
          <p:cNvSpPr>
            <a:spLocks noGrp="1" noRot="1" noChangeAspect="1" noTextEdit="1"/>
          </p:cNvSpPr>
          <p:nvPr>
            <p:ph type="sldImg"/>
          </p:nvPr>
        </p:nvSpPr>
        <p:spPr>
          <a:ln>
            <a:solidFill>
              <a:srgbClr val="000000">
                <a:alpha val="100000"/>
              </a:srgbClr>
            </a:solidFill>
            <a:miter lim="800000"/>
          </a:ln>
        </p:spPr>
      </p:sp>
      <p:sp>
        <p:nvSpPr>
          <p:cNvPr id="31747"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174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幻灯片图像占位符 1"/>
          <p:cNvSpPr>
            <a:spLocks noGrp="1" noRot="1" noChangeAspect="1" noTextEdit="1"/>
          </p:cNvSpPr>
          <p:nvPr>
            <p:ph type="sldImg"/>
          </p:nvPr>
        </p:nvSpPr>
        <p:spPr>
          <a:ln>
            <a:solidFill>
              <a:srgbClr val="000000">
                <a:alpha val="100000"/>
              </a:srgbClr>
            </a:solidFill>
            <a:miter lim="800000"/>
          </a:ln>
        </p:spPr>
      </p:sp>
      <p:sp>
        <p:nvSpPr>
          <p:cNvPr id="32771"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277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幻灯片图像占位符 1"/>
          <p:cNvSpPr>
            <a:spLocks noGrp="1" noRot="1" noChangeAspect="1" noTextEdit="1"/>
          </p:cNvSpPr>
          <p:nvPr>
            <p:ph type="sldImg"/>
          </p:nvPr>
        </p:nvSpPr>
        <p:spPr>
          <a:ln>
            <a:solidFill>
              <a:srgbClr val="000000">
                <a:alpha val="100000"/>
              </a:srgbClr>
            </a:solidFill>
            <a:miter lim="800000"/>
          </a:ln>
        </p:spPr>
      </p:sp>
      <p:sp>
        <p:nvSpPr>
          <p:cNvPr id="33795"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379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幻灯片图像占位符 1"/>
          <p:cNvSpPr>
            <a:spLocks noGrp="1" noRot="1" noChangeAspect="1" noTextEdit="1"/>
          </p:cNvSpPr>
          <p:nvPr>
            <p:ph type="sldImg"/>
          </p:nvPr>
        </p:nvSpPr>
        <p:spPr>
          <a:ln>
            <a:solidFill>
              <a:srgbClr val="000000">
                <a:alpha val="100000"/>
              </a:srgbClr>
            </a:solidFill>
            <a:miter lim="800000"/>
          </a:ln>
        </p:spPr>
      </p:sp>
      <p:sp>
        <p:nvSpPr>
          <p:cNvPr id="34819"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482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微软雅黑" panose="020B0503020204020204" pitchFamily="34"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2" descr="C:\Documents and Settings\Administrator\桌面\34.jpg"/>
          <p:cNvPicPr>
            <a:picLocks noChangeAspect="1"/>
          </p:cNvPicPr>
          <p:nvPr userDrawn="1"/>
        </p:nvPicPr>
        <p:blipFill>
          <a:blip r:embed="rId12"/>
          <a:srcRect l="3905"/>
          <a:stretch>
            <a:fillRect/>
          </a:stretch>
        </p:blipFill>
        <p:spPr>
          <a:xfrm>
            <a:off x="0" y="0"/>
            <a:ext cx="9144000" cy="6858000"/>
          </a:xfrm>
          <a:prstGeom prst="rect">
            <a:avLst/>
          </a:prstGeom>
          <a:noFill/>
          <a:ln w="9525">
            <a:noFill/>
          </a:ln>
        </p:spPr>
      </p:pic>
      <p:sp>
        <p:nvSpPr>
          <p:cNvPr id="1027"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8" name="文本占位符 2"/>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en-US" altLang="zh-CN" dirty="0"/>
          </a:p>
          <a:p>
            <a:pPr lvl="1"/>
            <a:r>
              <a:rPr lang="zh-CN" altLang="en-US" dirty="0"/>
              <a:t>第二级</a:t>
            </a:r>
            <a:endParaRPr lang="en-US" altLang="zh-CN" dirty="0"/>
          </a:p>
          <a:p>
            <a:pPr lvl="2"/>
            <a:r>
              <a:rPr lang="zh-CN" altLang="en-US" dirty="0"/>
              <a:t>第三级</a:t>
            </a:r>
            <a:endParaRPr lang="en-US" altLang="zh-CN" dirty="0"/>
          </a:p>
          <a:p>
            <a:pPr lvl="3"/>
            <a:r>
              <a:rPr lang="zh-CN" altLang="en-US" dirty="0"/>
              <a:t>第四级</a:t>
            </a:r>
            <a:endParaRPr lang="en-US" altLang="zh-CN" dirty="0"/>
          </a:p>
          <a:p>
            <a:pPr lvl="4"/>
            <a:r>
              <a:rPr lang="zh-CN" altLang="en-US" dirty="0"/>
              <a:t>第五级</a:t>
            </a:r>
            <a:endParaRPr lang="zh-CN" altLang="en-US" dirty="0"/>
          </a:p>
        </p:txBody>
      </p:sp>
      <p:sp>
        <p:nvSpPr>
          <p:cNvPr id="1029"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buFontTx/>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buFontTx/>
              <a:buNone/>
              <a:defRPr sz="1200">
                <a:solidFill>
                  <a:srgbClr val="898989"/>
                </a:solidFill>
                <a:latin typeface="Calibri" panose="020F0502020204030204" pitchFamily="34" charset="0"/>
                <a:ea typeface="宋体" panose="02010600030101010101" pitchFamily="2" charset="-122"/>
                <a:cs typeface="+mn-cs"/>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1"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zh-CN" altLang="en-US" dirty="0">
                <a:latin typeface="Calibri" panose="020F0502020204030204" pitchFamily="34" charset="0"/>
              </a:rPr>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2800">
          <a:solidFill>
            <a:srgbClr val="602E04"/>
          </a:solidFill>
          <a:latin typeface="+mj-lt"/>
          <a:ea typeface="+mj-ea"/>
          <a:cs typeface="+mj-cs"/>
        </a:defRPr>
      </a:lvl1pPr>
      <a:lvl2pPr algn="ctr" rtl="0" eaLnBrk="0" fontAlgn="base" hangingPunct="0">
        <a:spcBef>
          <a:spcPct val="0"/>
        </a:spcBef>
        <a:spcAft>
          <a:spcPct val="0"/>
        </a:spcAft>
        <a:defRPr sz="2800">
          <a:solidFill>
            <a:srgbClr val="602E04"/>
          </a:solidFill>
          <a:latin typeface="时尚中黑简体"/>
          <a:ea typeface="时尚中黑简体"/>
          <a:cs typeface="时尚中黑简体"/>
        </a:defRPr>
      </a:lvl2pPr>
      <a:lvl3pPr algn="ctr" rtl="0" eaLnBrk="0" fontAlgn="base" hangingPunct="0">
        <a:spcBef>
          <a:spcPct val="0"/>
        </a:spcBef>
        <a:spcAft>
          <a:spcPct val="0"/>
        </a:spcAft>
        <a:defRPr sz="2800">
          <a:solidFill>
            <a:srgbClr val="602E04"/>
          </a:solidFill>
          <a:latin typeface="时尚中黑简体"/>
          <a:ea typeface="时尚中黑简体"/>
          <a:cs typeface="时尚中黑简体"/>
        </a:defRPr>
      </a:lvl3pPr>
      <a:lvl4pPr algn="ctr" rtl="0" eaLnBrk="0" fontAlgn="base" hangingPunct="0">
        <a:spcBef>
          <a:spcPct val="0"/>
        </a:spcBef>
        <a:spcAft>
          <a:spcPct val="0"/>
        </a:spcAft>
        <a:defRPr sz="2800">
          <a:solidFill>
            <a:srgbClr val="602E04"/>
          </a:solidFill>
          <a:latin typeface="时尚中黑简体"/>
          <a:ea typeface="时尚中黑简体"/>
          <a:cs typeface="时尚中黑简体"/>
        </a:defRPr>
      </a:lvl4pPr>
      <a:lvl5pPr algn="ctr" rtl="0" eaLnBrk="0" fontAlgn="base" hangingPunct="0">
        <a:spcBef>
          <a:spcPct val="0"/>
        </a:spcBef>
        <a:spcAft>
          <a:spcPct val="0"/>
        </a:spcAft>
        <a:defRPr sz="2800">
          <a:solidFill>
            <a:srgbClr val="602E04"/>
          </a:solidFill>
          <a:latin typeface="时尚中黑简体"/>
          <a:ea typeface="时尚中黑简体"/>
          <a:cs typeface="时尚中黑简体"/>
        </a:defRPr>
      </a:lvl5pPr>
      <a:lvl6pPr marL="457200" algn="ctr" rtl="0" eaLnBrk="0" fontAlgn="base" hangingPunct="0">
        <a:spcBef>
          <a:spcPct val="0"/>
        </a:spcBef>
        <a:spcAft>
          <a:spcPct val="0"/>
        </a:spcAft>
        <a:defRPr sz="2800">
          <a:solidFill>
            <a:srgbClr val="602E04"/>
          </a:solidFill>
          <a:latin typeface="时尚中黑简体"/>
          <a:ea typeface="时尚中黑简体"/>
          <a:cs typeface="时尚中黑简体"/>
        </a:defRPr>
      </a:lvl6pPr>
      <a:lvl7pPr marL="914400" algn="ctr" rtl="0" eaLnBrk="0" fontAlgn="base" hangingPunct="0">
        <a:spcBef>
          <a:spcPct val="0"/>
        </a:spcBef>
        <a:spcAft>
          <a:spcPct val="0"/>
        </a:spcAft>
        <a:defRPr sz="2800">
          <a:solidFill>
            <a:srgbClr val="602E04"/>
          </a:solidFill>
          <a:latin typeface="时尚中黑简体"/>
          <a:ea typeface="时尚中黑简体"/>
          <a:cs typeface="时尚中黑简体"/>
        </a:defRPr>
      </a:lvl7pPr>
      <a:lvl8pPr marL="1371600" algn="ctr" rtl="0" eaLnBrk="0" fontAlgn="base" hangingPunct="0">
        <a:spcBef>
          <a:spcPct val="0"/>
        </a:spcBef>
        <a:spcAft>
          <a:spcPct val="0"/>
        </a:spcAft>
        <a:defRPr sz="2800">
          <a:solidFill>
            <a:srgbClr val="602E04"/>
          </a:solidFill>
          <a:latin typeface="时尚中黑简体"/>
          <a:ea typeface="时尚中黑简体"/>
          <a:cs typeface="时尚中黑简体"/>
        </a:defRPr>
      </a:lvl8pPr>
      <a:lvl9pPr marL="1828800" algn="ctr" rtl="0" eaLnBrk="0" fontAlgn="base" hangingPunct="0">
        <a:spcBef>
          <a:spcPct val="0"/>
        </a:spcBef>
        <a:spcAft>
          <a:spcPct val="0"/>
        </a:spcAft>
        <a:defRPr sz="2800">
          <a:solidFill>
            <a:srgbClr val="602E04"/>
          </a:solidFill>
          <a:latin typeface="时尚中黑简体"/>
          <a:ea typeface="时尚中黑简体"/>
          <a:cs typeface="时尚中黑简体"/>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cs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cs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cs typeface="微软雅黑" panose="020B0503020204020204" pitchFamily="34" charset="-122"/>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2" name="TextBox 5"/>
          <p:cNvSpPr txBox="1">
            <a:spLocks noChangeArrowheads="1"/>
          </p:cNvSpPr>
          <p:nvPr/>
        </p:nvSpPr>
        <p:spPr bwMode="auto">
          <a:xfrm>
            <a:off x="1651635" y="3783330"/>
            <a:ext cx="6018530" cy="398780"/>
          </a:xfrm>
          <a:prstGeom prst="rect">
            <a:avLst/>
          </a:prstGeom>
          <a:noFill/>
          <a:ln>
            <a:noFill/>
          </a:ln>
        </p:spPr>
        <p:txBody>
          <a:bodyPr wrap="square">
            <a:spAutoFit/>
          </a:bodyPr>
          <a:lstStyle>
            <a:lvl1pPr eaLnBrk="0" hangingPunct="0">
              <a:spcBef>
                <a:spcPct val="20000"/>
              </a:spcBef>
              <a:buFont typeface="Arial" panose="020B0604020202020204" pitchFamily="34" charset="0"/>
              <a:buChar char="•"/>
              <a:defRPr kumimoji="1" sz="3200">
                <a:solidFill>
                  <a:schemeClr val="tx1"/>
                </a:solidFill>
                <a:latin typeface="微软雅黑" panose="020B0503020204020204" pitchFamily="34" charset="-122"/>
                <a:ea typeface="微软雅黑" panose="020B0503020204020204" pitchFamily="34" charset="-122"/>
              </a:defRPr>
            </a:lvl1pPr>
            <a:lvl2pPr marL="742950" indent="-285750" eaLnBrk="0" hangingPunct="0">
              <a:spcBef>
                <a:spcPct val="20000"/>
              </a:spcBef>
              <a:buFont typeface="Arial" panose="020B0604020202020204" pitchFamily="34" charset="0"/>
              <a:buChar char="–"/>
              <a:defRPr kumimoji="1" sz="2800">
                <a:solidFill>
                  <a:schemeClr val="tx1"/>
                </a:solidFill>
                <a:latin typeface="微软雅黑" panose="020B0503020204020204" pitchFamily="34" charset="-122"/>
                <a:ea typeface="微软雅黑" panose="020B0503020204020204" pitchFamily="34" charset="-122"/>
              </a:defRPr>
            </a:lvl2pPr>
            <a:lvl3pPr marL="1143000" indent="-228600" eaLnBrk="0" hangingPunct="0">
              <a:spcBef>
                <a:spcPct val="20000"/>
              </a:spcBef>
              <a:buFont typeface="Arial" panose="020B0604020202020204" pitchFamily="34" charset="0"/>
              <a:buChar char="•"/>
              <a:defRPr kumimoji="1" sz="2400">
                <a:solidFill>
                  <a:schemeClr val="tx1"/>
                </a:solidFill>
                <a:latin typeface="微软雅黑" panose="020B0503020204020204" pitchFamily="34" charset="-122"/>
                <a:ea typeface="微软雅黑" panose="020B0503020204020204" pitchFamily="34" charset="-122"/>
              </a:defRPr>
            </a:lvl3pPr>
            <a:lvl4pPr marL="1600200" indent="-228600" eaLnBrk="0" hangingPunct="0">
              <a:spcBef>
                <a:spcPct val="20000"/>
              </a:spcBef>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4pPr>
            <a:lvl5pPr marL="2057400" indent="-228600" eaLnBrk="0" hangingPunct="0">
              <a:spcBef>
                <a:spcPct val="20000"/>
              </a:spcBef>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微软雅黑" panose="020B0503020204020204" pitchFamily="34" charset="-122"/>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smtClean="0">
                <a:ln>
                  <a:noFill/>
                </a:ln>
                <a:solidFill>
                  <a:srgbClr val="602E04"/>
                </a:solidFill>
                <a:effectLst/>
                <a:uLnTx/>
                <a:uFillTx/>
                <a:latin typeface="+mn-ea"/>
                <a:ea typeface="+mn-ea"/>
                <a:cs typeface="+mn-cs"/>
              </a:rPr>
              <a:t>课件制作： 李保春           手机：</a:t>
            </a:r>
            <a:r>
              <a:rPr kumimoji="0" lang="en-US" altLang="zh-CN" sz="2000" b="0" i="0" u="none" strike="noStrike" kern="1200" cap="none" spc="0" normalizeH="0" baseline="0" noProof="0" dirty="0" smtClean="0">
                <a:ln>
                  <a:noFill/>
                </a:ln>
                <a:solidFill>
                  <a:srgbClr val="602E04"/>
                </a:solidFill>
                <a:effectLst/>
                <a:uLnTx/>
                <a:uFillTx/>
                <a:latin typeface="+mn-ea"/>
                <a:ea typeface="+mn-ea"/>
                <a:cs typeface="+mn-cs"/>
              </a:rPr>
              <a:t>15343940186</a:t>
            </a:r>
            <a:endParaRPr kumimoji="0" lang="en-US" altLang="zh-CN" sz="2000" b="0" i="0" u="none" strike="noStrike" kern="1200" cap="none" spc="0" normalizeH="0" baseline="0" noProof="0" dirty="0" smtClean="0">
              <a:ln>
                <a:noFill/>
              </a:ln>
              <a:solidFill>
                <a:srgbClr val="602E04"/>
              </a:solidFill>
              <a:effectLst/>
              <a:uLnTx/>
              <a:uFillTx/>
              <a:latin typeface="+mn-ea"/>
              <a:ea typeface="+mn-ea"/>
              <a:cs typeface="+mn-cs"/>
            </a:endParaRPr>
          </a:p>
        </p:txBody>
      </p:sp>
      <p:sp>
        <p:nvSpPr>
          <p:cNvPr id="2051" name="TextBox 4"/>
          <p:cNvSpPr txBox="1"/>
          <p:nvPr/>
        </p:nvSpPr>
        <p:spPr>
          <a:xfrm>
            <a:off x="287020" y="1776413"/>
            <a:ext cx="8569325" cy="1568450"/>
          </a:xfrm>
          <a:prstGeom prst="rect">
            <a:avLst/>
          </a:prstGeom>
          <a:noFill/>
          <a:ln w="9525">
            <a:noFill/>
          </a:ln>
        </p:spPr>
        <p:txBody>
          <a:bodyPr>
            <a:spAutoFit/>
          </a:bodyPr>
          <a:p>
            <a:r>
              <a:rPr lang="en-US" altLang="zh-CN" sz="4800" dirty="0">
                <a:solidFill>
                  <a:srgbClr val="602E04"/>
                </a:solidFill>
                <a:latin typeface="微软雅黑" panose="020B0503020204020204" pitchFamily="34" charset="-122"/>
                <a:ea typeface="微软雅黑" panose="020B0503020204020204" pitchFamily="34" charset="-122"/>
              </a:rPr>
              <a:t>     </a:t>
            </a:r>
            <a:r>
              <a:rPr lang="zh-CN" altLang="en-US" sz="4800" dirty="0">
                <a:solidFill>
                  <a:srgbClr val="602E04"/>
                </a:solidFill>
                <a:latin typeface="微软雅黑" panose="020B0503020204020204" pitchFamily="34" charset="-122"/>
                <a:ea typeface="微软雅黑" panose="020B0503020204020204" pitchFamily="34" charset="-122"/>
                <a:sym typeface="+mn-ea"/>
              </a:rPr>
              <a:t>辩证写作</a:t>
            </a:r>
            <a:r>
              <a:rPr lang="en-US" altLang="zh-CN" sz="4800" dirty="0">
                <a:solidFill>
                  <a:srgbClr val="602E04"/>
                </a:solidFill>
                <a:latin typeface="微软雅黑" panose="020B0503020204020204" pitchFamily="34" charset="-122"/>
                <a:ea typeface="微软雅黑" panose="020B0503020204020204" pitchFamily="34" charset="-122"/>
                <a:sym typeface="+mn-ea"/>
              </a:rPr>
              <a:t>——</a:t>
            </a:r>
            <a:endParaRPr lang="zh-CN" altLang="en-US" sz="4800" dirty="0">
              <a:solidFill>
                <a:srgbClr val="602E04"/>
              </a:solidFill>
              <a:latin typeface="微软雅黑" panose="020B0503020204020204" pitchFamily="34" charset="-122"/>
              <a:ea typeface="微软雅黑" panose="020B0503020204020204" pitchFamily="34" charset="-122"/>
            </a:endParaRPr>
          </a:p>
          <a:p>
            <a:r>
              <a:rPr lang="zh-CN" altLang="en-US" sz="4800" dirty="0">
                <a:solidFill>
                  <a:srgbClr val="602E04"/>
                </a:solidFill>
                <a:latin typeface="微软雅黑" panose="020B0503020204020204" pitchFamily="34" charset="-122"/>
                <a:ea typeface="微软雅黑" panose="020B0503020204020204" pitchFamily="34" charset="-122"/>
              </a:rPr>
              <a:t>     高分考场写作最厉害的套路</a:t>
            </a:r>
            <a:endParaRPr lang="zh-CN" altLang="en-US" sz="4800" dirty="0">
              <a:solidFill>
                <a:srgbClr val="602E0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9845" y="799465"/>
            <a:ext cx="8653780" cy="4892675"/>
          </a:xfrm>
          <a:prstGeom prst="rect">
            <a:avLst/>
          </a:prstGeom>
          <a:noFill/>
          <a:ln w="9525">
            <a:noFill/>
          </a:ln>
        </p:spPr>
        <p:txBody>
          <a:bodyPr wrap="square">
            <a:spAutoFit/>
          </a:bodyPr>
          <a:p>
            <a:pPr algn="l"/>
            <a:r>
              <a:rPr lang="en-US" altLang="zh-CN" sz="2400" b="1">
                <a:ea typeface="宋体" panose="02010600030101010101" pitchFamily="2" charset="-122"/>
              </a:rPr>
              <a:t>                   </a:t>
            </a:r>
            <a:r>
              <a:rPr lang="en-US" altLang="zh-CN" sz="3600" b="1">
                <a:ea typeface="宋体" panose="02010600030101010101" pitchFamily="2" charset="-122"/>
              </a:rPr>
              <a:t>       </a:t>
            </a:r>
            <a:r>
              <a:rPr lang="zh-CN" altLang="en-US" sz="3600" dirty="0">
                <a:solidFill>
                  <a:srgbClr val="FF0000"/>
                </a:solidFill>
                <a:latin typeface="微软雅黑" panose="020B0503020204020204" pitchFamily="34" charset="-122"/>
                <a:ea typeface="微软雅黑" panose="020B0503020204020204" pitchFamily="34" charset="-122"/>
                <a:sym typeface="+mn-ea"/>
              </a:rPr>
              <a:t>三、辩证立意的方法与步骤</a:t>
            </a:r>
            <a:endParaRPr lang="zh-CN" altLang="en-US" sz="3600" dirty="0">
              <a:solidFill>
                <a:srgbClr val="FF0000"/>
              </a:solidFill>
              <a:latin typeface="微软雅黑" panose="020B0503020204020204" pitchFamily="34" charset="-122"/>
              <a:ea typeface="微软雅黑" panose="020B0503020204020204" pitchFamily="34" charset="-122"/>
              <a:sym typeface="+mn-ea"/>
            </a:endParaRPr>
          </a:p>
          <a:p>
            <a:pPr algn="l"/>
            <a:r>
              <a:rPr lang="zh-CN" sz="3600" b="1">
                <a:ea typeface="宋体" panose="02010600030101010101" pitchFamily="2" charset="-122"/>
              </a:rPr>
              <a:t>                     </a:t>
            </a:r>
            <a:r>
              <a:rPr lang="zh-CN" sz="2400" b="1">
                <a:ea typeface="宋体" panose="02010600030101010101" pitchFamily="2" charset="-122"/>
              </a:rPr>
              <a:t>               </a:t>
            </a:r>
            <a:r>
              <a:rPr lang="en-US" sz="2400">
                <a:latin typeface="宋体" panose="02010600030101010101" pitchFamily="2" charset="-122"/>
              </a:rPr>
              <a:t>    首先，要迅速寻找话题的两极。</a:t>
            </a:r>
            <a:endParaRPr lang="en-US" sz="2400">
              <a:latin typeface="宋体" panose="02010600030101010101" pitchFamily="2" charset="-122"/>
            </a:endParaRPr>
          </a:p>
          <a:p>
            <a:pPr algn="l"/>
            <a:r>
              <a:rPr lang="en-US" sz="2400">
                <a:latin typeface="宋体" panose="02010600030101010101" pitchFamily="2" charset="-122"/>
              </a:rPr>
              <a:t>    其次，在论证时要敏锐地发现话题的辩证关系，而不是彼此割裂的双方。</a:t>
            </a:r>
            <a:endParaRPr lang="en-US" sz="2400">
              <a:latin typeface="宋体" panose="02010600030101010101" pitchFamily="2" charset="-122"/>
            </a:endParaRPr>
          </a:p>
          <a:p>
            <a:pPr algn="l"/>
            <a:r>
              <a:rPr lang="en-US" sz="2400">
                <a:latin typeface="宋体" panose="02010600030101010101" pitchFamily="2" charset="-122"/>
              </a:rPr>
              <a:t>    最后，因为是辩证立意和论证，是一种复杂的说理，但又不能脱离所给的时评材料，所以，写作时不能仅仅“就事论事”，要在紧紧论事中上升到“论理”的高度，且是辩证的高度。这就要求，立论和论证不能被所给材料控制住，要把材料化为你的论证思维的一部分。</a:t>
            </a:r>
            <a:endParaRPr lang="en-US" sz="2400">
              <a:latin typeface="宋体" panose="02010600030101010101" pitchFamily="2" charset="-122"/>
            </a:endParaRPr>
          </a:p>
          <a:p>
            <a:pPr algn="l"/>
            <a:r>
              <a:rPr lang="zh-CN" altLang="en-US" sz="2400"/>
              <a:t>       本学期以来，大小考试七八次，笔者都倾向于辩证立意和论证，越来越深刻而清晰地窥见此种立意的巨大作用来。</a:t>
            </a:r>
            <a:endParaRPr lang="zh-CN" altLang="en-US"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90525" y="1120775"/>
            <a:ext cx="8340090" cy="4954270"/>
          </a:xfrm>
          <a:prstGeom prst="rect">
            <a:avLst/>
          </a:prstGeom>
          <a:noFill/>
          <a:ln w="9525">
            <a:noFill/>
          </a:ln>
        </p:spPr>
        <p:txBody>
          <a:bodyPr wrap="square">
            <a:spAutoFit/>
          </a:bodyPr>
          <a:p>
            <a:pPr indent="304800"/>
            <a:r>
              <a:rPr sz="2400">
                <a:solidFill>
                  <a:srgbClr val="FF0000"/>
                </a:solidFill>
                <a:ea typeface="宋体" panose="02010600030101010101" pitchFamily="2" charset="-122"/>
              </a:rPr>
              <a:t>辩证立意案例：2018年全国1卷作文下水文。</a:t>
            </a:r>
            <a:endParaRPr sz="2400">
              <a:solidFill>
                <a:srgbClr val="FF0000"/>
              </a:solidFill>
              <a:ea typeface="宋体" panose="02010600030101010101" pitchFamily="2" charset="-122"/>
            </a:endParaRPr>
          </a:p>
          <a:p>
            <a:pPr indent="304800" algn="ctr"/>
            <a:r>
              <a:rPr sz="2400">
                <a:solidFill>
                  <a:schemeClr val="tx1"/>
                </a:solidFill>
                <a:effectLst>
                  <a:outerShdw blurRad="38100" dist="19050" dir="2700000" algn="tl" rotWithShape="0">
                    <a:schemeClr val="dk1">
                      <a:alpha val="40000"/>
                    </a:schemeClr>
                  </a:outerShdw>
                </a:effectLst>
                <a:ea typeface="宋体" panose="02010600030101010101" pitchFamily="2" charset="-122"/>
              </a:rPr>
              <a:t>光影交响曲</a:t>
            </a:r>
            <a:endParaRPr sz="2400">
              <a:solidFill>
                <a:schemeClr val="tx1"/>
              </a:solidFill>
              <a:effectLst>
                <a:outerShdw blurRad="38100" dist="19050" dir="2700000" algn="tl" rotWithShape="0">
                  <a:schemeClr val="dk1">
                    <a:alpha val="40000"/>
                  </a:schemeClr>
                </a:outerShdw>
              </a:effectLst>
              <a:ea typeface="宋体" panose="02010600030101010101" pitchFamily="2" charset="-122"/>
            </a:endParaRPr>
          </a:p>
          <a:p>
            <a:pPr indent="304800" algn="ctr"/>
            <a:r>
              <a:rPr sz="2400">
                <a:solidFill>
                  <a:schemeClr val="tx1"/>
                </a:solidFill>
                <a:effectLst>
                  <a:outerShdw blurRad="38100" dist="19050" dir="2700000" algn="tl" rotWithShape="0">
                    <a:schemeClr val="dk1">
                      <a:alpha val="40000"/>
                    </a:schemeClr>
                  </a:outerShdw>
                </a:effectLst>
                <a:ea typeface="宋体" panose="02010600030101010101" pitchFamily="2" charset="-122"/>
              </a:rPr>
              <a:t>——我与时代共成长</a:t>
            </a:r>
            <a:endParaRPr sz="2400">
              <a:solidFill>
                <a:schemeClr val="tx1"/>
              </a:solidFill>
              <a:effectLst>
                <a:outerShdw blurRad="38100" dist="19050" dir="2700000" algn="tl" rotWithShape="0">
                  <a:schemeClr val="dk1">
                    <a:alpha val="40000"/>
                  </a:schemeClr>
                </a:outerShdw>
              </a:effectLst>
              <a:ea typeface="宋体" panose="02010600030101010101" pitchFamily="2" charset="-122"/>
            </a:endParaRPr>
          </a:p>
          <a:p>
            <a:pPr indent="304800" algn="ctr"/>
            <a:r>
              <a:rPr sz="2400">
                <a:solidFill>
                  <a:schemeClr val="tx1"/>
                </a:solidFill>
                <a:effectLst>
                  <a:outerShdw blurRad="38100" dist="19050" dir="2700000" algn="tl" rotWithShape="0">
                    <a:schemeClr val="dk1">
                      <a:alpha val="40000"/>
                    </a:schemeClr>
                  </a:outerShdw>
                </a:effectLst>
                <a:ea typeface="宋体" panose="02010600030101010101" pitchFamily="2" charset="-122"/>
              </a:rPr>
              <a:t>下水文</a:t>
            </a:r>
            <a:endParaRPr sz="2400">
              <a:solidFill>
                <a:schemeClr val="tx1"/>
              </a:solidFill>
              <a:effectLst>
                <a:outerShdw blurRad="38100" dist="19050" dir="2700000" algn="tl" rotWithShape="0">
                  <a:schemeClr val="dk1">
                    <a:alpha val="40000"/>
                  </a:schemeClr>
                </a:outerShdw>
              </a:effectLst>
              <a:ea typeface="宋体" panose="02010600030101010101" pitchFamily="2" charset="-122"/>
            </a:endParaRPr>
          </a:p>
          <a:p>
            <a:pPr indent="304800"/>
            <a:r>
              <a:rPr sz="2000">
                <a:solidFill>
                  <a:schemeClr val="tx1"/>
                </a:solidFill>
                <a:effectLst>
                  <a:outerShdw blurRad="38100" dist="19050" dir="2700000" algn="tl" rotWithShape="0">
                    <a:schemeClr val="dk1">
                      <a:alpha val="40000"/>
                    </a:schemeClr>
                  </a:outerShdw>
                </a:effectLst>
                <a:ea typeface="宋体" panose="02010600030101010101" pitchFamily="2" charset="-122"/>
              </a:rPr>
              <a:t>    社会是一本五彩的大书，内容斑驳离奇，个体的人生便如书中每一个简短却各具风采的短章。二者和则厚重，分则轻浮。我们与时代的关系亦应如此。让我们拥抱时代，纵声高歌，亦许泣咽，经历中，共同成长。</a:t>
            </a:r>
            <a:endParaRPr sz="2000">
              <a:solidFill>
                <a:schemeClr val="tx1"/>
              </a:solidFill>
              <a:effectLst>
                <a:outerShdw blurRad="38100" dist="19050" dir="2700000" algn="tl" rotWithShape="0">
                  <a:schemeClr val="dk1">
                    <a:alpha val="40000"/>
                  </a:schemeClr>
                </a:outerShdw>
              </a:effectLst>
              <a:ea typeface="宋体" panose="02010600030101010101" pitchFamily="2" charset="-122"/>
            </a:endParaRPr>
          </a:p>
          <a:p>
            <a:pPr indent="304800"/>
            <a:r>
              <a:rPr sz="2000">
                <a:solidFill>
                  <a:schemeClr val="tx1"/>
                </a:solidFill>
                <a:effectLst>
                  <a:outerShdw blurRad="38100" dist="19050" dir="2700000" algn="tl" rotWithShape="0">
                    <a:schemeClr val="dk1">
                      <a:alpha val="40000"/>
                    </a:schemeClr>
                  </a:outerShdw>
                </a:effectLst>
                <a:ea typeface="宋体" panose="02010600030101010101" pitchFamily="2" charset="-122"/>
              </a:rPr>
              <a:t>     时代提供个人之舞台。 </a:t>
            </a:r>
            <a:endParaRPr sz="2000">
              <a:solidFill>
                <a:schemeClr val="tx1"/>
              </a:solidFill>
              <a:effectLst>
                <a:outerShdw blurRad="38100" dist="19050" dir="2700000" algn="tl" rotWithShape="0">
                  <a:schemeClr val="dk1">
                    <a:alpha val="40000"/>
                  </a:schemeClr>
                </a:outerShdw>
              </a:effectLst>
              <a:ea typeface="宋体" panose="02010600030101010101" pitchFamily="2" charset="-122"/>
            </a:endParaRPr>
          </a:p>
          <a:p>
            <a:pPr indent="304800"/>
            <a:r>
              <a:rPr sz="2000">
                <a:solidFill>
                  <a:schemeClr val="tx1"/>
                </a:solidFill>
                <a:effectLst>
                  <a:outerShdw blurRad="38100" dist="19050" dir="2700000" algn="tl" rotWithShape="0">
                    <a:schemeClr val="dk1">
                      <a:alpha val="40000"/>
                    </a:schemeClr>
                  </a:outerShdw>
                </a:effectLst>
                <a:ea typeface="宋体" panose="02010600030101010101" pitchFamily="2" charset="-122"/>
              </a:rPr>
              <a:t>     一切之伟大，都来源于当时之背景；一切之繁盛，皆出自于深厚之时代。个人成长也是如此，生逢盛世，我们之幸事。如今，互联网时代到来，中国梦冉冉升起，这都有力地促进我们每一个人的成长，成才梦，创业梦，一切顺理成章。这让我想到那个传奇的人物——马云。世纪之交，这位互联网时代的弄潮儿，正是站立在中国崛起和信息互联的时代背景下，才成就了如今阿里帝国的辉煌，也顺理成章的实现了其个人的传奇。究其实质，时也。</a:t>
            </a:r>
            <a:endParaRPr sz="2000">
              <a:solidFill>
                <a:schemeClr val="tx1"/>
              </a:solidFill>
              <a:effectLst>
                <a:outerShdw blurRad="38100" dist="19050" dir="2700000" algn="tl" rotWithShape="0">
                  <a:schemeClr val="dk1">
                    <a:alpha val="40000"/>
                  </a:schemeClr>
                </a:outerShdw>
              </a:effectLst>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2385" y="1042670"/>
            <a:ext cx="9209405" cy="4523105"/>
          </a:xfrm>
          <a:prstGeom prst="rect">
            <a:avLst/>
          </a:prstGeom>
          <a:noFill/>
          <a:ln w="9525">
            <a:noFill/>
          </a:ln>
        </p:spPr>
        <p:txBody>
          <a:bodyPr wrap="square">
            <a:spAutoFit/>
          </a:bodyPr>
          <a:p>
            <a:pPr indent="267970"/>
            <a:r>
              <a:rPr lang="en-US" sz="2400">
                <a:latin typeface="楷体" panose="02010609060101010101" charset="-122"/>
              </a:rPr>
              <a:t>  </a:t>
            </a:r>
            <a:r>
              <a:rPr sz="2400">
                <a:latin typeface="楷体" panose="02010609060101010101" charset="-122"/>
              </a:rPr>
              <a:t>伟大的盛世，从来都是人才辈出的时代，反过来，百年不遇的人才，注定会在时代的大潮引领下成就自我，同时，会毫不犹豫地拥抱足下的土地。</a:t>
            </a:r>
            <a:endParaRPr sz="2400">
              <a:latin typeface="楷体" panose="02010609060101010101" charset="-122"/>
            </a:endParaRPr>
          </a:p>
          <a:p>
            <a:pPr indent="267970"/>
            <a:r>
              <a:rPr sz="2400">
                <a:latin typeface="楷体" panose="02010609060101010101" charset="-122"/>
              </a:rPr>
              <a:t>  可见，个人引领时代之潮流。  </a:t>
            </a:r>
            <a:endParaRPr sz="2400">
              <a:latin typeface="楷体" panose="02010609060101010101" charset="-122"/>
            </a:endParaRPr>
          </a:p>
          <a:p>
            <a:pPr indent="267970"/>
            <a:r>
              <a:rPr sz="2400">
                <a:latin typeface="楷体" panose="02010609060101010101" charset="-122"/>
              </a:rPr>
              <a:t>  时代成就个人，但我们更呼唤时代的英雄，因为，振臂一呼的领袖会引领一代潮流，成就一个时代。在危机和机遇之下，有些人会注定改变历史。如今的时代就是一个革命的时代，思想快速更迭，信息乱人心目，新事物层出不穷。站在超前的潮流上，我们往往在不经意间就创造了历史。有了胡纬玮，就有了共享经济；有了程维，出现了滴滴打车，改变了我们的出行方式；因为柴静，pm2.5深入人心，环保意识人人具备。某种程度上，个人影响了社会，改变了历史。这样的人生何其伟哉。</a:t>
            </a:r>
            <a:endParaRPr sz="2400">
              <a:latin typeface="楷体" panose="0201060906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11200" y="1184910"/>
            <a:ext cx="8139430" cy="3046095"/>
          </a:xfrm>
          <a:prstGeom prst="rect">
            <a:avLst/>
          </a:prstGeom>
          <a:noFill/>
          <a:ln w="9525">
            <a:noFill/>
          </a:ln>
        </p:spPr>
        <p:txBody>
          <a:bodyPr wrap="square">
            <a:spAutoFit/>
          </a:bodyPr>
          <a:p>
            <a:pPr indent="306070" algn="l"/>
            <a:r>
              <a:rPr lang="en-US" altLang="zh-CN" sz="2400" b="1">
                <a:ea typeface="宋体" panose="02010600030101010101" pitchFamily="2" charset="-122"/>
              </a:rPr>
              <a:t>     </a:t>
            </a:r>
            <a:r>
              <a:rPr sz="2400" b="1"/>
              <a:t>个人与时代，相互促进，共同承担，创造美好。</a:t>
            </a:r>
            <a:endParaRPr sz="2400" b="1"/>
          </a:p>
          <a:p>
            <a:pPr indent="306070" algn="l"/>
            <a:r>
              <a:rPr sz="2400" b="1"/>
              <a:t>     时代是光，在如今的昌明盛世，光明四照，欣欣向荣。个人如影，在时代之光的照耀下，我们每一个人留下的只是淡淡的阴凉。要想爆发，必须沐浴在灿烂的社会之光之下。相应的，灿烂辉煌之下，也应有舒服的绿荫徜徉。反过来试想，没有时代的机遇，再有雄心壮志的个人，也会默默无闻；没有了引领时代潮流的英豪，时代也只能显露出其平庸的面貌。</a:t>
            </a:r>
            <a:endParaRPr sz="2400" b="1"/>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42925" y="1593850"/>
            <a:ext cx="7722870" cy="3784600"/>
          </a:xfrm>
          <a:prstGeom prst="rect">
            <a:avLst/>
          </a:prstGeom>
          <a:noFill/>
          <a:ln w="9525">
            <a:noFill/>
          </a:ln>
        </p:spPr>
        <p:txBody>
          <a:bodyPr wrap="square">
            <a:spAutoFit/>
          </a:bodyPr>
          <a:p>
            <a:pPr indent="266700"/>
            <a:r>
              <a:rPr sz="2400">
                <a:solidFill>
                  <a:srgbClr val="FF0000"/>
                </a:solidFill>
              </a:rPr>
              <a:t>“我劝天公重抖擞，不拘一格降人才”，这是时代对人才的急切呼唤；“数风流人物，还看今朝”，这是人才对时代的热情拥抱。社会之阳光，个人之身影，各自丰富多姿，二者交映，辉煌无限。这个人间，光影存在，才会和谐；这种人生，心有猛虎，也需静嗅蔷薇，刚柔兼备，才有了完美人生。</a:t>
            </a:r>
            <a:endParaRPr sz="2400">
              <a:solidFill>
                <a:srgbClr val="FF0000"/>
              </a:solidFill>
            </a:endParaRPr>
          </a:p>
          <a:p>
            <a:pPr indent="266700"/>
            <a:endParaRPr sz="2400">
              <a:solidFill>
                <a:srgbClr val="FF0000"/>
              </a:solidFill>
            </a:endParaRPr>
          </a:p>
          <a:p>
            <a:pPr indent="266700"/>
            <a:r>
              <a:rPr sz="2400">
                <a:solidFill>
                  <a:schemeClr val="tx1"/>
                </a:solidFill>
                <a:effectLst>
                  <a:outerShdw blurRad="38100" dist="19050" dir="2700000" algn="tl" rotWithShape="0">
                    <a:schemeClr val="dk1">
                      <a:alpha val="40000"/>
                    </a:schemeClr>
                  </a:outerShdw>
                </a:effectLst>
              </a:rPr>
              <a:t>（笔者评点：这是笔者的下水文，议论文体：提倡理性至上，二元辩证思维。注意此文缺少</a:t>
            </a:r>
            <a:r>
              <a:rPr lang="zh-CN" sz="2400">
                <a:solidFill>
                  <a:schemeClr val="tx1"/>
                </a:solidFill>
                <a:effectLst>
                  <a:outerShdw blurRad="38100" dist="19050" dir="2700000" algn="tl" rotWithShape="0">
                    <a:schemeClr val="dk1">
                      <a:alpha val="40000"/>
                    </a:schemeClr>
                  </a:outerShdw>
                </a:effectLst>
              </a:rPr>
              <a:t>直观的</a:t>
            </a:r>
            <a:r>
              <a:rPr sz="2400">
                <a:solidFill>
                  <a:schemeClr val="tx1"/>
                </a:solidFill>
                <a:effectLst>
                  <a:outerShdw blurRad="38100" dist="19050" dir="2700000" algn="tl" rotWithShape="0">
                    <a:schemeClr val="dk1">
                      <a:alpha val="40000"/>
                    </a:schemeClr>
                  </a:outerShdw>
                </a:effectLst>
              </a:rPr>
              <a:t>对象感，笔者认为对象感并不一定非要明确写出）</a:t>
            </a:r>
            <a:endParaRPr sz="2400">
              <a:solidFill>
                <a:schemeClr val="tx1"/>
              </a:solidFill>
              <a:effectLst>
                <a:outerShdw blurRad="38100" dist="19050" dir="2700000" algn="tl" rotWithShape="0">
                  <a:schemeClr val="dk1">
                    <a:alpha val="40000"/>
                  </a:schemeClr>
                </a:outerShdw>
              </a:effectLs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a:spLocks noChangeArrowheads="1"/>
          </p:cNvSpPr>
          <p:nvPr/>
        </p:nvSpPr>
        <p:spPr bwMode="auto">
          <a:xfrm>
            <a:off x="342900" y="321628"/>
            <a:ext cx="8424863" cy="922020"/>
          </a:xfrm>
          <a:prstGeom prst="rect">
            <a:avLst/>
          </a:prstGeom>
          <a:noFill/>
          <a:ln>
            <a:noFill/>
          </a:ln>
        </p:spPr>
        <p:txBody>
          <a:bodyPr>
            <a:spAutoFit/>
          </a:bodyPr>
          <a:lstStyle/>
          <a:p>
            <a:pPr marL="0" marR="0" lvl="0" indent="304800" algn="ctr" defTabSz="914400" rtl="0" eaLnBrk="1" fontAlgn="base" latinLnBrk="0" hangingPunct="1">
              <a:lnSpc>
                <a:spcPct val="150000"/>
              </a:lnSpc>
              <a:spcBef>
                <a:spcPct val="0"/>
              </a:spcBef>
              <a:spcAft>
                <a:spcPts val="0"/>
              </a:spcAft>
              <a:buClrTx/>
              <a:buSzTx/>
              <a:buFontTx/>
              <a:buNone/>
              <a:defRPr/>
            </a:pPr>
            <a:r>
              <a:rPr lang="zh-CN" altLang="en-US" sz="3600" dirty="0">
                <a:solidFill>
                  <a:schemeClr val="tx1"/>
                </a:solidFill>
                <a:latin typeface="微软雅黑" panose="020B0503020204020204" pitchFamily="34" charset="-122"/>
                <a:ea typeface="微软雅黑" panose="020B0503020204020204" pitchFamily="34" charset="-122"/>
                <a:sym typeface="+mn-ea"/>
              </a:rPr>
              <a:t>高难度辩证习作案例：</a:t>
            </a:r>
            <a:endParaRPr lang="zh-CN" altLang="en-US" sz="3600" dirty="0">
              <a:solidFill>
                <a:schemeClr val="tx1"/>
              </a:solidFill>
              <a:latin typeface="微软雅黑" panose="020B0503020204020204" pitchFamily="34" charset="-122"/>
              <a:ea typeface="微软雅黑" panose="020B0503020204020204" pitchFamily="34" charset="-122"/>
              <a:sym typeface="+mn-ea"/>
            </a:endParaRPr>
          </a:p>
        </p:txBody>
      </p:sp>
      <p:sp>
        <p:nvSpPr>
          <p:cNvPr id="10243" name="矩形 1"/>
          <p:cNvSpPr/>
          <p:nvPr/>
        </p:nvSpPr>
        <p:spPr>
          <a:xfrm>
            <a:off x="-102870" y="1370965"/>
            <a:ext cx="9008110" cy="5077460"/>
          </a:xfrm>
          <a:prstGeom prst="rect">
            <a:avLst/>
          </a:prstGeom>
          <a:noFill/>
          <a:ln w="9525">
            <a:noFill/>
          </a:ln>
        </p:spPr>
        <p:txBody>
          <a:bodyPr wrap="square">
            <a:spAutoFit/>
          </a:bodyPr>
          <a:p>
            <a:pPr>
              <a:lnSpc>
                <a:spcPct val="150000"/>
              </a:lnSpc>
            </a:pPr>
            <a:r>
              <a:rPr lang="zh-CN" altLang="en-US" sz="2400" dirty="0">
                <a:latin typeface="微软雅黑" panose="020B0503020204020204" pitchFamily="34" charset="-122"/>
                <a:ea typeface="微软雅黑" panose="020B0503020204020204" pitchFamily="34" charset="-122"/>
                <a:sym typeface="+mn-ea"/>
              </a:rPr>
              <a:t>阅</a:t>
            </a:r>
            <a:r>
              <a:rPr lang="zh-CN" altLang="en-US" sz="2400" dirty="0">
                <a:solidFill>
                  <a:srgbClr val="C00000"/>
                </a:solidFill>
                <a:latin typeface="微软雅黑" panose="020B0503020204020204" pitchFamily="34" charset="-122"/>
                <a:ea typeface="微软雅黑" panose="020B0503020204020204" pitchFamily="34" charset="-122"/>
                <a:sym typeface="+mn-ea"/>
              </a:rPr>
              <a:t>读下面的材料，根据要求写作。</a:t>
            </a:r>
            <a:endParaRPr lang="zh-CN" altLang="en-US" sz="2400" dirty="0">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sym typeface="+mn-ea"/>
              </a:rPr>
              <a:t>        2017年夏天，某单位组织了一次慰问留守儿童的活动，当志愿者们把准备的书本和文具交到孩子们手中时，却意外收到了一张用稚嫩笔迹写下的纸条。纸条上写着下面的话——叔叔，我不喜欢你们带来的东西，我想要一个可以打王者荣耀的手机，或者以后你们给我钱，我们自己买喜欢的东西，你们带来的书和文具，我们不喜欢，谢谢。</a:t>
            </a:r>
            <a:endParaRPr lang="zh-CN" altLang="en-US" sz="2400" dirty="0">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sym typeface="+mn-ea"/>
              </a:rPr>
              <a:t>       读了这段话，你有什么思考？请结合材料内容写一篇不少于800字的文章。</a:t>
            </a:r>
            <a:endParaRPr lang="zh-CN" altLang="en-US"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400" y="1368425"/>
            <a:ext cx="8587105" cy="4523105"/>
          </a:xfrm>
          <a:prstGeom prst="rect">
            <a:avLst/>
          </a:prstGeom>
          <a:noFill/>
          <a:ln w="9525">
            <a:noFill/>
          </a:ln>
        </p:spPr>
        <p:txBody>
          <a:bodyPr wrap="square">
            <a:spAutoFit/>
          </a:bodyPr>
          <a:p>
            <a:pPr algn="l">
              <a:lnSpc>
                <a:spcPct val="150000"/>
              </a:lnSpc>
            </a:pPr>
            <a:r>
              <a:rPr lang="en-US" altLang="zh-CN" sz="2400" b="1">
                <a:ea typeface="宋体" panose="02010600030101010101" pitchFamily="2" charset="-122"/>
              </a:rPr>
              <a:t>                                    </a:t>
            </a:r>
            <a:r>
              <a:rPr lang="zh-CN" sz="2400" b="1">
                <a:ea typeface="宋体" panose="02010600030101010101" pitchFamily="2" charset="-122"/>
              </a:rPr>
              <a:t>现实诚可贵，理想价也高                                                 2016级   刘珊珊</a:t>
            </a:r>
            <a:endParaRPr lang="zh-CN" sz="2400" b="1">
              <a:ea typeface="宋体" panose="02010600030101010101" pitchFamily="2" charset="-122"/>
            </a:endParaRPr>
          </a:p>
          <a:p>
            <a:pPr algn="l">
              <a:lnSpc>
                <a:spcPct val="150000"/>
              </a:lnSpc>
            </a:pPr>
            <a:r>
              <a:rPr lang="en-US" sz="2400" b="1">
                <a:latin typeface="宋体" panose="02010600030101010101" pitchFamily="2" charset="-122"/>
              </a:rPr>
              <a:t>  </a:t>
            </a:r>
            <a:r>
              <a:rPr lang="en-US" sz="2400" b="1">
                <a:solidFill>
                  <a:srgbClr val="FF0000"/>
                </a:solidFill>
                <a:latin typeface="宋体" panose="02010600030101010101" pitchFamily="2" charset="-122"/>
              </a:rPr>
              <a:t>  </a:t>
            </a:r>
            <a:r>
              <a:rPr lang="zh-CN" sz="2400">
                <a:solidFill>
                  <a:srgbClr val="FF0000"/>
                </a:solidFill>
                <a:ea typeface="宋体" panose="02010600030101010101" pitchFamily="2" charset="-122"/>
              </a:rPr>
              <a:t>当志愿者们满怀希望将书本和文具送到孩子们手中，等待孩子们高兴地回信时，温馨的故事却以孩子们“叔叔，我不喜欢你们带来的东西”令人惊讶的话收场。这样的黑色幽默着实令我们笑不出来。我们不禁感叹：给孩子们提供一个生活舞台的同时，也应明白孩子内心世界的荒芜。</a:t>
            </a:r>
            <a:endParaRPr lang="zh-CN" altLang="en-US" sz="2400">
              <a:solidFill>
                <a:srgbClr val="FF0000"/>
              </a:solidFill>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400" y="1368425"/>
            <a:ext cx="8587105" cy="4154170"/>
          </a:xfrm>
          <a:prstGeom prst="rect">
            <a:avLst/>
          </a:prstGeom>
          <a:noFill/>
          <a:ln w="9525">
            <a:noFill/>
          </a:ln>
        </p:spPr>
        <p:txBody>
          <a:bodyPr wrap="square">
            <a:spAutoFit/>
          </a:bodyPr>
          <a:p>
            <a:pPr algn="l"/>
            <a:r>
              <a:rPr lang="en-US" altLang="zh-CN" sz="2400">
                <a:solidFill>
                  <a:schemeClr val="tx1"/>
                </a:solidFill>
                <a:effectLst>
                  <a:outerShdw blurRad="38100" dist="19050" dir="2700000" algn="tl" rotWithShape="0">
                    <a:schemeClr val="dk1">
                      <a:alpha val="40000"/>
                    </a:schemeClr>
                  </a:outerShdw>
                </a:effectLst>
                <a:ea typeface="宋体" panose="02010600030101010101" pitchFamily="2" charset="-122"/>
              </a:rPr>
              <a:t>         </a:t>
            </a:r>
            <a:r>
              <a:rPr lang="en-US" altLang="zh-CN" sz="2400">
                <a:solidFill>
                  <a:srgbClr val="FF0000"/>
                </a:solidFill>
                <a:effectLst>
                  <a:outerShdw blurRad="38100" dist="19050" dir="2700000" algn="tl" rotWithShape="0">
                    <a:schemeClr val="dk1">
                      <a:alpha val="40000"/>
                    </a:schemeClr>
                  </a:outerShdw>
                </a:effectLst>
                <a:ea typeface="宋体" panose="02010600030101010101" pitchFamily="2" charset="-122"/>
              </a:rPr>
              <a:t>理想固好，仍要以现实为基础。</a:t>
            </a:r>
            <a:endParaRPr lang="en-US" altLang="zh-CN" sz="2400">
              <a:solidFill>
                <a:schemeClr val="tx1"/>
              </a:solidFill>
              <a:effectLst>
                <a:outerShdw blurRad="38100" dist="19050" dir="2700000" algn="tl" rotWithShape="0">
                  <a:schemeClr val="dk1">
                    <a:alpha val="40000"/>
                  </a:schemeClr>
                </a:outerShdw>
              </a:effectLst>
              <a:ea typeface="宋体" panose="02010600030101010101" pitchFamily="2" charset="-122"/>
            </a:endParaRPr>
          </a:p>
          <a:p>
            <a:pPr algn="l"/>
            <a:r>
              <a:rPr lang="en-US" altLang="zh-CN" sz="2400">
                <a:solidFill>
                  <a:schemeClr val="tx1"/>
                </a:solidFill>
                <a:effectLst>
                  <a:outerShdw blurRad="38100" dist="19050" dir="2700000" algn="tl" rotWithShape="0">
                    <a:schemeClr val="dk1">
                      <a:alpha val="40000"/>
                    </a:schemeClr>
                  </a:outerShdw>
                </a:effectLst>
                <a:ea typeface="宋体" panose="02010600030101010101" pitchFamily="2" charset="-122"/>
              </a:rPr>
              <a:t>         当志愿者们把一件件衣服、一本本书籍分发在孩子们手上时，本以为这会是他们放飞理想翅膀的起点，却迎来当头一棒，那剧情简直就像志愿者们是一群罪人。诚然，志愿者的心是好的，对孩子们的未来是充满希望的，但对于长期缺少父母关爱，没有接受过良好教育的孩子们，志愿者只是想用一些书籍将他们从物质的深渊中挣脱出来恐怕也不太可能。如果说物质基础对他们来说是近水楼台先得月，那么精神世界就犹如远水解不了近渴，追求精神的“远水”，首先要获得“楼台”。这样站在一个冷静审慎的高度上看，我们自然理解孩子们的功利思维：提升精神固然不可缺，眼前满足更为迫切。</a:t>
            </a:r>
            <a:r>
              <a:rPr lang="en-US" altLang="zh-CN" sz="2400" b="1">
                <a:solidFill>
                  <a:schemeClr val="tx1"/>
                </a:solidFill>
                <a:effectLst>
                  <a:outerShdw blurRad="38100" dist="19050" dir="2700000" algn="tl" rotWithShape="0">
                    <a:schemeClr val="dk1">
                      <a:alpha val="40000"/>
                    </a:schemeClr>
                  </a:outerShdw>
                </a:effectLst>
                <a:ea typeface="宋体" panose="02010600030101010101" pitchFamily="2" charset="-122"/>
              </a:rPr>
              <a:t> </a:t>
            </a:r>
            <a:r>
              <a:rPr lang="en-US" altLang="zh-CN" sz="2400" b="1">
                <a:solidFill>
                  <a:srgbClr val="FF0000"/>
                </a:solidFill>
                <a:ea typeface="宋体" panose="02010600030101010101" pitchFamily="2" charset="-122"/>
              </a:rPr>
              <a:t> </a:t>
            </a:r>
            <a:r>
              <a:rPr lang="en-US" altLang="zh-CN" sz="2400" b="1">
                <a:ea typeface="宋体" panose="02010600030101010101" pitchFamily="2" charset="-122"/>
              </a:rPr>
              <a:t> </a:t>
            </a:r>
            <a:endParaRPr lang="zh-CN" altLang="en-US" sz="2400">
              <a:solidFill>
                <a:srgbClr val="FF0000"/>
              </a:solidFill>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400" y="1368425"/>
            <a:ext cx="8587105" cy="460375"/>
          </a:xfrm>
          <a:prstGeom prst="rect">
            <a:avLst/>
          </a:prstGeom>
          <a:noFill/>
          <a:ln w="9525">
            <a:noFill/>
          </a:ln>
        </p:spPr>
        <p:txBody>
          <a:bodyPr wrap="square">
            <a:spAutoFit/>
          </a:bodyPr>
          <a:p>
            <a:pPr algn="l"/>
            <a:r>
              <a:rPr lang="en-US" altLang="zh-CN" sz="2400" b="1">
                <a:ea typeface="宋体" panose="02010600030101010101" pitchFamily="2" charset="-122"/>
              </a:rPr>
              <a:t>     </a:t>
            </a:r>
            <a:r>
              <a:rPr lang="en-US" altLang="zh-CN" sz="2400" b="1">
                <a:solidFill>
                  <a:srgbClr val="FF0000"/>
                </a:solidFill>
                <a:ea typeface="宋体" panose="02010600030101010101" pitchFamily="2" charset="-122"/>
              </a:rPr>
              <a:t>      </a:t>
            </a:r>
            <a:r>
              <a:rPr lang="en-US" altLang="zh-CN" sz="2400" b="1">
                <a:ea typeface="宋体" panose="02010600030101010101" pitchFamily="2" charset="-122"/>
              </a:rPr>
              <a:t> </a:t>
            </a:r>
            <a:endParaRPr lang="zh-CN" altLang="en-US" sz="2400">
              <a:solidFill>
                <a:srgbClr val="FF0000"/>
              </a:solidFill>
              <a:ea typeface="宋体" panose="02010600030101010101" pitchFamily="2" charset="-122"/>
            </a:endParaRPr>
          </a:p>
        </p:txBody>
      </p:sp>
      <p:sp>
        <p:nvSpPr>
          <p:cNvPr id="2" name="文本框 1"/>
          <p:cNvSpPr txBox="1"/>
          <p:nvPr/>
        </p:nvSpPr>
        <p:spPr>
          <a:xfrm>
            <a:off x="25400" y="1062355"/>
            <a:ext cx="8949055" cy="4523105"/>
          </a:xfrm>
          <a:prstGeom prst="rect">
            <a:avLst/>
          </a:prstGeom>
          <a:noFill/>
        </p:spPr>
        <p:txBody>
          <a:bodyPr wrap="square" rtlCol="0" anchor="t">
            <a:spAutoFit/>
          </a:bodyPr>
          <a:p>
            <a:r>
              <a:rPr lang="zh-CN" altLang="en-US"/>
              <a:t>          </a:t>
            </a:r>
            <a:r>
              <a:rPr lang="zh-CN" altLang="en-US">
                <a:solidFill>
                  <a:srgbClr val="FF0000"/>
                </a:solidFill>
              </a:rPr>
              <a:t>   </a:t>
            </a:r>
            <a:r>
              <a:rPr lang="zh-CN" altLang="en-US" sz="2400">
                <a:solidFill>
                  <a:srgbClr val="FF0000"/>
                </a:solidFill>
              </a:rPr>
              <a:t>现实是根本，仍须用理想加以升华。</a:t>
            </a:r>
            <a:endParaRPr lang="zh-CN" altLang="en-US" sz="2400"/>
          </a:p>
          <a:p>
            <a:r>
              <a:rPr lang="zh-CN" altLang="en-US" sz="2400"/>
              <a:t>         对于孩子们来说，所谓的打王者荣耀的手机并不只是一个用来打游戏的手机，更多情况下，是他们内心孤寂时的一个情感寄托。由于亲情的缺失，他们如火的希望早已被一次又一次的失望之灰熄灭，没有人能读懂他们的内心是一片荒芜还是一片繁荣，然而，就这样坐以待毙吗？立足于现实，仰望理想仍是我们的追求。理想这个词本身就包含着自由，包含着希望，包含着无限可能性，没有日常，更没有面前的窘态。罗曼罗兰曾说：“生活中只有一种英雄主义，那就是认清生活的真相后依然热爱生活。”而孩子们的生存状态，不仅没有做到热爱生活，反倒是一种自暴自弃的人生。由此观之，志愿者们的书和文具是理想之火把，足以照亮孩子们的眼前生活。</a:t>
            </a:r>
            <a:endParaRPr lang="zh-CN" altLang="en-US" sz="2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400" y="1368425"/>
            <a:ext cx="8587105" cy="460375"/>
          </a:xfrm>
          <a:prstGeom prst="rect">
            <a:avLst/>
          </a:prstGeom>
          <a:noFill/>
          <a:ln w="9525">
            <a:noFill/>
          </a:ln>
        </p:spPr>
        <p:txBody>
          <a:bodyPr wrap="square">
            <a:spAutoFit/>
          </a:bodyPr>
          <a:p>
            <a:pPr algn="l"/>
            <a:r>
              <a:rPr lang="en-US" altLang="zh-CN" sz="2400" b="1">
                <a:ea typeface="宋体" panose="02010600030101010101" pitchFamily="2" charset="-122"/>
              </a:rPr>
              <a:t>     </a:t>
            </a:r>
            <a:r>
              <a:rPr lang="en-US" altLang="zh-CN" sz="2400" b="1">
                <a:solidFill>
                  <a:srgbClr val="FF0000"/>
                </a:solidFill>
                <a:ea typeface="宋体" panose="02010600030101010101" pitchFamily="2" charset="-122"/>
              </a:rPr>
              <a:t>      </a:t>
            </a:r>
            <a:r>
              <a:rPr lang="en-US" altLang="zh-CN" sz="2400" b="1">
                <a:ea typeface="宋体" panose="02010600030101010101" pitchFamily="2" charset="-122"/>
              </a:rPr>
              <a:t> </a:t>
            </a:r>
            <a:endParaRPr lang="zh-CN" altLang="en-US" sz="2400">
              <a:solidFill>
                <a:srgbClr val="FF0000"/>
              </a:solidFill>
              <a:ea typeface="宋体" panose="02010600030101010101" pitchFamily="2" charset="-122"/>
            </a:endParaRPr>
          </a:p>
        </p:txBody>
      </p:sp>
      <p:sp>
        <p:nvSpPr>
          <p:cNvPr id="2" name="文本框 1"/>
          <p:cNvSpPr txBox="1"/>
          <p:nvPr/>
        </p:nvSpPr>
        <p:spPr>
          <a:xfrm>
            <a:off x="25400" y="613410"/>
            <a:ext cx="8949055" cy="5631180"/>
          </a:xfrm>
          <a:prstGeom prst="rect">
            <a:avLst/>
          </a:prstGeom>
          <a:noFill/>
        </p:spPr>
        <p:txBody>
          <a:bodyPr wrap="square" rtlCol="0" anchor="t">
            <a:spAutoFit/>
          </a:bodyPr>
          <a:p>
            <a:r>
              <a:rPr lang="zh-CN" altLang="en-US"/>
              <a:t> </a:t>
            </a:r>
            <a:r>
              <a:rPr lang="zh-CN" altLang="en-US" sz="2400"/>
              <a:t>        </a:t>
            </a:r>
            <a:r>
              <a:rPr lang="zh-CN" altLang="en-US" sz="2400">
                <a:solidFill>
                  <a:srgbClr val="FF0000"/>
                </a:solidFill>
              </a:rPr>
              <a:t>离了鱼的水是痛苦的，割裂了理想与现实的我们注定是不安的。</a:t>
            </a:r>
            <a:endParaRPr lang="zh-CN" altLang="en-US" sz="2400">
              <a:solidFill>
                <a:srgbClr val="FF0000"/>
              </a:solidFill>
            </a:endParaRPr>
          </a:p>
          <a:p>
            <a:r>
              <a:rPr lang="zh-CN" altLang="en-US" sz="2400"/>
              <a:t>         普鲁斯特曾言：“当现实折过来，严丝合缝地贴在我们长明的梦想上，它盖住了梦想，它们混为了一体。”不要把这句话当作文学装饰的丽句，这是当头的棒喝，古人所道破，我们所痛感承认的。所以，我们炽热的心才会被泼上冷水，我们善良的行为才会遇到尴尬的境地。孩子们用双手握着生活的时候，看重的是果实而不是花朵，这就需要我们要用一己之力去填补他们对花朵的渴望，尤其在当下的孩子们物欲横流、攀比成风的年龄阶段，把握现实与追求理想本该有机统一。不将理想一脚踹入泥潭，也不被现实所奴役。在认清现实生活的基础上去热爱生活，追求理想，实现自己心中的繁华；在放飞自我希望的同时，孩子们应俯视身下厚重的大地：关注自己的现实人生。         </a:t>
            </a:r>
            <a:endParaRPr lang="zh-CN" altLang="en-US" sz="2400"/>
          </a:p>
          <a:p>
            <a:r>
              <a:rPr lang="zh-CN" altLang="en-US" sz="2400"/>
              <a:t>         愿人们在搭建生活舞台的时候，给孩子们荒芜的内心世界带来一片繁荣。</a:t>
            </a:r>
            <a:endParaRPr lang="zh-CN" altLang="en-US" sz="2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2" name="图片 1" descr="书籍图片_WPS图片"/>
          <p:cNvPicPr>
            <a:picLocks noChangeAspect="1"/>
          </p:cNvPicPr>
          <p:nvPr/>
        </p:nvPicPr>
        <p:blipFill>
          <a:blip r:embed="rId2"/>
          <a:stretch>
            <a:fillRect/>
          </a:stretch>
        </p:blipFill>
        <p:spPr>
          <a:xfrm>
            <a:off x="-1587500" y="-1128395"/>
            <a:ext cx="9810750" cy="100584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1830" y="1706880"/>
            <a:ext cx="7416800" cy="3046095"/>
          </a:xfrm>
          <a:prstGeom prst="rect">
            <a:avLst/>
          </a:prstGeom>
          <a:noFill/>
        </p:spPr>
        <p:txBody>
          <a:bodyPr wrap="square" rtlCol="0" anchor="t">
            <a:spAutoFit/>
          </a:bodyPr>
          <a:p>
            <a:r>
              <a:rPr lang="zh-CN" altLang="en-US" sz="2400">
                <a:solidFill>
                  <a:srgbClr val="C00000"/>
                </a:solidFill>
              </a:rPr>
              <a:t>评语：</a:t>
            </a:r>
            <a:endParaRPr lang="zh-CN" altLang="en-US" sz="2400"/>
          </a:p>
          <a:p>
            <a:r>
              <a:rPr lang="zh-CN" altLang="en-US" sz="2400"/>
              <a:t>         这篇习作告诉我们什么是真正的辩证论述。本文两个话题论证，值得注意的是在辩证关系中论证，即“ 理想固好，仍要以现实为基础”，“ 现实是根本，仍须用理想加以升华”，最后归于辩证统一“割裂了理想与现实的我们仍是不安的”，照应标题“实诚可贵，理想价也高”。这篇文章启示我们辩证立意的深刻性，以及它对现实人生的重大作用。</a:t>
            </a:r>
            <a:endParaRPr lang="zh-CN" altLang="en-US" sz="24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a:spLocks noChangeArrowheads="1"/>
          </p:cNvSpPr>
          <p:nvPr/>
        </p:nvSpPr>
        <p:spPr bwMode="auto">
          <a:xfrm>
            <a:off x="342900" y="404813"/>
            <a:ext cx="8424863" cy="829945"/>
          </a:xfrm>
          <a:prstGeom prst="rect">
            <a:avLst/>
          </a:prstGeom>
          <a:noFill/>
          <a:ln>
            <a:noFill/>
          </a:ln>
        </p:spPr>
        <p:txBody>
          <a:bodyPr>
            <a:spAutoFit/>
          </a:bodyPr>
          <a:lstStyle/>
          <a:p>
            <a:pPr algn="ctr">
              <a:lnSpc>
                <a:spcPct val="200000"/>
              </a:lnSpc>
            </a:pPr>
            <a:r>
              <a:rPr lang="zh-CN" altLang="en-US" sz="2400" dirty="0">
                <a:solidFill>
                  <a:srgbClr val="FF0000"/>
                </a:solidFill>
                <a:latin typeface="微软雅黑" panose="020B0503020204020204" pitchFamily="34" charset="-122"/>
                <a:ea typeface="微软雅黑" panose="020B0503020204020204" pitchFamily="34" charset="-122"/>
                <a:sym typeface="+mn-ea"/>
              </a:rPr>
              <a:t>四、</a:t>
            </a:r>
            <a:r>
              <a:rPr lang="zh-CN" altLang="en-US" sz="2400" dirty="0">
                <a:solidFill>
                  <a:srgbClr val="C0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辩证写作</a:t>
            </a:r>
            <a:r>
              <a:rPr lang="zh-CN" altLang="zh-CN" sz="2400" kern="100" noProof="0" dirty="0">
                <a:solidFill>
                  <a:srgbClr val="C00000"/>
                </a:solidFill>
                <a:effectLst>
                  <a:outerShdw blurRad="38100" dist="19050" dir="2700000" algn="tl" rotWithShape="0">
                    <a:schemeClr val="dk1">
                      <a:alpha val="40000"/>
                    </a:schemeClr>
                  </a:outerShdw>
                </a:effectLst>
                <a:uLnTx/>
                <a:uFillTx/>
                <a:latin typeface="+mn-ea"/>
                <a:ea typeface="+mn-ea"/>
                <a:cs typeface="Times New Roman" panose="02020603050405020304"/>
                <a:sym typeface="+mn-ea"/>
              </a:rPr>
              <a:t>的套路性</a:t>
            </a:r>
            <a:r>
              <a:rPr kumimoji="0" lang="zh-CN" altLang="zh-CN" sz="24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mn-ea"/>
                <a:ea typeface="+mn-ea"/>
                <a:cs typeface="Times New Roman" panose="02020603050405020304"/>
              </a:rPr>
              <a:t>（</a:t>
            </a:r>
            <a:r>
              <a:rPr lang="zh-CN" altLang="en-US" sz="24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简单辩证思维写作</a:t>
            </a:r>
            <a:r>
              <a:rPr kumimoji="0" lang="zh-CN" altLang="zh-CN" sz="24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mn-ea"/>
                <a:ea typeface="+mn-ea"/>
                <a:cs typeface="Times New Roman" panose="02020603050405020304"/>
              </a:rPr>
              <a:t>）</a:t>
            </a:r>
            <a:endParaRPr kumimoji="0" lang="zh-CN" altLang="zh-CN" sz="2400" b="1"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mn-ea"/>
              <a:ea typeface="+mn-ea"/>
              <a:cs typeface="Times New Roman" panose="02020603050405020304"/>
            </a:endParaRPr>
          </a:p>
        </p:txBody>
      </p:sp>
      <p:sp>
        <p:nvSpPr>
          <p:cNvPr id="11267" name="矩形 1"/>
          <p:cNvSpPr/>
          <p:nvPr/>
        </p:nvSpPr>
        <p:spPr>
          <a:xfrm>
            <a:off x="219075" y="1889760"/>
            <a:ext cx="8549005" cy="5446395"/>
          </a:xfrm>
          <a:prstGeom prst="rect">
            <a:avLst/>
          </a:prstGeom>
          <a:noFill/>
          <a:ln w="9525">
            <a:noFill/>
          </a:ln>
        </p:spPr>
        <p:txBody>
          <a:bodyPr wrap="square">
            <a:spAutoFit/>
          </a:bodyPr>
          <a:p>
            <a:pPr algn="ctr">
              <a:lnSpc>
                <a:spcPct val="150000"/>
              </a:lnSpc>
            </a:pPr>
            <a:r>
              <a:rPr sz="2400" dirty="0">
                <a:solidFill>
                  <a:srgbClr val="FF0000"/>
                </a:solidFill>
                <a:latin typeface="微软雅黑" panose="020B0503020204020204" pitchFamily="34" charset="-122"/>
                <a:ea typeface="微软雅黑" panose="020B0503020204020204" pitchFamily="34" charset="-122"/>
              </a:rPr>
              <a:t>情理兼容  方为和谐</a:t>
            </a:r>
            <a:endParaRPr sz="2400" dirty="0">
              <a:solidFill>
                <a:srgbClr val="FF0000"/>
              </a:solidFill>
              <a:latin typeface="微软雅黑" panose="020B0503020204020204" pitchFamily="34" charset="-122"/>
              <a:ea typeface="微软雅黑" panose="020B0503020204020204" pitchFamily="34" charset="-122"/>
            </a:endParaRPr>
          </a:p>
          <a:p>
            <a:pPr algn="ctr">
              <a:lnSpc>
                <a:spcPct val="150000"/>
              </a:lnSpc>
            </a:pPr>
            <a:r>
              <a:rPr sz="2400" dirty="0">
                <a:solidFill>
                  <a:srgbClr val="FF0000"/>
                </a:solidFill>
                <a:latin typeface="微软雅黑" panose="020B0503020204020204" pitchFamily="34" charset="-122"/>
                <a:ea typeface="微软雅黑" panose="020B0503020204020204" pitchFamily="34" charset="-122"/>
              </a:rPr>
              <a:t>——对外卖风波之思考</a:t>
            </a:r>
            <a:endParaRPr sz="2400" dirty="0">
              <a:solidFill>
                <a:srgbClr val="FF0000"/>
              </a:solidFill>
              <a:latin typeface="微软雅黑" panose="020B0503020204020204" pitchFamily="34" charset="-122"/>
              <a:ea typeface="微软雅黑" panose="020B0503020204020204" pitchFamily="34" charset="-122"/>
            </a:endParaRPr>
          </a:p>
          <a:p>
            <a:pPr algn="ctr">
              <a:lnSpc>
                <a:spcPct val="150000"/>
              </a:lnSpc>
            </a:pPr>
            <a:r>
              <a:rPr sz="2400" dirty="0">
                <a:solidFill>
                  <a:srgbClr val="FF0000"/>
                </a:solidFill>
                <a:latin typeface="微软雅黑" panose="020B0503020204020204" pitchFamily="34" charset="-122"/>
                <a:ea typeface="微软雅黑" panose="020B0503020204020204" pitchFamily="34" charset="-122"/>
              </a:rPr>
              <a:t>（正标题的思维具有万能性，副标专指此材料）</a:t>
            </a:r>
            <a:endParaRPr sz="2400" dirty="0">
              <a:solidFill>
                <a:srgbClr val="FF0000"/>
              </a:solidFill>
              <a:latin typeface="微软雅黑" panose="020B0503020204020204" pitchFamily="34" charset="-122"/>
              <a:ea typeface="微软雅黑" panose="020B0503020204020204" pitchFamily="34" charset="-122"/>
            </a:endParaRPr>
          </a:p>
          <a:p>
            <a:pPr>
              <a:lnSpc>
                <a:spcPct val="150000"/>
              </a:lnSpc>
            </a:pPr>
            <a:r>
              <a:rPr sz="2400" dirty="0">
                <a:solidFill>
                  <a:srgbClr val="FF0000"/>
                </a:solidFill>
                <a:latin typeface="微软雅黑" panose="020B0503020204020204" pitchFamily="34" charset="-122"/>
                <a:ea typeface="微软雅黑" panose="020B0503020204020204" pitchFamily="34" charset="-122"/>
              </a:rPr>
              <a:t>       一纸禁令，聚众纷纭。材料中的买外卖问题，算是学校管理中的一个棘手而又惹人瞩目的事情。对学生来说，购买外卖，其情可容。于学校而言，杜绝外卖，于理必行。所以，以理服人，用情感人，方成和谐。</a:t>
            </a:r>
            <a:endParaRPr sz="2400" dirty="0">
              <a:solidFill>
                <a:srgbClr val="FF0000"/>
              </a:solidFill>
              <a:latin typeface="微软雅黑" panose="020B0503020204020204" pitchFamily="34" charset="-122"/>
              <a:ea typeface="微软雅黑" panose="020B0503020204020204" pitchFamily="34" charset="-122"/>
            </a:endParaRPr>
          </a:p>
          <a:p>
            <a:pPr algn="ctr">
              <a:lnSpc>
                <a:spcPct val="150000"/>
              </a:lnSpc>
            </a:pPr>
            <a:r>
              <a:rPr sz="2400" dirty="0">
                <a:solidFill>
                  <a:schemeClr val="tx1"/>
                </a:solidFill>
                <a:latin typeface="微软雅黑" panose="020B0503020204020204" pitchFamily="34" charset="-122"/>
                <a:ea typeface="微软雅黑" panose="020B0503020204020204" pitchFamily="34" charset="-122"/>
              </a:rPr>
              <a:t>（引题分析，总括全文）</a:t>
            </a:r>
            <a:endParaRPr sz="2400" dirty="0">
              <a:solidFill>
                <a:srgbClr val="FF0000"/>
              </a:solidFill>
              <a:latin typeface="微软雅黑" panose="020B0503020204020204" pitchFamily="34" charset="-122"/>
              <a:ea typeface="微软雅黑" panose="020B0503020204020204" pitchFamily="34" charset="-122"/>
            </a:endParaRPr>
          </a:p>
          <a:p>
            <a:pPr>
              <a:lnSpc>
                <a:spcPct val="150000"/>
              </a:lnSpc>
            </a:pPr>
            <a:endParaRPr sz="2000" dirty="0">
              <a:latin typeface="微软雅黑" panose="020B0503020204020204" pitchFamily="34" charset="-122"/>
              <a:ea typeface="微软雅黑" panose="020B0503020204020204" pitchFamily="34" charset="-122"/>
            </a:endParaRPr>
          </a:p>
          <a:p>
            <a:pPr>
              <a:lnSpc>
                <a:spcPct val="150000"/>
              </a:lnSpc>
            </a:pPr>
            <a:endParaRPr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矩形 1"/>
          <p:cNvSpPr/>
          <p:nvPr/>
        </p:nvSpPr>
        <p:spPr>
          <a:xfrm>
            <a:off x="60960" y="1237933"/>
            <a:ext cx="9021763" cy="5077460"/>
          </a:xfrm>
          <a:prstGeom prst="rect">
            <a:avLst/>
          </a:prstGeom>
          <a:noFill/>
          <a:ln w="9525">
            <a:noFill/>
          </a:ln>
        </p:spPr>
        <p:txBody>
          <a:bodyPr>
            <a:spAutoFit/>
          </a:bodyPr>
          <a:p>
            <a:pPr>
              <a:lnSpc>
                <a:spcPct val="150000"/>
              </a:lnSpc>
            </a:pPr>
            <a:r>
              <a:rPr lang="en-US" sz="2400" dirty="0">
                <a:latin typeface="微软雅黑" panose="020B0503020204020204" pitchFamily="34" charset="-122"/>
                <a:ea typeface="微软雅黑" panose="020B0503020204020204" pitchFamily="34" charset="-122"/>
                <a:sym typeface="+mn-ea"/>
              </a:rPr>
              <a:t>   </a:t>
            </a:r>
            <a:r>
              <a:rPr lang="en-US" sz="24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    </a:t>
            </a:r>
            <a:r>
              <a:rPr sz="24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就</a:t>
            </a:r>
            <a:r>
              <a:rPr lang="zh-CN" sz="24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学生</a:t>
            </a:r>
            <a:r>
              <a:rPr sz="2400"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而言，外卖之事，于情可容。</a:t>
            </a:r>
            <a:endParaRPr sz="2400" dirty="0">
              <a:solidFill>
                <a:srgbClr val="FF0000"/>
              </a:solidFill>
              <a:latin typeface="微软雅黑" panose="020B0503020204020204" pitchFamily="34" charset="-122"/>
              <a:ea typeface="微软雅黑" panose="020B0503020204020204" pitchFamily="34" charset="-122"/>
              <a:sym typeface="+mn-ea"/>
            </a:endParaRPr>
          </a:p>
          <a:p>
            <a:pPr>
              <a:lnSpc>
                <a:spcPct val="150000"/>
              </a:lnSpc>
            </a:pPr>
            <a:r>
              <a:rPr sz="2400" dirty="0">
                <a:solidFill>
                  <a:srgbClr val="FF0000"/>
                </a:solidFill>
                <a:latin typeface="微软雅黑" panose="020B0503020204020204" pitchFamily="34" charset="-122"/>
                <a:ea typeface="微软雅黑" panose="020B0503020204020204" pitchFamily="34" charset="-122"/>
                <a:sym typeface="+mn-ea"/>
              </a:rPr>
              <a:t>       繁重的学业，紧张的生活节奏，压得学生往往喘不过气来，这是我们对身边学生生活的一致看法。所以，一顿早饭成了学生追求时间的一个节点，同时，也是学习之余补充身体营养的一种梦寐以求的向往。站在学生角度，追求一顿早餐的自由也应在情理之中，我们对他们寄予了无限的同情。虽然，这与校方规定相悖，但为了学生的身体，为了节约时间，再屡次经历到在食堂挤破脑袋却最终吃了冷饭的尴尬就餐情况，我们对学生热衷外卖的屡禁不止应给予同情与理解。</a:t>
            </a:r>
            <a:endParaRPr lang="zh-CN" altLang="en-US" sz="2400" dirty="0">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a:spLocks noChangeArrowheads="1"/>
          </p:cNvSpPr>
          <p:nvPr/>
        </p:nvSpPr>
        <p:spPr bwMode="auto">
          <a:xfrm>
            <a:off x="342900" y="404813"/>
            <a:ext cx="8424863" cy="5631180"/>
          </a:xfrm>
          <a:prstGeom prst="rect">
            <a:avLst/>
          </a:prstGeom>
          <a:noFill/>
          <a:ln>
            <a:noFill/>
          </a:ln>
        </p:spPr>
        <p:txBody>
          <a:bodyPr>
            <a:spAutoFit/>
          </a:bodyPr>
          <a:lstStyle/>
          <a:p>
            <a:pPr marL="0" marR="0" lvl="0" indent="304800" algn="ctr" defTabSz="914400" rtl="0" eaLnBrk="1" fontAlgn="base" latinLnBrk="0" hangingPunct="1">
              <a:lnSpc>
                <a:spcPct val="150000"/>
              </a:lnSpc>
              <a:spcBef>
                <a:spcPct val="0"/>
              </a:spcBef>
              <a:spcAft>
                <a:spcPts val="0"/>
              </a:spcAft>
              <a:buClrTx/>
              <a:buSzTx/>
              <a:buFontTx/>
              <a:buNone/>
              <a:defRPr/>
            </a:pPr>
            <a:r>
              <a:rPr kumimoji="0" altLang="zh-CN" sz="2400" b="0"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mn-ea"/>
                <a:ea typeface="+mn-ea"/>
                <a:cs typeface="Times New Roman" panose="02020603050405020304"/>
              </a:rPr>
              <a:t>于学校而言，杜绝外卖，顺理必行。</a:t>
            </a:r>
            <a:endParaRPr kumimoji="0" altLang="zh-CN" sz="2400" b="0" i="0" u="none" strike="noStrike" kern="100" cap="none" spc="0" normalizeH="0" baseline="0" noProof="0" dirty="0">
              <a:ln>
                <a:noFill/>
              </a:ln>
              <a:solidFill>
                <a:srgbClr val="FF0000"/>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altLang="zh-CN" sz="2400" b="0" i="0" u="none" strike="noStrike" kern="100" cap="none" spc="0" normalizeH="0" baseline="0" noProof="0" dirty="0">
                <a:ln>
                  <a:noFill/>
                </a:ln>
                <a:solidFill>
                  <a:srgbClr val="FF0000"/>
                </a:solidFill>
                <a:effectLst/>
                <a:uLnTx/>
                <a:uFillTx/>
                <a:latin typeface="+mn-ea"/>
                <a:ea typeface="+mn-ea"/>
                <a:cs typeface="Times New Roman" panose="02020603050405020304"/>
              </a:rPr>
              <a:t>   学校任务在育人，在于教会学生纪律性和自觉性。基于这个目标，以确保人身安全为出发点，以纪律教育为着力点，禁止外卖进校园的规定，是学校的必然行为，法理上我们无可厚非。君不见，现实中，有多少学生因误食外来食物而中毒，结果，无辜的学校却为其兜底负责。除此之外，外卖的盛行，势必导致学生出入量的增加，一方面给学校周围的卫生带来更大压力，影响市容，更直接的是，学校管理学生的难度会急剧上升。所以，为了学生的安全，为了学校的良好运行，为了社会卫生的整洁，整治外卖现象势在必行。</a:t>
            </a:r>
            <a:r>
              <a:rPr kumimoji="0"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rPr>
              <a:t>（分析问题）</a:t>
            </a:r>
            <a:endParaRPr kumimoji="0" altLang="zh-CN" sz="2400" b="0" i="0" u="none" strike="noStrike" kern="100" cap="none" spc="0" normalizeH="0" baseline="0" noProof="0" dirty="0">
              <a:ln>
                <a:noFill/>
              </a:ln>
              <a:solidFill>
                <a:schemeClr val="tx1"/>
              </a:solidFill>
              <a:effectLst/>
              <a:uLnTx/>
              <a:uFillTx/>
              <a:latin typeface="+mn-ea"/>
              <a:ea typeface="+mn-ea"/>
              <a:cs typeface="Times New Roman" panose="02020603050405020304"/>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a:spLocks noChangeArrowheads="1"/>
          </p:cNvSpPr>
          <p:nvPr/>
        </p:nvSpPr>
        <p:spPr bwMode="auto">
          <a:xfrm>
            <a:off x="342900" y="404813"/>
            <a:ext cx="8424863" cy="6185535"/>
          </a:xfrm>
          <a:prstGeom prst="rect">
            <a:avLst/>
          </a:prstGeom>
          <a:noFill/>
          <a:ln>
            <a:noFill/>
          </a:ln>
        </p:spPr>
        <p:txBody>
          <a:bodyPr>
            <a:spAutoFit/>
          </a:bodyPr>
          <a:lstStyle/>
          <a:p>
            <a:pPr marL="0" marR="0" lvl="0" indent="304800" algn="ctr" defTabSz="914400" rtl="0" eaLnBrk="1" fontAlgn="base" latinLnBrk="0" hangingPunct="1">
              <a:lnSpc>
                <a:spcPct val="150000"/>
              </a:lnSpc>
              <a:spcBef>
                <a:spcPct val="0"/>
              </a:spcBef>
              <a:spcAft>
                <a:spcPts val="0"/>
              </a:spcAft>
              <a:buClrTx/>
              <a:buSzTx/>
              <a:buFontTx/>
              <a:buNone/>
              <a:defRPr/>
            </a:pPr>
            <a:r>
              <a:rPr kumimoji="0" sz="2400" b="0" i="0" u="none" strike="noStrike" kern="100" cap="none" spc="0" normalizeH="0" baseline="0" noProof="0" dirty="0">
                <a:solidFill>
                  <a:schemeClr val="tx1"/>
                </a:solidFill>
                <a:effectLst>
                  <a:outerShdw blurRad="38100" dist="19050" dir="2700000" algn="tl" rotWithShape="0">
                    <a:schemeClr val="dk1">
                      <a:alpha val="40000"/>
                    </a:schemeClr>
                  </a:outerShdw>
                </a:effectLst>
                <a:uLnTx/>
                <a:uFillTx/>
                <a:latin typeface="+mn-ea"/>
                <a:ea typeface="+mn-ea"/>
                <a:cs typeface="Times New Roman" panose="02020603050405020304"/>
              </a:rPr>
              <a:t>循理为本，以情做附，和谐其中。</a:t>
            </a:r>
            <a:endParaRPr kumimoji="0" sz="2400" b="0" i="0" u="none" strike="noStrike" kern="100" cap="none" spc="0" normalizeH="0" baseline="0" noProof="0" dirty="0">
              <a:ln>
                <a:noFill/>
              </a:ln>
              <a:solidFill>
                <a:srgbClr val="FF0000"/>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sz="2400" b="0" i="0" u="none" strike="noStrike" kern="100" cap="none" spc="0" normalizeH="0" baseline="0" noProof="0" dirty="0">
                <a:ln>
                  <a:noFill/>
                </a:ln>
                <a:solidFill>
                  <a:srgbClr val="FF0000"/>
                </a:solidFill>
                <a:effectLst/>
                <a:uLnTx/>
                <a:uFillTx/>
                <a:latin typeface="+mn-ea"/>
                <a:ea typeface="+mn-ea"/>
                <a:cs typeface="Times New Roman" panose="02020603050405020304"/>
              </a:rPr>
              <a:t>事物是矛盾的，矛盾是常在的，但不是不可解。就此育英学校整治外卖现象而言，虽然同情学生的遭遇，但是，我们更应拥有大局意识，在个人所得和学校管理的冲突中，明确主次矛盾，意识到外卖现象必须得到整顿，大众秩序面前，个人利益让步。同时，我们在执行中，可以灵活机动，即坚持原则，又多关注人情，比如学校通过调配，确保学生在餐厅吃上热饭，且能够经常吃到改善饭，同时，可允许家长送饭。这样，原则为先，人情殿后，入理入情，外卖整顿，方可见效，学校管理，和谐共生。</a:t>
            </a:r>
            <a:endParaRPr kumimoji="0" sz="24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sz="2400" b="0" i="0" u="none" strike="noStrike" kern="100" cap="none" spc="0" normalizeH="0" baseline="0" noProof="0" dirty="0">
                <a:ln>
                  <a:noFill/>
                </a:ln>
                <a:solidFill>
                  <a:schemeClr val="tx1"/>
                </a:solidFill>
                <a:effectLst/>
                <a:uLnTx/>
                <a:uFillTx/>
                <a:latin typeface="+mn-ea"/>
                <a:ea typeface="+mn-ea"/>
                <a:cs typeface="Times New Roman" panose="02020603050405020304"/>
              </a:rPr>
              <a:t>  （解决问题）</a:t>
            </a:r>
            <a:endParaRPr kumimoji="0" sz="2400" b="0" i="0" u="none" strike="noStrike" kern="100" cap="none" spc="0" normalizeH="0" baseline="0" noProof="0" dirty="0">
              <a:ln>
                <a:noFill/>
              </a:ln>
              <a:solidFill>
                <a:schemeClr val="tx1"/>
              </a:solidFill>
              <a:effectLst/>
              <a:uLnTx/>
              <a:uFillTx/>
              <a:latin typeface="+mn-ea"/>
              <a:ea typeface="+mn-ea"/>
              <a:cs typeface="Times New Roman" panose="02020603050405020304"/>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a:spLocks noChangeArrowheads="1"/>
          </p:cNvSpPr>
          <p:nvPr/>
        </p:nvSpPr>
        <p:spPr bwMode="auto">
          <a:xfrm>
            <a:off x="342900" y="404813"/>
            <a:ext cx="8424863" cy="3969385"/>
          </a:xfrm>
          <a:prstGeom prst="rect">
            <a:avLst/>
          </a:prstGeom>
          <a:noFill/>
          <a:ln>
            <a:noFill/>
          </a:ln>
        </p:spPr>
        <p:txBody>
          <a:bodyPr>
            <a:spAutoFit/>
          </a:bodyPr>
          <a:lstStyle/>
          <a:p>
            <a:pPr marL="0" marR="0" lvl="0" indent="304800" algn="l" defTabSz="914400" rtl="0" eaLnBrk="1" fontAlgn="base" latinLnBrk="0" hangingPunct="1">
              <a:lnSpc>
                <a:spcPct val="150000"/>
              </a:lnSpc>
              <a:spcBef>
                <a:spcPct val="0"/>
              </a:spcBef>
              <a:spcAft>
                <a:spcPts val="0"/>
              </a:spcAft>
              <a:buClrTx/>
              <a:buSzTx/>
              <a:buFontTx/>
              <a:buNone/>
              <a:defRPr/>
            </a:pPr>
            <a:r>
              <a:rPr kumimoji="0" lang="en-US" sz="2400" b="0" i="0" u="none" strike="noStrike" kern="100" cap="none" spc="0" normalizeH="0" baseline="0" noProof="0" dirty="0">
                <a:ln>
                  <a:noFill/>
                </a:ln>
                <a:solidFill>
                  <a:srgbClr val="FF0000"/>
                </a:solidFill>
                <a:effectLst/>
                <a:uLnTx/>
                <a:uFillTx/>
                <a:latin typeface="+mn-ea"/>
                <a:ea typeface="+mn-ea"/>
                <a:cs typeface="Times New Roman" panose="02020603050405020304"/>
              </a:rPr>
              <a:t>     </a:t>
            </a:r>
            <a:r>
              <a:rPr kumimoji="0" sz="2800" b="0" i="0" u="none" strike="noStrike" kern="100" cap="none" spc="0" normalizeH="0" baseline="0" noProof="0" dirty="0">
                <a:ln>
                  <a:noFill/>
                </a:ln>
                <a:solidFill>
                  <a:srgbClr val="FF0000"/>
                </a:solidFill>
                <a:effectLst/>
                <a:uLnTx/>
                <a:uFillTx/>
                <a:latin typeface="+mn-ea"/>
                <a:ea typeface="+mn-ea"/>
                <a:cs typeface="Times New Roman" panose="02020603050405020304"/>
              </a:rPr>
              <a:t>于是，想到托尔斯泰的名言，人生的一切变化都是光明和黑暗组成的。现实中，矛盾是生活的代名词，冲突是人生的重头戏；明暗之际，快慢之间，冲突与理解并存。由此明白：多元视角，共生理念，方为人生之坦途。</a:t>
            </a:r>
            <a:endParaRPr kumimoji="0" sz="28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sz="2800" b="0" i="0" u="none" strike="noStrike" kern="100" cap="none" spc="0" normalizeH="0" baseline="0" noProof="0" dirty="0">
                <a:ln>
                  <a:noFill/>
                </a:ln>
                <a:solidFill>
                  <a:schemeClr val="tx1"/>
                </a:solidFill>
                <a:effectLst/>
                <a:uLnTx/>
                <a:uFillTx/>
                <a:latin typeface="+mn-ea"/>
                <a:ea typeface="+mn-ea"/>
                <a:cs typeface="Times New Roman" panose="02020603050405020304"/>
              </a:rPr>
              <a:t>（升华辩证主题）</a:t>
            </a:r>
            <a:endParaRPr kumimoji="0" sz="2800" b="0" i="0" u="none" strike="noStrike" kern="100" cap="none" spc="0" normalizeH="0" baseline="0" noProof="0" dirty="0">
              <a:ln>
                <a:noFill/>
              </a:ln>
              <a:solidFill>
                <a:schemeClr val="tx1"/>
              </a:solidFill>
              <a:effectLst/>
              <a:uLnTx/>
              <a:uFillTx/>
              <a:latin typeface="+mn-ea"/>
              <a:ea typeface="+mn-ea"/>
              <a:cs typeface="Times New Roman" panose="02020603050405020304"/>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a:spLocks noChangeArrowheads="1"/>
          </p:cNvSpPr>
          <p:nvPr/>
        </p:nvSpPr>
        <p:spPr bwMode="auto">
          <a:xfrm>
            <a:off x="342900" y="405130"/>
            <a:ext cx="8702675" cy="5169535"/>
          </a:xfrm>
          <a:prstGeom prst="rect">
            <a:avLst/>
          </a:prstGeom>
          <a:noFill/>
          <a:ln>
            <a:noFill/>
          </a:ln>
        </p:spPr>
        <p:txBody>
          <a:bodyPr wrap="square">
            <a:spAutoFit/>
          </a:bodyPr>
          <a:lstStyle/>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结语：一切都是套路</a:t>
            </a:r>
            <a:endPar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endPar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2000" b="1" i="0" u="none" strike="noStrike" kern="100" cap="none" spc="0" normalizeH="0" baseline="0" noProof="0" dirty="0">
                <a:ln>
                  <a:noFill/>
                </a:ln>
                <a:solidFill>
                  <a:srgbClr val="C00000"/>
                </a:solidFill>
                <a:effectLst/>
                <a:uLnTx/>
                <a:uFillTx/>
                <a:latin typeface="+mn-ea"/>
                <a:ea typeface="+mn-ea"/>
                <a:cs typeface="Times New Roman" panose="02020603050405020304"/>
              </a:rPr>
              <a:t>高考作文=审题立意+结构合理+文采与深度+卷面整洁=全都是套路</a:t>
            </a:r>
            <a:endParaRPr kumimoji="0" lang="zh-CN" altLang="zh-CN" sz="2000" b="1" i="0" u="none" strike="noStrike" kern="100" cap="none" spc="0" normalizeH="0" baseline="0" noProof="0" dirty="0">
              <a:ln>
                <a:noFill/>
              </a:ln>
              <a:solidFill>
                <a:srgbClr val="C00000"/>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endParaRPr kumimoji="0" lang="zh-CN" altLang="zh-CN" sz="2000" b="1" i="0" u="none" strike="noStrike" kern="100" cap="none" spc="0" normalizeH="0" baseline="0" noProof="0" dirty="0">
              <a:ln>
                <a:noFill/>
              </a:ln>
              <a:solidFill>
                <a:srgbClr val="C00000"/>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   作文教学改革，如今的新材料为本、任务驱动为直接要求的作文形态，一个重要的体现就是：难度越来越大，套作的可能性越来越小。其实，我们不难明白，当今的高考作文之所以形成这种局面，那时因为对考生逻辑思维能力提出了更高的要求。</a:t>
            </a:r>
            <a:endPar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l" defTabSz="914400" rtl="0" eaLnBrk="1" fontAlgn="base" latinLnBrk="0" hangingPunct="1">
              <a:lnSpc>
                <a:spcPct val="150000"/>
              </a:lnSpc>
              <a:spcBef>
                <a:spcPct val="0"/>
              </a:spcBef>
              <a:spcAft>
                <a:spcPts val="0"/>
              </a:spcAft>
              <a:buClrTx/>
              <a:buSzTx/>
              <a:buFontTx/>
              <a:buNone/>
              <a:defRPr/>
            </a:pPr>
            <a:r>
              <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rPr>
              <a:t>  我们用思辨思维来审题、列纲，一切问题都会顺其自然地迎刃得到而解。当这种思维，成为我们日常练习的习惯，那么，写作对我们来说，依然是一种训练有素的套路，驾轻就熟，任意而为。</a:t>
            </a:r>
            <a:endParaRPr kumimoji="0" lang="zh-CN" altLang="zh-CN" sz="2000" b="0" i="0" u="none" strike="noStrike" kern="100" cap="none" spc="0" normalizeH="0" baseline="0" noProof="0" dirty="0">
              <a:ln>
                <a:noFill/>
              </a:ln>
              <a:solidFill>
                <a:schemeClr val="tx1"/>
              </a:solidFill>
              <a:effectLst/>
              <a:uLnTx/>
              <a:uFillTx/>
              <a:latin typeface="+mn-ea"/>
              <a:ea typeface="+mn-ea"/>
              <a:cs typeface="Times New Roman" panose="02020603050405020304"/>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a:spLocks noChangeArrowheads="1"/>
          </p:cNvSpPr>
          <p:nvPr/>
        </p:nvSpPr>
        <p:spPr bwMode="auto">
          <a:xfrm>
            <a:off x="273050" y="2630488"/>
            <a:ext cx="8424863" cy="2584450"/>
          </a:xfrm>
          <a:prstGeom prst="rect">
            <a:avLst/>
          </a:prstGeom>
          <a:noFill/>
          <a:ln>
            <a:noFill/>
          </a:ln>
        </p:spPr>
        <p:txBody>
          <a:bodyPr>
            <a:spAutoFit/>
          </a:bodyPr>
          <a:lstStyle/>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3600" b="0" i="0" u="none" strike="noStrike" kern="100" cap="none" spc="0" normalizeH="0" baseline="0" noProof="0" dirty="0">
                <a:ln>
                  <a:noFill/>
                </a:ln>
                <a:solidFill>
                  <a:schemeClr val="tx1"/>
                </a:solidFill>
                <a:effectLst/>
                <a:uLnTx/>
                <a:uFillTx/>
                <a:latin typeface="+mn-ea"/>
                <a:ea typeface="+mn-ea"/>
                <a:cs typeface="Times New Roman" panose="02020603050405020304"/>
              </a:rPr>
              <a:t>谢谢观看。</a:t>
            </a:r>
            <a:endParaRPr kumimoji="0" lang="zh-CN" altLang="zh-CN" sz="36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en-US" sz="3600" b="0" i="0" u="none" strike="noStrike" kern="100" cap="none" spc="0" normalizeH="0" baseline="0" noProof="0" dirty="0">
                <a:ln>
                  <a:noFill/>
                </a:ln>
                <a:solidFill>
                  <a:schemeClr val="tx1"/>
                </a:solidFill>
                <a:effectLst/>
                <a:uLnTx/>
                <a:uFillTx/>
                <a:latin typeface="+mn-ea"/>
                <a:ea typeface="+mn-ea"/>
                <a:cs typeface="Times New Roman" panose="02020603050405020304"/>
              </a:rPr>
              <a:t>欢迎交流！</a:t>
            </a:r>
            <a:endParaRPr kumimoji="0" lang="zh-CN" altLang="en-US" sz="3600" b="0"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304800" algn="ctr" defTabSz="914400" rtl="0" eaLnBrk="1" fontAlgn="base" latinLnBrk="0" hangingPunct="1">
              <a:lnSpc>
                <a:spcPct val="150000"/>
              </a:lnSpc>
              <a:spcBef>
                <a:spcPct val="0"/>
              </a:spcBef>
              <a:spcAft>
                <a:spcPts val="0"/>
              </a:spcAft>
              <a:buClrTx/>
              <a:buSzTx/>
              <a:buFontTx/>
              <a:buNone/>
              <a:defRPr/>
            </a:pPr>
            <a:r>
              <a:rPr kumimoji="0" lang="zh-CN" altLang="zh-CN" sz="3600" b="0" i="0" u="none" strike="noStrike" kern="100" cap="none" spc="0" normalizeH="0" baseline="0" noProof="0" dirty="0">
                <a:ln>
                  <a:noFill/>
                </a:ln>
                <a:solidFill>
                  <a:schemeClr val="tx1"/>
                </a:solidFill>
                <a:effectLst/>
                <a:uLnTx/>
                <a:uFillTx/>
                <a:latin typeface="+mn-ea"/>
                <a:ea typeface="+mn-ea"/>
                <a:cs typeface="Times New Roman" panose="02020603050405020304"/>
              </a:rPr>
              <a:t>李保春  </a:t>
            </a:r>
            <a:r>
              <a:rPr kumimoji="0" lang="en-US" altLang="zh-CN" sz="3600" b="0" i="0" u="none" strike="noStrike" kern="100" cap="none" spc="0" normalizeH="0" baseline="0" noProof="0" dirty="0">
                <a:ln>
                  <a:noFill/>
                </a:ln>
                <a:solidFill>
                  <a:schemeClr val="tx1"/>
                </a:solidFill>
                <a:effectLst/>
                <a:uLnTx/>
                <a:uFillTx/>
                <a:latin typeface="+mn-ea"/>
                <a:ea typeface="+mn-ea"/>
                <a:cs typeface="Times New Roman" panose="02020603050405020304"/>
              </a:rPr>
              <a:t>15343940186</a:t>
            </a:r>
            <a:endParaRPr kumimoji="0" lang="en-US" altLang="zh-CN" sz="3600" b="0" i="0" u="none" strike="noStrike" kern="100" cap="none" spc="0" normalizeH="0" baseline="0" noProof="0" dirty="0">
              <a:ln>
                <a:noFill/>
              </a:ln>
              <a:solidFill>
                <a:schemeClr val="tx1"/>
              </a:solidFill>
              <a:effectLst/>
              <a:uLnTx/>
              <a:uFillTx/>
              <a:latin typeface="+mn-ea"/>
              <a:ea typeface="+mn-ea"/>
              <a:cs typeface="Times New Roman" panose="02020603050405020304"/>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矩形 1"/>
          <p:cNvSpPr/>
          <p:nvPr/>
        </p:nvSpPr>
        <p:spPr>
          <a:xfrm>
            <a:off x="1331913" y="333375"/>
            <a:ext cx="6480175" cy="1198880"/>
          </a:xfrm>
          <a:prstGeom prst="rect">
            <a:avLst/>
          </a:prstGeom>
          <a:noFill/>
          <a:ln w="9525">
            <a:noFill/>
          </a:ln>
        </p:spPr>
        <p:txBody>
          <a:bodyPr>
            <a:spAutoFit/>
          </a:bodyPr>
          <a:p>
            <a:pPr algn="ctr">
              <a:lnSpc>
                <a:spcPct val="200000"/>
              </a:lnSpc>
            </a:pPr>
            <a:r>
              <a:rPr lang="zh-CN" altLang="en-US" sz="3600" dirty="0">
                <a:latin typeface="微软雅黑" panose="020B0503020204020204" pitchFamily="34" charset="-122"/>
                <a:ea typeface="微软雅黑" panose="020B0503020204020204" pitchFamily="34" charset="-122"/>
              </a:rPr>
              <a:t>课程目标</a:t>
            </a:r>
            <a:endParaRPr lang="en-US" altLang="zh-CN" sz="3600" dirty="0">
              <a:latin typeface="微软雅黑" panose="020B0503020204020204" pitchFamily="34" charset="-122"/>
              <a:ea typeface="微软雅黑" panose="020B0503020204020204" pitchFamily="34" charset="-122"/>
            </a:endParaRPr>
          </a:p>
        </p:txBody>
      </p:sp>
      <p:sp>
        <p:nvSpPr>
          <p:cNvPr id="4099" name="矩形 1"/>
          <p:cNvSpPr/>
          <p:nvPr/>
        </p:nvSpPr>
        <p:spPr>
          <a:xfrm>
            <a:off x="341313" y="1773238"/>
            <a:ext cx="8461375" cy="4523105"/>
          </a:xfrm>
          <a:prstGeom prst="rect">
            <a:avLst/>
          </a:prstGeom>
          <a:noFill/>
          <a:ln w="9525">
            <a:noFill/>
          </a:ln>
        </p:spPr>
        <p:txBody>
          <a:bodyPr>
            <a:spAutoFit/>
          </a:bodyPr>
          <a:p>
            <a:pPr>
              <a:lnSpc>
                <a:spcPct val="200000"/>
              </a:lnSpc>
            </a:pPr>
            <a:r>
              <a:rPr lang="zh-CN" sz="3600" dirty="0">
                <a:solidFill>
                  <a:srgbClr val="FF0000"/>
                </a:solidFill>
                <a:latin typeface="微软雅黑" panose="020B0503020204020204" pitchFamily="34" charset="-122"/>
                <a:ea typeface="微软雅黑" panose="020B0503020204020204" pitchFamily="34" charset="-122"/>
                <a:sym typeface="+mn-ea"/>
              </a:rPr>
              <a:t>一、认识到辩证写作的价值</a:t>
            </a:r>
            <a:endParaRPr lang="zh-CN" sz="3600" dirty="0">
              <a:solidFill>
                <a:srgbClr val="FF0000"/>
              </a:solidFill>
              <a:latin typeface="微软雅黑" panose="020B0503020204020204" pitchFamily="34" charset="-122"/>
              <a:ea typeface="微软雅黑" panose="020B0503020204020204" pitchFamily="34" charset="-122"/>
            </a:endParaRPr>
          </a:p>
          <a:p>
            <a:pPr>
              <a:lnSpc>
                <a:spcPct val="200000"/>
              </a:lnSpc>
            </a:pPr>
            <a:r>
              <a:rPr lang="zh-CN" sz="3600" dirty="0">
                <a:solidFill>
                  <a:srgbClr val="FF0000"/>
                </a:solidFill>
                <a:latin typeface="微软雅黑" panose="020B0503020204020204" pitchFamily="34" charset="-122"/>
                <a:ea typeface="微软雅黑" panose="020B0503020204020204" pitchFamily="34" charset="-122"/>
              </a:rPr>
              <a:t>二、认识辩证写作的要点</a:t>
            </a:r>
            <a:endParaRPr lang="zh-CN" sz="3600" dirty="0">
              <a:solidFill>
                <a:srgbClr val="FF0000"/>
              </a:solidFill>
              <a:latin typeface="微软雅黑" panose="020B0503020204020204" pitchFamily="34" charset="-122"/>
              <a:ea typeface="微软雅黑" panose="020B0503020204020204" pitchFamily="34" charset="-122"/>
            </a:endParaRPr>
          </a:p>
          <a:p>
            <a:pPr>
              <a:lnSpc>
                <a:spcPct val="200000"/>
              </a:lnSpc>
            </a:pPr>
            <a:r>
              <a:rPr lang="zh-CN" sz="3600" dirty="0">
                <a:solidFill>
                  <a:srgbClr val="FF0000"/>
                </a:solidFill>
                <a:latin typeface="微软雅黑" panose="020B0503020204020204" pitchFamily="34" charset="-122"/>
                <a:ea typeface="微软雅黑" panose="020B0503020204020204" pitchFamily="34" charset="-122"/>
              </a:rPr>
              <a:t>三、把握常见辩证写作类型</a:t>
            </a:r>
            <a:endParaRPr lang="zh-CN" sz="3600" dirty="0">
              <a:solidFill>
                <a:srgbClr val="FF0000"/>
              </a:solidFill>
              <a:latin typeface="微软雅黑" panose="020B0503020204020204" pitchFamily="34" charset="-122"/>
              <a:ea typeface="微软雅黑" panose="020B0503020204020204" pitchFamily="34" charset="-122"/>
              <a:sym typeface="+mn-ea"/>
            </a:endParaRPr>
          </a:p>
          <a:p>
            <a:pPr>
              <a:lnSpc>
                <a:spcPct val="200000"/>
              </a:lnSpc>
            </a:pPr>
            <a:endParaRPr lang="zh-CN" sz="3600" dirty="0">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矩形 1"/>
          <p:cNvSpPr/>
          <p:nvPr/>
        </p:nvSpPr>
        <p:spPr>
          <a:xfrm>
            <a:off x="1331278" y="367030"/>
            <a:ext cx="6480175" cy="1198880"/>
          </a:xfrm>
          <a:prstGeom prst="rect">
            <a:avLst/>
          </a:prstGeom>
          <a:noFill/>
          <a:ln w="9525">
            <a:noFill/>
          </a:ln>
        </p:spPr>
        <p:txBody>
          <a:bodyPr>
            <a:spAutoFit/>
          </a:bodyPr>
          <a:p>
            <a:pPr algn="ctr">
              <a:lnSpc>
                <a:spcPct val="200000"/>
              </a:lnSpc>
            </a:pPr>
            <a:r>
              <a:rPr lang="zh-CN" altLang="en-US" sz="3600" dirty="0">
                <a:latin typeface="微软雅黑" panose="020B0503020204020204" pitchFamily="34" charset="-122"/>
                <a:ea typeface="微软雅黑" panose="020B0503020204020204" pitchFamily="34" charset="-122"/>
              </a:rPr>
              <a:t>本课内容</a:t>
            </a:r>
            <a:endParaRPr lang="zh-CN" altLang="en-US" sz="3600" dirty="0">
              <a:latin typeface="微软雅黑" panose="020B0503020204020204" pitchFamily="34" charset="-122"/>
              <a:ea typeface="微软雅黑" panose="020B0503020204020204" pitchFamily="34" charset="-122"/>
            </a:endParaRPr>
          </a:p>
        </p:txBody>
      </p:sp>
      <p:sp>
        <p:nvSpPr>
          <p:cNvPr id="3075" name="矩形 1"/>
          <p:cNvSpPr/>
          <p:nvPr/>
        </p:nvSpPr>
        <p:spPr>
          <a:xfrm>
            <a:off x="125730" y="1436370"/>
            <a:ext cx="8559165" cy="6739255"/>
          </a:xfrm>
          <a:prstGeom prst="rect">
            <a:avLst/>
          </a:prstGeom>
          <a:noFill/>
          <a:ln w="9525">
            <a:noFill/>
          </a:ln>
        </p:spPr>
        <p:txBody>
          <a:bodyPr wrap="square">
            <a:spAutoFit/>
          </a:bodyPr>
          <a:p>
            <a:pPr>
              <a:lnSpc>
                <a:spcPct val="200000"/>
              </a:lnSpc>
            </a:pPr>
            <a:r>
              <a:rPr lang="zh-CN" altLang="en-US" sz="3600" dirty="0">
                <a:solidFill>
                  <a:srgbClr val="FF0000"/>
                </a:solidFill>
                <a:latin typeface="微软雅黑" panose="020B0503020204020204" pitchFamily="34" charset="-122"/>
                <a:ea typeface="微软雅黑" panose="020B0503020204020204" pitchFamily="34" charset="-122"/>
              </a:rPr>
              <a:t>一、什么是辩证立意</a:t>
            </a:r>
            <a:endParaRPr lang="zh-CN" altLang="en-US" sz="3600" dirty="0">
              <a:solidFill>
                <a:srgbClr val="FF0000"/>
              </a:solidFill>
              <a:latin typeface="微软雅黑" panose="020B0503020204020204" pitchFamily="34" charset="-122"/>
              <a:ea typeface="微软雅黑" panose="020B0503020204020204" pitchFamily="34" charset="-122"/>
            </a:endParaRPr>
          </a:p>
          <a:p>
            <a:pPr>
              <a:lnSpc>
                <a:spcPct val="200000"/>
              </a:lnSpc>
            </a:pPr>
            <a:r>
              <a:rPr lang="zh-CN" altLang="en-US" sz="3600" dirty="0">
                <a:solidFill>
                  <a:srgbClr val="FF0000"/>
                </a:solidFill>
                <a:latin typeface="微软雅黑" panose="020B0503020204020204" pitchFamily="34" charset="-122"/>
                <a:ea typeface="微软雅黑" panose="020B0503020204020204" pitchFamily="34" charset="-122"/>
              </a:rPr>
              <a:t>二、高考写作中辩证立意的必要性</a:t>
            </a:r>
            <a:endParaRPr lang="zh-CN" altLang="en-US" sz="3600" dirty="0">
              <a:solidFill>
                <a:srgbClr val="FF0000"/>
              </a:solidFill>
              <a:latin typeface="微软雅黑" panose="020B0503020204020204" pitchFamily="34" charset="-122"/>
              <a:ea typeface="微软雅黑" panose="020B0503020204020204" pitchFamily="34" charset="-122"/>
            </a:endParaRPr>
          </a:p>
          <a:p>
            <a:pPr>
              <a:lnSpc>
                <a:spcPct val="200000"/>
              </a:lnSpc>
            </a:pPr>
            <a:r>
              <a:rPr lang="zh-CN" altLang="en-US" sz="3600" dirty="0">
                <a:solidFill>
                  <a:srgbClr val="FF0000"/>
                </a:solidFill>
                <a:latin typeface="微软雅黑" panose="020B0503020204020204" pitchFamily="34" charset="-122"/>
                <a:ea typeface="微软雅黑" panose="020B0503020204020204" pitchFamily="34" charset="-122"/>
              </a:rPr>
              <a:t>三、辩证立意的方法与步骤</a:t>
            </a:r>
            <a:endParaRPr lang="zh-CN" altLang="en-US" sz="3600" dirty="0">
              <a:solidFill>
                <a:srgbClr val="FF0000"/>
              </a:solidFill>
              <a:latin typeface="微软雅黑" panose="020B0503020204020204" pitchFamily="34" charset="-122"/>
              <a:ea typeface="微软雅黑" panose="020B0503020204020204" pitchFamily="34" charset="-122"/>
            </a:endParaRPr>
          </a:p>
          <a:p>
            <a:pPr>
              <a:lnSpc>
                <a:spcPct val="200000"/>
              </a:lnSpc>
            </a:pPr>
            <a:r>
              <a:rPr lang="zh-CN" sz="3600" dirty="0">
                <a:solidFill>
                  <a:srgbClr val="FF0000"/>
                </a:solidFill>
                <a:latin typeface="微软雅黑" panose="020B0503020204020204" pitchFamily="34" charset="-122"/>
                <a:ea typeface="微软雅黑" panose="020B0503020204020204" pitchFamily="34" charset="-122"/>
                <a:sym typeface="+mn-ea"/>
              </a:rPr>
              <a:t>四、辩证写作背后的套路性</a:t>
            </a:r>
            <a:endParaRPr lang="zh-CN" sz="3600" dirty="0">
              <a:solidFill>
                <a:srgbClr val="FF0000"/>
              </a:solidFill>
              <a:latin typeface="微软雅黑" panose="020B0503020204020204" pitchFamily="34" charset="-122"/>
              <a:ea typeface="微软雅黑" panose="020B0503020204020204" pitchFamily="34" charset="-122"/>
              <a:sym typeface="+mn-ea"/>
            </a:endParaRPr>
          </a:p>
          <a:p>
            <a:pPr>
              <a:lnSpc>
                <a:spcPct val="200000"/>
              </a:lnSpc>
            </a:pPr>
            <a:endParaRPr lang="zh-CN" altLang="en-US" sz="3600" dirty="0">
              <a:solidFill>
                <a:srgbClr val="FF0000"/>
              </a:solidFill>
              <a:latin typeface="微软雅黑" panose="020B0503020204020204" pitchFamily="34" charset="-122"/>
              <a:ea typeface="微软雅黑" panose="020B0503020204020204" pitchFamily="34" charset="-122"/>
            </a:endParaRPr>
          </a:p>
          <a:p>
            <a:pPr>
              <a:lnSpc>
                <a:spcPct val="200000"/>
              </a:lnSpc>
            </a:pPr>
            <a:endParaRPr lang="zh-CN" altLang="en-US" sz="36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1"/>
          <p:cNvSpPr>
            <a:spLocks noChangeArrowheads="1"/>
          </p:cNvSpPr>
          <p:nvPr/>
        </p:nvSpPr>
        <p:spPr bwMode="auto">
          <a:xfrm>
            <a:off x="100965" y="1355725"/>
            <a:ext cx="7786370" cy="5215890"/>
          </a:xfrm>
          <a:prstGeom prst="rect">
            <a:avLst/>
          </a:prstGeom>
          <a:noFill/>
          <a:ln>
            <a:noFill/>
          </a:ln>
        </p:spPr>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000" b="0" i="0" u="none" strike="noStrike" kern="1200" cap="none" spc="0" normalizeH="0" baseline="0" noProof="0" dirty="0">
                <a:ln>
                  <a:noFill/>
                </a:ln>
                <a:effectLst/>
                <a:uLnTx/>
                <a:uFillTx/>
                <a:latin typeface="+mn-ea"/>
                <a:ea typeface="+mn-ea"/>
                <a:cs typeface="+mn-cs"/>
              </a:rPr>
              <a:t>       </a:t>
            </a:r>
            <a:r>
              <a:rPr kumimoji="0" lang="zh-CN" altLang="en-US" sz="2000" b="0" i="0" u="none" strike="noStrike" kern="1200" cap="none" spc="0" normalizeH="0" baseline="0" noProof="0" dirty="0">
                <a:ln>
                  <a:noFill/>
                </a:ln>
                <a:effectLst/>
                <a:uLnTx/>
                <a:uFillTx/>
                <a:latin typeface="+mn-ea"/>
                <a:ea typeface="+mn-ea"/>
                <a:cs typeface="+mn-cs"/>
              </a:rPr>
              <a:t>辩证思维是一种运用概念、判断、推理等思维形式对客观事物发展过程进行反映的思维形式。其基本特点是将对象作为一个整体，从其内在矛盾的运动、变化及各个方面的相互联系中进行考察，以便从本质上系统地、完整地认识对象。</a:t>
            </a:r>
            <a:endParaRPr kumimoji="0" lang="zh-CN" altLang="en-US" sz="2000" b="0" i="0" u="none" strike="noStrike" kern="1200" cap="none" spc="0" normalizeH="0" baseline="0" noProof="0" dirty="0">
              <a:ln>
                <a:noFill/>
              </a:ln>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dirty="0">
                <a:ln>
                  <a:noFill/>
                </a:ln>
                <a:effectLst/>
                <a:uLnTx/>
                <a:uFillTx/>
                <a:latin typeface="+mn-ea"/>
                <a:ea typeface="+mn-ea"/>
                <a:cs typeface="+mn-cs"/>
              </a:rPr>
              <a:t>       因为从矛盾的运动、变化甚至截然对立的角度关注某一现象，更切近事物的本质，自然能揭示事物的奥秘和复杂性。运用到考场写作中，对立相反相成立意，最为深刻，最为透彻（事物是一分为二的，这种立意最能揭示论述对象的本质特征），也最难写作。在考场写作审题立意时，我们只要从所给材料中提炼出两个话题，且找出其中的对立统一关系，就可能够达到立意的深刻。</a:t>
            </a:r>
            <a:endParaRPr kumimoji="0" lang="zh-CN" altLang="en-US" sz="2400" b="0" i="0" u="none" strike="noStrike" kern="1200" cap="none" spc="0" normalizeH="0" baseline="0" noProof="0" dirty="0">
              <a:ln>
                <a:noFill/>
              </a:ln>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endParaRPr kumimoji="0" lang="zh-CN" altLang="en-US" sz="2200" b="0" i="0" u="none" strike="noStrike" kern="1200" cap="none" spc="0" normalizeH="0" baseline="0" noProof="0" dirty="0">
              <a:ln>
                <a:noFill/>
              </a:ln>
              <a:solidFill>
                <a:schemeClr val="tx1"/>
              </a:solidFill>
              <a:effectLst/>
              <a:uLnTx/>
              <a:uFillTx/>
              <a:latin typeface="+mn-ea"/>
              <a:ea typeface="+mn-ea"/>
              <a:cs typeface="+mn-cs"/>
            </a:endParaRPr>
          </a:p>
        </p:txBody>
      </p:sp>
      <p:sp>
        <p:nvSpPr>
          <p:cNvPr id="2" name="文本框 1"/>
          <p:cNvSpPr txBox="1"/>
          <p:nvPr/>
        </p:nvSpPr>
        <p:spPr>
          <a:xfrm>
            <a:off x="-1792605" y="839470"/>
            <a:ext cx="8084820" cy="645160"/>
          </a:xfrm>
          <a:prstGeom prst="rect">
            <a:avLst/>
          </a:prstGeom>
          <a:noFill/>
        </p:spPr>
        <p:txBody>
          <a:bodyPr wrap="none" rtlCol="0" anchor="t">
            <a:spAutoFit/>
          </a:bodyPr>
          <a:p>
            <a:pPr algn="ctr"/>
            <a:r>
              <a:rPr lang="en-US" altLang="zh-CN" sz="3600" dirty="0">
                <a:solidFill>
                  <a:srgbClr val="FF0000"/>
                </a:solidFill>
                <a:latin typeface="微软雅黑" panose="020B0503020204020204" pitchFamily="34" charset="-122"/>
                <a:ea typeface="微软雅黑" panose="020B0503020204020204" pitchFamily="34" charset="-122"/>
                <a:sym typeface="+mn-ea"/>
              </a:rPr>
              <a:t>                            </a:t>
            </a:r>
            <a:r>
              <a:rPr lang="zh-CN" altLang="en-US" sz="3600" dirty="0">
                <a:solidFill>
                  <a:srgbClr val="FF0000"/>
                </a:solidFill>
                <a:latin typeface="微软雅黑" panose="020B0503020204020204" pitchFamily="34" charset="-122"/>
                <a:ea typeface="微软雅黑" panose="020B0503020204020204" pitchFamily="34" charset="-122"/>
                <a:sym typeface="+mn-ea"/>
              </a:rPr>
              <a:t>一、什么是辩证立意</a:t>
            </a:r>
            <a:endParaRPr lang="zh-CN" altLang="en-US" sz="36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a:spLocks noChangeArrowheads="1"/>
          </p:cNvSpPr>
          <p:nvPr/>
        </p:nvSpPr>
        <p:spPr bwMode="auto">
          <a:xfrm>
            <a:off x="342900" y="549275"/>
            <a:ext cx="8424863" cy="922020"/>
          </a:xfrm>
          <a:prstGeom prst="rect">
            <a:avLst/>
          </a:prstGeom>
          <a:noFill/>
          <a:ln>
            <a:noFill/>
          </a:ln>
        </p:spPr>
        <p:txBody>
          <a:bodyPr>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chemeClr val="tx1"/>
                </a:solidFill>
                <a:effectLst/>
                <a:uLnTx/>
                <a:uFillTx/>
                <a:latin typeface="+mn-ea"/>
                <a:ea typeface="+mn-ea"/>
                <a:cs typeface="+mn-cs"/>
                <a:sym typeface="+mn-ea"/>
              </a:rPr>
              <a:t>高考试题   辩证角度分析</a:t>
            </a:r>
            <a:endParaRPr kumimoji="0" lang="zh-CN" altLang="en-US" sz="3600" b="0" i="0" u="none" strike="noStrike" kern="1200" cap="none" spc="0" normalizeH="0" baseline="0" noProof="0" dirty="0">
              <a:ln>
                <a:noFill/>
              </a:ln>
              <a:solidFill>
                <a:schemeClr val="tx1"/>
              </a:solidFill>
              <a:effectLst/>
              <a:uLnTx/>
              <a:uFillTx/>
              <a:latin typeface="+mn-ea"/>
              <a:ea typeface="+mn-ea"/>
              <a:cs typeface="+mn-cs"/>
              <a:sym typeface="+mn-ea"/>
            </a:endParaRPr>
          </a:p>
        </p:txBody>
      </p:sp>
      <p:sp>
        <p:nvSpPr>
          <p:cNvPr id="3" name="矩形 1"/>
          <p:cNvSpPr>
            <a:spLocks noChangeArrowheads="1"/>
          </p:cNvSpPr>
          <p:nvPr/>
        </p:nvSpPr>
        <p:spPr bwMode="auto">
          <a:xfrm>
            <a:off x="147638" y="1530985"/>
            <a:ext cx="8620125" cy="4523105"/>
          </a:xfrm>
          <a:prstGeom prst="rect">
            <a:avLst/>
          </a:prstGeom>
          <a:noFill/>
          <a:ln>
            <a:noFill/>
          </a:ln>
        </p:spPr>
        <p:txBody>
          <a:bodyPr>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sz="2400" b="1" i="0" u="none" strike="noStrike" kern="1200" cap="none" spc="0" normalizeH="0" baseline="0" noProof="0" dirty="0">
                <a:ln>
                  <a:noFill/>
                </a:ln>
                <a:solidFill>
                  <a:srgbClr val="FF0000"/>
                </a:solidFill>
                <a:effectLst/>
                <a:uLnTx/>
                <a:uFillTx/>
                <a:latin typeface="+mn-ea"/>
                <a:ea typeface="+mn-ea"/>
                <a:cs typeface="+mn-cs"/>
              </a:rPr>
              <a:t>    </a:t>
            </a:r>
            <a:r>
              <a:rPr kumimoji="0" lang="en-US" sz="2400" b="1" i="0" u="none" strike="noStrike" kern="1200" cap="none" spc="0" normalizeH="0" baseline="0" noProof="0" dirty="0">
                <a:ln>
                  <a:noFill/>
                </a:ln>
                <a:solidFill>
                  <a:schemeClr val="tx1"/>
                </a:solidFill>
                <a:effectLst/>
                <a:uLnTx/>
                <a:uFillTx/>
                <a:latin typeface="+mn-ea"/>
                <a:ea typeface="+mn-ea"/>
                <a:cs typeface="+mn-cs"/>
              </a:rPr>
              <a:t>  </a:t>
            </a:r>
            <a:r>
              <a:rPr kumimoji="0" sz="2400" b="1" i="0" u="none" strike="noStrike" kern="1200" cap="none" spc="0" normalizeH="0" baseline="0" noProof="0" dirty="0">
                <a:ln>
                  <a:noFill/>
                </a:ln>
                <a:solidFill>
                  <a:schemeClr val="tx1"/>
                </a:solidFill>
                <a:effectLst/>
                <a:uLnTx/>
                <a:uFillTx/>
                <a:latin typeface="+mn-ea"/>
                <a:ea typeface="+mn-ea"/>
                <a:cs typeface="+mn-cs"/>
              </a:rPr>
              <a:t>2015年小陈举报高速上开车的父亲老陈材料</a:t>
            </a:r>
            <a:endParaRPr kumimoji="0" sz="2400" i="0" u="none" strike="noStrike" kern="1200" cap="none" spc="0" normalizeH="0" baseline="0" noProof="0" dirty="0">
              <a:ln>
                <a:noFill/>
              </a:ln>
              <a:solidFill>
                <a:srgbClr val="FF0000"/>
              </a:solidFill>
              <a:effectLst/>
              <a:uLnTx/>
              <a:uFillTx/>
              <a:latin typeface="+mn-ea"/>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sz="2400" i="0" u="none" strike="noStrike" kern="1200" cap="none" spc="0" normalizeH="0" baseline="0" noProof="0" dirty="0">
                <a:ln>
                  <a:noFill/>
                </a:ln>
                <a:solidFill>
                  <a:srgbClr val="FF0000"/>
                </a:solidFill>
                <a:effectLst/>
                <a:uLnTx/>
                <a:uFillTx/>
                <a:latin typeface="+mn-ea"/>
                <a:ea typeface="+mn-ea"/>
                <a:cs typeface="+mn-cs"/>
              </a:rPr>
              <a:t>       此文写作思路众多，我们完全可以抓住事物对立两极理论，比如从“情和理”角度论证，于情而言，同情老陈遭遇；于理而言，赞同女儿小陈大义灭亲；结论，情理相较，理大于情，二者兼顾，方为上策。再从“孝与不孝”角度立论，疼爱父亲为孝，举报父亲为不孝，但此“不孝”从某种程度来说为“大孝”，在“孝与不孝”的视角下，在女儿甘愿承受别人呵斥中，我们可窥见女儿对父亲的深情。</a:t>
            </a:r>
            <a:endParaRPr kumimoji="0" sz="2400" i="0" u="none" strike="noStrike" kern="1200" cap="none" spc="0" normalizeH="0" baseline="0" noProof="0" dirty="0">
              <a:ln>
                <a:noFill/>
              </a:ln>
              <a:solidFill>
                <a:srgbClr val="FF0000"/>
              </a:solidFill>
              <a:effectLst/>
              <a:uLnTx/>
              <a:uFillTx/>
              <a:latin typeface="+mn-ea"/>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67640" y="1346835"/>
            <a:ext cx="8809355" cy="3784600"/>
          </a:xfrm>
          <a:prstGeom prst="rect">
            <a:avLst/>
          </a:prstGeom>
          <a:noFill/>
        </p:spPr>
        <p:txBody>
          <a:bodyPr wrap="square" rtlCol="0" anchor="t">
            <a:spAutoFit/>
          </a:bodyPr>
          <a:p>
            <a:pPr algn="ctr"/>
            <a:r>
              <a:rPr lang="en-US" altLang="zh-CN" sz="2400">
                <a:solidFill>
                  <a:srgbClr val="FF0000"/>
                </a:solidFill>
              </a:rPr>
              <a:t>    </a:t>
            </a:r>
            <a:r>
              <a:rPr lang="en-US" altLang="zh-CN" sz="2400">
                <a:solidFill>
                  <a:schemeClr val="tx1"/>
                </a:solidFill>
              </a:rPr>
              <a:t> </a:t>
            </a:r>
            <a:r>
              <a:rPr lang="en-US" altLang="zh-CN" sz="2400" b="1">
                <a:solidFill>
                  <a:schemeClr val="tx1"/>
                </a:solidFill>
              </a:rPr>
              <a:t> </a:t>
            </a:r>
            <a:r>
              <a:rPr lang="zh-CN" altLang="en-US" sz="2400" b="1">
                <a:solidFill>
                  <a:schemeClr val="tx1"/>
                </a:solidFill>
              </a:rPr>
              <a:t>2016年“巴掌和香吻”的漫画</a:t>
            </a:r>
            <a:endParaRPr lang="zh-CN" altLang="en-US" sz="2400">
              <a:solidFill>
                <a:schemeClr val="tx1"/>
              </a:solidFill>
            </a:endParaRPr>
          </a:p>
          <a:p>
            <a:pPr algn="ctr"/>
            <a:endParaRPr lang="zh-CN" altLang="en-US" sz="2400">
              <a:solidFill>
                <a:srgbClr val="FF0000"/>
              </a:solidFill>
            </a:endParaRPr>
          </a:p>
          <a:p>
            <a:r>
              <a:rPr lang="zh-CN" altLang="en-US" sz="2400">
                <a:solidFill>
                  <a:srgbClr val="FF0000"/>
                </a:solidFill>
              </a:rPr>
              <a:t>        若从辩证角度也有很多立意。从“进步与退步”角度立论，进步意味奖赏，退步意味惩罚，其实进步非进步，退步非退步，如此，得出结论，我们做事须谨慎，透过现象抓本质。再从“赏与罚”角度立论，奖赏为鼓励，处罚意味批评，但二者须结合，只有如此，效果方能最佳。再从“应试与素质教育”讲，应试求分数，故100分降为98得到巴掌，素质教育看重能力，故58升到60分获得香吻，这提醒我们，以孩子的全面发展为宗旨，素质培养为本，分数为末，本末得当，方为和谐。</a:t>
            </a:r>
            <a:endParaRPr lang="zh-CN" altLang="en-US" sz="240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4640" y="335915"/>
            <a:ext cx="8448040" cy="4892675"/>
          </a:xfrm>
          <a:prstGeom prst="rect">
            <a:avLst/>
          </a:prstGeom>
          <a:noFill/>
        </p:spPr>
        <p:txBody>
          <a:bodyPr wrap="square" rtlCol="0" anchor="t">
            <a:spAutoFit/>
          </a:bodyPr>
          <a:p>
            <a:pPr algn="ctr"/>
            <a:endParaRPr lang="zh-CN" altLang="en-US" sz="2400"/>
          </a:p>
          <a:p>
            <a:pPr algn="ctr"/>
            <a:r>
              <a:rPr lang="zh-CN" altLang="en-US" sz="2400" b="1"/>
              <a:t>2017年新课标卷高考作文</a:t>
            </a:r>
            <a:endParaRPr lang="zh-CN" altLang="en-US" sz="2400"/>
          </a:p>
          <a:p>
            <a:pPr algn="ctr"/>
            <a:endParaRPr lang="zh-CN" altLang="en-US" sz="2400"/>
          </a:p>
          <a:p>
            <a:pPr algn="ctr"/>
            <a:endParaRPr lang="zh-CN" altLang="en-US" sz="2400">
              <a:solidFill>
                <a:srgbClr val="C00000"/>
              </a:solidFill>
            </a:endParaRPr>
          </a:p>
          <a:p>
            <a:r>
              <a:rPr lang="zh-CN" altLang="en-US" sz="2400">
                <a:solidFill>
                  <a:srgbClr val="C00000"/>
                </a:solidFill>
              </a:rPr>
              <a:t>         从十二个名词中，我们可以选举方向性一致的名词比如“移动支付”和“高铁”，二者的共同点是从中见证了中国的发展繁荣，思路简单。但如果选择“京剧”和“移动支付”，虽然二者都是对中国有益的，但二者有古今之别，分别意味着“传统”和“现代”，我们便可从中引申出二者的自然转变，在转变中展望社会有着美好的未来。这样，逻辑思维难度增加。若我们围绕“共享单车”和“空气污染”为话题立意根基写作，其逻辑的对比性更明显，提醒我们辩证地看到社会的进步与发展，增加文章深度。</a:t>
            </a:r>
            <a:endParaRPr lang="zh-CN" altLang="en-US" sz="2400">
              <a:solidFill>
                <a:srgbClr val="C0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1755" y="890270"/>
            <a:ext cx="8416925" cy="5262245"/>
          </a:xfrm>
          <a:prstGeom prst="rect">
            <a:avLst/>
          </a:prstGeom>
          <a:noFill/>
          <a:ln w="9525">
            <a:noFill/>
          </a:ln>
        </p:spPr>
        <p:txBody>
          <a:bodyPr wrap="square">
            <a:spAutoFit/>
          </a:bodyPr>
          <a:p>
            <a:pPr indent="306070"/>
            <a:r>
              <a:rPr lang="zh-CN" altLang="en-US" sz="3600" dirty="0">
                <a:solidFill>
                  <a:srgbClr val="FF0000"/>
                </a:solidFill>
                <a:latin typeface="微软雅黑" panose="020B0503020204020204" pitchFamily="34" charset="-122"/>
                <a:ea typeface="微软雅黑" panose="020B0503020204020204" pitchFamily="34" charset="-122"/>
                <a:sym typeface="+mn-ea"/>
              </a:rPr>
              <a:t>二、高考写作中辩证立意的必要性</a:t>
            </a:r>
            <a:endParaRPr lang="zh-CN" altLang="en-US" sz="3600" dirty="0">
              <a:solidFill>
                <a:srgbClr val="FF0000"/>
              </a:solidFill>
              <a:latin typeface="微软雅黑" panose="020B0503020204020204" pitchFamily="34" charset="-122"/>
              <a:ea typeface="微软雅黑" panose="020B0503020204020204" pitchFamily="34" charset="-122"/>
              <a:sym typeface="+mn-ea"/>
            </a:endParaRPr>
          </a:p>
          <a:p>
            <a:pPr indent="306070"/>
            <a:endParaRPr lang="zh-CN" altLang="en-US" sz="3600" dirty="0">
              <a:solidFill>
                <a:srgbClr val="FF0000"/>
              </a:solidFill>
              <a:latin typeface="微软雅黑" panose="020B0503020204020204" pitchFamily="34" charset="-122"/>
              <a:ea typeface="微软雅黑" panose="020B0503020204020204" pitchFamily="34" charset="-122"/>
              <a:sym typeface="+mn-ea"/>
            </a:endParaRPr>
          </a:p>
          <a:p>
            <a:pPr indent="306070"/>
            <a:r>
              <a:rPr lang="zh-CN" altLang="en-US" sz="2400">
                <a:solidFill>
                  <a:srgbClr val="C00000"/>
                </a:solidFill>
                <a:ea typeface="宋体" panose="02010600030101010101" pitchFamily="2" charset="-122"/>
              </a:rPr>
              <a:t>     </a:t>
            </a:r>
            <a:r>
              <a:rPr lang="zh-CN" altLang="en-US" sz="2400">
                <a:solidFill>
                  <a:schemeClr val="tx1"/>
                </a:solidFill>
                <a:effectLst>
                  <a:outerShdw blurRad="38100" dist="19050" dir="2700000" algn="tl" rotWithShape="0">
                    <a:schemeClr val="dk1">
                      <a:alpha val="40000"/>
                    </a:schemeClr>
                  </a:outerShdw>
                </a:effectLst>
                <a:ea typeface="宋体" panose="02010600030101010101" pitchFamily="2" charset="-122"/>
              </a:rPr>
              <a:t>回首近年来任务驱动作文，不难发现其典型例题，不外乎时评类、观点类、组合类材料，一个或相关话题，针锋相对的争论，激发了学生的思考兴趣，写作时需要“就事论事”或“论理”，能力要求指向较高的理性思辨思维。</a:t>
            </a:r>
            <a:endParaRPr lang="zh-CN" altLang="en-US" sz="2400">
              <a:solidFill>
                <a:schemeClr val="tx1"/>
              </a:solidFill>
              <a:effectLst>
                <a:outerShdw blurRad="38100" dist="19050" dir="2700000" algn="tl" rotWithShape="0">
                  <a:schemeClr val="dk1">
                    <a:alpha val="40000"/>
                  </a:schemeClr>
                </a:outerShdw>
              </a:effectLst>
              <a:ea typeface="宋体" panose="02010600030101010101" pitchFamily="2" charset="-122"/>
            </a:endParaRPr>
          </a:p>
          <a:p>
            <a:pPr indent="306070"/>
            <a:r>
              <a:rPr lang="zh-CN" altLang="en-US" sz="2400">
                <a:solidFill>
                  <a:schemeClr val="tx1"/>
                </a:solidFill>
                <a:effectLst>
                  <a:outerShdw blurRad="38100" dist="19050" dir="2700000" algn="tl" rotWithShape="0">
                    <a:schemeClr val="dk1">
                      <a:alpha val="40000"/>
                    </a:schemeClr>
                  </a:outerShdw>
                </a:effectLst>
                <a:ea typeface="宋体" panose="02010600030101010101" pitchFamily="2" charset="-122"/>
              </a:rPr>
              <a:t>    而这一切，冥冥之中，暗示着我们，若想在写作中获得高分，都要求立意的深刻，要想完美完成任务，莫过于运用辩证逻辑。此种立意有固定的写作逻辑：抓住话题的两端辩证立论论证。在考场上，那样既可节约时间，又能向老师显示自身水平。在笔者看来，这种辩证逻辑思维是万能的，应付当前流行的任务驱动作文很有效用，如果运用到位，完全可以做到以不变应万变。</a:t>
            </a:r>
            <a:endParaRPr lang="zh-CN" altLang="en-US" sz="2400">
              <a:solidFill>
                <a:schemeClr val="tx1"/>
              </a:solidFill>
              <a:effectLst>
                <a:outerShdw blurRad="38100" dist="19050" dir="2700000" algn="tl" rotWithShape="0">
                  <a:schemeClr val="dk1">
                    <a:alpha val="40000"/>
                  </a:schemeClr>
                </a:outerShdw>
              </a:effectLst>
              <a:ea typeface="宋体" panose="02010600030101010101"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时尚中黑简体"/>
        <a:ea typeface="时尚中黑简体"/>
        <a:cs typeface="时尚中黑简体"/>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5774</Words>
  <Application>WPS 演示</Application>
  <PresentationFormat>全屏显示(4:3)</PresentationFormat>
  <Paragraphs>134</Paragraphs>
  <Slides>27</Slides>
  <Notes>22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Arial</vt:lpstr>
      <vt:lpstr>宋体</vt:lpstr>
      <vt:lpstr>Wingdings</vt:lpstr>
      <vt:lpstr>Calibri</vt:lpstr>
      <vt:lpstr>时尚中黑简体</vt:lpstr>
      <vt:lpstr>微软雅黑</vt:lpstr>
      <vt:lpstr>Arial Unicode MS</vt:lpstr>
      <vt:lpstr>黑体</vt:lpstr>
      <vt:lpstr>楷体</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dddd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西瓜</cp:lastModifiedBy>
  <cp:revision>189</cp:revision>
  <dcterms:created xsi:type="dcterms:W3CDTF">2011-09-22T23:42:00Z</dcterms:created>
  <dcterms:modified xsi:type="dcterms:W3CDTF">2019-05-31T12:32:23Z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2052-11.1.0.8654</vt:lpwstr>
  </property>
</Properties>
</file>