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66" r:id="rId3"/>
    <p:sldId id="257" r:id="rId4"/>
    <p:sldId id="265" r:id="rId5"/>
    <p:sldId id="264" r:id="rId6"/>
    <p:sldId id="269" r:id="rId7"/>
    <p:sldId id="311" r:id="rId8"/>
    <p:sldId id="281" r:id="rId9"/>
    <p:sldId id="271" r:id="rId10"/>
    <p:sldId id="291" r:id="rId11"/>
    <p:sldId id="304" r:id="rId12"/>
    <p:sldId id="290" r:id="rId13"/>
    <p:sldId id="289" r:id="rId14"/>
    <p:sldId id="288" r:id="rId15"/>
    <p:sldId id="287" r:id="rId16"/>
    <p:sldId id="305" r:id="rId17"/>
    <p:sldId id="306" r:id="rId18"/>
    <p:sldId id="286" r:id="rId19"/>
    <p:sldId id="285" r:id="rId20"/>
    <p:sldId id="284" r:id="rId21"/>
    <p:sldId id="307" r:id="rId22"/>
    <p:sldId id="283" r:id="rId23"/>
    <p:sldId id="282" r:id="rId24"/>
    <p:sldId id="267" r:id="rId25"/>
    <p:sldId id="292" r:id="rId26"/>
    <p:sldId id="293" r:id="rId27"/>
    <p:sldId id="294" r:id="rId28"/>
    <p:sldId id="296" r:id="rId29"/>
    <p:sldId id="297" r:id="rId30"/>
    <p:sldId id="299" r:id="rId31"/>
    <p:sldId id="308" r:id="rId32"/>
    <p:sldId id="309" r:id="rId33"/>
    <p:sldId id="310" r:id="rId34"/>
    <p:sldId id="312" r:id="rId35"/>
  </p:sldIdLst>
  <p:sldSz cx="9144000" cy="6858000" type="screen4x3"/>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111" autoAdjust="0"/>
    <p:restoredTop sz="94660"/>
  </p:normalViewPr>
  <p:slideViewPr>
    <p:cSldViewPr>
      <p:cViewPr varScale="1">
        <p:scale>
          <a:sx n="70" d="100"/>
          <a:sy n="70" d="100"/>
        </p:scale>
        <p:origin x="-1110" y="-9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3.xml" /><Relationship Id="rId40"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263E3E-BCB9-442C-BCAF-97BE71AFD078}" type="datetimeFigureOut">
              <a:rPr lang="zh-CN" altLang="en-US" smtClean="0"/>
              <a:t>2020/10/15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ABD40D-5992-41AE-B475-6B1B026983D6}"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263E3E-BCB9-442C-BCAF-97BE71AFD078}" type="datetimeFigureOut">
              <a:rPr lang="zh-CN" altLang="en-US" smtClean="0"/>
              <a:t>2020/10/15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ABD40D-5992-41AE-B475-6B1B026983D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1-2003292220340-L.jpg"/>
          <p:cNvPicPr>
            <a:picLocks noChangeAspect="1" noChangeArrowheads="1"/>
          </p:cNvPicPr>
          <p:nvPr/>
        </p:nvPicPr>
        <p:blipFill>
          <a:blip r:embed="rId2"/>
          <a:stretch>
            <a:fillRect/>
          </a:stretch>
        </p:blipFill>
        <p:spPr bwMode="auto">
          <a:xfrm>
            <a:off x="-25810" y="0"/>
            <a:ext cx="9169810" cy="6237312"/>
          </a:xfrm>
          <a:prstGeom prst="rect">
            <a:avLst/>
          </a:prstGeom>
          <a:noFill/>
        </p:spPr>
      </p:pic>
      <p:sp>
        <p:nvSpPr>
          <p:cNvPr id="6" name="矩形 5"/>
          <p:cNvSpPr/>
          <p:nvPr/>
        </p:nvSpPr>
        <p:spPr>
          <a:xfrm>
            <a:off x="1043608" y="2564904"/>
            <a:ext cx="6955750" cy="1446550"/>
          </a:xfrm>
          <a:prstGeom prst="rect">
            <a:avLst/>
          </a:prstGeom>
        </p:spPr>
        <p:txBody>
          <a:bodyPr wrap="none">
            <a:spAutoFit/>
          </a:bodyPr>
          <a:lstStyle/>
          <a:p>
            <a:r>
              <a:rPr lang="zh-CN" altLang="zh-CN" sz="4400" b="1" smtClean="0">
                <a:latin typeface="华文行楷" pitchFamily="2" charset="-122"/>
                <a:ea typeface="华文行楷" pitchFamily="2" charset="-122"/>
              </a:rPr>
              <a:t>人的正确思想是从哪里来的</a:t>
            </a:r>
            <a:endParaRPr lang="en-US" altLang="zh-CN" sz="4400" b="1" smtClean="0">
              <a:latin typeface="华文行楷" pitchFamily="2" charset="-122"/>
              <a:ea typeface="华文行楷" pitchFamily="2" charset="-122"/>
            </a:endParaRPr>
          </a:p>
          <a:p>
            <a:r>
              <a:rPr lang="en-US" altLang="zh-CN" sz="4400" b="1" smtClean="0">
                <a:latin typeface="华文行楷" pitchFamily="2" charset="-122"/>
                <a:ea typeface="华文行楷" pitchFamily="2" charset="-122"/>
              </a:rPr>
              <a:t>                                </a:t>
            </a:r>
            <a:r>
              <a:rPr lang="zh-CN" altLang="en-US" sz="4400" b="1" smtClean="0">
                <a:latin typeface="华文行楷" pitchFamily="2" charset="-122"/>
                <a:ea typeface="华文行楷" pitchFamily="2" charset="-122"/>
              </a:rPr>
              <a:t>毛泽东</a:t>
            </a:r>
            <a:endParaRPr lang="zh-CN" altLang="en-US" sz="4400">
              <a:latin typeface="华文行楷" pitchFamily="2" charset="-122"/>
              <a:ea typeface="华文行楷" pitchFamily="2"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92896"/>
            <a:ext cx="9144000" cy="5040560"/>
          </a:xfrm>
          <a:prstGeom prst="rect">
            <a:avLst/>
          </a:prstGeom>
          <a:noFill/>
        </p:spPr>
      </p:pic>
      <p:sp>
        <p:nvSpPr>
          <p:cNvPr id="4" name="流程图: 延期 3"/>
          <p:cNvSpPr/>
          <p:nvPr/>
        </p:nvSpPr>
        <p:spPr>
          <a:xfrm>
            <a:off x="0"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265" name="Rectangle 1"/>
          <p:cNvSpPr>
            <a:spLocks noChangeArrowheads="1"/>
          </p:cNvSpPr>
          <p:nvPr/>
        </p:nvSpPr>
        <p:spPr bwMode="auto">
          <a:xfrm>
            <a:off x="899592" y="240804"/>
            <a:ext cx="7560840" cy="661719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资料链接</a:t>
            </a:r>
            <a:r>
              <a:rPr lang="en-US" altLang="zh-CN" sz="3200" b="1" smtClean="0">
                <a:solidFill>
                  <a:srgbClr val="0070C0"/>
                </a:solidFill>
              </a:rPr>
              <a:t>1</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r>
              <a:rPr lang="en-US" altLang="zh-CN" sz="3200" b="1" smtClean="0">
                <a:solidFill>
                  <a:srgbClr val="0070C0"/>
                </a:solidFill>
                <a:latin typeface="宋体" pitchFamily="2" charset="-122"/>
                <a:ea typeface="宋体" pitchFamily="2" charset="-122"/>
                <a:cs typeface="Times New Roman" panose="02020603050405020304" pitchFamily="18" charset="0"/>
              </a:rPr>
              <a:t>            </a:t>
            </a:r>
            <a:r>
              <a:rPr lang="zh-CN" altLang="zh-CN" sz="3200" b="1" smtClean="0"/>
              <a:t>辩证唯物论</a:t>
            </a:r>
            <a:endParaRPr lang="zh-CN" altLang="zh-CN" sz="3200" smtClean="0"/>
          </a:p>
          <a:p>
            <a:r>
              <a:rPr lang="en-US" altLang="zh-CN" sz="2800" smtClean="0"/>
              <a:t>     </a:t>
            </a:r>
            <a:r>
              <a:rPr lang="zh-CN" altLang="zh-CN" sz="2800" smtClean="0"/>
              <a:t>辩证唯物论是</a:t>
            </a:r>
            <a:r>
              <a:rPr lang="zh-CN" altLang="zh-CN" sz="2800" b="1" smtClean="0">
                <a:solidFill>
                  <a:srgbClr val="FF0000"/>
                </a:solidFill>
              </a:rPr>
              <a:t>由马克思所主张的历史学说</a:t>
            </a:r>
            <a:r>
              <a:rPr lang="en-US" altLang="zh-CN" sz="2800" smtClean="0"/>
              <a:t>,</a:t>
            </a:r>
            <a:r>
              <a:rPr lang="zh-CN" altLang="zh-CN" sz="2800" smtClean="0"/>
              <a:t>是关于世界的物质性学说、关于物质和意识的辩证关系学说</a:t>
            </a:r>
            <a:r>
              <a:rPr lang="en-US" altLang="zh-CN" sz="2800" smtClean="0"/>
              <a:t>,</a:t>
            </a:r>
            <a:r>
              <a:rPr lang="zh-CN" altLang="zh-CN" sz="2800" smtClean="0"/>
              <a:t>它采用辩证法的观点研究世界的本质</a:t>
            </a:r>
            <a:r>
              <a:rPr lang="en-US" altLang="zh-CN" sz="2800" smtClean="0"/>
              <a:t>,</a:t>
            </a:r>
            <a:r>
              <a:rPr lang="zh-CN" altLang="zh-CN" sz="2800" smtClean="0"/>
              <a:t>所要说明的是世界的本质“是什么的问题”。</a:t>
            </a:r>
          </a:p>
          <a:p>
            <a:r>
              <a:rPr lang="en-US" altLang="zh-CN" sz="2800" b="1" smtClean="0">
                <a:solidFill>
                  <a:srgbClr val="FF0000"/>
                </a:solidFill>
              </a:rPr>
              <a:t>      </a:t>
            </a:r>
            <a:r>
              <a:rPr lang="zh-CN" altLang="zh-CN" sz="2800" smtClean="0"/>
              <a:t>辩证唯物论的</a:t>
            </a:r>
            <a:r>
              <a:rPr lang="zh-CN" altLang="zh-CN" sz="2800" b="1" smtClean="0">
                <a:solidFill>
                  <a:srgbClr val="FF0000"/>
                </a:solidFill>
              </a:rPr>
              <a:t>基本观点是</a:t>
            </a:r>
            <a:r>
              <a:rPr lang="en-US" altLang="zh-CN" sz="2800" b="1" smtClean="0">
                <a:solidFill>
                  <a:srgbClr val="FF0000"/>
                </a:solidFill>
              </a:rPr>
              <a:t>:</a:t>
            </a:r>
            <a:r>
              <a:rPr lang="zh-CN" altLang="zh-CN" sz="2800" b="1" smtClean="0">
                <a:solidFill>
                  <a:srgbClr val="FF0000"/>
                </a:solidFill>
              </a:rPr>
              <a:t>世界的本原是物质</a:t>
            </a:r>
            <a:r>
              <a:rPr lang="en-US" altLang="zh-CN" sz="2800" b="1" smtClean="0">
                <a:solidFill>
                  <a:srgbClr val="FF0000"/>
                </a:solidFill>
              </a:rPr>
              <a:t>,</a:t>
            </a:r>
            <a:r>
              <a:rPr lang="zh-CN" altLang="zh-CN" sz="2800" b="1" smtClean="0">
                <a:solidFill>
                  <a:srgbClr val="FF0000"/>
                </a:solidFill>
              </a:rPr>
              <a:t>主张物质决定意识</a:t>
            </a:r>
            <a:r>
              <a:rPr lang="en-US" altLang="zh-CN" sz="2800" b="1" smtClean="0">
                <a:solidFill>
                  <a:srgbClr val="FF0000"/>
                </a:solidFill>
              </a:rPr>
              <a:t>,</a:t>
            </a:r>
            <a:r>
              <a:rPr lang="zh-CN" altLang="zh-CN" sz="2800" b="1" smtClean="0">
                <a:solidFill>
                  <a:srgbClr val="FF0000"/>
                </a:solidFill>
              </a:rPr>
              <a:t>意识是对物质的反映</a:t>
            </a:r>
            <a:r>
              <a:rPr lang="en-US" altLang="zh-CN" sz="2800" b="1" smtClean="0">
                <a:solidFill>
                  <a:srgbClr val="FF0000"/>
                </a:solidFill>
              </a:rPr>
              <a:t>,</a:t>
            </a:r>
            <a:r>
              <a:rPr lang="zh-CN" altLang="zh-CN" sz="2800" b="1" smtClean="0">
                <a:solidFill>
                  <a:srgbClr val="FF0000"/>
                </a:solidFill>
              </a:rPr>
              <a:t>同时</a:t>
            </a:r>
            <a:r>
              <a:rPr lang="en-US" altLang="zh-CN" sz="2800" b="1" smtClean="0">
                <a:solidFill>
                  <a:srgbClr val="FF0000"/>
                </a:solidFill>
              </a:rPr>
              <a:t>,</a:t>
            </a:r>
            <a:r>
              <a:rPr lang="zh-CN" altLang="zh-CN" sz="2800" b="1" smtClean="0">
                <a:solidFill>
                  <a:srgbClr val="FF0000"/>
                </a:solidFill>
              </a:rPr>
              <a:t>意识对物质有能动的反作用。</a:t>
            </a:r>
            <a:endParaRPr lang="en-US" altLang="zh-CN" sz="2800" b="1" smtClean="0">
              <a:solidFill>
                <a:srgbClr val="FF0000"/>
              </a:solidFill>
            </a:endParaRPr>
          </a:p>
          <a:p>
            <a:r>
              <a:rPr lang="en-US" altLang="zh-CN" sz="2800" smtClean="0"/>
              <a:t>     </a:t>
            </a:r>
            <a:r>
              <a:rPr lang="zh-CN" altLang="zh-CN" sz="2800" smtClean="0"/>
              <a:t>辩证唯物论从物质与意识的辩证关系出发</a:t>
            </a:r>
            <a:r>
              <a:rPr lang="en-US" altLang="zh-CN" sz="2800" smtClean="0"/>
              <a:t>,</a:t>
            </a:r>
            <a:r>
              <a:rPr lang="zh-CN" altLang="zh-CN" sz="2800" smtClean="0"/>
              <a:t>要求我们想问题、办事情都要</a:t>
            </a:r>
            <a:r>
              <a:rPr lang="zh-CN" altLang="zh-CN" sz="2800" b="1" smtClean="0">
                <a:solidFill>
                  <a:srgbClr val="FF0000"/>
                </a:solidFill>
              </a:rPr>
              <a:t>坚持一切从实际出发</a:t>
            </a:r>
            <a:r>
              <a:rPr lang="en-US" altLang="zh-CN" sz="2800" b="1" smtClean="0">
                <a:solidFill>
                  <a:srgbClr val="FF0000"/>
                </a:solidFill>
              </a:rPr>
              <a:t>,</a:t>
            </a:r>
            <a:r>
              <a:rPr lang="zh-CN" altLang="zh-CN" sz="2800" smtClean="0"/>
              <a:t>做到主观和客观具体的历史的统一。</a:t>
            </a:r>
          </a:p>
          <a:p>
            <a:pPr lvl="0" indent="228600" fontAlgn="base">
              <a:spcBef>
                <a:spcPct val="0"/>
              </a:spcBef>
              <a:spcAft>
                <a:spcPct val="0"/>
              </a:spcAft>
            </a:pPr>
            <a:endParaRPr kumimoji="0" lang="zh-CN" sz="3200" b="1" i="0" u="none" strike="noStrike" cap="none" normalizeH="0" baseline="0" smtClean="0">
              <a:ln>
                <a:noFill/>
              </a:ln>
              <a:solidFill>
                <a:srgbClr val="0070C0"/>
              </a:solidFill>
              <a:effectLst/>
              <a:latin typeface="Arial" pitchFamily="34" charset="0"/>
              <a:ea typeface="宋体" pitchFamily="2" charset="-122"/>
              <a:cs typeface="宋体"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en-US" altLang="zh-CN"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92896"/>
            <a:ext cx="9144000" cy="5040560"/>
          </a:xfrm>
          <a:prstGeom prst="rect">
            <a:avLst/>
          </a:prstGeom>
          <a:noFill/>
        </p:spPr>
      </p:pic>
      <p:sp>
        <p:nvSpPr>
          <p:cNvPr id="4" name="流程图: 延期 3"/>
          <p:cNvSpPr/>
          <p:nvPr/>
        </p:nvSpPr>
        <p:spPr>
          <a:xfrm>
            <a:off x="0"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1265" name="Rectangle 1"/>
          <p:cNvSpPr>
            <a:spLocks noChangeArrowheads="1"/>
          </p:cNvSpPr>
          <p:nvPr/>
        </p:nvSpPr>
        <p:spPr bwMode="auto">
          <a:xfrm>
            <a:off x="971600" y="260648"/>
            <a:ext cx="7560840" cy="8771632"/>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资料链接</a:t>
            </a:r>
            <a:r>
              <a:rPr lang="en-US" altLang="zh-CN" sz="3200" b="1" smtClean="0">
                <a:solidFill>
                  <a:srgbClr val="0070C0"/>
                </a:solidFill>
              </a:rPr>
              <a:t>2</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r>
              <a:rPr lang="en-US" altLang="zh-CN" sz="3200" b="1" smtClean="0">
                <a:solidFill>
                  <a:srgbClr val="0070C0"/>
                </a:solidFill>
                <a:latin typeface="宋体" pitchFamily="2" charset="-122"/>
                <a:ea typeface="宋体" pitchFamily="2" charset="-122"/>
                <a:cs typeface="Times New Roman" panose="02020603050405020304" pitchFamily="18" charset="0"/>
              </a:rPr>
              <a:t>          </a:t>
            </a:r>
            <a:r>
              <a:rPr lang="zh-CN" altLang="zh-CN" sz="3200" b="1" smtClean="0"/>
              <a:t>唯心主义</a:t>
            </a:r>
            <a:endParaRPr lang="zh-CN" altLang="zh-CN" sz="3200" smtClean="0"/>
          </a:p>
          <a:p>
            <a:r>
              <a:rPr lang="en-US" altLang="zh-CN" sz="2800" smtClean="0"/>
              <a:t>    </a:t>
            </a:r>
            <a:r>
              <a:rPr lang="zh-CN" altLang="zh-CN" sz="2800" smtClean="0"/>
              <a:t>唯心主义</a:t>
            </a:r>
            <a:r>
              <a:rPr lang="zh-CN" altLang="zh-CN" sz="2800" b="1" smtClean="0">
                <a:solidFill>
                  <a:srgbClr val="FF0000"/>
                </a:solidFill>
              </a:rPr>
              <a:t>是同唯物主义相对立</a:t>
            </a:r>
            <a:r>
              <a:rPr lang="zh-CN" altLang="zh-CN" sz="2800" smtClean="0"/>
              <a:t>的哲学思想体系。唯心主义认为精神是</a:t>
            </a:r>
            <a:r>
              <a:rPr lang="zh-CN" altLang="zh-CN" sz="2800" b="1" smtClean="0">
                <a:solidFill>
                  <a:srgbClr val="FF0000"/>
                </a:solidFill>
              </a:rPr>
              <a:t>世界的第一性质</a:t>
            </a:r>
            <a:r>
              <a:rPr lang="en-US" altLang="zh-CN" sz="2800" b="1" smtClean="0">
                <a:solidFill>
                  <a:srgbClr val="FF0000"/>
                </a:solidFill>
              </a:rPr>
              <a:t>,</a:t>
            </a:r>
            <a:r>
              <a:rPr lang="zh-CN" altLang="zh-CN" sz="2800" b="1" smtClean="0">
                <a:solidFill>
                  <a:srgbClr val="FF0000"/>
                </a:solidFill>
              </a:rPr>
              <a:t>物质是世界的第二性质。</a:t>
            </a:r>
            <a:endParaRPr lang="en-US" altLang="zh-CN" sz="2800" b="1" smtClean="0">
              <a:solidFill>
                <a:srgbClr val="FF0000"/>
              </a:solidFill>
            </a:endParaRPr>
          </a:p>
          <a:p>
            <a:r>
              <a:rPr lang="en-US" altLang="zh-CN" sz="2800" smtClean="0"/>
              <a:t>     </a:t>
            </a:r>
            <a:r>
              <a:rPr lang="zh-CN" altLang="zh-CN" sz="2800" smtClean="0"/>
              <a:t>有两种基本表现形式</a:t>
            </a:r>
            <a:r>
              <a:rPr lang="en-US" altLang="zh-CN" sz="2800" smtClean="0"/>
              <a:t>:</a:t>
            </a:r>
            <a:r>
              <a:rPr lang="zh-CN" altLang="zh-CN" sz="2800" smtClean="0"/>
              <a:t>客观唯心主义和主观唯心主义。</a:t>
            </a:r>
            <a:r>
              <a:rPr lang="en-US" altLang="zh-CN" sz="2800" smtClean="0"/>
              <a:t>        </a:t>
            </a:r>
          </a:p>
          <a:p>
            <a:r>
              <a:rPr lang="en-US" altLang="zh-CN" sz="2800" smtClean="0"/>
              <a:t>     </a:t>
            </a:r>
            <a:r>
              <a:rPr lang="zh-CN" altLang="zh-CN" sz="2800" b="1" smtClean="0">
                <a:solidFill>
                  <a:srgbClr val="FF0000"/>
                </a:solidFill>
              </a:rPr>
              <a:t>客观唯心主义</a:t>
            </a:r>
            <a:r>
              <a:rPr lang="zh-CN" altLang="zh-CN" sz="2800" smtClean="0"/>
              <a:t>认为</a:t>
            </a:r>
            <a:r>
              <a:rPr lang="en-US" altLang="zh-CN" sz="2800" smtClean="0"/>
              <a:t>,</a:t>
            </a:r>
            <a:r>
              <a:rPr lang="zh-CN" altLang="zh-CN" sz="2800" smtClean="0"/>
              <a:t>在现实世界之外独立存在着一种客观精神</a:t>
            </a:r>
            <a:r>
              <a:rPr lang="en-US" altLang="zh-CN" sz="2800" smtClean="0"/>
              <a:t>,</a:t>
            </a:r>
            <a:r>
              <a:rPr lang="zh-CN" altLang="zh-CN" sz="2800" smtClean="0"/>
              <a:t>它是世界的本源</a:t>
            </a:r>
            <a:r>
              <a:rPr lang="en-US" altLang="zh-CN" sz="2800" smtClean="0"/>
              <a:t>,</a:t>
            </a:r>
            <a:r>
              <a:rPr lang="zh-CN" altLang="zh-CN" sz="2800" smtClean="0"/>
              <a:t>世界万物是由它产生出来的。其著名代表人物</a:t>
            </a:r>
            <a:r>
              <a:rPr lang="en-US" altLang="zh-CN" sz="2800" smtClean="0"/>
              <a:t>,</a:t>
            </a:r>
            <a:r>
              <a:rPr lang="zh-CN" altLang="zh-CN" sz="2800" smtClean="0"/>
              <a:t>有</a:t>
            </a:r>
            <a:r>
              <a:rPr lang="zh-CN" altLang="zh-CN" sz="2800" b="1" smtClean="0">
                <a:solidFill>
                  <a:srgbClr val="0070C0"/>
                </a:solidFill>
              </a:rPr>
              <a:t>中国宋代的朱熹、古希腊的柏拉图和德国的黑格尔</a:t>
            </a:r>
            <a:r>
              <a:rPr lang="zh-CN" altLang="zh-CN" sz="2800" smtClean="0"/>
              <a:t>等。</a:t>
            </a:r>
            <a:endParaRPr lang="en-US" altLang="zh-CN" sz="2800" smtClean="0"/>
          </a:p>
          <a:p>
            <a:r>
              <a:rPr lang="en-US" altLang="zh-CN" sz="2800" smtClean="0"/>
              <a:t>     </a:t>
            </a:r>
            <a:r>
              <a:rPr lang="zh-CN" altLang="zh-CN" sz="2800" b="1" smtClean="0">
                <a:solidFill>
                  <a:srgbClr val="FF0000"/>
                </a:solidFill>
              </a:rPr>
              <a:t>主观唯心主义</a:t>
            </a:r>
            <a:r>
              <a:rPr lang="zh-CN" altLang="zh-CN" sz="2800" smtClean="0"/>
              <a:t>是把人的主观精神作为认识世界的出发点</a:t>
            </a:r>
            <a:r>
              <a:rPr lang="en-US" altLang="zh-CN" sz="2800" smtClean="0"/>
              <a:t>,</a:t>
            </a:r>
            <a:r>
              <a:rPr lang="zh-CN" altLang="zh-CN" sz="2800" smtClean="0"/>
              <a:t>存在主观精神之中是认知上的世界</a:t>
            </a:r>
            <a:r>
              <a:rPr lang="en-US" altLang="zh-CN" sz="2800" smtClean="0"/>
              <a:t>,</a:t>
            </a:r>
            <a:r>
              <a:rPr lang="zh-CN" altLang="zh-CN" sz="2800" smtClean="0"/>
              <a:t>是主观精神的产物</a:t>
            </a:r>
            <a:r>
              <a:rPr lang="en-US" altLang="zh-CN" sz="2800" smtClean="0"/>
              <a:t>,</a:t>
            </a:r>
            <a:r>
              <a:rPr lang="zh-CN" altLang="zh-CN" sz="2800" smtClean="0"/>
              <a:t>而并非真正客观上的世界。主要代表人物有中国</a:t>
            </a:r>
            <a:r>
              <a:rPr lang="zh-CN" altLang="zh-CN" sz="2800" b="1" smtClean="0">
                <a:solidFill>
                  <a:srgbClr val="0070C0"/>
                </a:solidFill>
              </a:rPr>
              <a:t>宋代的陆九渊、古希腊的毕达哥拉斯和德国的费希特</a:t>
            </a:r>
            <a:r>
              <a:rPr lang="zh-CN" altLang="zh-CN" sz="2800" smtClean="0"/>
              <a:t>等。</a:t>
            </a:r>
          </a:p>
          <a:p>
            <a:endParaRPr kumimoji="0" lang="en-US" altLang="zh-CN" sz="28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r>
              <a:rPr lang="en-US" altLang="zh-CN" sz="2800" b="1" smtClean="0">
                <a:solidFill>
                  <a:srgbClr val="0070C0"/>
                </a:solidFill>
                <a:latin typeface="宋体" pitchFamily="2" charset="-122"/>
                <a:ea typeface="宋体" pitchFamily="2" charset="-122"/>
                <a:cs typeface="Times New Roman" panose="02020603050405020304" pitchFamily="18" charset="0"/>
              </a:rPr>
              <a:t>            </a:t>
            </a:r>
            <a:endParaRPr kumimoji="0" lang="zh-CN" sz="2800" b="1" i="0" u="none" strike="noStrike" cap="none" normalizeH="0" baseline="0" smtClean="0">
              <a:ln>
                <a:noFill/>
              </a:ln>
              <a:solidFill>
                <a:srgbClr val="0070C0"/>
              </a:solidFill>
              <a:effectLst/>
              <a:latin typeface="Arial" pitchFamily="34" charset="0"/>
              <a:ea typeface="宋体" pitchFamily="2" charset="-122"/>
              <a:cs typeface="宋体"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836712"/>
            <a:ext cx="9144000" cy="7389440"/>
          </a:xfrm>
          <a:prstGeom prst="rect">
            <a:avLst/>
          </a:prstGeom>
          <a:noFill/>
        </p:spPr>
      </p:pic>
      <p:sp>
        <p:nvSpPr>
          <p:cNvPr id="4" name="流程图: 延期 3"/>
          <p:cNvSpPr/>
          <p:nvPr/>
        </p:nvSpPr>
        <p:spPr>
          <a:xfrm>
            <a:off x="0" y="83671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流程图: 可选过程 5"/>
          <p:cNvSpPr/>
          <p:nvPr/>
        </p:nvSpPr>
        <p:spPr>
          <a:xfrm>
            <a:off x="2699792" y="332656"/>
            <a:ext cx="3240360" cy="90872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2987824" y="332656"/>
            <a:ext cx="2664296" cy="769441"/>
          </a:xfrm>
          <a:prstGeom prst="rect">
            <a:avLst/>
          </a:prstGeom>
          <a:noFill/>
        </p:spPr>
        <p:txBody>
          <a:bodyPr wrap="square" rtlCol="0">
            <a:spAutoFit/>
          </a:bodyPr>
          <a:lstStyle/>
          <a:p>
            <a:r>
              <a:rPr lang="zh-CN" altLang="en-US" sz="4400" smtClean="0">
                <a:solidFill>
                  <a:schemeClr val="bg1"/>
                </a:solidFill>
              </a:rPr>
              <a:t>初读感悟</a:t>
            </a:r>
            <a:endParaRPr lang="zh-CN" altLang="en-US" sz="4400">
              <a:solidFill>
                <a:schemeClr val="bg1"/>
              </a:solidFill>
            </a:endParaRPr>
          </a:p>
        </p:txBody>
      </p:sp>
      <p:sp>
        <p:nvSpPr>
          <p:cNvPr id="12289" name="Rectangle 1"/>
          <p:cNvSpPr>
            <a:spLocks noChangeArrowheads="1"/>
          </p:cNvSpPr>
          <p:nvPr/>
        </p:nvSpPr>
        <p:spPr bwMode="auto">
          <a:xfrm>
            <a:off x="755576" y="1154942"/>
            <a:ext cx="7128792" cy="50167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kumimoji="0" lang="en-US" altLang="zh-CN" sz="32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  </a:t>
            </a:r>
            <a:r>
              <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1.</a:t>
            </a:r>
            <a:r>
              <a:rPr lang="zh-CN" altLang="zh-CN" sz="3200" b="1" smtClean="0">
                <a:solidFill>
                  <a:srgbClr val="0070C0"/>
                </a:solidFill>
              </a:rPr>
              <a:t>开头连提三个问题有什么作用</a:t>
            </a:r>
            <a:r>
              <a:rPr lang="en-US" altLang="zh-CN" sz="3200" b="1" smtClean="0">
                <a:solidFill>
                  <a:srgbClr val="0070C0"/>
                </a:solidFill>
              </a:rPr>
              <a:t>?</a:t>
            </a:r>
            <a:r>
              <a:rPr lang="zh-CN" altLang="zh-CN" sz="3200" b="1" smtClean="0">
                <a:solidFill>
                  <a:srgbClr val="0070C0"/>
                </a:solidFill>
              </a:rPr>
              <a:t>三个问题的关系是怎样的</a:t>
            </a:r>
            <a:r>
              <a:rPr lang="en-US" altLang="zh-CN" sz="3200" b="1" smtClean="0">
                <a:solidFill>
                  <a:srgbClr val="0070C0"/>
                </a:solidFill>
              </a:rPr>
              <a:t>?</a:t>
            </a:r>
            <a:endParaRPr lang="zh-CN" altLang="zh-CN" sz="3200" smtClean="0">
              <a:solidFill>
                <a:srgbClr val="0070C0"/>
              </a:solidFill>
            </a:endParaRPr>
          </a:p>
          <a:p>
            <a:r>
              <a:rPr lang="en-US" altLang="zh-CN" sz="3200" smtClean="0"/>
              <a:t> </a:t>
            </a:r>
            <a:r>
              <a:rPr lang="zh-CN" altLang="zh-CN" sz="3200" b="1" smtClean="0">
                <a:solidFill>
                  <a:srgbClr val="FF0000"/>
                </a:solidFill>
              </a:rPr>
              <a:t>作用</a:t>
            </a:r>
            <a:r>
              <a:rPr lang="en-US" altLang="zh-CN" sz="3200" b="1" smtClean="0">
                <a:solidFill>
                  <a:srgbClr val="FF0000"/>
                </a:solidFill>
              </a:rPr>
              <a:t>:</a:t>
            </a:r>
          </a:p>
          <a:p>
            <a:r>
              <a:rPr lang="zh-CN" altLang="zh-CN" sz="3200" b="1" smtClean="0">
                <a:solidFill>
                  <a:srgbClr val="FF0000"/>
                </a:solidFill>
              </a:rPr>
              <a:t>①造成疑问和悬念</a:t>
            </a:r>
            <a:r>
              <a:rPr lang="en-US" altLang="zh-CN" sz="3200" b="1" smtClean="0">
                <a:solidFill>
                  <a:srgbClr val="FF0000"/>
                </a:solidFill>
              </a:rPr>
              <a:t>,</a:t>
            </a:r>
            <a:r>
              <a:rPr lang="zh-CN" altLang="zh-CN" sz="3200" b="1" smtClean="0">
                <a:solidFill>
                  <a:srgbClr val="FF0000"/>
                </a:solidFill>
              </a:rPr>
              <a:t>引起读者的注意和思考。</a:t>
            </a:r>
            <a:endParaRPr lang="en-US" altLang="zh-CN" sz="3200" b="1" smtClean="0">
              <a:solidFill>
                <a:srgbClr val="FF0000"/>
              </a:solidFill>
            </a:endParaRPr>
          </a:p>
          <a:p>
            <a:r>
              <a:rPr lang="zh-CN" altLang="zh-CN" sz="3200" b="1" smtClean="0">
                <a:solidFill>
                  <a:srgbClr val="FF0000"/>
                </a:solidFill>
              </a:rPr>
              <a:t>②正误对照</a:t>
            </a:r>
            <a:r>
              <a:rPr lang="en-US" altLang="zh-CN" sz="3200" b="1" smtClean="0">
                <a:solidFill>
                  <a:srgbClr val="FF0000"/>
                </a:solidFill>
              </a:rPr>
              <a:t>,</a:t>
            </a:r>
            <a:r>
              <a:rPr lang="zh-CN" altLang="zh-CN" sz="3200" b="1" smtClean="0">
                <a:solidFill>
                  <a:srgbClr val="FF0000"/>
                </a:solidFill>
              </a:rPr>
              <a:t>强调了回答的内容</a:t>
            </a:r>
            <a:r>
              <a:rPr lang="en-US" altLang="zh-CN" sz="3200" b="1" smtClean="0">
                <a:solidFill>
                  <a:srgbClr val="FF0000"/>
                </a:solidFill>
              </a:rPr>
              <a:t>,</a:t>
            </a:r>
            <a:r>
              <a:rPr lang="zh-CN" altLang="zh-CN" sz="3200" b="1" smtClean="0">
                <a:solidFill>
                  <a:srgbClr val="FF0000"/>
                </a:solidFill>
              </a:rPr>
              <a:t>使中心论点鲜明突出。</a:t>
            </a:r>
            <a:endParaRPr lang="en-US" altLang="zh-CN" sz="3200" b="1" smtClean="0">
              <a:solidFill>
                <a:srgbClr val="FF0000"/>
              </a:solidFill>
            </a:endParaRPr>
          </a:p>
          <a:p>
            <a:r>
              <a:rPr lang="zh-CN" altLang="zh-CN" sz="3200" b="1" smtClean="0">
                <a:solidFill>
                  <a:srgbClr val="FF0000"/>
                </a:solidFill>
              </a:rPr>
              <a:t>③强调并说明了中心论点的内在含意。</a:t>
            </a:r>
          </a:p>
          <a:p>
            <a:r>
              <a:rPr lang="en-US" altLang="zh-CN" sz="3200" smtClean="0"/>
              <a:t>  </a:t>
            </a:r>
            <a:r>
              <a:rPr lang="zh-CN" altLang="zh-CN" sz="3200" b="1" smtClean="0">
                <a:solidFill>
                  <a:srgbClr val="7030A0"/>
                </a:solidFill>
              </a:rPr>
              <a:t>关系</a:t>
            </a:r>
            <a:r>
              <a:rPr lang="en-US" altLang="zh-CN" sz="3200" b="1" smtClean="0">
                <a:solidFill>
                  <a:srgbClr val="7030A0"/>
                </a:solidFill>
              </a:rPr>
              <a:t>:</a:t>
            </a:r>
            <a:r>
              <a:rPr lang="zh-CN" altLang="zh-CN" sz="3200" b="1" smtClean="0">
                <a:solidFill>
                  <a:srgbClr val="7030A0"/>
                </a:solidFill>
              </a:rPr>
              <a:t>第一个问题引出议论的中心</a:t>
            </a:r>
            <a:r>
              <a:rPr lang="en-US" altLang="zh-CN" sz="3200" b="1" smtClean="0">
                <a:solidFill>
                  <a:srgbClr val="7030A0"/>
                </a:solidFill>
              </a:rPr>
              <a:t>,</a:t>
            </a:r>
            <a:r>
              <a:rPr lang="zh-CN" altLang="zh-CN" sz="3200" b="1" smtClean="0">
                <a:solidFill>
                  <a:srgbClr val="7030A0"/>
                </a:solidFill>
              </a:rPr>
              <a:t>统贯全篇</a:t>
            </a:r>
            <a:r>
              <a:rPr lang="en-US" altLang="zh-CN" sz="3200" b="1" smtClean="0">
                <a:solidFill>
                  <a:srgbClr val="7030A0"/>
                </a:solidFill>
              </a:rPr>
              <a:t>,</a:t>
            </a:r>
            <a:r>
              <a:rPr lang="zh-CN" altLang="zh-CN" sz="3200" b="1" smtClean="0">
                <a:solidFill>
                  <a:srgbClr val="7030A0"/>
                </a:solidFill>
              </a:rPr>
              <a:t>也包括了后两个问题的内容。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89">
                                            <p:txEl>
                                              <p:pRg st="0" end="0"/>
                                            </p:txEl>
                                          </p:spTgt>
                                        </p:tgtEl>
                                        <p:attrNameLst>
                                          <p:attrName>style.visibility</p:attrName>
                                        </p:attrNameLst>
                                      </p:cBhvr>
                                      <p:to>
                                        <p:strVal val="visible"/>
                                      </p:to>
                                    </p:set>
                                    <p:anim calcmode="lin" valueType="num">
                                      <p:cBhvr additive="base">
                                        <p:cTn id="7" dur="500" fill="hold"/>
                                        <p:tgtEl>
                                          <p:spTgt spid="1228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2289">
                                            <p:txEl>
                                              <p:pRg st="1" end="1"/>
                                            </p:txEl>
                                          </p:spTgt>
                                        </p:tgtEl>
                                        <p:attrNameLst>
                                          <p:attrName>style.visibility</p:attrName>
                                        </p:attrNameLst>
                                      </p:cBhvr>
                                      <p:to>
                                        <p:strVal val="visible"/>
                                      </p:to>
                                    </p:set>
                                    <p:anim calcmode="lin" valueType="num">
                                      <p:cBhvr additive="base">
                                        <p:cTn id="14" dur="500" fill="hold"/>
                                        <p:tgtEl>
                                          <p:spTgt spid="12289">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228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2289">
                                            <p:txEl>
                                              <p:pRg st="2" end="2"/>
                                            </p:txEl>
                                          </p:spTgt>
                                        </p:tgtEl>
                                        <p:attrNameLst>
                                          <p:attrName>style.visibility</p:attrName>
                                        </p:attrNameLst>
                                      </p:cBhvr>
                                      <p:to>
                                        <p:strVal val="visible"/>
                                      </p:to>
                                    </p:set>
                                    <p:anim calcmode="lin" valueType="num">
                                      <p:cBhvr additive="base">
                                        <p:cTn id="21" dur="500" fill="hold"/>
                                        <p:tgtEl>
                                          <p:spTgt spid="12289">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228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2289">
                                            <p:txEl>
                                              <p:pRg st="3" end="3"/>
                                            </p:txEl>
                                          </p:spTgt>
                                        </p:tgtEl>
                                        <p:attrNameLst>
                                          <p:attrName>style.visibility</p:attrName>
                                        </p:attrNameLst>
                                      </p:cBhvr>
                                      <p:to>
                                        <p:strVal val="visible"/>
                                      </p:to>
                                    </p:set>
                                    <p:anim calcmode="lin" valueType="num">
                                      <p:cBhvr additive="base">
                                        <p:cTn id="28" dur="500" fill="hold"/>
                                        <p:tgtEl>
                                          <p:spTgt spid="12289">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228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2289">
                                            <p:txEl>
                                              <p:pRg st="4" end="4"/>
                                            </p:txEl>
                                          </p:spTgt>
                                        </p:tgtEl>
                                        <p:attrNameLst>
                                          <p:attrName>style.visibility</p:attrName>
                                        </p:attrNameLst>
                                      </p:cBhvr>
                                      <p:to>
                                        <p:strVal val="visible"/>
                                      </p:to>
                                    </p:set>
                                    <p:anim calcmode="lin" valueType="num">
                                      <p:cBhvr additive="base">
                                        <p:cTn id="35" dur="500" fill="hold"/>
                                        <p:tgtEl>
                                          <p:spTgt spid="1228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28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12289">
                                            <p:txEl>
                                              <p:pRg st="5" end="5"/>
                                            </p:txEl>
                                          </p:spTgt>
                                        </p:tgtEl>
                                        <p:attrNameLst>
                                          <p:attrName>style.visibility</p:attrName>
                                        </p:attrNameLst>
                                      </p:cBhvr>
                                      <p:to>
                                        <p:strVal val="visible"/>
                                      </p:to>
                                    </p:set>
                                    <p:anim calcmode="lin" valueType="num">
                                      <p:cBhvr additive="base">
                                        <p:cTn id="42" dur="500" fill="hold"/>
                                        <p:tgtEl>
                                          <p:spTgt spid="12289">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228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764704"/>
            <a:ext cx="9143999" cy="6984776"/>
          </a:xfrm>
          <a:prstGeom prst="rect">
            <a:avLst/>
          </a:prstGeom>
          <a:noFill/>
        </p:spPr>
      </p:pic>
      <p:sp>
        <p:nvSpPr>
          <p:cNvPr id="4" name="流程图: 延期 3"/>
          <p:cNvSpPr/>
          <p:nvPr/>
        </p:nvSpPr>
        <p:spPr>
          <a:xfrm>
            <a:off x="0" y="62068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313" name="Rectangle 1"/>
          <p:cNvSpPr>
            <a:spLocks noChangeArrowheads="1"/>
          </p:cNvSpPr>
          <p:nvPr/>
        </p:nvSpPr>
        <p:spPr bwMode="auto">
          <a:xfrm>
            <a:off x="1259632" y="1041122"/>
            <a:ext cx="7200800"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诵读课文，简要梳理文章的行文脉络。</a:t>
            </a:r>
            <a:endParaRPr lang="zh-CN" altLang="zh-CN" sz="3200" smtClean="0">
              <a:solidFill>
                <a:srgbClr val="0070C0"/>
              </a:solidFill>
            </a:endParaRPr>
          </a:p>
          <a:p>
            <a:r>
              <a:rPr lang="en-US" altLang="zh-CN" sz="3200" smtClean="0"/>
              <a:t>     </a:t>
            </a:r>
            <a:r>
              <a:rPr lang="zh-CN" altLang="zh-CN" sz="3200" b="1" smtClean="0">
                <a:solidFill>
                  <a:srgbClr val="FF0000"/>
                </a:solidFill>
              </a:rPr>
              <a:t>提出问题</a:t>
            </a:r>
            <a:r>
              <a:rPr lang="zh-CN" altLang="zh-CN" sz="3200" b="1" smtClean="0"/>
              <a:t>人的正确思想</a:t>
            </a:r>
            <a:r>
              <a:rPr lang="en-US" altLang="zh-CN" sz="3200" b="1" smtClean="0"/>
              <a:t>,</a:t>
            </a:r>
            <a:r>
              <a:rPr lang="zh-CN" altLang="zh-CN" sz="3200" b="1" smtClean="0"/>
              <a:t>只能从社会实践中来。</a:t>
            </a:r>
          </a:p>
          <a:p>
            <a:r>
              <a:rPr lang="en-US" altLang="zh-CN" sz="3200" b="1" smtClean="0"/>
              <a:t>    </a:t>
            </a:r>
            <a:r>
              <a:rPr lang="zh-CN" altLang="zh-CN" sz="3200" b="1" smtClean="0">
                <a:solidFill>
                  <a:srgbClr val="FF0000"/>
                </a:solidFill>
              </a:rPr>
              <a:t>分析问题</a:t>
            </a:r>
            <a:r>
              <a:rPr lang="zh-CN" altLang="zh-CN" sz="3200" b="1" smtClean="0"/>
              <a:t>从实践与认 </a:t>
            </a:r>
            <a:r>
              <a:rPr lang="zh-CN" altLang="en-US" sz="3200" b="1" smtClean="0"/>
              <a:t>识</a:t>
            </a:r>
            <a:r>
              <a:rPr lang="zh-CN" altLang="zh-CN" sz="3200" b="1" smtClean="0"/>
              <a:t>的关系上</a:t>
            </a:r>
            <a:r>
              <a:rPr lang="en-US" altLang="zh-CN" sz="3200" b="1" smtClean="0"/>
              <a:t>,</a:t>
            </a:r>
            <a:r>
              <a:rPr lang="zh-CN" altLang="zh-CN" sz="3200" b="1" smtClean="0"/>
              <a:t>论述认识的辩证过程和规律</a:t>
            </a:r>
            <a:r>
              <a:rPr lang="en-US" altLang="zh-CN" sz="3200" b="1" smtClean="0"/>
              <a:t>,</a:t>
            </a:r>
            <a:r>
              <a:rPr lang="zh-CN" altLang="zh-CN" sz="3200" b="1" smtClean="0"/>
              <a:t>阐述了人的正确思想形成的过程</a:t>
            </a:r>
            <a:r>
              <a:rPr lang="en-US" altLang="zh-CN" sz="3200" b="1" smtClean="0"/>
              <a:t>,</a:t>
            </a:r>
            <a:r>
              <a:rPr lang="zh-CN" altLang="zh-CN" sz="3200" b="1" smtClean="0"/>
              <a:t>有力地论证了中心论点。</a:t>
            </a:r>
          </a:p>
          <a:p>
            <a:r>
              <a:rPr lang="en-US" altLang="zh-CN" sz="3200" b="1" smtClean="0"/>
              <a:t>   </a:t>
            </a:r>
            <a:r>
              <a:rPr lang="zh-CN" altLang="zh-CN" sz="3200" b="1" smtClean="0">
                <a:solidFill>
                  <a:srgbClr val="FF0000"/>
                </a:solidFill>
              </a:rPr>
              <a:t>解决问题</a:t>
            </a:r>
            <a:r>
              <a:rPr lang="zh-CN" altLang="zh-CN" sz="3200" b="1" smtClean="0"/>
              <a:t>联系现实生活中很多人存在的问题</a:t>
            </a:r>
            <a:r>
              <a:rPr lang="en-US" altLang="zh-CN" sz="3200" b="1" smtClean="0"/>
              <a:t>,</a:t>
            </a:r>
            <a:r>
              <a:rPr lang="zh-CN" altLang="zh-CN" sz="3200" b="1" smtClean="0"/>
              <a:t>指出学习辩证唯物论的认识论的必要性</a:t>
            </a:r>
          </a:p>
          <a:p>
            <a:pPr marL="0" marR="0" lvl="0" indent="382588" algn="l" defTabSz="914400" rtl="0" eaLnBrk="1" fontAlgn="base" latinLnBrk="0" hangingPunct="1">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 calcmode="lin" valueType="num">
                                      <p:cBhvr additive="base">
                                        <p:cTn id="7" dur="500" fill="hold"/>
                                        <p:tgtEl>
                                          <p:spTgt spid="133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3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3313">
                                            <p:txEl>
                                              <p:pRg st="1" end="1"/>
                                            </p:txEl>
                                          </p:spTgt>
                                        </p:tgtEl>
                                        <p:attrNameLst>
                                          <p:attrName>style.visibility</p:attrName>
                                        </p:attrNameLst>
                                      </p:cBhvr>
                                      <p:to>
                                        <p:strVal val="visible"/>
                                      </p:to>
                                    </p:set>
                                    <p:anim calcmode="lin" valueType="num">
                                      <p:cBhvr additive="base">
                                        <p:cTn id="14" dur="500" fill="hold"/>
                                        <p:tgtEl>
                                          <p:spTgt spid="1331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33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3313">
                                            <p:txEl>
                                              <p:pRg st="2" end="2"/>
                                            </p:txEl>
                                          </p:spTgt>
                                        </p:tgtEl>
                                        <p:attrNameLst>
                                          <p:attrName>style.visibility</p:attrName>
                                        </p:attrNameLst>
                                      </p:cBhvr>
                                      <p:to>
                                        <p:strVal val="visible"/>
                                      </p:to>
                                    </p:set>
                                    <p:anim calcmode="lin" valueType="num">
                                      <p:cBhvr additive="base">
                                        <p:cTn id="21" dur="500" fill="hold"/>
                                        <p:tgtEl>
                                          <p:spTgt spid="1331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33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3313">
                                            <p:txEl>
                                              <p:pRg st="3" end="3"/>
                                            </p:txEl>
                                          </p:spTgt>
                                        </p:tgtEl>
                                        <p:attrNameLst>
                                          <p:attrName>style.visibility</p:attrName>
                                        </p:attrNameLst>
                                      </p:cBhvr>
                                      <p:to>
                                        <p:strVal val="visible"/>
                                      </p:to>
                                    </p:set>
                                    <p:anim calcmode="lin" valueType="num">
                                      <p:cBhvr additive="base">
                                        <p:cTn id="28" dur="500" fill="hold"/>
                                        <p:tgtEl>
                                          <p:spTgt spid="1331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331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836712"/>
            <a:ext cx="9144000" cy="7272808"/>
          </a:xfrm>
          <a:prstGeom prst="rect">
            <a:avLst/>
          </a:prstGeom>
          <a:noFill/>
        </p:spPr>
      </p:pic>
      <p:sp>
        <p:nvSpPr>
          <p:cNvPr id="4" name="流程图: 延期 3"/>
          <p:cNvSpPr/>
          <p:nvPr/>
        </p:nvSpPr>
        <p:spPr>
          <a:xfrm>
            <a:off x="0" y="332656"/>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4337" name="Rectangle 1"/>
          <p:cNvSpPr>
            <a:spLocks noChangeArrowheads="1"/>
          </p:cNvSpPr>
          <p:nvPr/>
        </p:nvSpPr>
        <p:spPr bwMode="auto">
          <a:xfrm>
            <a:off x="971600" y="404664"/>
            <a:ext cx="7920880" cy="50167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诵读分析问题部分，学习运用事理进行层层深入的论证的论证方法。</a:t>
            </a:r>
            <a:endParaRPr lang="zh-CN" altLang="zh-CN" sz="3200" smtClean="0">
              <a:solidFill>
                <a:srgbClr val="0070C0"/>
              </a:solidFill>
            </a:endParaRPr>
          </a:p>
          <a:p>
            <a:r>
              <a:rPr lang="en-US" altLang="zh-CN" sz="3200" b="1" smtClean="0"/>
              <a:t>                        </a:t>
            </a:r>
            <a:r>
              <a:rPr lang="zh-CN" altLang="zh-CN" sz="3200" b="1" smtClean="0"/>
              <a:t>事理论证</a:t>
            </a:r>
            <a:endParaRPr lang="zh-CN" altLang="zh-CN" sz="3200" smtClean="0"/>
          </a:p>
          <a:p>
            <a:r>
              <a:rPr lang="en-US" altLang="zh-CN" sz="3200" smtClean="0"/>
              <a:t>    </a:t>
            </a:r>
            <a:r>
              <a:rPr lang="zh-CN" altLang="zh-CN" sz="3200" b="1" smtClean="0">
                <a:solidFill>
                  <a:srgbClr val="FF0000"/>
                </a:solidFill>
              </a:rPr>
              <a:t>用已被证明的原则或理论</a:t>
            </a:r>
            <a:r>
              <a:rPr lang="en-US" altLang="zh-CN" sz="3200" b="1" smtClean="0">
                <a:solidFill>
                  <a:srgbClr val="FF0000"/>
                </a:solidFill>
              </a:rPr>
              <a:t>,</a:t>
            </a:r>
            <a:r>
              <a:rPr lang="zh-CN" altLang="zh-CN" sz="3200" b="1" smtClean="0">
                <a:solidFill>
                  <a:srgbClr val="FF0000"/>
                </a:solidFill>
              </a:rPr>
              <a:t>来论证未被证明的论点和道理。</a:t>
            </a:r>
            <a:endParaRPr lang="en-US" altLang="zh-CN" sz="3200" b="1" smtClean="0">
              <a:solidFill>
                <a:srgbClr val="FF0000"/>
              </a:solidFill>
            </a:endParaRPr>
          </a:p>
          <a:p>
            <a:r>
              <a:rPr lang="en-US" altLang="zh-CN" sz="3200" b="1" smtClean="0">
                <a:solidFill>
                  <a:srgbClr val="FF0000"/>
                </a:solidFill>
              </a:rPr>
              <a:t>    </a:t>
            </a:r>
            <a:r>
              <a:rPr lang="zh-CN" altLang="zh-CN" sz="3200" b="1" smtClean="0"/>
              <a:t>本文按照“提出问题一分析问题一解决问题”的论证结构</a:t>
            </a:r>
            <a:r>
              <a:rPr lang="en-US" altLang="zh-CN" sz="3200" b="1" smtClean="0"/>
              <a:t>,</a:t>
            </a:r>
            <a:r>
              <a:rPr lang="zh-CN" altLang="zh-CN" sz="3200" b="1" smtClean="0"/>
              <a:t>运用唯物主义认识论的原理</a:t>
            </a:r>
            <a:r>
              <a:rPr lang="en-US" altLang="zh-CN" sz="3200" b="1" smtClean="0"/>
              <a:t>,</a:t>
            </a:r>
            <a:r>
              <a:rPr lang="zh-CN" altLang="zh-CN" sz="3200" b="1" smtClean="0"/>
              <a:t>层层深入地论证“人的正确思想</a:t>
            </a:r>
            <a:r>
              <a:rPr lang="en-US" altLang="zh-CN" sz="3200" b="1" smtClean="0"/>
              <a:t>,</a:t>
            </a:r>
            <a:r>
              <a:rPr lang="zh-CN" altLang="zh-CN" sz="3200" b="1" smtClean="0"/>
              <a:t>只能从社会实践中来”的论点</a:t>
            </a:r>
            <a:r>
              <a:rPr lang="zh-CN" altLang="zh-CN" sz="3200" smtClean="0"/>
              <a:t>。</a:t>
            </a:r>
          </a:p>
          <a:p>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7">
                                            <p:txEl>
                                              <p:pRg st="0" end="0"/>
                                            </p:txEl>
                                          </p:spTgt>
                                        </p:tgtEl>
                                        <p:attrNameLst>
                                          <p:attrName>style.visibility</p:attrName>
                                        </p:attrNameLst>
                                      </p:cBhvr>
                                      <p:to>
                                        <p:strVal val="visible"/>
                                      </p:to>
                                    </p:set>
                                    <p:anim calcmode="lin" valueType="num">
                                      <p:cBhvr additive="base">
                                        <p:cTn id="7" dur="500" fill="hold"/>
                                        <p:tgtEl>
                                          <p:spTgt spid="1433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4337">
                                            <p:txEl>
                                              <p:pRg st="1" end="1"/>
                                            </p:txEl>
                                          </p:spTgt>
                                        </p:tgtEl>
                                        <p:attrNameLst>
                                          <p:attrName>style.visibility</p:attrName>
                                        </p:attrNameLst>
                                      </p:cBhvr>
                                      <p:to>
                                        <p:strVal val="visible"/>
                                      </p:to>
                                    </p:set>
                                    <p:anim calcmode="lin" valueType="num">
                                      <p:cBhvr additive="base">
                                        <p:cTn id="14" dur="500" fill="hold"/>
                                        <p:tgtEl>
                                          <p:spTgt spid="14337">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433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4337">
                                            <p:txEl>
                                              <p:pRg st="2" end="2"/>
                                            </p:txEl>
                                          </p:spTgt>
                                        </p:tgtEl>
                                        <p:attrNameLst>
                                          <p:attrName>style.visibility</p:attrName>
                                        </p:attrNameLst>
                                      </p:cBhvr>
                                      <p:to>
                                        <p:strVal val="visible"/>
                                      </p:to>
                                    </p:set>
                                    <p:anim calcmode="lin" valueType="num">
                                      <p:cBhvr additive="base">
                                        <p:cTn id="21" dur="500" fill="hold"/>
                                        <p:tgtEl>
                                          <p:spTgt spid="1433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33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4337">
                                            <p:txEl>
                                              <p:pRg st="3" end="3"/>
                                            </p:txEl>
                                          </p:spTgt>
                                        </p:tgtEl>
                                        <p:attrNameLst>
                                          <p:attrName>style.visibility</p:attrName>
                                        </p:attrNameLst>
                                      </p:cBhvr>
                                      <p:to>
                                        <p:strVal val="visible"/>
                                      </p:to>
                                    </p:set>
                                    <p:anim calcmode="lin" valueType="num">
                                      <p:cBhvr additive="base">
                                        <p:cTn id="28" dur="500" fill="hold"/>
                                        <p:tgtEl>
                                          <p:spTgt spid="14337">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433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918864"/>
            <a:ext cx="9471388" cy="7776864"/>
          </a:xfrm>
          <a:prstGeom prst="rect">
            <a:avLst/>
          </a:prstGeom>
          <a:noFill/>
        </p:spPr>
      </p:pic>
      <p:sp>
        <p:nvSpPr>
          <p:cNvPr id="4" name="流程图: 延期 3"/>
          <p:cNvSpPr/>
          <p:nvPr/>
        </p:nvSpPr>
        <p:spPr>
          <a:xfrm>
            <a:off x="-324544" y="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 name="TextBox 4"/>
          <p:cNvSpPr txBox="1"/>
          <p:nvPr/>
        </p:nvSpPr>
        <p:spPr>
          <a:xfrm>
            <a:off x="827584" y="0"/>
            <a:ext cx="8316416" cy="1077218"/>
          </a:xfrm>
          <a:prstGeom prst="rect">
            <a:avLst/>
          </a:prstGeom>
          <a:noFill/>
        </p:spPr>
        <p:txBody>
          <a:bodyPr wrap="square" rtlCol="0">
            <a:spAutoFit/>
          </a:bodyPr>
          <a:lstStyle/>
          <a:p>
            <a:r>
              <a:rPr lang="zh-CN" altLang="zh-CN" sz="3200" b="1" smtClean="0">
                <a:solidFill>
                  <a:srgbClr val="0070C0"/>
                </a:solidFill>
              </a:rPr>
              <a:t>分析问</a:t>
            </a:r>
            <a:r>
              <a:rPr lang="zh-CN" altLang="en-US" sz="3200" b="1" smtClean="0">
                <a:solidFill>
                  <a:srgbClr val="0070C0"/>
                </a:solidFill>
              </a:rPr>
              <a:t>题部分</a:t>
            </a:r>
            <a:r>
              <a:rPr lang="zh-CN" altLang="zh-CN" sz="3200" b="1" smtClean="0">
                <a:solidFill>
                  <a:srgbClr val="0070C0"/>
                </a:solidFill>
              </a:rPr>
              <a:t>的结构层次怎样划分</a:t>
            </a:r>
            <a:r>
              <a:rPr lang="en-US" altLang="zh-CN" sz="3200" b="1" smtClean="0">
                <a:solidFill>
                  <a:srgbClr val="0070C0"/>
                </a:solidFill>
              </a:rPr>
              <a:t>?</a:t>
            </a:r>
            <a:endParaRPr lang="zh-CN" altLang="zh-CN" sz="3200" smtClean="0">
              <a:solidFill>
                <a:srgbClr val="0070C0"/>
              </a:solidFill>
            </a:endParaRPr>
          </a:p>
          <a:p>
            <a:endParaRPr lang="zh-CN" altLang="en-US" sz="3200">
              <a:solidFill>
                <a:srgbClr val="0070C0"/>
              </a:solidFill>
            </a:endParaRPr>
          </a:p>
        </p:txBody>
      </p:sp>
      <p:sp>
        <p:nvSpPr>
          <p:cNvPr id="6" name="TextBox 5"/>
          <p:cNvSpPr txBox="1"/>
          <p:nvPr/>
        </p:nvSpPr>
        <p:spPr>
          <a:xfrm>
            <a:off x="0" y="692696"/>
            <a:ext cx="9144000" cy="6063198"/>
          </a:xfrm>
          <a:prstGeom prst="rect">
            <a:avLst/>
          </a:prstGeom>
          <a:noFill/>
        </p:spPr>
        <p:txBody>
          <a:bodyPr wrap="square" rtlCol="0">
            <a:spAutoFit/>
          </a:bodyPr>
          <a:lstStyle/>
          <a:p>
            <a:r>
              <a:rPr lang="zh-CN" altLang="zh-CN" sz="3600" b="1" smtClean="0">
                <a:solidFill>
                  <a:srgbClr val="FF0000"/>
                </a:solidFill>
              </a:rPr>
              <a:t>“总——分——总”式</a:t>
            </a:r>
            <a:endParaRPr lang="en-US" altLang="zh-CN" sz="3600" b="1" smtClean="0">
              <a:solidFill>
                <a:srgbClr val="FF0000"/>
              </a:solidFill>
            </a:endParaRPr>
          </a:p>
          <a:p>
            <a:r>
              <a:rPr lang="en-US" altLang="zh-CN" sz="3200" b="1" smtClean="0">
                <a:solidFill>
                  <a:srgbClr val="7030A0"/>
                </a:solidFill>
              </a:rPr>
              <a:t>     </a:t>
            </a:r>
            <a:r>
              <a:rPr lang="zh-CN" altLang="zh-CN" sz="3200" b="1" smtClean="0">
                <a:solidFill>
                  <a:srgbClr val="7030A0"/>
                </a:solidFill>
              </a:rPr>
              <a:t>第一个层次</a:t>
            </a:r>
            <a:r>
              <a:rPr lang="en-US" altLang="zh-CN" sz="3200" smtClean="0"/>
              <a:t>,</a:t>
            </a:r>
            <a:r>
              <a:rPr lang="zh-CN" altLang="zh-CN" sz="3200" smtClean="0"/>
              <a:t> 第一句话讲由社会存在到思想</a:t>
            </a:r>
            <a:r>
              <a:rPr lang="en-US" altLang="zh-CN" sz="3200" smtClean="0"/>
              <a:t>,</a:t>
            </a:r>
            <a:r>
              <a:rPr lang="zh-CN" altLang="zh-CN" sz="3200" smtClean="0"/>
              <a:t>也就是下文中的由物质到精神</a:t>
            </a:r>
            <a:r>
              <a:rPr lang="en-US" altLang="zh-CN" sz="3200" smtClean="0"/>
              <a:t>,</a:t>
            </a:r>
            <a:r>
              <a:rPr lang="zh-CN" altLang="zh-CN" sz="3200" smtClean="0"/>
              <a:t>由实践到认识</a:t>
            </a:r>
            <a:r>
              <a:rPr lang="en-US" altLang="zh-CN" sz="3200" smtClean="0"/>
              <a:t>;</a:t>
            </a:r>
            <a:r>
              <a:rPr lang="zh-CN" altLang="zh-CN" sz="3200" smtClean="0"/>
              <a:t>第二句讲由思想到社会存在</a:t>
            </a:r>
            <a:r>
              <a:rPr lang="en-US" altLang="zh-CN" sz="3200" smtClean="0"/>
              <a:t>,</a:t>
            </a:r>
            <a:r>
              <a:rPr lang="zh-CN" altLang="zh-CN" sz="3200" smtClean="0"/>
              <a:t>也就是下文中的由精神到物质</a:t>
            </a:r>
            <a:r>
              <a:rPr lang="en-US" altLang="zh-CN" sz="3200" smtClean="0"/>
              <a:t>,</a:t>
            </a:r>
            <a:r>
              <a:rPr lang="zh-CN" altLang="zh-CN" sz="3200" smtClean="0"/>
              <a:t>由认识到实践。</a:t>
            </a:r>
            <a:r>
              <a:rPr lang="zh-CN" altLang="zh-CN" sz="3200" b="1" smtClean="0">
                <a:solidFill>
                  <a:srgbClr val="7030A0"/>
                </a:solidFill>
              </a:rPr>
              <a:t>是下文论述两个飞跃的纲</a:t>
            </a:r>
            <a:endParaRPr lang="en-US" altLang="zh-CN" sz="3200" b="1" smtClean="0">
              <a:solidFill>
                <a:srgbClr val="7030A0"/>
              </a:solidFill>
            </a:endParaRPr>
          </a:p>
          <a:p>
            <a:r>
              <a:rPr lang="en-US" altLang="zh-CN" sz="3200" b="1" smtClean="0">
                <a:solidFill>
                  <a:srgbClr val="7030A0"/>
                </a:solidFill>
              </a:rPr>
              <a:t>     </a:t>
            </a:r>
            <a:r>
              <a:rPr lang="zh-CN" altLang="zh-CN" sz="3200" b="1" smtClean="0">
                <a:solidFill>
                  <a:srgbClr val="7030A0"/>
                </a:solidFill>
              </a:rPr>
              <a:t>第二个层次</a:t>
            </a:r>
            <a:r>
              <a:rPr lang="zh-CN" altLang="en-US" sz="3200" b="1" smtClean="0">
                <a:solidFill>
                  <a:srgbClr val="7030A0"/>
                </a:solidFill>
              </a:rPr>
              <a:t>，</a:t>
            </a:r>
            <a:r>
              <a:rPr lang="zh-CN" altLang="zh-CN" sz="3200" smtClean="0"/>
              <a:t>第一个飞跃是从感性认识到理性认识，第二个飞跃是从理性认识到实践。</a:t>
            </a:r>
            <a:endParaRPr lang="en-US" altLang="zh-CN" sz="3200" smtClean="0"/>
          </a:p>
          <a:p>
            <a:r>
              <a:rPr lang="en-US" altLang="zh-CN" sz="3200" b="1" smtClean="0">
                <a:solidFill>
                  <a:srgbClr val="7030A0"/>
                </a:solidFill>
              </a:rPr>
              <a:t>     </a:t>
            </a:r>
            <a:r>
              <a:rPr lang="zh-CN" altLang="zh-CN" sz="3200" b="1" smtClean="0">
                <a:solidFill>
                  <a:srgbClr val="7030A0"/>
                </a:solidFill>
              </a:rPr>
              <a:t>第三个层次</a:t>
            </a:r>
            <a:r>
              <a:rPr lang="en-US" altLang="zh-CN" sz="3200" b="1" smtClean="0">
                <a:solidFill>
                  <a:srgbClr val="7030A0"/>
                </a:solidFill>
              </a:rPr>
              <a:t>,</a:t>
            </a:r>
            <a:r>
              <a:rPr lang="zh-CN" altLang="zh-CN" sz="3200" b="1" smtClean="0">
                <a:solidFill>
                  <a:srgbClr val="7030A0"/>
                </a:solidFill>
              </a:rPr>
              <a:t> 对上文总结并深化</a:t>
            </a:r>
            <a:r>
              <a:rPr lang="en-US" altLang="zh-CN" sz="3200" b="1" smtClean="0">
                <a:solidFill>
                  <a:srgbClr val="7030A0"/>
                </a:solidFill>
              </a:rPr>
              <a:t>,</a:t>
            </a:r>
            <a:r>
              <a:rPr lang="zh-CN" altLang="zh-CN" sz="3200" b="1" smtClean="0">
                <a:solidFill>
                  <a:srgbClr val="7030A0"/>
                </a:solidFill>
              </a:rPr>
              <a:t>阐述正确认识的形成</a:t>
            </a:r>
            <a:r>
              <a:rPr lang="en-US" altLang="zh-CN" sz="3200" b="1" smtClean="0">
                <a:solidFill>
                  <a:srgbClr val="7030A0"/>
                </a:solidFill>
              </a:rPr>
              <a:t>,</a:t>
            </a:r>
            <a:r>
              <a:rPr lang="zh-CN" altLang="zh-CN" sz="3200" b="1" smtClean="0">
                <a:solidFill>
                  <a:srgbClr val="7030A0"/>
                </a:solidFill>
              </a:rPr>
              <a:t>需要一个反复实践的过程。</a:t>
            </a:r>
            <a:r>
              <a:rPr lang="zh-CN" altLang="zh-CN" sz="3200" smtClean="0"/>
              <a:t>两次飞跃只是认识过程的一次循环</a:t>
            </a:r>
            <a:r>
              <a:rPr lang="en-US" altLang="zh-CN" sz="3200" smtClean="0"/>
              <a:t>,</a:t>
            </a:r>
            <a:r>
              <a:rPr lang="zh-CN" altLang="zh-CN" sz="3200" smtClean="0"/>
              <a:t>要取得对一个事物的正确认识</a:t>
            </a:r>
            <a:r>
              <a:rPr lang="en-US" altLang="zh-CN" sz="3200" smtClean="0"/>
              <a:t>,</a:t>
            </a:r>
            <a:r>
              <a:rPr lang="zh-CN" altLang="zh-CN" sz="3200" smtClean="0"/>
              <a:t>往往需要经过多次反复</a:t>
            </a:r>
            <a:r>
              <a:rPr lang="en-US" altLang="zh-CN" sz="3200" smtClean="0"/>
              <a:t>,</a:t>
            </a:r>
            <a:r>
              <a:rPr lang="zh-CN" altLang="zh-CN" sz="3200" smtClean="0"/>
              <a:t>“实践</a:t>
            </a:r>
            <a:r>
              <a:rPr lang="en-US" altLang="zh-CN" sz="3200" smtClean="0"/>
              <a:t>,</a:t>
            </a:r>
            <a:r>
              <a:rPr lang="zh-CN" altLang="zh-CN" sz="3200" smtClean="0"/>
              <a:t>认识</a:t>
            </a:r>
            <a:r>
              <a:rPr lang="en-US" altLang="zh-CN" sz="3200" smtClean="0"/>
              <a:t>,</a:t>
            </a:r>
            <a:r>
              <a:rPr lang="zh-CN" altLang="zh-CN" sz="3200" smtClean="0"/>
              <a:t>再实践</a:t>
            </a:r>
            <a:r>
              <a:rPr lang="en-US" altLang="zh-CN" sz="3200" smtClean="0"/>
              <a:t>,</a:t>
            </a:r>
            <a:r>
              <a:rPr lang="zh-CN" altLang="zh-CN" sz="3200" smtClean="0"/>
              <a:t>再认识”</a:t>
            </a:r>
            <a:r>
              <a:rPr lang="zh-CN" altLang="en-US" sz="3200" smtClean="0"/>
              <a:t>。</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additive="base">
                                        <p:cTn id="2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918864"/>
            <a:ext cx="9471388" cy="7776864"/>
          </a:xfrm>
          <a:prstGeom prst="rect">
            <a:avLst/>
          </a:prstGeom>
          <a:noFill/>
        </p:spPr>
      </p:pic>
      <p:sp>
        <p:nvSpPr>
          <p:cNvPr id="4" name="流程图: 延期 3"/>
          <p:cNvSpPr/>
          <p:nvPr/>
        </p:nvSpPr>
        <p:spPr>
          <a:xfrm>
            <a:off x="-324544" y="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TextBox 5"/>
          <p:cNvSpPr txBox="1"/>
          <p:nvPr/>
        </p:nvSpPr>
        <p:spPr>
          <a:xfrm>
            <a:off x="647056" y="0"/>
            <a:ext cx="8496944" cy="3908762"/>
          </a:xfrm>
          <a:prstGeom prst="rect">
            <a:avLst/>
          </a:prstGeom>
          <a:noFill/>
        </p:spPr>
        <p:txBody>
          <a:bodyPr wrap="square" rtlCol="0">
            <a:spAutoFit/>
          </a:bodyPr>
          <a:lstStyle/>
          <a:p>
            <a:r>
              <a:rPr lang="zh-CN" altLang="en-US" sz="3600" b="1" smtClean="0">
                <a:solidFill>
                  <a:srgbClr val="0070C0"/>
                </a:solidFill>
              </a:rPr>
              <a:t>       第二次飞跃为什么比第一次飞跃“意义更加伟大”</a:t>
            </a:r>
            <a:r>
              <a:rPr lang="en-US" altLang="zh-CN" sz="3600" b="1" smtClean="0">
                <a:solidFill>
                  <a:srgbClr val="0070C0"/>
                </a:solidFill>
              </a:rPr>
              <a:t>?</a:t>
            </a:r>
          </a:p>
          <a:p>
            <a:r>
              <a:rPr lang="en-US" altLang="zh-CN" sz="3600" b="1" smtClean="0"/>
              <a:t>     ①</a:t>
            </a:r>
            <a:r>
              <a:rPr lang="zh-CN" altLang="en-US" sz="3600" b="1" smtClean="0"/>
              <a:t>只有这一次飞跃</a:t>
            </a:r>
            <a:r>
              <a:rPr lang="en-US" altLang="zh-CN" sz="3600" b="1" smtClean="0"/>
              <a:t>,</a:t>
            </a:r>
            <a:r>
              <a:rPr lang="zh-CN" altLang="en-US" sz="3600" b="1" smtClean="0"/>
              <a:t>才能证明第一次飞跃中</a:t>
            </a:r>
            <a:r>
              <a:rPr lang="zh-CN" altLang="en-US" sz="3600" b="1" smtClean="0">
                <a:solidFill>
                  <a:srgbClr val="FF0000"/>
                </a:solidFill>
              </a:rPr>
              <a:t>得到的认识正确与否</a:t>
            </a:r>
            <a:r>
              <a:rPr lang="zh-CN" altLang="en-US" sz="3600" b="1" smtClean="0"/>
              <a:t>。</a:t>
            </a:r>
            <a:endParaRPr lang="en-US" altLang="zh-CN" sz="3600" b="1" smtClean="0"/>
          </a:p>
          <a:p>
            <a:r>
              <a:rPr lang="zh-CN" altLang="en-US" sz="3600" b="1" smtClean="0"/>
              <a:t>    ②无产阶级认识世界</a:t>
            </a:r>
            <a:r>
              <a:rPr lang="en-US" altLang="zh-CN" sz="3600" b="1" smtClean="0"/>
              <a:t>,</a:t>
            </a:r>
            <a:r>
              <a:rPr lang="zh-CN" altLang="en-US" sz="3600" b="1" smtClean="0">
                <a:solidFill>
                  <a:srgbClr val="FF0000"/>
                </a:solidFill>
              </a:rPr>
              <a:t>只是为了改造世界</a:t>
            </a:r>
            <a:r>
              <a:rPr lang="en-US" altLang="zh-CN" sz="3600" b="1" smtClean="0">
                <a:solidFill>
                  <a:srgbClr val="FF0000"/>
                </a:solidFill>
              </a:rPr>
              <a:t>,</a:t>
            </a:r>
            <a:r>
              <a:rPr lang="zh-CN" altLang="en-US" sz="3600" b="1" smtClean="0"/>
              <a:t>此外再无别的目的。</a:t>
            </a:r>
            <a:endParaRPr lang="en-US" altLang="zh-CN" sz="3600" b="1" smtClean="0"/>
          </a:p>
          <a:p>
            <a:r>
              <a:rPr lang="en-US" altLang="zh-CN" sz="3200" b="1" smtClean="0">
                <a:solidFill>
                  <a:srgbClr val="7030A0"/>
                </a:solidFill>
              </a:rPr>
              <a:t>     </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 calcmode="lin" valueType="num">
                                      <p:cBhvr additive="base">
                                        <p:cTn id="21"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 calcmode="lin" valueType="num">
                                      <p:cBhvr additive="base">
                                        <p:cTn id="2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918864"/>
            <a:ext cx="9471388" cy="7776864"/>
          </a:xfrm>
          <a:prstGeom prst="rect">
            <a:avLst/>
          </a:prstGeom>
          <a:noFill/>
        </p:spPr>
      </p:pic>
      <p:sp>
        <p:nvSpPr>
          <p:cNvPr id="4" name="流程图: 延期 3"/>
          <p:cNvSpPr/>
          <p:nvPr/>
        </p:nvSpPr>
        <p:spPr>
          <a:xfrm>
            <a:off x="-324544" y="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TextBox 5"/>
          <p:cNvSpPr txBox="1"/>
          <p:nvPr/>
        </p:nvSpPr>
        <p:spPr>
          <a:xfrm>
            <a:off x="755576" y="332656"/>
            <a:ext cx="7885384" cy="4247317"/>
          </a:xfrm>
          <a:prstGeom prst="rect">
            <a:avLst/>
          </a:prstGeom>
          <a:noFill/>
        </p:spPr>
        <p:txBody>
          <a:bodyPr wrap="square" rtlCol="0">
            <a:spAutoFit/>
          </a:bodyPr>
          <a:lstStyle/>
          <a:p>
            <a:r>
              <a:rPr lang="zh-CN" altLang="en-US" sz="3600" b="1" smtClean="0">
                <a:solidFill>
                  <a:srgbClr val="0070C0"/>
                </a:solidFill>
              </a:rPr>
              <a:t>           一个正确的认识为什么要经过“多次的反复”才能完成</a:t>
            </a:r>
            <a:r>
              <a:rPr lang="en-US" altLang="zh-CN" sz="3600" b="1" smtClean="0">
                <a:solidFill>
                  <a:srgbClr val="0070C0"/>
                </a:solidFill>
              </a:rPr>
              <a:t>?</a:t>
            </a:r>
          </a:p>
          <a:p>
            <a:r>
              <a:rPr lang="zh-CN" altLang="en-US" sz="3200" b="1" smtClean="0">
                <a:solidFill>
                  <a:srgbClr val="002060"/>
                </a:solidFill>
              </a:rPr>
              <a:t>         客观事物从现象到本质的表现</a:t>
            </a:r>
            <a:r>
              <a:rPr lang="zh-CN" altLang="en-US" sz="3200" b="1" smtClean="0">
                <a:solidFill>
                  <a:srgbClr val="FF0000"/>
                </a:solidFill>
              </a:rPr>
              <a:t>都有一个过程</a:t>
            </a:r>
            <a:r>
              <a:rPr lang="en-US" altLang="zh-CN" sz="3200" b="1" smtClean="0">
                <a:solidFill>
                  <a:srgbClr val="002060"/>
                </a:solidFill>
              </a:rPr>
              <a:t>,</a:t>
            </a:r>
            <a:r>
              <a:rPr lang="zh-CN" altLang="en-US" sz="3200" b="1" smtClean="0">
                <a:solidFill>
                  <a:srgbClr val="002060"/>
                </a:solidFill>
              </a:rPr>
              <a:t>而人的认识还要受</a:t>
            </a:r>
            <a:r>
              <a:rPr lang="zh-CN" altLang="en-US" sz="3200" b="1" smtClean="0">
                <a:solidFill>
                  <a:srgbClr val="FF0000"/>
                </a:solidFill>
              </a:rPr>
              <a:t>到已有知识水平和历史条件的局限</a:t>
            </a:r>
            <a:r>
              <a:rPr lang="en-US" altLang="zh-CN" sz="3200" b="1" smtClean="0">
                <a:solidFill>
                  <a:srgbClr val="002060"/>
                </a:solidFill>
              </a:rPr>
              <a:t>,</a:t>
            </a:r>
            <a:r>
              <a:rPr lang="zh-CN" altLang="en-US" sz="3200" b="1" smtClean="0">
                <a:solidFill>
                  <a:srgbClr val="002060"/>
                </a:solidFill>
              </a:rPr>
              <a:t>即使对于已暴露出来的事物的现象和本质</a:t>
            </a:r>
            <a:r>
              <a:rPr lang="en-US" altLang="zh-CN" sz="3200" b="1" smtClean="0">
                <a:solidFill>
                  <a:srgbClr val="002060"/>
                </a:solidFill>
              </a:rPr>
              <a:t>,</a:t>
            </a:r>
            <a:r>
              <a:rPr lang="zh-CN" altLang="en-US" sz="3200" b="1" smtClean="0">
                <a:solidFill>
                  <a:srgbClr val="002060"/>
                </a:solidFill>
              </a:rPr>
              <a:t>也不一定能完全把握</a:t>
            </a:r>
            <a:r>
              <a:rPr lang="en-US" altLang="zh-CN" sz="3200" b="1" smtClean="0">
                <a:solidFill>
                  <a:srgbClr val="002060"/>
                </a:solidFill>
              </a:rPr>
              <a:t>,</a:t>
            </a:r>
            <a:r>
              <a:rPr lang="zh-CN" altLang="en-US" sz="3200" b="1" smtClean="0">
                <a:solidFill>
                  <a:srgbClr val="002060"/>
                </a:solidFill>
              </a:rPr>
              <a:t>因此人的认识不能一次性，完成</a:t>
            </a:r>
            <a:r>
              <a:rPr lang="en-US" altLang="zh-CN" sz="3200" b="1" smtClean="0">
                <a:solidFill>
                  <a:srgbClr val="002060"/>
                </a:solidFill>
              </a:rPr>
              <a:t>,</a:t>
            </a:r>
            <a:r>
              <a:rPr lang="zh-CN" altLang="en-US" sz="3200" b="1" smtClean="0">
                <a:solidFill>
                  <a:srgbClr val="002060"/>
                </a:solidFill>
              </a:rPr>
              <a:t>需要“多次的反复”。</a:t>
            </a:r>
            <a:endParaRPr lang="zh-CN" altLang="en-US" sz="3200" b="1">
              <a:solidFill>
                <a:srgbClr val="00206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 calcmode="lin" valueType="num">
                                      <p:cBhvr additive="base">
                                        <p:cTn id="14"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387424"/>
            <a:ext cx="9471388" cy="8352928"/>
          </a:xfrm>
          <a:prstGeom prst="rect">
            <a:avLst/>
          </a:prstGeom>
          <a:noFill/>
        </p:spPr>
      </p:pic>
      <p:sp>
        <p:nvSpPr>
          <p:cNvPr id="4" name="流程图: 延期 3"/>
          <p:cNvSpPr/>
          <p:nvPr/>
        </p:nvSpPr>
        <p:spPr>
          <a:xfrm>
            <a:off x="-324544" y="83671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 name="流程图: 可选过程 4"/>
          <p:cNvSpPr/>
          <p:nvPr/>
        </p:nvSpPr>
        <p:spPr>
          <a:xfrm>
            <a:off x="2483768" y="0"/>
            <a:ext cx="3312368" cy="792088"/>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11760" y="0"/>
            <a:ext cx="3600400" cy="646331"/>
          </a:xfrm>
          <a:prstGeom prst="rect">
            <a:avLst/>
          </a:prstGeom>
          <a:noFill/>
        </p:spPr>
        <p:txBody>
          <a:bodyPr wrap="square" rtlCol="0">
            <a:spAutoFit/>
          </a:bodyPr>
          <a:lstStyle/>
          <a:p>
            <a:r>
              <a:rPr lang="zh-CN" altLang="en-US" sz="3600" b="1" smtClean="0">
                <a:solidFill>
                  <a:schemeClr val="bg1"/>
                </a:solidFill>
              </a:rPr>
              <a:t>   三、品读探 究</a:t>
            </a:r>
            <a:endParaRPr lang="zh-CN" altLang="en-US" sz="3600" b="1">
              <a:solidFill>
                <a:schemeClr val="bg1"/>
              </a:solidFill>
            </a:endParaRPr>
          </a:p>
        </p:txBody>
      </p:sp>
      <p:sp>
        <p:nvSpPr>
          <p:cNvPr id="16385" name="Rectangle 1"/>
          <p:cNvSpPr>
            <a:spLocks noChangeArrowheads="1"/>
          </p:cNvSpPr>
          <p:nvPr/>
        </p:nvSpPr>
        <p:spPr bwMode="auto">
          <a:xfrm>
            <a:off x="539552" y="764704"/>
            <a:ext cx="8136904"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2800" b="1" smtClean="0">
                <a:solidFill>
                  <a:srgbClr val="0070C0"/>
                </a:solidFill>
              </a:rPr>
              <a:t>“天上掉下来的”和“自己头脑里固有的”这两种观点为什么是错误的</a:t>
            </a:r>
            <a:r>
              <a:rPr lang="en-US" altLang="zh-CN" sz="2800" b="1" smtClean="0">
                <a:solidFill>
                  <a:srgbClr val="0070C0"/>
                </a:solidFill>
              </a:rPr>
              <a:t>?</a:t>
            </a:r>
            <a:endParaRPr lang="zh-CN" altLang="zh-CN" sz="2800" smtClean="0">
              <a:solidFill>
                <a:srgbClr val="0070C0"/>
              </a:solidFill>
            </a:endParaRPr>
          </a:p>
          <a:p>
            <a:r>
              <a:rPr lang="en-US" altLang="zh-CN" sz="2800" smtClean="0"/>
              <a:t>     </a:t>
            </a:r>
            <a:r>
              <a:rPr lang="zh-CN" altLang="zh-CN" sz="2800" smtClean="0"/>
              <a:t>因为都是</a:t>
            </a:r>
            <a:r>
              <a:rPr lang="zh-CN" altLang="zh-CN" sz="2800" b="1" smtClean="0">
                <a:solidFill>
                  <a:srgbClr val="FF0000"/>
                </a:solidFill>
              </a:rPr>
              <a:t>唯心主义的</a:t>
            </a:r>
            <a:r>
              <a:rPr lang="zh-CN" altLang="zh-CN" sz="2800" smtClean="0"/>
              <a:t>。</a:t>
            </a:r>
            <a:endParaRPr lang="en-US" altLang="zh-CN" sz="2800" smtClean="0"/>
          </a:p>
          <a:p>
            <a:r>
              <a:rPr lang="en-US" altLang="zh-CN" sz="2800" smtClean="0"/>
              <a:t>    </a:t>
            </a:r>
            <a:r>
              <a:rPr lang="zh-CN" altLang="zh-CN" sz="2800" smtClean="0"/>
              <a:t>第一种是</a:t>
            </a:r>
            <a:r>
              <a:rPr lang="zh-CN" altLang="zh-CN" sz="2800" b="1" smtClean="0">
                <a:solidFill>
                  <a:srgbClr val="FF0000"/>
                </a:solidFill>
              </a:rPr>
              <a:t>客观唯心主义</a:t>
            </a:r>
            <a:r>
              <a:rPr lang="en-US" altLang="zh-CN" sz="2800" smtClean="0"/>
              <a:t>,</a:t>
            </a:r>
            <a:r>
              <a:rPr lang="zh-CN" altLang="zh-CN" sz="2800" smtClean="0"/>
              <a:t>它认为在人的主观意识之外</a:t>
            </a:r>
            <a:r>
              <a:rPr lang="en-US" altLang="zh-CN" sz="2800" smtClean="0"/>
              <a:t>,</a:t>
            </a:r>
            <a:r>
              <a:rPr lang="zh-CN" altLang="zh-CN" sz="2800" smtClean="0"/>
              <a:t>独立存在着所谓“世界精神”</a:t>
            </a:r>
            <a:r>
              <a:rPr lang="en-US" altLang="zh-CN" sz="2800" smtClean="0"/>
              <a:t>,</a:t>
            </a:r>
            <a:r>
              <a:rPr lang="zh-CN" altLang="zh-CN" sz="2800" smtClean="0"/>
              <a:t>世界上的一切事物不过是“世界精神”的产物</a:t>
            </a:r>
            <a:r>
              <a:rPr lang="en-US" altLang="zh-CN" sz="2800" smtClean="0"/>
              <a:t>,</a:t>
            </a:r>
            <a:r>
              <a:rPr lang="zh-CN" altLang="zh-CN" sz="2800" smtClean="0"/>
              <a:t>即思想是从天上掉下来的。</a:t>
            </a:r>
            <a:endParaRPr lang="en-US" altLang="zh-CN" sz="2800" smtClean="0"/>
          </a:p>
          <a:p>
            <a:r>
              <a:rPr lang="en-US" altLang="zh-CN" sz="2800" smtClean="0"/>
              <a:t>     </a:t>
            </a:r>
            <a:r>
              <a:rPr lang="zh-CN" altLang="zh-CN" sz="2800" smtClean="0"/>
              <a:t>第二种是</a:t>
            </a:r>
            <a:r>
              <a:rPr lang="zh-CN" altLang="zh-CN" sz="2800" b="1" smtClean="0">
                <a:solidFill>
                  <a:srgbClr val="FF0000"/>
                </a:solidFill>
              </a:rPr>
              <a:t>主观唯心主义</a:t>
            </a:r>
            <a:r>
              <a:rPr lang="en-US" altLang="zh-CN" sz="2800" smtClean="0"/>
              <a:t>,</a:t>
            </a:r>
            <a:r>
              <a:rPr lang="zh-CN" altLang="zh-CN" sz="2800" smtClean="0"/>
              <a:t>它认为世界是人的主观意识的产物</a:t>
            </a:r>
            <a:r>
              <a:rPr lang="en-US" altLang="zh-CN" sz="2800" smtClean="0"/>
              <a:t>,</a:t>
            </a:r>
            <a:r>
              <a:rPr lang="zh-CN" altLang="zh-CN" sz="2800" smtClean="0"/>
              <a:t>即思想是自己头脑里固有的。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5">
                                            <p:txEl>
                                              <p:pRg st="1" end="1"/>
                                            </p:txEl>
                                          </p:spTgt>
                                        </p:tgtEl>
                                        <p:attrNameLst>
                                          <p:attrName>style.visibility</p:attrName>
                                        </p:attrNameLst>
                                      </p:cBhvr>
                                      <p:to>
                                        <p:strVal val="visible"/>
                                      </p:to>
                                    </p:set>
                                    <p:anim calcmode="lin" valueType="num">
                                      <p:cBhvr additive="base">
                                        <p:cTn id="7" dur="500" fill="hold"/>
                                        <p:tgtEl>
                                          <p:spTgt spid="1638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6385">
                                            <p:txEl>
                                              <p:pRg st="2" end="2"/>
                                            </p:txEl>
                                          </p:spTgt>
                                        </p:tgtEl>
                                        <p:attrNameLst>
                                          <p:attrName>style.visibility</p:attrName>
                                        </p:attrNameLst>
                                      </p:cBhvr>
                                      <p:to>
                                        <p:strVal val="visible"/>
                                      </p:to>
                                    </p:set>
                                    <p:anim calcmode="lin" valueType="num">
                                      <p:cBhvr additive="base">
                                        <p:cTn id="14" dur="500" fill="hold"/>
                                        <p:tgtEl>
                                          <p:spTgt spid="1638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638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6385">
                                            <p:txEl>
                                              <p:pRg st="3" end="3"/>
                                            </p:txEl>
                                          </p:spTgt>
                                        </p:tgtEl>
                                        <p:attrNameLst>
                                          <p:attrName>style.visibility</p:attrName>
                                        </p:attrNameLst>
                                      </p:cBhvr>
                                      <p:to>
                                        <p:strVal val="visible"/>
                                      </p:to>
                                    </p:set>
                                    <p:anim calcmode="lin" valueType="num">
                                      <p:cBhvr additive="base">
                                        <p:cTn id="21" dur="500" fill="hold"/>
                                        <p:tgtEl>
                                          <p:spTgt spid="16385">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638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43408"/>
            <a:ext cx="9471388" cy="7389440"/>
          </a:xfrm>
          <a:prstGeom prst="rect">
            <a:avLst/>
          </a:prstGeom>
          <a:noFill/>
        </p:spPr>
      </p:pic>
      <p:sp>
        <p:nvSpPr>
          <p:cNvPr id="5" name="流程图: 可选过程 4"/>
          <p:cNvSpPr/>
          <p:nvPr/>
        </p:nvSpPr>
        <p:spPr>
          <a:xfrm>
            <a:off x="0" y="0"/>
            <a:ext cx="2051720" cy="69269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80528" y="0"/>
            <a:ext cx="4464496" cy="707886"/>
          </a:xfrm>
          <a:prstGeom prst="rect">
            <a:avLst/>
          </a:prstGeom>
          <a:noFill/>
        </p:spPr>
        <p:txBody>
          <a:bodyPr wrap="square" rtlCol="0">
            <a:spAutoFit/>
          </a:bodyPr>
          <a:lstStyle/>
          <a:p>
            <a:r>
              <a:rPr lang="zh-CN" altLang="en-US" sz="4000" smtClean="0">
                <a:solidFill>
                  <a:schemeClr val="bg1"/>
                </a:solidFill>
              </a:rPr>
              <a:t>品读探究</a:t>
            </a:r>
            <a:endParaRPr lang="zh-CN" altLang="en-US" sz="4000">
              <a:solidFill>
                <a:schemeClr val="bg1"/>
              </a:solidFill>
            </a:endParaRPr>
          </a:p>
        </p:txBody>
      </p:sp>
      <p:sp>
        <p:nvSpPr>
          <p:cNvPr id="10" name="TextBox 9"/>
          <p:cNvSpPr txBox="1"/>
          <p:nvPr/>
        </p:nvSpPr>
        <p:spPr>
          <a:xfrm>
            <a:off x="827584" y="887135"/>
            <a:ext cx="7740352" cy="5539978"/>
          </a:xfrm>
          <a:prstGeom prst="rect">
            <a:avLst/>
          </a:prstGeom>
          <a:noFill/>
        </p:spPr>
        <p:txBody>
          <a:bodyPr wrap="square" rtlCol="0">
            <a:spAutoFit/>
          </a:bodyPr>
          <a:lstStyle/>
          <a:p>
            <a:r>
              <a:rPr lang="zh-CN" altLang="zh-CN" sz="2800" smtClean="0"/>
              <a:t>有五层意思。</a:t>
            </a:r>
          </a:p>
          <a:p>
            <a:r>
              <a:rPr lang="zh-CN" altLang="zh-CN" sz="2800" smtClean="0"/>
              <a:t>①先进阶级的正确思想</a:t>
            </a:r>
            <a:r>
              <a:rPr lang="en-US" altLang="zh-CN" sz="2800" smtClean="0"/>
              <a:t>,</a:t>
            </a:r>
            <a:r>
              <a:rPr lang="zh-CN" altLang="zh-CN" sz="2800" b="1" smtClean="0">
                <a:solidFill>
                  <a:srgbClr val="FF0000"/>
                </a:solidFill>
              </a:rPr>
              <a:t>只能是无产阶级的马克思列宁主义、毛泽东思想。</a:t>
            </a:r>
            <a:endParaRPr lang="en-US" altLang="zh-CN" sz="2800" b="1" smtClean="0">
              <a:solidFill>
                <a:srgbClr val="FF0000"/>
              </a:solidFill>
            </a:endParaRPr>
          </a:p>
          <a:p>
            <a:r>
              <a:rPr lang="zh-CN" altLang="zh-CN" sz="2800" smtClean="0"/>
              <a:t>②强调正确思想不在于懂得了客观世界的规律性</a:t>
            </a:r>
            <a:r>
              <a:rPr lang="en-US" altLang="zh-CN" sz="2800" smtClean="0"/>
              <a:t>,</a:t>
            </a:r>
            <a:r>
              <a:rPr lang="zh-CN" altLang="zh-CN" sz="2800" smtClean="0"/>
              <a:t>能够解释世界</a:t>
            </a:r>
            <a:r>
              <a:rPr lang="en-US" altLang="zh-CN" sz="2800" smtClean="0"/>
              <a:t>,</a:t>
            </a:r>
            <a:r>
              <a:rPr lang="zh-CN" altLang="zh-CN" sz="2800" smtClean="0"/>
              <a:t>而在于用</a:t>
            </a:r>
            <a:r>
              <a:rPr lang="zh-CN" altLang="zh-CN" sz="2800" b="1" smtClean="0">
                <a:solidFill>
                  <a:srgbClr val="FF0000"/>
                </a:solidFill>
              </a:rPr>
              <a:t>正确的思想来改造社会、改造世界。</a:t>
            </a:r>
            <a:endParaRPr lang="en-US" altLang="zh-CN" sz="2800" b="1" smtClean="0">
              <a:solidFill>
                <a:srgbClr val="FF0000"/>
              </a:solidFill>
            </a:endParaRPr>
          </a:p>
          <a:p>
            <a:r>
              <a:rPr lang="zh-CN" altLang="zh-CN" sz="2800" smtClean="0"/>
              <a:t>③要改造社会、改造世界就要</a:t>
            </a:r>
            <a:r>
              <a:rPr lang="zh-CN" altLang="zh-CN" sz="2800" b="1" smtClean="0">
                <a:solidFill>
                  <a:srgbClr val="FF0000"/>
                </a:solidFill>
              </a:rPr>
              <a:t>依靠掌握正确思想的群众。</a:t>
            </a:r>
            <a:endParaRPr lang="en-US" altLang="zh-CN" sz="2800" b="1" smtClean="0">
              <a:solidFill>
                <a:srgbClr val="FF0000"/>
              </a:solidFill>
            </a:endParaRPr>
          </a:p>
          <a:p>
            <a:r>
              <a:rPr lang="zh-CN" altLang="zh-CN" sz="2800" smtClean="0"/>
              <a:t>④说明群众只有在改造社会改造世界的</a:t>
            </a:r>
            <a:r>
              <a:rPr lang="zh-CN" altLang="zh-CN" sz="2800" b="1" smtClean="0">
                <a:solidFill>
                  <a:srgbClr val="FF0000"/>
                </a:solidFill>
              </a:rPr>
              <a:t>实践中才能掌握正确的思想。</a:t>
            </a:r>
            <a:endParaRPr lang="en-US" altLang="zh-CN" sz="2800" b="1" smtClean="0">
              <a:solidFill>
                <a:srgbClr val="FF0000"/>
              </a:solidFill>
            </a:endParaRPr>
          </a:p>
          <a:p>
            <a:r>
              <a:rPr lang="zh-CN" altLang="zh-CN" sz="2800" smtClean="0"/>
              <a:t>⑤更明确地指出</a:t>
            </a:r>
            <a:r>
              <a:rPr lang="en-US" altLang="zh-CN" sz="2800" smtClean="0"/>
              <a:t>,</a:t>
            </a:r>
            <a:r>
              <a:rPr lang="zh-CN" altLang="zh-CN" sz="2800" smtClean="0"/>
              <a:t>正确思想</a:t>
            </a:r>
            <a:r>
              <a:rPr lang="zh-CN" altLang="en-US" sz="2800" b="1" smtClean="0">
                <a:solidFill>
                  <a:srgbClr val="FF0000"/>
                </a:solidFill>
              </a:rPr>
              <a:t>一</a:t>
            </a:r>
            <a:r>
              <a:rPr lang="zh-CN" altLang="zh-CN" sz="2800" b="1" smtClean="0">
                <a:solidFill>
                  <a:srgbClr val="FF0000"/>
                </a:solidFill>
              </a:rPr>
              <a:t>旦被群众掌</a:t>
            </a:r>
            <a:r>
              <a:rPr lang="zh-CN" altLang="zh-CN" sz="2800" smtClean="0"/>
              <a:t>握</a:t>
            </a:r>
            <a:r>
              <a:rPr lang="en-US" altLang="zh-CN" sz="2800" smtClean="0"/>
              <a:t>,</a:t>
            </a:r>
            <a:r>
              <a:rPr lang="zh-CN" altLang="zh-CN" sz="2800" smtClean="0"/>
              <a:t>就会</a:t>
            </a:r>
            <a:r>
              <a:rPr lang="zh-CN" altLang="zh-CN" sz="2800" b="1" smtClean="0">
                <a:solidFill>
                  <a:srgbClr val="FF0000"/>
                </a:solidFill>
              </a:rPr>
              <a:t>变成</a:t>
            </a:r>
            <a:r>
              <a:rPr lang="zh-CN" altLang="zh-CN" sz="2800" smtClean="0"/>
              <a:t>改造社会、改造世界的物质力量。</a:t>
            </a:r>
          </a:p>
          <a:p>
            <a:endParaRPr lang="zh-CN" altLang="en-US"/>
          </a:p>
        </p:txBody>
      </p:sp>
      <p:sp>
        <p:nvSpPr>
          <p:cNvPr id="7" name="TextBox 6"/>
          <p:cNvSpPr txBox="1"/>
          <p:nvPr/>
        </p:nvSpPr>
        <p:spPr>
          <a:xfrm>
            <a:off x="2771800" y="0"/>
            <a:ext cx="6732240" cy="1384995"/>
          </a:xfrm>
          <a:prstGeom prst="rect">
            <a:avLst/>
          </a:prstGeom>
          <a:noFill/>
        </p:spPr>
        <p:txBody>
          <a:bodyPr wrap="square" rtlCol="0">
            <a:spAutoFit/>
          </a:bodyPr>
          <a:lstStyle/>
          <a:p>
            <a:r>
              <a:rPr lang="zh-CN" altLang="en-US" sz="2800" b="1" smtClean="0">
                <a:solidFill>
                  <a:srgbClr val="0070C0"/>
                </a:solidFill>
              </a:rPr>
              <a:t>“</a:t>
            </a:r>
            <a:r>
              <a:rPr lang="zh-CN" altLang="zh-CN" sz="2800" b="1" smtClean="0">
                <a:solidFill>
                  <a:srgbClr val="0070C0"/>
                </a:solidFill>
              </a:rPr>
              <a:t>而代表先进阶级的正确思想</a:t>
            </a:r>
            <a:r>
              <a:rPr lang="en-US" altLang="zh-CN" sz="2800" b="1" smtClean="0">
                <a:solidFill>
                  <a:srgbClr val="0070C0"/>
                </a:solidFill>
              </a:rPr>
              <a:t>,</a:t>
            </a:r>
            <a:r>
              <a:rPr lang="zh-CN" altLang="zh-CN" sz="2800" b="1" smtClean="0">
                <a:solidFill>
                  <a:srgbClr val="0070C0"/>
                </a:solidFill>
              </a:rPr>
              <a:t>一旦被群众掌握</a:t>
            </a:r>
            <a:r>
              <a:rPr lang="en-US" altLang="zh-CN" sz="2800" b="1" smtClean="0">
                <a:solidFill>
                  <a:srgbClr val="0070C0"/>
                </a:solidFill>
              </a:rPr>
              <a:t>,</a:t>
            </a:r>
            <a:r>
              <a:rPr lang="zh-CN" altLang="zh-CN" sz="2800" b="1" smtClean="0">
                <a:solidFill>
                  <a:srgbClr val="0070C0"/>
                </a:solidFill>
              </a:rPr>
              <a:t>就会变成改造社会、改造世界的物质力量”一句有什么深刻含义</a:t>
            </a:r>
            <a:r>
              <a:rPr lang="en-US" altLang="zh-CN" sz="2800" b="1" smtClean="0">
                <a:solidFill>
                  <a:srgbClr val="0070C0"/>
                </a:solidFill>
              </a:rPr>
              <a:t>?</a:t>
            </a:r>
            <a:endParaRPr lang="zh-CN" altLang="zh-CN" sz="2800" smtClean="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 calcmode="lin" valueType="num">
                                      <p:cBhvr additive="base">
                                        <p:cTn id="14"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 calcmode="lin" valueType="num">
                                      <p:cBhvr additive="base">
                                        <p:cTn id="21"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 calcmode="lin" valueType="num">
                                      <p:cBhvr additive="base">
                                        <p:cTn id="28"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0">
                                            <p:txEl>
                                              <p:pRg st="4" end="4"/>
                                            </p:txEl>
                                          </p:spTgt>
                                        </p:tgtEl>
                                        <p:attrNameLst>
                                          <p:attrName>style.visibility</p:attrName>
                                        </p:attrNameLst>
                                      </p:cBhvr>
                                      <p:to>
                                        <p:strVal val="visible"/>
                                      </p:to>
                                    </p:set>
                                    <p:anim calcmode="lin" valueType="num">
                                      <p:cBhvr additive="base">
                                        <p:cTn id="35"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10">
                                            <p:txEl>
                                              <p:pRg st="5" end="5"/>
                                            </p:txEl>
                                          </p:spTgt>
                                        </p:tgtEl>
                                        <p:attrNameLst>
                                          <p:attrName>style.visibility</p:attrName>
                                        </p:attrNameLst>
                                      </p:cBhvr>
                                      <p:to>
                                        <p:strVal val="visible"/>
                                      </p:to>
                                    </p:set>
                                    <p:anim calcmode="lin" valueType="num">
                                      <p:cBhvr additive="base">
                                        <p:cTn id="42" dur="500" fill="hold"/>
                                        <p:tgtEl>
                                          <p:spTgt spid="10">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0">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34817" name="Rectangle 1"/>
          <p:cNvSpPr>
            <a:spLocks noChangeArrowheads="1"/>
          </p:cNvSpPr>
          <p:nvPr/>
        </p:nvSpPr>
        <p:spPr bwMode="auto">
          <a:xfrm>
            <a:off x="539552" y="-149334"/>
            <a:ext cx="7632848" cy="618630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152400" fontAlgn="base">
              <a:spcBef>
                <a:spcPct val="0"/>
              </a:spcBef>
              <a:spcAft>
                <a:spcPct val="0"/>
              </a:spcAft>
            </a:pPr>
            <a:r>
              <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 </a:t>
            </a:r>
            <a:r>
              <a:rPr kumimoji="0" 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导</a:t>
            </a:r>
            <a:r>
              <a:rPr kumimoji="0" lang="zh-CN" altLang="en-US"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  入</a:t>
            </a:r>
            <a:endPar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152400" fontAlgn="base">
              <a:spcBef>
                <a:spcPct val="0"/>
              </a:spcBef>
              <a:spcAft>
                <a:spcPct val="0"/>
              </a:spcAft>
            </a:pPr>
            <a:r>
              <a:rPr lang="en-US" altLang="zh-CN" sz="3600" smtClean="0"/>
              <a:t>   </a:t>
            </a:r>
            <a:r>
              <a:rPr lang="zh-CN" altLang="zh-CN" sz="3600" smtClean="0"/>
              <a:t>生活、工作中有些人精明能干，</a:t>
            </a:r>
            <a:r>
              <a:rPr lang="en-US" altLang="zh-CN" sz="3600" smtClean="0"/>
              <a:t>  </a:t>
            </a:r>
            <a:r>
              <a:rPr lang="zh-CN" altLang="zh-CN" sz="3600" smtClean="0"/>
              <a:t>“点子”很多，这“点子”从何而来？要解答这个问题，就要从哲学上找答案。</a:t>
            </a:r>
            <a:r>
              <a:rPr lang="zh-CN" altLang="en-US" sz="3600" smtClean="0"/>
              <a:t>毛泽东</a:t>
            </a:r>
            <a:r>
              <a:rPr lang="en-US" altLang="zh-CN" sz="3600" smtClean="0"/>
              <a:t>《</a:t>
            </a:r>
            <a:r>
              <a:rPr lang="zh-CN" altLang="en-US" sz="3600" smtClean="0"/>
              <a:t>人的正确思想是从哪里来的</a:t>
            </a:r>
            <a:r>
              <a:rPr lang="en-US" altLang="zh-CN" sz="3600" smtClean="0"/>
              <a:t>》</a:t>
            </a:r>
            <a:r>
              <a:rPr lang="zh-CN" altLang="zh-CN" sz="3600" smtClean="0"/>
              <a:t>解说了马克思主义认识论的基本原理，阐述了人的正确思想从哪里来的科学道理？</a:t>
            </a:r>
          </a:p>
          <a:p>
            <a:pPr marL="0" marR="0" lvl="0" indent="152400" algn="l" defTabSz="914400" rtl="0" eaLnBrk="1" fontAlgn="base" latinLnBrk="0" hangingPunct="1">
              <a:lnSpc>
                <a:spcPct val="100000"/>
              </a:lnSpc>
              <a:spcBef>
                <a:spcPct val="0"/>
              </a:spcBef>
              <a:spcAft>
                <a:spcPct val="0"/>
              </a:spcAft>
              <a:buClrTx/>
              <a:buSzTx/>
              <a:buFontTx/>
              <a:buNone/>
            </a:pPr>
            <a:endPar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marL="0" marR="0" lvl="0" indent="152400" algn="l" defTabSz="914400" rtl="0" eaLnBrk="1" fontAlgn="base" latinLnBrk="0" hangingPunct="1">
              <a:lnSpc>
                <a:spcPct val="100000"/>
              </a:lnSpc>
              <a:spcBef>
                <a:spcPct val="0"/>
              </a:spcBef>
              <a:spcAft>
                <a:spcPct val="0"/>
              </a:spcAft>
              <a:buClrTx/>
              <a:buSzTx/>
              <a:buFontTx/>
              <a:buNone/>
            </a:pPr>
            <a:endParaRPr kumimoji="0" lang="zh-CN" altLang="en-US" sz="36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a:p>
            <a:pPr marL="0" marR="0" lvl="0" indent="152400" algn="l" defTabSz="914400" rtl="0" eaLnBrk="0" fontAlgn="base" latinLnBrk="0" hangingPunct="0">
              <a:lnSpc>
                <a:spcPct val="100000"/>
              </a:lnSpc>
              <a:spcBef>
                <a:spcPct val="0"/>
              </a:spcBef>
              <a:spcAft>
                <a:spcPct val="0"/>
              </a:spcAft>
              <a:buClrTx/>
              <a:buSzTx/>
              <a:buFontTx/>
              <a:buNone/>
            </a:pPr>
            <a:endParaRPr kumimoji="0" lang="zh-CN" altLang="en-US" sz="36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5" name="流程图: 延期 4"/>
          <p:cNvSpPr/>
          <p:nvPr/>
        </p:nvSpPr>
        <p:spPr>
          <a:xfrm>
            <a:off x="-324544" y="260648"/>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14337" name="Rectangle 1"/>
          <p:cNvSpPr>
            <a:spLocks noChangeArrowheads="1"/>
          </p:cNvSpPr>
          <p:nvPr/>
        </p:nvSpPr>
        <p:spPr bwMode="auto">
          <a:xfrm>
            <a:off x="827584" y="246222"/>
            <a:ext cx="7776864" cy="50167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什么是“感性认识”和“理性认识”</a:t>
            </a:r>
            <a:r>
              <a:rPr lang="en-US" altLang="zh-CN" sz="3200" b="1" smtClean="0">
                <a:solidFill>
                  <a:srgbClr val="0070C0"/>
                </a:solidFill>
              </a:rPr>
              <a:t>?</a:t>
            </a:r>
            <a:r>
              <a:rPr lang="zh-CN" altLang="zh-CN" sz="3200" b="1" smtClean="0">
                <a:solidFill>
                  <a:srgbClr val="0070C0"/>
                </a:solidFill>
              </a:rPr>
              <a:t>二者有什么区别</a:t>
            </a:r>
            <a:r>
              <a:rPr lang="en-US" altLang="zh-CN" sz="3200" b="1" smtClean="0">
                <a:solidFill>
                  <a:srgbClr val="0070C0"/>
                </a:solidFill>
              </a:rPr>
              <a:t>?</a:t>
            </a:r>
            <a:endParaRPr lang="zh-CN" altLang="zh-CN" sz="3200" smtClean="0">
              <a:solidFill>
                <a:srgbClr val="0070C0"/>
              </a:solidFill>
            </a:endParaRPr>
          </a:p>
          <a:p>
            <a:r>
              <a:rPr lang="en-US" altLang="zh-CN" sz="3200" b="1" smtClean="0">
                <a:solidFill>
                  <a:srgbClr val="FF0000"/>
                </a:solidFill>
              </a:rPr>
              <a:t>      </a:t>
            </a:r>
            <a:r>
              <a:rPr lang="zh-CN" altLang="zh-CN" sz="3200" b="1" smtClean="0">
                <a:solidFill>
                  <a:srgbClr val="FF0000"/>
                </a:solidFill>
              </a:rPr>
              <a:t>感性认识</a:t>
            </a:r>
            <a:r>
              <a:rPr lang="en-US" altLang="zh-CN" sz="3200" b="1" smtClean="0">
                <a:solidFill>
                  <a:srgbClr val="FF0000"/>
                </a:solidFill>
              </a:rPr>
              <a:t>:</a:t>
            </a:r>
            <a:r>
              <a:rPr lang="zh-CN" altLang="zh-CN" sz="3200" b="1" smtClean="0"/>
              <a:t>在社会实践过程中</a:t>
            </a:r>
            <a:r>
              <a:rPr lang="en-US" altLang="zh-CN" sz="3200" b="1" smtClean="0"/>
              <a:t>,</a:t>
            </a:r>
            <a:r>
              <a:rPr lang="zh-CN" altLang="zh-CN" sz="3200" b="1" smtClean="0"/>
              <a:t>人们通过自己的感官直接接触客观外界</a:t>
            </a:r>
            <a:r>
              <a:rPr lang="en-US" altLang="zh-CN" sz="3200" b="1" smtClean="0"/>
              <a:t>,</a:t>
            </a:r>
            <a:r>
              <a:rPr lang="zh-CN" altLang="zh-CN" sz="3200" b="1" smtClean="0"/>
              <a:t>引起许多感觉</a:t>
            </a:r>
            <a:r>
              <a:rPr lang="en-US" altLang="zh-CN" sz="3200" b="1" smtClean="0"/>
              <a:t>,</a:t>
            </a:r>
            <a:r>
              <a:rPr lang="zh-CN" altLang="zh-CN" sz="3200" b="1" smtClean="0"/>
              <a:t>在头脑中产生许多印象，对各种事物的表面现象有了初步认识。</a:t>
            </a:r>
            <a:endParaRPr lang="en-US" altLang="zh-CN" sz="3200" b="1" smtClean="0"/>
          </a:p>
          <a:p>
            <a:r>
              <a:rPr lang="en-US" altLang="zh-CN" sz="3200" smtClean="0"/>
              <a:t>     </a:t>
            </a:r>
            <a:r>
              <a:rPr lang="zh-CN" altLang="zh-CN" sz="3200" b="1" smtClean="0">
                <a:solidFill>
                  <a:srgbClr val="FF0000"/>
                </a:solidFill>
              </a:rPr>
              <a:t>理性认识</a:t>
            </a:r>
            <a:r>
              <a:rPr lang="en-US" altLang="zh-CN" sz="3200" b="1" smtClean="0">
                <a:solidFill>
                  <a:srgbClr val="FF0000"/>
                </a:solidFill>
              </a:rPr>
              <a:t>:</a:t>
            </a:r>
            <a:r>
              <a:rPr lang="zh-CN" altLang="zh-CN" sz="3200" b="1" smtClean="0"/>
              <a:t>在实践中人们对于某种事物的感觉和印象反复了多次</a:t>
            </a:r>
            <a:r>
              <a:rPr lang="en-US" altLang="zh-CN" sz="3200" b="1" smtClean="0"/>
              <a:t>,</a:t>
            </a:r>
            <a:r>
              <a:rPr lang="zh-CN" altLang="zh-CN" sz="3200" b="1" smtClean="0"/>
              <a:t>经过大脑的思考</a:t>
            </a:r>
            <a:r>
              <a:rPr lang="en-US" altLang="zh-CN" sz="3200" b="1" smtClean="0"/>
              <a:t>,</a:t>
            </a:r>
            <a:r>
              <a:rPr lang="zh-CN" altLang="zh-CN" sz="3200" b="1" smtClean="0"/>
              <a:t>把认识推进了一大步</a:t>
            </a:r>
            <a:r>
              <a:rPr lang="en-US" altLang="zh-CN" sz="3200" b="1" smtClean="0"/>
              <a:t>,</a:t>
            </a:r>
            <a:r>
              <a:rPr lang="zh-CN" altLang="zh-CN" sz="3200" b="1" smtClean="0"/>
              <a:t>形成了思想。这样就透过事物的表面现象</a:t>
            </a:r>
            <a:r>
              <a:rPr lang="en-US" altLang="zh-CN" sz="3200" b="1" smtClean="0"/>
              <a:t>,</a:t>
            </a:r>
            <a:r>
              <a:rPr lang="zh-CN" altLang="zh-CN" sz="3200" b="1" smtClean="0"/>
              <a:t>对事物的本质有了认识</a:t>
            </a:r>
            <a:r>
              <a:rPr lang="zh-CN" altLang="zh-CN" sz="3200" smtClean="0"/>
              <a:t> 。</a:t>
            </a:r>
          </a:p>
        </p:txBody>
      </p:sp>
      <p:sp>
        <p:nvSpPr>
          <p:cNvPr id="7" name="流程图: 延期 6"/>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7">
                                            <p:txEl>
                                              <p:pRg st="1" end="1"/>
                                            </p:txEl>
                                          </p:spTgt>
                                        </p:tgtEl>
                                        <p:attrNameLst>
                                          <p:attrName>style.visibility</p:attrName>
                                        </p:attrNameLst>
                                      </p:cBhvr>
                                      <p:to>
                                        <p:strVal val="visible"/>
                                      </p:to>
                                    </p:set>
                                    <p:anim calcmode="lin" valueType="num">
                                      <p:cBhvr additive="base">
                                        <p:cTn id="7" dur="500" fill="hold"/>
                                        <p:tgtEl>
                                          <p:spTgt spid="1433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4337">
                                            <p:txEl>
                                              <p:pRg st="2" end="2"/>
                                            </p:txEl>
                                          </p:spTgt>
                                        </p:tgtEl>
                                        <p:attrNameLst>
                                          <p:attrName>style.visibility</p:attrName>
                                        </p:attrNameLst>
                                      </p:cBhvr>
                                      <p:to>
                                        <p:strVal val="visible"/>
                                      </p:to>
                                    </p:set>
                                    <p:anim calcmode="lin" valueType="num">
                                      <p:cBhvr additive="base">
                                        <p:cTn id="14" dur="500" fill="hold"/>
                                        <p:tgtEl>
                                          <p:spTgt spid="14337">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433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14337" name="Rectangle 1"/>
          <p:cNvSpPr>
            <a:spLocks noChangeArrowheads="1"/>
          </p:cNvSpPr>
          <p:nvPr/>
        </p:nvSpPr>
        <p:spPr bwMode="auto">
          <a:xfrm>
            <a:off x="755576" y="-246221"/>
            <a:ext cx="7776864" cy="550920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zh-CN" sz="3200" b="1" smtClean="0">
                <a:solidFill>
                  <a:srgbClr val="0070C0"/>
                </a:solidFill>
              </a:rPr>
              <a:t>“感性认识”和“理性认识”</a:t>
            </a:r>
            <a:r>
              <a:rPr lang="zh-CN" altLang="en-US" sz="3200" b="1" smtClean="0">
                <a:solidFill>
                  <a:srgbClr val="0070C0"/>
                </a:solidFill>
              </a:rPr>
              <a:t>，</a:t>
            </a:r>
            <a:r>
              <a:rPr lang="zh-CN" altLang="zh-CN" sz="3200" b="1" smtClean="0">
                <a:solidFill>
                  <a:srgbClr val="0070C0"/>
                </a:solidFill>
              </a:rPr>
              <a:t>二者有什么区别</a:t>
            </a:r>
            <a:r>
              <a:rPr lang="en-US" altLang="zh-CN" sz="3200" b="1" smtClean="0">
                <a:solidFill>
                  <a:srgbClr val="0070C0"/>
                </a:solidFill>
              </a:rPr>
              <a:t>?</a:t>
            </a:r>
            <a:r>
              <a:rPr lang="zh-CN" altLang="zh-CN" sz="3200" smtClean="0">
                <a:solidFill>
                  <a:srgbClr val="0070C0"/>
                </a:solidFill>
              </a:rPr>
              <a:t> </a:t>
            </a:r>
            <a:endParaRPr lang="en-US" altLang="zh-CN" sz="3200" smtClean="0">
              <a:solidFill>
                <a:srgbClr val="0070C0"/>
              </a:solidFill>
            </a:endParaRPr>
          </a:p>
          <a:p>
            <a:r>
              <a:rPr lang="en-US" altLang="zh-CN" sz="3200" b="1" smtClean="0"/>
              <a:t>     </a:t>
            </a:r>
            <a:r>
              <a:rPr lang="zh-CN" altLang="en-US" sz="3200" b="1" smtClean="0"/>
              <a:t>区别：</a:t>
            </a:r>
            <a:endParaRPr lang="en-US" altLang="zh-CN" sz="3200" b="1" smtClean="0"/>
          </a:p>
          <a:p>
            <a:r>
              <a:rPr lang="en-US" altLang="zh-CN" sz="3200" b="1" smtClean="0">
                <a:solidFill>
                  <a:srgbClr val="FF0000"/>
                </a:solidFill>
              </a:rPr>
              <a:t>    </a:t>
            </a:r>
            <a:r>
              <a:rPr lang="zh-CN" altLang="zh-CN" sz="3200" b="1" smtClean="0">
                <a:solidFill>
                  <a:srgbClr val="FF0000"/>
                </a:solidFill>
              </a:rPr>
              <a:t>感性认识</a:t>
            </a:r>
            <a:r>
              <a:rPr lang="zh-CN" altLang="zh-CN" sz="3200" b="1" smtClean="0"/>
              <a:t>只反映事物的片面、现象和外部联系它以直接感受为特点</a:t>
            </a:r>
            <a:r>
              <a:rPr lang="en-US" altLang="zh-CN" sz="3200" b="1" smtClean="0"/>
              <a:t>,</a:t>
            </a:r>
            <a:r>
              <a:rPr lang="zh-CN" altLang="zh-CN" sz="3200" b="1" smtClean="0"/>
              <a:t>以事物的现象为内容</a:t>
            </a:r>
            <a:r>
              <a:rPr lang="en-US" altLang="zh-CN" sz="3200" b="1" smtClean="0"/>
              <a:t>,</a:t>
            </a:r>
            <a:r>
              <a:rPr lang="zh-CN" altLang="zh-CN" sz="3200" b="1" smtClean="0"/>
              <a:t>包括感觉、知觉和概念三种形式。</a:t>
            </a:r>
            <a:endParaRPr lang="en-US" altLang="zh-CN" sz="3200" b="1" smtClean="0"/>
          </a:p>
          <a:p>
            <a:r>
              <a:rPr lang="en-US" altLang="zh-CN" sz="3200" b="1" smtClean="0"/>
              <a:t>      </a:t>
            </a:r>
            <a:r>
              <a:rPr lang="zh-CN" altLang="zh-CN" sz="3200" b="1" smtClean="0">
                <a:solidFill>
                  <a:srgbClr val="FF0000"/>
                </a:solidFill>
              </a:rPr>
              <a:t>理性认识</a:t>
            </a:r>
            <a:r>
              <a:rPr lang="zh-CN" altLang="zh-CN" sz="3200" b="1" smtClean="0"/>
              <a:t>反映的是客观事物的本质、全体和内部联系。它以抽象性、间接性为特点</a:t>
            </a:r>
            <a:r>
              <a:rPr lang="en-US" altLang="zh-CN" sz="3200" b="1" smtClean="0"/>
              <a:t>,</a:t>
            </a:r>
            <a:r>
              <a:rPr lang="zh-CN" altLang="zh-CN" sz="3200" b="1" smtClean="0"/>
              <a:t>以事物的本质为内容包括概念、判断、推理等形式。</a:t>
            </a:r>
          </a:p>
          <a:p>
            <a:endParaRPr lang="zh-CN" altLang="zh-CN" sz="3200" smtClean="0"/>
          </a:p>
        </p:txBody>
      </p:sp>
      <p:sp>
        <p:nvSpPr>
          <p:cNvPr id="7" name="流程图: 延期 6"/>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8" name="流程图: 可选过程 7"/>
          <p:cNvSpPr/>
          <p:nvPr/>
        </p:nvSpPr>
        <p:spPr>
          <a:xfrm>
            <a:off x="-396552" y="0"/>
            <a:ext cx="1296144" cy="720080"/>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324544" y="0"/>
            <a:ext cx="1512168" cy="584775"/>
          </a:xfrm>
          <a:prstGeom prst="rect">
            <a:avLst/>
          </a:prstGeom>
          <a:noFill/>
        </p:spPr>
        <p:txBody>
          <a:bodyPr wrap="square" rtlCol="0">
            <a:spAutoFit/>
          </a:bodyPr>
          <a:lstStyle/>
          <a:p>
            <a:r>
              <a:rPr lang="zh-CN" altLang="zh-CN" sz="3200" b="1" smtClean="0">
                <a:solidFill>
                  <a:schemeClr val="bg1"/>
                </a:solidFill>
              </a:rPr>
              <a:t>品</a:t>
            </a:r>
            <a:r>
              <a:rPr lang="en-US" altLang="zh-CN" sz="3200" b="1" smtClean="0">
                <a:solidFill>
                  <a:schemeClr val="bg1"/>
                </a:solidFill>
              </a:rPr>
              <a:t> </a:t>
            </a:r>
            <a:r>
              <a:rPr lang="zh-CN" altLang="zh-CN" sz="3200" b="1" smtClean="0">
                <a:solidFill>
                  <a:schemeClr val="bg1"/>
                </a:solidFill>
              </a:rPr>
              <a:t>读</a:t>
            </a:r>
            <a:endParaRPr lang="zh-CN" altLang="en-US" sz="3200">
              <a:solidFill>
                <a:schemeClr val="bg1"/>
              </a:solidFill>
            </a:endParaRPr>
          </a:p>
        </p:txBody>
      </p:sp>
      <p:sp>
        <p:nvSpPr>
          <p:cNvPr id="10" name="TextBox 9"/>
          <p:cNvSpPr txBox="1"/>
          <p:nvPr/>
        </p:nvSpPr>
        <p:spPr>
          <a:xfrm>
            <a:off x="323528" y="404664"/>
            <a:ext cx="7272808" cy="5509200"/>
          </a:xfrm>
          <a:prstGeom prst="rect">
            <a:avLst/>
          </a:prstGeom>
          <a:noFill/>
        </p:spPr>
        <p:txBody>
          <a:bodyPr wrap="square" rtlCol="0">
            <a:spAutoFit/>
          </a:bodyPr>
          <a:lstStyle/>
          <a:p>
            <a:r>
              <a:rPr lang="en-US" altLang="zh-CN" sz="3200" b="1" smtClean="0"/>
              <a:t>      </a:t>
            </a:r>
            <a:r>
              <a:rPr lang="zh-CN" altLang="zh-CN" sz="3200" b="1" smtClean="0"/>
              <a:t>读</a:t>
            </a:r>
            <a:r>
              <a:rPr lang="zh-CN" altLang="zh-CN" sz="3200" b="1" smtClean="0">
                <a:solidFill>
                  <a:srgbClr val="002060"/>
                </a:solidFill>
              </a:rPr>
              <a:t>“一般的说来</a:t>
            </a:r>
            <a:r>
              <a:rPr lang="en-US" altLang="zh-CN" sz="3200" b="1" smtClean="0">
                <a:solidFill>
                  <a:srgbClr val="002060"/>
                </a:solidFill>
              </a:rPr>
              <a:t>,</a:t>
            </a:r>
            <a:r>
              <a:rPr lang="zh-CN" altLang="zh-CN" sz="3200" b="1" smtClean="0">
                <a:solidFill>
                  <a:srgbClr val="002060"/>
                </a:solidFill>
              </a:rPr>
              <a:t>成功了的就是正确的</a:t>
            </a:r>
            <a:r>
              <a:rPr lang="en-US" altLang="zh-CN" sz="3200" b="1" smtClean="0">
                <a:solidFill>
                  <a:srgbClr val="002060"/>
                </a:solidFill>
              </a:rPr>
              <a:t>,</a:t>
            </a:r>
            <a:r>
              <a:rPr lang="zh-CN" altLang="zh-CN" sz="3200" b="1" smtClean="0">
                <a:solidFill>
                  <a:srgbClr val="002060"/>
                </a:solidFill>
              </a:rPr>
              <a:t>失败了的就是错误的</a:t>
            </a:r>
            <a:r>
              <a:rPr lang="en-US" altLang="zh-CN" sz="3200" b="1" smtClean="0">
                <a:solidFill>
                  <a:srgbClr val="002060"/>
                </a:solidFill>
              </a:rPr>
              <a:t>,</a:t>
            </a:r>
            <a:r>
              <a:rPr lang="zh-CN" altLang="zh-CN" sz="3200" b="1" smtClean="0">
                <a:solidFill>
                  <a:srgbClr val="002060"/>
                </a:solidFill>
              </a:rPr>
              <a:t>特别是人对自然界的斗争是如此。</a:t>
            </a:r>
            <a:r>
              <a:rPr lang="zh-CN" altLang="zh-CN" sz="3200" b="1" smtClean="0">
                <a:solidFill>
                  <a:srgbClr val="0070C0"/>
                </a:solidFill>
              </a:rPr>
              <a:t>在社会斗争中</a:t>
            </a:r>
            <a:r>
              <a:rPr lang="en-US" altLang="zh-CN" sz="3200" b="1" smtClean="0">
                <a:solidFill>
                  <a:srgbClr val="0070C0"/>
                </a:solidFill>
              </a:rPr>
              <a:t>,</a:t>
            </a:r>
            <a:r>
              <a:rPr lang="zh-CN" altLang="zh-CN" sz="3200" b="1" smtClean="0">
                <a:solidFill>
                  <a:srgbClr val="0070C0"/>
                </a:solidFill>
              </a:rPr>
              <a:t>代表先进阶级的势力</a:t>
            </a:r>
            <a:r>
              <a:rPr lang="en-US" altLang="zh-CN" sz="3200" b="1" smtClean="0">
                <a:solidFill>
                  <a:srgbClr val="0070C0"/>
                </a:solidFill>
              </a:rPr>
              <a:t>,</a:t>
            </a:r>
            <a:r>
              <a:rPr lang="zh-CN" altLang="zh-CN" sz="3200" b="1" smtClean="0">
                <a:solidFill>
                  <a:srgbClr val="0070C0"/>
                </a:solidFill>
              </a:rPr>
              <a:t>有时候有些失败</a:t>
            </a:r>
            <a:r>
              <a:rPr lang="en-US" altLang="zh-CN" sz="3200" b="1" smtClean="0">
                <a:solidFill>
                  <a:srgbClr val="0070C0"/>
                </a:solidFill>
              </a:rPr>
              <a:t>,</a:t>
            </a:r>
            <a:r>
              <a:rPr lang="zh-CN" altLang="zh-CN" sz="3200" b="1" smtClean="0">
                <a:solidFill>
                  <a:srgbClr val="0070C0"/>
                </a:solidFill>
              </a:rPr>
              <a:t>并不是因为思想不正确</a:t>
            </a:r>
            <a:r>
              <a:rPr lang="en-US" altLang="zh-CN" sz="3200" b="1" smtClean="0">
                <a:solidFill>
                  <a:srgbClr val="0070C0"/>
                </a:solidFill>
              </a:rPr>
              <a:t>,</a:t>
            </a:r>
            <a:r>
              <a:rPr lang="zh-CN" altLang="zh-CN" sz="3200" b="1" smtClean="0">
                <a:solidFill>
                  <a:srgbClr val="0070C0"/>
                </a:solidFill>
              </a:rPr>
              <a:t>而是因为在斗争力量的对比上</a:t>
            </a:r>
            <a:r>
              <a:rPr lang="en-US" altLang="zh-CN" sz="3200" b="1" smtClean="0">
                <a:solidFill>
                  <a:srgbClr val="0070C0"/>
                </a:solidFill>
              </a:rPr>
              <a:t>,</a:t>
            </a:r>
            <a:r>
              <a:rPr lang="zh-CN" altLang="zh-CN" sz="3200" b="1" smtClean="0">
                <a:solidFill>
                  <a:srgbClr val="0070C0"/>
                </a:solidFill>
              </a:rPr>
              <a:t>先进势力这一方</a:t>
            </a:r>
            <a:r>
              <a:rPr lang="en-US" altLang="zh-CN" sz="3200" b="1" smtClean="0">
                <a:solidFill>
                  <a:srgbClr val="0070C0"/>
                </a:solidFill>
              </a:rPr>
              <a:t>,</a:t>
            </a:r>
            <a:r>
              <a:rPr lang="zh-CN" altLang="zh-CN" sz="3200" b="1" smtClean="0">
                <a:solidFill>
                  <a:srgbClr val="0070C0"/>
                </a:solidFill>
              </a:rPr>
              <a:t>暂时还不如反动势力那一方</a:t>
            </a:r>
            <a:r>
              <a:rPr lang="en-US" altLang="zh-CN" sz="3200" b="1" smtClean="0">
                <a:solidFill>
                  <a:srgbClr val="0070C0"/>
                </a:solidFill>
              </a:rPr>
              <a:t>,</a:t>
            </a:r>
            <a:r>
              <a:rPr lang="zh-CN" altLang="zh-CN" sz="3200" b="1" smtClean="0">
                <a:solidFill>
                  <a:srgbClr val="0070C0"/>
                </a:solidFill>
              </a:rPr>
              <a:t>所以暂时失败了</a:t>
            </a:r>
            <a:r>
              <a:rPr lang="en-US" altLang="zh-CN" sz="3200" b="1" smtClean="0">
                <a:solidFill>
                  <a:srgbClr val="0070C0"/>
                </a:solidFill>
              </a:rPr>
              <a:t>,</a:t>
            </a:r>
            <a:r>
              <a:rPr lang="zh-CN" altLang="zh-CN" sz="3200" b="1" smtClean="0">
                <a:solidFill>
                  <a:srgbClr val="0070C0"/>
                </a:solidFill>
              </a:rPr>
              <a:t>但是以后总有一天会要成功的。</a:t>
            </a:r>
            <a:r>
              <a:rPr lang="zh-CN" altLang="zh-CN" sz="3200" b="1" smtClean="0"/>
              <a:t>”</a:t>
            </a:r>
            <a:endParaRPr lang="en-US" altLang="zh-CN" sz="3200" b="1" smtClean="0"/>
          </a:p>
          <a:p>
            <a:r>
              <a:rPr lang="en-US" altLang="zh-CN" sz="3200" b="1" smtClean="0"/>
              <a:t>  </a:t>
            </a:r>
          </a:p>
          <a:p>
            <a:r>
              <a:rPr lang="en-US" altLang="zh-CN" sz="3200" b="1" smtClean="0"/>
              <a:t>     </a:t>
            </a:r>
            <a:r>
              <a:rPr lang="zh-CN" altLang="zh-CN" sz="3200" b="1" smtClean="0"/>
              <a:t>这两句在内容上有什么关联</a:t>
            </a:r>
            <a:r>
              <a:rPr lang="en-US" altLang="zh-CN" sz="3200" b="1" smtClean="0"/>
              <a:t>?</a:t>
            </a:r>
            <a:r>
              <a:rPr lang="zh-CN" altLang="zh-CN" sz="3200" b="1" smtClean="0"/>
              <a:t>语言表达上有什么特点？</a:t>
            </a:r>
            <a:endParaRPr lang="zh-CN" altLang="zh-CN" sz="3200" smtClean="0"/>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4" name="流程图: 延期 3"/>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2289" name="Rectangle 1"/>
          <p:cNvSpPr>
            <a:spLocks noChangeArrowheads="1"/>
          </p:cNvSpPr>
          <p:nvPr/>
        </p:nvSpPr>
        <p:spPr bwMode="auto">
          <a:xfrm>
            <a:off x="683568" y="302359"/>
            <a:ext cx="7525344" cy="655564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2800" b="1" smtClean="0">
                <a:solidFill>
                  <a:srgbClr val="FF0000"/>
                </a:solidFill>
              </a:rPr>
              <a:t>     </a:t>
            </a:r>
            <a:r>
              <a:rPr lang="zh-CN" altLang="zh-CN" sz="2800" b="1" smtClean="0">
                <a:solidFill>
                  <a:srgbClr val="FF0000"/>
                </a:solidFill>
              </a:rPr>
              <a:t>关联</a:t>
            </a:r>
            <a:r>
              <a:rPr lang="en-US" altLang="zh-CN" sz="2800" b="1" smtClean="0">
                <a:solidFill>
                  <a:srgbClr val="FF0000"/>
                </a:solidFill>
              </a:rPr>
              <a:t>:</a:t>
            </a:r>
            <a:r>
              <a:rPr lang="zh-CN" altLang="zh-CN" sz="2800" smtClean="0"/>
              <a:t>第一句</a:t>
            </a:r>
            <a:r>
              <a:rPr lang="zh-CN" altLang="zh-CN" sz="2800" b="1" smtClean="0">
                <a:solidFill>
                  <a:srgbClr val="0070C0"/>
                </a:solidFill>
              </a:rPr>
              <a:t>先总</a:t>
            </a:r>
            <a:r>
              <a:rPr lang="zh-CN" altLang="zh-CN" sz="2800" smtClean="0"/>
              <a:t>说判断思想正确与否的一般情况</a:t>
            </a:r>
            <a:r>
              <a:rPr lang="en-US" altLang="zh-CN" sz="2800" smtClean="0"/>
              <a:t>,</a:t>
            </a:r>
            <a:r>
              <a:rPr lang="zh-CN" altLang="zh-CN" sz="2800" smtClean="0"/>
              <a:t>第二句</a:t>
            </a:r>
            <a:r>
              <a:rPr lang="zh-CN" altLang="zh-CN" sz="2800" b="1" smtClean="0">
                <a:solidFill>
                  <a:srgbClr val="0070C0"/>
                </a:solidFill>
              </a:rPr>
              <a:t>分说</a:t>
            </a:r>
            <a:r>
              <a:rPr lang="zh-CN" altLang="zh-CN" sz="2800" smtClean="0"/>
              <a:t>在社会斗争中判断思想正确与否的特殊情况。</a:t>
            </a:r>
          </a:p>
          <a:p>
            <a:r>
              <a:rPr lang="en-US" altLang="zh-CN" sz="2800" smtClean="0"/>
              <a:t>    </a:t>
            </a:r>
          </a:p>
          <a:p>
            <a:r>
              <a:rPr lang="en-US" altLang="zh-CN" sz="2800" smtClean="0"/>
              <a:t>   </a:t>
            </a:r>
            <a:r>
              <a:rPr lang="zh-CN" altLang="zh-CN" sz="2800" b="1" smtClean="0">
                <a:solidFill>
                  <a:srgbClr val="FF0000"/>
                </a:solidFill>
              </a:rPr>
              <a:t>语言特点</a:t>
            </a:r>
            <a:r>
              <a:rPr lang="en-US" altLang="zh-CN" sz="2800" b="1" smtClean="0">
                <a:solidFill>
                  <a:srgbClr val="FF0000"/>
                </a:solidFill>
              </a:rPr>
              <a:t>:</a:t>
            </a:r>
            <a:r>
              <a:rPr lang="zh-CN" altLang="zh-CN" sz="2800" b="1" smtClean="0">
                <a:solidFill>
                  <a:srgbClr val="FF0000"/>
                </a:solidFill>
              </a:rPr>
              <a:t>准确严密</a:t>
            </a:r>
          </a:p>
          <a:p>
            <a:r>
              <a:rPr lang="en-US" altLang="zh-CN" sz="2800" smtClean="0"/>
              <a:t>    </a:t>
            </a:r>
            <a:r>
              <a:rPr lang="zh-CN" altLang="zh-CN" sz="2800" b="1" smtClean="0">
                <a:solidFill>
                  <a:srgbClr val="0070C0"/>
                </a:solidFill>
              </a:rPr>
              <a:t>“一般的说来”</a:t>
            </a:r>
            <a:r>
              <a:rPr lang="zh-CN" altLang="zh-CN" sz="2800" smtClean="0"/>
              <a:t>指明了后一判断的前提是就一般情况而言的，在语法上为状语</a:t>
            </a:r>
            <a:r>
              <a:rPr lang="en-US" altLang="zh-CN" sz="2800" smtClean="0"/>
              <a:t>,</a:t>
            </a:r>
            <a:r>
              <a:rPr lang="zh-CN" altLang="zh-CN" sz="2800" smtClean="0"/>
              <a:t>在句子前头起评注作用</a:t>
            </a:r>
            <a:r>
              <a:rPr lang="en-US" altLang="zh-CN" sz="2800" smtClean="0"/>
              <a:t>,</a:t>
            </a:r>
            <a:r>
              <a:rPr lang="zh-CN" altLang="zh-CN" sz="2800" smtClean="0"/>
              <a:t>避免了一概而论</a:t>
            </a:r>
            <a:r>
              <a:rPr lang="en-US" altLang="zh-CN" sz="2800" smtClean="0"/>
              <a:t>;</a:t>
            </a:r>
            <a:r>
              <a:rPr lang="zh-CN" altLang="zh-CN" sz="2800" b="1" smtClean="0">
                <a:solidFill>
                  <a:srgbClr val="0070C0"/>
                </a:solidFill>
              </a:rPr>
              <a:t>“特别是”</a:t>
            </a:r>
            <a:r>
              <a:rPr lang="zh-CN" altLang="zh-CN" sz="2800" smtClean="0"/>
              <a:t>则强调了这一判断所适用的范围。 </a:t>
            </a:r>
            <a:r>
              <a:rPr lang="zh-CN" altLang="zh-CN" sz="2800" b="1" smtClean="0">
                <a:solidFill>
                  <a:srgbClr val="0070C0"/>
                </a:solidFill>
              </a:rPr>
              <a:t>“有时候”</a:t>
            </a:r>
            <a:r>
              <a:rPr lang="zh-CN" altLang="zh-CN" sz="2800" smtClean="0"/>
              <a:t>专指敌强我弱的时候</a:t>
            </a:r>
            <a:r>
              <a:rPr lang="en-US" altLang="zh-CN" sz="2800" smtClean="0"/>
              <a:t>;</a:t>
            </a:r>
            <a:r>
              <a:rPr lang="zh-CN" altLang="zh-CN" sz="2800" b="1" smtClean="0">
                <a:solidFill>
                  <a:srgbClr val="0070C0"/>
                </a:solidFill>
              </a:rPr>
              <a:t>“有些”</a:t>
            </a:r>
            <a:r>
              <a:rPr lang="zh-CN" altLang="zh-CN" sz="2800" smtClean="0"/>
              <a:t>指即使这种时候的失败也不能一概而论</a:t>
            </a:r>
            <a:r>
              <a:rPr lang="zh-CN" altLang="zh-CN" sz="2800" b="1" smtClean="0">
                <a:solidFill>
                  <a:srgbClr val="0070C0"/>
                </a:solidFill>
              </a:rPr>
              <a:t>。“并”</a:t>
            </a:r>
            <a:r>
              <a:rPr lang="zh-CN" altLang="zh-CN" sz="2800" smtClean="0"/>
              <a:t>加强否定语气</a:t>
            </a:r>
            <a:r>
              <a:rPr lang="en-US" altLang="zh-CN" sz="2800" smtClean="0"/>
              <a:t>,</a:t>
            </a:r>
            <a:r>
              <a:rPr lang="zh-CN" altLang="zh-CN" sz="2800" smtClean="0"/>
              <a:t>略带反驳意味</a:t>
            </a:r>
            <a:r>
              <a:rPr lang="en-US" altLang="zh-CN" sz="2800" smtClean="0"/>
              <a:t>,</a:t>
            </a:r>
            <a:r>
              <a:rPr lang="zh-CN" altLang="zh-CN" sz="2800" smtClean="0"/>
              <a:t>因为人们总以为既然失败就不能说明指导思想正确</a:t>
            </a:r>
            <a:r>
              <a:rPr lang="en-US" altLang="zh-CN" sz="2800" smtClean="0"/>
              <a:t>;</a:t>
            </a:r>
            <a:r>
              <a:rPr lang="zh-CN" altLang="zh-CN" sz="2800" b="1" smtClean="0">
                <a:solidFill>
                  <a:srgbClr val="0070C0"/>
                </a:solidFill>
              </a:rPr>
              <a:t>“暂时”</a:t>
            </a:r>
            <a:r>
              <a:rPr lang="zh-CN" altLang="zh-CN" sz="2800" smtClean="0"/>
              <a:t>说明特殊情况并不是长期存在的。</a:t>
            </a:r>
            <a:endParaRPr lang="en-US" altLang="zh-CN" sz="2800" smtClean="0"/>
          </a:p>
          <a:p>
            <a:pPr marL="0" marR="0" lvl="0" indent="15240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289">
                                            <p:txEl>
                                              <p:pRg st="0" end="0"/>
                                            </p:txEl>
                                          </p:spTgt>
                                        </p:tgtEl>
                                        <p:attrNameLst>
                                          <p:attrName>style.visibility</p:attrName>
                                        </p:attrNameLst>
                                      </p:cBhvr>
                                      <p:to>
                                        <p:strVal val="visible"/>
                                      </p:to>
                                    </p:set>
                                    <p:anim calcmode="lin" valueType="num">
                                      <p:cBhvr additive="base">
                                        <p:cTn id="7" dur="500" fill="hold"/>
                                        <p:tgtEl>
                                          <p:spTgt spid="1228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8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12289">
                                            <p:txEl>
                                              <p:pRg st="1" end="1"/>
                                            </p:txEl>
                                          </p:spTgt>
                                        </p:tgtEl>
                                        <p:attrNameLst>
                                          <p:attrName>style.visibility</p:attrName>
                                        </p:attrNameLst>
                                      </p:cBhvr>
                                      <p:to>
                                        <p:strVal val="visible"/>
                                      </p:to>
                                    </p:set>
                                    <p:anim calcmode="lin" valueType="num">
                                      <p:cBhvr additive="base">
                                        <p:cTn id="14" dur="500" fill="hold"/>
                                        <p:tgtEl>
                                          <p:spTgt spid="12289">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1228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2289">
                                            <p:txEl>
                                              <p:pRg st="2" end="2"/>
                                            </p:txEl>
                                          </p:spTgt>
                                        </p:tgtEl>
                                        <p:attrNameLst>
                                          <p:attrName>style.visibility</p:attrName>
                                        </p:attrNameLst>
                                      </p:cBhvr>
                                      <p:to>
                                        <p:strVal val="visible"/>
                                      </p:to>
                                    </p:set>
                                    <p:anim calcmode="lin" valueType="num">
                                      <p:cBhvr additive="base">
                                        <p:cTn id="21" dur="500" fill="hold"/>
                                        <p:tgtEl>
                                          <p:spTgt spid="12289">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2289">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2289">
                                            <p:txEl>
                                              <p:pRg st="3" end="3"/>
                                            </p:txEl>
                                          </p:spTgt>
                                        </p:tgtEl>
                                        <p:attrNameLst>
                                          <p:attrName>style.visibility</p:attrName>
                                        </p:attrNameLst>
                                      </p:cBhvr>
                                      <p:to>
                                        <p:strVal val="visible"/>
                                      </p:to>
                                    </p:set>
                                    <p:anim calcmode="lin" valueType="num">
                                      <p:cBhvr additive="base">
                                        <p:cTn id="25" dur="500" fill="hold"/>
                                        <p:tgtEl>
                                          <p:spTgt spid="1228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28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4" name="流程图: 延期 3"/>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9218" name="Rectangle 2"/>
          <p:cNvSpPr>
            <a:spLocks noChangeArrowheads="1"/>
          </p:cNvSpPr>
          <p:nvPr/>
        </p:nvSpPr>
        <p:spPr bwMode="auto">
          <a:xfrm>
            <a:off x="899592" y="0"/>
            <a:ext cx="7656263" cy="707886"/>
          </a:xfrm>
          <a:prstGeom prst="rect">
            <a:avLst/>
          </a:prstGeom>
          <a:noFill/>
          <a:ln w="9525">
            <a:noFill/>
            <a:miter lim="800000"/>
          </a:ln>
          <a:effectLst/>
        </p:spPr>
        <p:txBody>
          <a:bodyPr vert="horz" wrap="none" lIns="91440" tIns="45720" rIns="91440" bIns="45720" numCol="1" anchor="ctr" anchorCtr="0" compatLnSpc="1">
            <a:prstTxWarp prst="textNoShape">
              <a:avLst/>
            </a:prstTxWarp>
            <a:spAutoFit/>
          </a:bodyPr>
          <a:lstStyle/>
          <a:p>
            <a:pPr lvl="0" indent="152400" fontAlgn="base">
              <a:spcBef>
                <a:spcPct val="0"/>
              </a:spcBef>
              <a:spcAft>
                <a:spcPct val="0"/>
              </a:spcAft>
            </a:pPr>
            <a:r>
              <a:rPr kumimoji="0" lang="zh-CN" sz="40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写作特色</a:t>
            </a:r>
            <a:r>
              <a:rPr kumimoji="0" lang="zh-CN" altLang="en-US" sz="40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一</a:t>
            </a:r>
            <a:r>
              <a:rPr lang="zh-CN" altLang="en-US" sz="4000" smtClean="0">
                <a:solidFill>
                  <a:srgbClr val="FF0000"/>
                </a:solidFill>
              </a:rPr>
              <a:t>：</a:t>
            </a:r>
            <a:r>
              <a:rPr lang="zh-CN" altLang="zh-CN" sz="4000" b="1" smtClean="0">
                <a:solidFill>
                  <a:srgbClr val="FF0000"/>
                </a:solidFill>
              </a:rPr>
              <a:t>通俗易懂</a:t>
            </a:r>
            <a:r>
              <a:rPr lang="en-US" altLang="zh-CN" sz="4000" b="1" smtClean="0">
                <a:solidFill>
                  <a:srgbClr val="FF0000"/>
                </a:solidFill>
              </a:rPr>
              <a:t>,</a:t>
            </a:r>
            <a:r>
              <a:rPr lang="zh-CN" altLang="zh-CN" sz="4000" b="1" smtClean="0">
                <a:solidFill>
                  <a:srgbClr val="FF0000"/>
                </a:solidFill>
              </a:rPr>
              <a:t>准确严谨</a:t>
            </a:r>
            <a:endParaRPr kumimoji="0" lang="zh-CN" sz="4000" b="1"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
        <p:nvSpPr>
          <p:cNvPr id="9219" name="Rectangle 3"/>
          <p:cNvSpPr>
            <a:spLocks noChangeArrowheads="1"/>
          </p:cNvSpPr>
          <p:nvPr/>
        </p:nvSpPr>
        <p:spPr bwMode="auto">
          <a:xfrm>
            <a:off x="683568" y="548680"/>
            <a:ext cx="7848872" cy="353943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lang="zh-CN" altLang="zh-CN" sz="3200" b="1" smtClean="0">
                <a:solidFill>
                  <a:srgbClr val="0070C0"/>
                </a:solidFill>
              </a:rPr>
              <a:t>文章开头写道“…人的正确思想</a:t>
            </a:r>
            <a:r>
              <a:rPr lang="en-US" altLang="zh-CN" sz="3200" b="1" smtClean="0">
                <a:solidFill>
                  <a:srgbClr val="0070C0"/>
                </a:solidFill>
              </a:rPr>
              <a:t>,</a:t>
            </a:r>
            <a:r>
              <a:rPr lang="zh-CN" altLang="zh-CN" sz="3200" b="1" smtClean="0">
                <a:solidFill>
                  <a:srgbClr val="0070C0"/>
                </a:solidFill>
              </a:rPr>
              <a:t>只能从社会实践中来</a:t>
            </a:r>
            <a:r>
              <a:rPr lang="en-US" altLang="zh-CN" sz="3200" b="1" smtClean="0">
                <a:solidFill>
                  <a:srgbClr val="0070C0"/>
                </a:solidFill>
              </a:rPr>
              <a:t>,</a:t>
            </a:r>
            <a:r>
              <a:rPr lang="zh-CN" altLang="zh-CN" sz="3200" b="1" smtClean="0">
                <a:solidFill>
                  <a:srgbClr val="0070C0"/>
                </a:solidFill>
              </a:rPr>
              <a:t>只能从社会的生产斗争、阶级斗争和科学实验这三项实践中来。”</a:t>
            </a:r>
            <a:r>
              <a:rPr lang="zh-CN" altLang="en-US" sz="3200" b="1" smtClean="0">
                <a:solidFill>
                  <a:srgbClr val="0070C0"/>
                </a:solidFill>
              </a:rPr>
              <a:t>语言上有什么特点？</a:t>
            </a:r>
            <a:endParaRPr lang="en-US" altLang="zh-CN" sz="3200" b="1" smtClean="0">
              <a:solidFill>
                <a:srgbClr val="0070C0"/>
              </a:solidFill>
            </a:endParaRPr>
          </a:p>
          <a:p>
            <a:pPr marL="0" marR="0" lvl="0" indent="228600" algn="l" defTabSz="914400" rtl="0" eaLnBrk="1" fontAlgn="base" latinLnBrk="0" hangingPunct="1">
              <a:lnSpc>
                <a:spcPct val="100000"/>
              </a:lnSpc>
              <a:spcBef>
                <a:spcPct val="0"/>
              </a:spcBef>
              <a:spcAft>
                <a:spcPct val="0"/>
              </a:spcAft>
              <a:buClrTx/>
              <a:buSzTx/>
              <a:buFontTx/>
              <a:buNone/>
            </a:pPr>
            <a:r>
              <a:rPr lang="en-US" altLang="zh-CN" sz="3200" b="1" smtClean="0">
                <a:solidFill>
                  <a:srgbClr val="0070C0"/>
                </a:solidFill>
                <a:latin typeface="宋体" pitchFamily="2" charset="-122"/>
                <a:ea typeface="宋体" pitchFamily="2" charset="-122"/>
                <a:cs typeface="Times New Roman" panose="02020603050405020304" pitchFamily="18" charset="0"/>
              </a:rPr>
              <a:t> </a:t>
            </a:r>
          </a:p>
          <a:p>
            <a:pPr lvl="0" indent="76200" eaLnBrk="0" fontAlgn="base" hangingPunct="0">
              <a:spcBef>
                <a:spcPct val="0"/>
              </a:spcBef>
              <a:spcAft>
                <a:spcPct val="0"/>
              </a:spcAft>
            </a:pPr>
            <a:r>
              <a:rPr kumimoji="0" lang="zh-CN" altLang="en-US" sz="3200" b="1"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endParaRPr kumimoji="0" lang="en-US" altLang="zh-CN" sz="32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endParaRPr>
          </a:p>
          <a:p>
            <a:pPr lvl="0" indent="76200" eaLnBrk="0" fontAlgn="base" hangingPunct="0">
              <a:spcBef>
                <a:spcPct val="0"/>
              </a:spcBef>
              <a:spcAft>
                <a:spcPct val="0"/>
              </a:spcAft>
            </a:pPr>
            <a:r>
              <a:rPr lang="en-US" altLang="zh-CN" sz="3200" b="1" smtClean="0">
                <a:latin typeface="宋体" pitchFamily="2" charset="-122"/>
                <a:ea typeface="宋体" pitchFamily="2" charset="-122"/>
                <a:cs typeface="Times New Roman" panose="02020603050405020304" pitchFamily="18" charset="0"/>
              </a:rPr>
              <a:t> </a:t>
            </a:r>
            <a:endParaRPr kumimoji="0" lang="zh-CN" altLang="en-US" sz="3200" b="1"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
        <p:nvSpPr>
          <p:cNvPr id="7" name="矩形 6"/>
          <p:cNvSpPr/>
          <p:nvPr/>
        </p:nvSpPr>
        <p:spPr>
          <a:xfrm>
            <a:off x="971600" y="2636912"/>
            <a:ext cx="5526360" cy="3539430"/>
          </a:xfrm>
          <a:prstGeom prst="rect">
            <a:avLst/>
          </a:prstGeom>
        </p:spPr>
        <p:txBody>
          <a:bodyPr wrap="square">
            <a:spAutoFit/>
          </a:bodyPr>
          <a:lstStyle/>
          <a:p>
            <a:r>
              <a:rPr lang="en-US" altLang="zh-CN" sz="2800" b="1" smtClean="0"/>
              <a:t>      </a:t>
            </a:r>
            <a:r>
              <a:rPr lang="zh-CN" altLang="zh-CN" sz="3200" b="1" smtClean="0"/>
              <a:t>用了</a:t>
            </a:r>
            <a:r>
              <a:rPr lang="zh-CN" altLang="zh-CN" sz="3200" b="1" smtClean="0">
                <a:solidFill>
                  <a:srgbClr val="FF0000"/>
                </a:solidFill>
              </a:rPr>
              <a:t>两个“只能”</a:t>
            </a:r>
            <a:r>
              <a:rPr lang="en-US" altLang="zh-CN" sz="3200" b="1" smtClean="0"/>
              <a:t>,</a:t>
            </a:r>
            <a:r>
              <a:rPr lang="zh-CN" altLang="zh-CN" sz="3200" b="1" smtClean="0"/>
              <a:t>把它放在介宾短语前面</a:t>
            </a:r>
            <a:r>
              <a:rPr lang="en-US" altLang="zh-CN" sz="3200" b="1" smtClean="0"/>
              <a:t>,</a:t>
            </a:r>
            <a:r>
              <a:rPr lang="zh-CN" altLang="zh-CN" sz="3200" b="1" smtClean="0"/>
              <a:t>起到了限制作用</a:t>
            </a:r>
            <a:r>
              <a:rPr lang="en-US" altLang="zh-CN" sz="3200" b="1" smtClean="0"/>
              <a:t>,</a:t>
            </a:r>
            <a:r>
              <a:rPr lang="zh-CN" altLang="zh-CN" sz="3200" b="1" smtClean="0"/>
              <a:t>说明人的正确思想来自实践是唯一的</a:t>
            </a:r>
            <a:r>
              <a:rPr lang="en-US" altLang="zh-CN" sz="3200" b="1" smtClean="0"/>
              <a:t>,</a:t>
            </a:r>
            <a:r>
              <a:rPr lang="zh-CN" altLang="zh-CN" sz="3200" b="1" smtClean="0"/>
              <a:t>回答非常肯定</a:t>
            </a:r>
            <a:r>
              <a:rPr lang="en-US" altLang="zh-CN" sz="3200" b="1" smtClean="0"/>
              <a:t>,</a:t>
            </a:r>
            <a:r>
              <a:rPr lang="zh-CN" altLang="zh-CN" sz="3200" b="1" smtClean="0"/>
              <a:t>特别是后一个“只能”</a:t>
            </a:r>
            <a:r>
              <a:rPr lang="en-US" altLang="zh-CN" sz="3200" b="1" smtClean="0"/>
              <a:t>,</a:t>
            </a:r>
            <a:r>
              <a:rPr lang="zh-CN" altLang="zh-CN" sz="3200" b="1" smtClean="0"/>
              <a:t>进步具体地说明了人的正确思想来自社会实践的道理。</a:t>
            </a:r>
            <a:endParaRPr lang="zh-CN" altLang="en-US" sz="32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218"/>
                                        </p:tgtEl>
                                        <p:attrNameLst>
                                          <p:attrName>style.visibility</p:attrName>
                                        </p:attrNameLst>
                                      </p:cBhvr>
                                      <p:to>
                                        <p:strVal val="visible"/>
                                      </p:to>
                                    </p:set>
                                    <p:anim calcmode="lin" valueType="num">
                                      <p:cBhvr additive="base">
                                        <p:cTn id="14" dur="500" fill="hold"/>
                                        <p:tgtEl>
                                          <p:spTgt spid="9218"/>
                                        </p:tgtEl>
                                        <p:attrNameLst>
                                          <p:attrName>ppt_x</p:attrName>
                                        </p:attrNameLst>
                                      </p:cBhvr>
                                      <p:tavLst>
                                        <p:tav tm="0">
                                          <p:val>
                                            <p:strVal val="#ppt_x"/>
                                          </p:val>
                                        </p:tav>
                                        <p:tav tm="100000">
                                          <p:val>
                                            <p:strVal val="#ppt_x"/>
                                          </p:val>
                                        </p:tav>
                                      </p:tavLst>
                                    </p:anim>
                                    <p:anim calcmode="lin" valueType="num">
                                      <p:cBhvr additive="base">
                                        <p:cTn id="15"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7" grpId="1"/>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4" name="TextBox 3"/>
          <p:cNvSpPr txBox="1"/>
          <p:nvPr/>
        </p:nvSpPr>
        <p:spPr>
          <a:xfrm>
            <a:off x="827584" y="260648"/>
            <a:ext cx="7272808" cy="5170646"/>
          </a:xfrm>
          <a:prstGeom prst="rect">
            <a:avLst/>
          </a:prstGeom>
          <a:noFill/>
        </p:spPr>
        <p:txBody>
          <a:bodyPr wrap="square" rtlCol="0">
            <a:spAutoFit/>
          </a:bodyPr>
          <a:lstStyle/>
          <a:p>
            <a:r>
              <a:rPr lang="zh-CN" altLang="en-US" sz="3200" b="1" smtClean="0">
                <a:solidFill>
                  <a:srgbClr val="0070C0"/>
                </a:solidFill>
              </a:rPr>
              <a:t>写作</a:t>
            </a:r>
            <a:r>
              <a:rPr lang="zh-CN" altLang="zh-CN" sz="3200" b="1" smtClean="0">
                <a:solidFill>
                  <a:srgbClr val="0070C0"/>
                </a:solidFill>
              </a:rPr>
              <a:t>特色二、</a:t>
            </a:r>
            <a:r>
              <a:rPr lang="zh-CN" altLang="zh-CN" sz="2800" b="1" smtClean="0">
                <a:solidFill>
                  <a:srgbClr val="0070C0"/>
                </a:solidFill>
              </a:rPr>
              <a:t>事理论证</a:t>
            </a:r>
            <a:r>
              <a:rPr lang="en-US" altLang="zh-CN" sz="2800" b="1" smtClean="0">
                <a:solidFill>
                  <a:srgbClr val="0070C0"/>
                </a:solidFill>
              </a:rPr>
              <a:t>,</a:t>
            </a:r>
            <a:r>
              <a:rPr lang="zh-CN" altLang="zh-CN" sz="2800" b="1" smtClean="0">
                <a:solidFill>
                  <a:srgbClr val="0070C0"/>
                </a:solidFill>
              </a:rPr>
              <a:t>层层深入</a:t>
            </a:r>
            <a:r>
              <a:rPr lang="zh-CN" altLang="zh-CN" sz="2800" smtClean="0"/>
              <a:t>。</a:t>
            </a:r>
          </a:p>
          <a:p>
            <a:r>
              <a:rPr lang="en-US" altLang="zh-CN" sz="2800" smtClean="0"/>
              <a:t>     </a:t>
            </a:r>
            <a:r>
              <a:rPr lang="zh-CN" altLang="zh-CN" sz="2800" b="1" smtClean="0">
                <a:solidFill>
                  <a:srgbClr val="FF0000"/>
                </a:solidFill>
              </a:rPr>
              <a:t>按</a:t>
            </a:r>
            <a:r>
              <a:rPr lang="zh-CN" altLang="zh-CN" sz="2800" smtClean="0"/>
              <a:t>照“提出问题一分析问题一解决问题</a:t>
            </a:r>
            <a:r>
              <a:rPr lang="zh-CN" altLang="en-US" sz="2800" smtClean="0"/>
              <a:t>”</a:t>
            </a:r>
            <a:r>
              <a:rPr lang="zh-CN" altLang="zh-CN" sz="2800" smtClean="0"/>
              <a:t>的论证结构</a:t>
            </a:r>
            <a:r>
              <a:rPr lang="en-US" altLang="zh-CN" sz="2800" smtClean="0"/>
              <a:t>,</a:t>
            </a:r>
            <a:r>
              <a:rPr lang="zh-CN" altLang="zh-CN" sz="2800" b="1" smtClean="0">
                <a:solidFill>
                  <a:srgbClr val="FF0000"/>
                </a:solidFill>
              </a:rPr>
              <a:t>运用</a:t>
            </a:r>
            <a:r>
              <a:rPr lang="zh-CN" altLang="zh-CN" sz="2800" smtClean="0"/>
              <a:t>唯物主义认识论的</a:t>
            </a:r>
            <a:r>
              <a:rPr lang="zh-CN" altLang="zh-CN" sz="2800" b="1" smtClean="0">
                <a:solidFill>
                  <a:srgbClr val="FF0000"/>
                </a:solidFill>
              </a:rPr>
              <a:t>原理</a:t>
            </a:r>
            <a:r>
              <a:rPr lang="en-US" altLang="zh-CN" sz="2800" b="1" smtClean="0">
                <a:solidFill>
                  <a:srgbClr val="FF0000"/>
                </a:solidFill>
              </a:rPr>
              <a:t>,</a:t>
            </a:r>
            <a:r>
              <a:rPr lang="zh-CN" altLang="zh-CN" sz="2800" b="1" smtClean="0">
                <a:solidFill>
                  <a:srgbClr val="FF0000"/>
                </a:solidFill>
              </a:rPr>
              <a:t>层层深入地论证</a:t>
            </a:r>
            <a:r>
              <a:rPr lang="zh-CN" altLang="zh-CN" sz="2800" smtClean="0"/>
              <a:t>“人的正确思想</a:t>
            </a:r>
            <a:r>
              <a:rPr lang="en-US" altLang="zh-CN" sz="2800" smtClean="0"/>
              <a:t>,</a:t>
            </a:r>
            <a:r>
              <a:rPr lang="zh-CN" altLang="zh-CN" sz="2800" smtClean="0"/>
              <a:t>只能从社会实践中来”的论点。</a:t>
            </a:r>
            <a:endParaRPr lang="en-US" altLang="zh-CN" sz="2800" smtClean="0"/>
          </a:p>
          <a:p>
            <a:r>
              <a:rPr lang="en-US" altLang="zh-CN" sz="2800" smtClean="0"/>
              <a:t>     </a:t>
            </a:r>
            <a:r>
              <a:rPr lang="zh-CN" altLang="zh-CN" sz="2800" b="1" smtClean="0">
                <a:solidFill>
                  <a:srgbClr val="FF0000"/>
                </a:solidFill>
              </a:rPr>
              <a:t>在内部层次上</a:t>
            </a:r>
            <a:r>
              <a:rPr lang="en-US" altLang="zh-CN" sz="2800" b="1" smtClean="0">
                <a:solidFill>
                  <a:srgbClr val="FF0000"/>
                </a:solidFill>
              </a:rPr>
              <a:t>,</a:t>
            </a:r>
            <a:r>
              <a:rPr lang="zh-CN" altLang="zh-CN" sz="2800" b="1" smtClean="0">
                <a:solidFill>
                  <a:srgbClr val="FF0000"/>
                </a:solidFill>
              </a:rPr>
              <a:t>也体现了这一特点</a:t>
            </a:r>
            <a:r>
              <a:rPr lang="zh-CN" altLang="zh-CN" sz="2800" smtClean="0"/>
              <a:t>。</a:t>
            </a:r>
            <a:endParaRPr lang="en-US" altLang="zh-CN" sz="2800" smtClean="0"/>
          </a:p>
          <a:p>
            <a:r>
              <a:rPr lang="en-US" altLang="zh-CN" sz="2800" smtClean="0"/>
              <a:t>    </a:t>
            </a:r>
            <a:r>
              <a:rPr lang="zh-CN" altLang="zh-CN" sz="2800" smtClean="0"/>
              <a:t>如在论证由实践到认识的第一次飞跃时</a:t>
            </a:r>
            <a:r>
              <a:rPr lang="en-US" altLang="zh-CN" sz="2800" smtClean="0"/>
              <a:t>,</a:t>
            </a:r>
            <a:r>
              <a:rPr lang="zh-CN" altLang="zh-CN" sz="2800" smtClean="0"/>
              <a:t>扣住认识怎样从实践开始</a:t>
            </a:r>
            <a:r>
              <a:rPr lang="en-US" altLang="zh-CN" sz="2800" smtClean="0"/>
              <a:t>,</a:t>
            </a:r>
            <a:r>
              <a:rPr lang="zh-CN" altLang="zh-CN" sz="2800" smtClean="0"/>
              <a:t>经过感性认识达到理性认识</a:t>
            </a:r>
            <a:r>
              <a:rPr lang="en-US" altLang="zh-CN" sz="2800" smtClean="0"/>
              <a:t>,</a:t>
            </a:r>
            <a:r>
              <a:rPr lang="zh-CN" altLang="zh-CN" sz="2800" smtClean="0"/>
              <a:t>论证了“人的正确思想是从社会实践中来的”的中心观点。层层深入</a:t>
            </a:r>
            <a:r>
              <a:rPr lang="en-US" altLang="zh-CN" sz="2800" smtClean="0"/>
              <a:t>,</a:t>
            </a:r>
            <a:r>
              <a:rPr lang="zh-CN" altLang="zh-CN" sz="2800" smtClean="0"/>
              <a:t>具有令人信服的论证力量。</a:t>
            </a:r>
          </a:p>
          <a:p>
            <a:endParaRPr lang="zh-CN" altLang="en-US"/>
          </a:p>
        </p:txBody>
      </p:sp>
      <p:sp>
        <p:nvSpPr>
          <p:cNvPr id="5" name="流程图: 延期 4"/>
          <p:cNvSpPr/>
          <p:nvPr/>
        </p:nvSpPr>
        <p:spPr>
          <a:xfrm>
            <a:off x="-324544" y="18864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 calcmode="lin" valueType="num">
                                      <p:cBhvr additive="base">
                                        <p:cTn id="1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2" end="2"/>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 calcmode="lin" valueType="num">
                                      <p:cBhvr additive="base">
                                        <p:cTn id="18"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4" name="流程图: 延期 3"/>
          <p:cNvSpPr/>
          <p:nvPr/>
        </p:nvSpPr>
        <p:spPr>
          <a:xfrm>
            <a:off x="-324544" y="18864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169" name="Rectangle 1"/>
          <p:cNvSpPr>
            <a:spLocks noChangeArrowheads="1"/>
          </p:cNvSpPr>
          <p:nvPr/>
        </p:nvSpPr>
        <p:spPr bwMode="auto">
          <a:xfrm>
            <a:off x="539552" y="0"/>
            <a:ext cx="8385629" cy="646331"/>
          </a:xfrm>
          <a:prstGeom prst="rect">
            <a:avLst/>
          </a:prstGeom>
          <a:noFill/>
          <a:ln w="9525">
            <a:noFill/>
            <a:miter lim="800000"/>
          </a:ln>
          <a:effectLst/>
        </p:spPr>
        <p:txBody>
          <a:bodyPr vert="horz" wrap="none" lIns="91440" tIns="45720" rIns="91440" bIns="45720" numCol="1" anchor="ctr" anchorCtr="0" compatLnSpc="1">
            <a:prstTxWarp prst="textNoShape">
              <a:avLst/>
            </a:prstTxWarp>
            <a:spAutoFit/>
          </a:bodyPr>
          <a:lstStyle/>
          <a:p>
            <a:pPr lvl="0" indent="228600" fontAlgn="base">
              <a:spcBef>
                <a:spcPct val="0"/>
              </a:spcBef>
              <a:spcAft>
                <a:spcPct val="0"/>
              </a:spcAft>
            </a:pPr>
            <a:r>
              <a:rPr kumimoji="0" 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特色三、</a:t>
            </a:r>
            <a:r>
              <a:rPr lang="zh-CN" altLang="zh-CN" sz="3600" b="1" smtClean="0">
                <a:solidFill>
                  <a:srgbClr val="0070C0"/>
                </a:solidFill>
              </a:rPr>
              <a:t>首尾呼应</a:t>
            </a:r>
            <a:r>
              <a:rPr lang="en-US" altLang="zh-CN" sz="3600" b="1" smtClean="0">
                <a:solidFill>
                  <a:srgbClr val="0070C0"/>
                </a:solidFill>
              </a:rPr>
              <a:t>,</a:t>
            </a:r>
            <a:r>
              <a:rPr lang="zh-CN" altLang="zh-CN" sz="3600" b="1" smtClean="0">
                <a:solidFill>
                  <a:srgbClr val="0070C0"/>
                </a:solidFill>
              </a:rPr>
              <a:t>全篇论述贯通一体。</a:t>
            </a:r>
            <a:endParaRPr kumimoji="0" lang="zh-CN" sz="3600" b="1" i="0" u="none" strike="noStrike" cap="none" normalizeH="0" baseline="0" smtClean="0">
              <a:ln>
                <a:noFill/>
              </a:ln>
              <a:solidFill>
                <a:srgbClr val="0070C0"/>
              </a:solidFill>
              <a:effectLst/>
              <a:latin typeface="Arial" pitchFamily="34" charset="0"/>
              <a:ea typeface="宋体" pitchFamily="2" charset="-122"/>
              <a:cs typeface="宋体" pitchFamily="2" charset="-122"/>
            </a:endParaRPr>
          </a:p>
        </p:txBody>
      </p:sp>
      <p:sp>
        <p:nvSpPr>
          <p:cNvPr id="7170" name="Rectangle 2"/>
          <p:cNvSpPr>
            <a:spLocks noChangeArrowheads="1"/>
          </p:cNvSpPr>
          <p:nvPr/>
        </p:nvSpPr>
        <p:spPr bwMode="auto">
          <a:xfrm>
            <a:off x="0" y="785610"/>
            <a:ext cx="9144000" cy="464742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lang="zh-CN" altLang="en-US" sz="2800" b="1" smtClean="0">
                <a:solidFill>
                  <a:srgbClr val="0070C0"/>
                </a:solidFill>
                <a:latin typeface="宋体" pitchFamily="2" charset="-122"/>
                <a:ea typeface="宋体" pitchFamily="2" charset="-122"/>
                <a:cs typeface="Times New Roman" panose="02020603050405020304" pitchFamily="18" charset="0"/>
              </a:rPr>
              <a:t>  开头结尾有什么特点</a:t>
            </a:r>
            <a:r>
              <a:rPr lang="en-US" altLang="zh-CN" sz="2800" b="1" smtClean="0">
                <a:solidFill>
                  <a:srgbClr val="0070C0"/>
                </a:solidFill>
                <a:latin typeface="宋体" pitchFamily="2" charset="-122"/>
                <a:ea typeface="宋体" pitchFamily="2" charset="-122"/>
                <a:cs typeface="Times New Roman" panose="02020603050405020304" pitchFamily="18" charset="0"/>
              </a:rPr>
              <a:t>,</a:t>
            </a:r>
            <a:r>
              <a:rPr lang="zh-CN" altLang="en-US" sz="2800" b="1" smtClean="0">
                <a:solidFill>
                  <a:srgbClr val="0070C0"/>
                </a:solidFill>
                <a:latin typeface="宋体" pitchFamily="2" charset="-122"/>
                <a:ea typeface="宋体" pitchFamily="2" charset="-122"/>
                <a:cs typeface="Times New Roman" panose="02020603050405020304" pitchFamily="18" charset="0"/>
              </a:rPr>
              <a:t>请简要分析。</a:t>
            </a:r>
            <a:endParaRPr lang="en-US" altLang="zh-CN" sz="2800" b="1" smtClean="0">
              <a:solidFill>
                <a:srgbClr val="0070C0"/>
              </a:solidFill>
              <a:latin typeface="宋体" pitchFamily="2" charset="-122"/>
              <a:ea typeface="宋体" pitchFamily="2" charset="-122"/>
              <a:cs typeface="Times New Roman" panose="02020603050405020304" pitchFamily="18" charset="0"/>
            </a:endParaRPr>
          </a:p>
          <a:p>
            <a:pPr lvl="0" indent="228600" fontAlgn="base">
              <a:spcBef>
                <a:spcPct val="0"/>
              </a:spcBef>
              <a:spcAft>
                <a:spcPct val="0"/>
              </a:spcAft>
            </a:pPr>
            <a:r>
              <a:rPr lang="en-US" altLang="zh-CN" sz="2800" smtClean="0"/>
              <a:t>    </a:t>
            </a:r>
            <a:r>
              <a:rPr lang="zh-CN" altLang="en-US" sz="2800" b="1" smtClean="0">
                <a:solidFill>
                  <a:srgbClr val="FF0000"/>
                </a:solidFill>
              </a:rPr>
              <a:t>开头结尾呼应</a:t>
            </a:r>
            <a:endParaRPr lang="en-US" altLang="zh-CN" sz="2800" b="1" smtClean="0">
              <a:solidFill>
                <a:srgbClr val="FF0000"/>
              </a:solidFill>
            </a:endParaRPr>
          </a:p>
          <a:p>
            <a:pPr lvl="0" indent="228600" fontAlgn="base">
              <a:spcBef>
                <a:spcPct val="0"/>
              </a:spcBef>
              <a:spcAft>
                <a:spcPct val="0"/>
              </a:spcAft>
            </a:pPr>
            <a:r>
              <a:rPr lang="en-US" altLang="zh-CN" sz="2400" smtClean="0"/>
              <a:t> </a:t>
            </a:r>
            <a:r>
              <a:rPr lang="zh-CN" altLang="zh-CN" sz="2400" smtClean="0"/>
              <a:t>①</a:t>
            </a:r>
            <a:r>
              <a:rPr lang="zh-CN" altLang="zh-CN" sz="2400" b="1" smtClean="0">
                <a:solidFill>
                  <a:srgbClr val="FF0000"/>
                </a:solidFill>
              </a:rPr>
              <a:t>开头提出</a:t>
            </a:r>
            <a:r>
              <a:rPr lang="zh-CN" altLang="zh-CN" sz="2400" smtClean="0"/>
              <a:t>两个疑问“是从天上掉下来的吗</a:t>
            </a:r>
            <a:r>
              <a:rPr lang="en-US" altLang="zh-CN" sz="2400" smtClean="0"/>
              <a:t>?</a:t>
            </a:r>
            <a:r>
              <a:rPr lang="zh-CN" altLang="zh-CN" sz="2400" smtClean="0"/>
              <a:t>”“是自己头脑里固有的吗</a:t>
            </a:r>
            <a:r>
              <a:rPr lang="en-US" altLang="zh-CN" sz="2400" smtClean="0"/>
              <a:t>?</a:t>
            </a:r>
            <a:r>
              <a:rPr lang="zh-CN" altLang="zh-CN" sz="2400" smtClean="0"/>
              <a:t>”</a:t>
            </a:r>
            <a:r>
              <a:rPr lang="en-US" altLang="zh-CN" sz="2400" smtClean="0"/>
              <a:t>,</a:t>
            </a:r>
            <a:r>
              <a:rPr lang="zh-CN" altLang="zh-CN" sz="2400" b="1" smtClean="0">
                <a:solidFill>
                  <a:srgbClr val="FF0000"/>
                </a:solidFill>
              </a:rPr>
              <a:t>结尾部分以</a:t>
            </a:r>
            <a:r>
              <a:rPr lang="zh-CN" altLang="zh-CN" sz="2400" smtClean="0"/>
              <a:t>“有很多人还不懂得这个认识论的道理。问他的思想、意见、政策、方法、计划、结论、滔滔不绝的演说、大块的文章</a:t>
            </a:r>
            <a:r>
              <a:rPr lang="en-US" altLang="zh-CN" sz="2400" smtClean="0"/>
              <a:t>,</a:t>
            </a:r>
            <a:r>
              <a:rPr lang="zh-CN" altLang="zh-CN" sz="2400" smtClean="0"/>
              <a:t>是从哪里得来的</a:t>
            </a:r>
            <a:r>
              <a:rPr lang="en-US" altLang="zh-CN" sz="2400" smtClean="0"/>
              <a:t>,</a:t>
            </a:r>
            <a:r>
              <a:rPr lang="zh-CN" altLang="zh-CN" sz="2400" smtClean="0"/>
              <a:t>他觉得是个怪问题</a:t>
            </a:r>
            <a:r>
              <a:rPr lang="en-US" altLang="zh-CN" sz="2400" smtClean="0"/>
              <a:t>,</a:t>
            </a:r>
            <a:r>
              <a:rPr lang="zh-CN" altLang="zh-CN" sz="2400" smtClean="0"/>
              <a:t>回答不出来”</a:t>
            </a:r>
            <a:r>
              <a:rPr lang="zh-CN" altLang="zh-CN" sz="2400" b="1" smtClean="0">
                <a:solidFill>
                  <a:srgbClr val="FF0000"/>
                </a:solidFill>
              </a:rPr>
              <a:t>与之呼应</a:t>
            </a:r>
            <a:r>
              <a:rPr lang="zh-CN" altLang="zh-CN" sz="2400" smtClean="0"/>
              <a:t>。</a:t>
            </a:r>
            <a:endParaRPr lang="en-US" altLang="zh-CN" sz="2400" b="1" smtClean="0">
              <a:solidFill>
                <a:srgbClr val="FF0000"/>
              </a:solidFill>
            </a:endParaRPr>
          </a:p>
          <a:p>
            <a:pPr lvl="0" indent="228600" fontAlgn="base">
              <a:spcBef>
                <a:spcPct val="0"/>
              </a:spcBef>
              <a:spcAft>
                <a:spcPct val="0"/>
              </a:spcAft>
            </a:pPr>
            <a:r>
              <a:rPr lang="zh-CN" altLang="zh-CN" sz="2400" smtClean="0"/>
              <a:t>②</a:t>
            </a:r>
            <a:r>
              <a:rPr lang="zh-CN" altLang="zh-CN" sz="2400" b="1" smtClean="0">
                <a:solidFill>
                  <a:srgbClr val="FF0000"/>
                </a:solidFill>
              </a:rPr>
              <a:t>前面阐述</a:t>
            </a:r>
            <a:r>
              <a:rPr lang="zh-CN" altLang="zh-CN" sz="2400" smtClean="0"/>
              <a:t>“物质可以变成精神</a:t>
            </a:r>
            <a:r>
              <a:rPr lang="en-US" altLang="zh-CN" sz="2400" smtClean="0"/>
              <a:t>,</a:t>
            </a:r>
            <a:r>
              <a:rPr lang="zh-CN" altLang="zh-CN" sz="2400" smtClean="0"/>
              <a:t>精神可以变成物质”</a:t>
            </a:r>
            <a:r>
              <a:rPr lang="en-US" altLang="zh-CN" sz="2400" smtClean="0"/>
              <a:t>,</a:t>
            </a:r>
            <a:r>
              <a:rPr lang="zh-CN" altLang="zh-CN" sz="2400" b="1" smtClean="0">
                <a:solidFill>
                  <a:srgbClr val="FF0000"/>
                </a:solidFill>
              </a:rPr>
              <a:t>后面说</a:t>
            </a:r>
            <a:r>
              <a:rPr lang="en-US" altLang="zh-CN" sz="2400" smtClean="0"/>
              <a:t>,</a:t>
            </a:r>
            <a:r>
              <a:rPr lang="zh-CN" altLang="zh-CN" sz="2400" smtClean="0"/>
              <a:t>这些同志对于这一日常生活中常见的飞跃现象</a:t>
            </a:r>
            <a:r>
              <a:rPr lang="en-US" altLang="zh-CN" sz="2400" smtClean="0"/>
              <a:t>,</a:t>
            </a:r>
            <a:r>
              <a:rPr lang="zh-CN" altLang="zh-CN" sz="2400" smtClean="0"/>
              <a:t>“也觉得不可理解”</a:t>
            </a:r>
            <a:r>
              <a:rPr lang="en-US" altLang="zh-CN" sz="2400" smtClean="0"/>
              <a:t>,</a:t>
            </a:r>
            <a:r>
              <a:rPr lang="zh-CN" altLang="zh-CN" sz="2400" b="1" smtClean="0">
                <a:solidFill>
                  <a:srgbClr val="FF0000"/>
                </a:solidFill>
              </a:rPr>
              <a:t>与之呼应。</a:t>
            </a:r>
            <a:endParaRPr lang="en-US" altLang="zh-CN" sz="2400" b="1" smtClean="0">
              <a:solidFill>
                <a:srgbClr val="FF0000"/>
              </a:solidFill>
            </a:endParaRPr>
          </a:p>
          <a:p>
            <a:pPr lvl="0" indent="228600" fontAlgn="base">
              <a:spcBef>
                <a:spcPct val="0"/>
              </a:spcBef>
              <a:spcAft>
                <a:spcPct val="0"/>
              </a:spcAft>
            </a:pPr>
            <a:endParaRPr lang="en-US" altLang="zh-CN" sz="2400" b="1" smtClean="0">
              <a:solidFill>
                <a:srgbClr val="FF0000"/>
              </a:solidFill>
            </a:endParaRPr>
          </a:p>
          <a:p>
            <a:pPr lvl="0" indent="228600" fontAlgn="base">
              <a:spcBef>
                <a:spcPct val="0"/>
              </a:spcBef>
              <a:spcAft>
                <a:spcPct val="0"/>
              </a:spcAft>
            </a:pPr>
            <a:r>
              <a:rPr lang="zh-CN" altLang="zh-CN" sz="2400" smtClean="0"/>
              <a:t> </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矩形 6"/>
          <p:cNvSpPr/>
          <p:nvPr/>
        </p:nvSpPr>
        <p:spPr>
          <a:xfrm>
            <a:off x="179512" y="4941168"/>
            <a:ext cx="8352927" cy="2215991"/>
          </a:xfrm>
          <a:prstGeom prst="rect">
            <a:avLst/>
          </a:prstGeom>
        </p:spPr>
        <p:txBody>
          <a:bodyPr wrap="square">
            <a:spAutoFit/>
          </a:bodyPr>
          <a:lstStyle/>
          <a:p>
            <a:r>
              <a:rPr lang="zh-CN" altLang="zh-CN" sz="2400" smtClean="0"/>
              <a:t>③而“总结经验</a:t>
            </a:r>
            <a:r>
              <a:rPr lang="en-US" altLang="zh-CN" sz="2400" smtClean="0"/>
              <a:t>,</a:t>
            </a:r>
            <a:r>
              <a:rPr lang="zh-CN" altLang="zh-CN" sz="2400" smtClean="0"/>
              <a:t>克服困难</a:t>
            </a:r>
            <a:r>
              <a:rPr lang="en-US" altLang="zh-CN" sz="2400" smtClean="0"/>
              <a:t>,</a:t>
            </a:r>
            <a:r>
              <a:rPr lang="zh-CN" altLang="zh-CN" sz="2400" smtClean="0"/>
              <a:t>少犯错误</a:t>
            </a:r>
            <a:r>
              <a:rPr lang="en-US" altLang="zh-CN" sz="2400" smtClean="0"/>
              <a:t>,</a:t>
            </a:r>
            <a:r>
              <a:rPr lang="zh-CN" altLang="zh-CN" sz="2400" smtClean="0"/>
              <a:t>做好工作</a:t>
            </a:r>
            <a:r>
              <a:rPr lang="en-US" altLang="zh-CN" sz="2400" smtClean="0"/>
              <a:t>,</a:t>
            </a:r>
            <a:r>
              <a:rPr lang="zh-CN" altLang="zh-CN" sz="2400" smtClean="0"/>
              <a:t>努力奋斗</a:t>
            </a:r>
            <a:r>
              <a:rPr lang="en-US" altLang="zh-CN" sz="2400" smtClean="0"/>
              <a:t>,</a:t>
            </a:r>
            <a:r>
              <a:rPr lang="zh-CN" altLang="zh-CN" sz="2400" smtClean="0"/>
              <a:t>建设一个社会主义的伟大强国</a:t>
            </a:r>
            <a:r>
              <a:rPr lang="en-US" altLang="zh-CN" sz="2400" smtClean="0"/>
              <a:t>,</a:t>
            </a:r>
            <a:r>
              <a:rPr lang="zh-CN" altLang="zh-CN" sz="2400" smtClean="0"/>
              <a:t>并且帮助世界被压迫被剥削的广大人民</a:t>
            </a:r>
            <a:r>
              <a:rPr lang="en-US" altLang="zh-CN" sz="2400" smtClean="0"/>
              <a:t>,</a:t>
            </a:r>
            <a:r>
              <a:rPr lang="zh-CN" altLang="zh-CN" sz="2400" smtClean="0"/>
              <a:t>完成我们应当担负的国际主义的伟大义务”</a:t>
            </a:r>
            <a:r>
              <a:rPr lang="zh-CN" altLang="zh-CN" sz="2400" b="1" smtClean="0">
                <a:solidFill>
                  <a:srgbClr val="FF0000"/>
                </a:solidFill>
              </a:rPr>
              <a:t>的结束语</a:t>
            </a:r>
            <a:r>
              <a:rPr lang="en-US" altLang="zh-CN" sz="2400" b="1" smtClean="0">
                <a:solidFill>
                  <a:srgbClr val="FF0000"/>
                </a:solidFill>
              </a:rPr>
              <a:t>,</a:t>
            </a:r>
            <a:r>
              <a:rPr lang="zh-CN" altLang="zh-CN" sz="2400" b="1" smtClean="0">
                <a:solidFill>
                  <a:srgbClr val="FF0000"/>
                </a:solidFill>
              </a:rPr>
              <a:t>又是与开头“</a:t>
            </a:r>
            <a:r>
              <a:rPr lang="zh-CN" altLang="zh-CN" sz="2400" smtClean="0"/>
              <a:t>变成改造社会、改造世界的物质力量”</a:t>
            </a:r>
            <a:r>
              <a:rPr lang="zh-CN" altLang="zh-CN" sz="2400" b="1" smtClean="0">
                <a:solidFill>
                  <a:srgbClr val="FF0000"/>
                </a:solidFill>
              </a:rPr>
              <a:t>紧扣呼应的。</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7170">
                                            <p:txEl>
                                              <p:pRg st="1" end="1"/>
                                            </p:txEl>
                                          </p:spTgt>
                                        </p:tgtEl>
                                        <p:attrNameLst>
                                          <p:attrName>style.visibility</p:attrName>
                                        </p:attrNameLst>
                                      </p:cBhvr>
                                      <p:to>
                                        <p:strVal val="visible"/>
                                      </p:to>
                                    </p:set>
                                    <p:anim calcmode="lin" valueType="num">
                                      <p:cBhvr additive="base">
                                        <p:cTn id="7" dur="500" fill="hold"/>
                                        <p:tgtEl>
                                          <p:spTgt spid="7170">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7170">
                                            <p:txEl>
                                              <p:pRg st="2" end="2"/>
                                            </p:txEl>
                                          </p:spTgt>
                                        </p:tgtEl>
                                        <p:attrNameLst>
                                          <p:attrName>style.visibility</p:attrName>
                                        </p:attrNameLst>
                                      </p:cBhvr>
                                      <p:to>
                                        <p:strVal val="visible"/>
                                      </p:to>
                                    </p:set>
                                    <p:anim calcmode="lin" valueType="num">
                                      <p:cBhvr additive="base">
                                        <p:cTn id="14" dur="500" fill="hold"/>
                                        <p:tgtEl>
                                          <p:spTgt spid="7170">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717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7170">
                                            <p:txEl>
                                              <p:pRg st="3" end="3"/>
                                            </p:txEl>
                                          </p:spTgt>
                                        </p:tgtEl>
                                        <p:attrNameLst>
                                          <p:attrName>style.visibility</p:attrName>
                                        </p:attrNameLst>
                                      </p:cBhvr>
                                      <p:to>
                                        <p:strVal val="visible"/>
                                      </p:to>
                                    </p:set>
                                    <p:anim calcmode="lin" valueType="num">
                                      <p:cBhvr additive="base">
                                        <p:cTn id="21" dur="500" fill="hold"/>
                                        <p:tgtEl>
                                          <p:spTgt spid="7170">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17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 calcmode="lin" valueType="num">
                                      <p:cBhvr additive="base">
                                        <p:cTn id="28"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169"/>
                                        </p:tgtEl>
                                        <p:attrNameLst>
                                          <p:attrName>style.visibility</p:attrName>
                                        </p:attrNameLst>
                                      </p:cBhvr>
                                      <p:to>
                                        <p:strVal val="visible"/>
                                      </p:to>
                                    </p:set>
                                    <p:anim calcmode="lin" valueType="num">
                                      <p:cBhvr additive="base">
                                        <p:cTn id="35" dur="500" fill="hold"/>
                                        <p:tgtEl>
                                          <p:spTgt spid="7169"/>
                                        </p:tgtEl>
                                        <p:attrNameLst>
                                          <p:attrName>ppt_x</p:attrName>
                                        </p:attrNameLst>
                                      </p:cBhvr>
                                      <p:tavLst>
                                        <p:tav tm="0">
                                          <p:val>
                                            <p:strVal val="#ppt_x"/>
                                          </p:val>
                                        </p:tav>
                                        <p:tav tm="100000">
                                          <p:val>
                                            <p:strVal val="#ppt_x"/>
                                          </p:val>
                                        </p:tav>
                                      </p:tavLst>
                                    </p:anim>
                                    <p:anim calcmode="lin" valueType="num">
                                      <p:cBhvr additive="base">
                                        <p:cTn id="36" dur="500" fill="hold"/>
                                        <p:tgtEl>
                                          <p:spTgt spid="71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9"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1843959"/>
            <a:ext cx="9144000" cy="5014041"/>
          </a:xfrm>
          <a:prstGeom prst="rect">
            <a:avLst/>
          </a:prstGeom>
          <a:noFill/>
        </p:spPr>
      </p:pic>
      <p:sp>
        <p:nvSpPr>
          <p:cNvPr id="6145" name="Rectangle 1"/>
          <p:cNvSpPr>
            <a:spLocks noChangeArrowheads="1"/>
          </p:cNvSpPr>
          <p:nvPr/>
        </p:nvSpPr>
        <p:spPr bwMode="auto">
          <a:xfrm>
            <a:off x="611560" y="426730"/>
            <a:ext cx="7992888" cy="39703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306388" fontAlgn="base">
              <a:spcBef>
                <a:spcPct val="0"/>
              </a:spcBef>
              <a:spcAft>
                <a:spcPct val="0"/>
              </a:spcAft>
            </a:pPr>
            <a:r>
              <a:rPr kumimoji="0" 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主题</a:t>
            </a:r>
            <a:endParaRPr kumimoji="0" lang="en-US" altLang="zh-CN" sz="36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306388" fontAlgn="base">
              <a:spcBef>
                <a:spcPct val="0"/>
              </a:spcBef>
              <a:spcAft>
                <a:spcPct val="0"/>
              </a:spcAft>
            </a:pPr>
            <a:r>
              <a:rPr lang="zh-CN" altLang="zh-CN" sz="3600" smtClean="0"/>
              <a:t>本文用通俗易懂的语言阐明了人的正确思想来源于社会实践</a:t>
            </a:r>
            <a:r>
              <a:rPr lang="en-US" altLang="zh-CN" sz="3600" smtClean="0"/>
              <a:t>,</a:t>
            </a:r>
            <a:r>
              <a:rPr lang="zh-CN" altLang="zh-CN" sz="3600" smtClean="0"/>
              <a:t>科学地论述了人的认识的辩证过程和发展规律</a:t>
            </a:r>
            <a:r>
              <a:rPr lang="en-US" altLang="zh-CN" sz="3600" smtClean="0"/>
              <a:t>,</a:t>
            </a:r>
            <a:r>
              <a:rPr lang="zh-CN" altLang="zh-CN" sz="3600" smtClean="0"/>
              <a:t>以及正确思想对于改造社会、改造世界的重大意义。</a:t>
            </a:r>
          </a:p>
          <a:p>
            <a:pPr marL="0" marR="0" lvl="0" indent="306388" algn="l" defTabSz="914400" rtl="0" eaLnBrk="1" fontAlgn="base" latinLnBrk="0" hangingPunct="1">
              <a:lnSpc>
                <a:spcPct val="100000"/>
              </a:lnSpc>
              <a:spcBef>
                <a:spcPct val="0"/>
              </a:spcBef>
              <a:spcAft>
                <a:spcPct val="0"/>
              </a:spcAft>
              <a:buClrTx/>
              <a:buSzTx/>
              <a:buFontTx/>
              <a:buNone/>
            </a:pPr>
            <a:endParaRPr kumimoji="0" lang="zh-CN" sz="36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p:txBody>
      </p:sp>
      <p:sp>
        <p:nvSpPr>
          <p:cNvPr id="6" name="流程图: 延期 5"/>
          <p:cNvSpPr/>
          <p:nvPr/>
        </p:nvSpPr>
        <p:spPr>
          <a:xfrm>
            <a:off x="0" y="260648"/>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252536" y="-459432"/>
            <a:ext cx="9396536" cy="7541840"/>
          </a:xfrm>
          <a:prstGeom prst="rect">
            <a:avLst/>
          </a:prstGeom>
          <a:noFill/>
        </p:spPr>
      </p:pic>
      <p:sp>
        <p:nvSpPr>
          <p:cNvPr id="4097" name="Rectangle 1"/>
          <p:cNvSpPr>
            <a:spLocks noChangeArrowheads="1"/>
          </p:cNvSpPr>
          <p:nvPr/>
        </p:nvSpPr>
        <p:spPr bwMode="auto">
          <a:xfrm>
            <a:off x="467544" y="2476641"/>
            <a:ext cx="7992888" cy="107721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en-US" altLang="zh-CN" sz="3200" b="1" smtClean="0"/>
              <a:t>      </a:t>
            </a:r>
            <a:endParaRPr lang="zh-CN" altLang="zh-CN" sz="3200" smtClean="0"/>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7" name="流程图: 延期 6"/>
          <p:cNvSpPr/>
          <p:nvPr/>
        </p:nvSpPr>
        <p:spPr>
          <a:xfrm>
            <a:off x="-324544" y="836712"/>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8" name="矩形 7"/>
          <p:cNvSpPr/>
          <p:nvPr/>
        </p:nvSpPr>
        <p:spPr>
          <a:xfrm>
            <a:off x="467544" y="836712"/>
            <a:ext cx="6390456" cy="4154984"/>
          </a:xfrm>
          <a:prstGeom prst="rect">
            <a:avLst/>
          </a:prstGeom>
        </p:spPr>
        <p:txBody>
          <a:bodyPr wrap="square">
            <a:spAutoFit/>
          </a:bodyPr>
          <a:lstStyle/>
          <a:p>
            <a:pPr lvl="0" indent="228600" fontAlgn="base">
              <a:spcBef>
                <a:spcPct val="0"/>
              </a:spcBef>
              <a:spcAft>
                <a:spcPct val="0"/>
              </a:spcAft>
            </a:pPr>
            <a:r>
              <a:rPr lang="zh-CN" altLang="zh-CN" sz="4400" b="1" smtClean="0">
                <a:solidFill>
                  <a:srgbClr val="0070C0"/>
                </a:solidFill>
                <a:latin typeface="宋体" pitchFamily="2" charset="-122"/>
                <a:ea typeface="宋体" pitchFamily="2" charset="-122"/>
                <a:cs typeface="Times New Roman" panose="02020603050405020304" pitchFamily="18" charset="0"/>
              </a:rPr>
              <a:t>【素材</a:t>
            </a:r>
            <a:r>
              <a:rPr lang="en-US" altLang="zh-CN" sz="4400" b="1" smtClean="0">
                <a:solidFill>
                  <a:srgbClr val="0070C0"/>
                </a:solidFill>
                <a:latin typeface="宋体" pitchFamily="2" charset="-122"/>
                <a:ea typeface="宋体" pitchFamily="2" charset="-122"/>
                <a:cs typeface="Times New Roman" panose="02020603050405020304" pitchFamily="18" charset="0"/>
              </a:rPr>
              <a:t>1】</a:t>
            </a:r>
            <a:endParaRPr lang="en-US" altLang="zh-CN" sz="4400" smtClean="0">
              <a:solidFill>
                <a:srgbClr val="0070C0"/>
              </a:solidFill>
              <a:latin typeface="Arial" pitchFamily="34" charset="0"/>
              <a:ea typeface="宋体" pitchFamily="2" charset="-122"/>
              <a:cs typeface="宋体" pitchFamily="2" charset="-122"/>
            </a:endParaRPr>
          </a:p>
          <a:p>
            <a:r>
              <a:rPr lang="en-US" altLang="zh-CN" sz="4400" smtClean="0"/>
              <a:t>     </a:t>
            </a:r>
            <a:r>
              <a:rPr lang="zh-CN" altLang="zh-CN" sz="4400" smtClean="0"/>
              <a:t>如何才能做到在任何时候任何情况下都能</a:t>
            </a:r>
            <a:r>
              <a:rPr lang="en-US" altLang="zh-CN" sz="4400" b="1" smtClean="0">
                <a:solidFill>
                  <a:srgbClr val="0070C0"/>
                </a:solidFill>
              </a:rPr>
              <a:t>“</a:t>
            </a:r>
            <a:r>
              <a:rPr lang="zh-CN" altLang="zh-CN" sz="4400" b="1" smtClean="0">
                <a:solidFill>
                  <a:srgbClr val="0070C0"/>
                </a:solidFill>
              </a:rPr>
              <a:t>不畏浮云遮望眼</a:t>
            </a:r>
            <a:r>
              <a:rPr lang="en-US" altLang="zh-CN" sz="4400" b="1" smtClean="0">
                <a:solidFill>
                  <a:srgbClr val="0070C0"/>
                </a:solidFill>
              </a:rPr>
              <a:t>”</a:t>
            </a:r>
            <a:r>
              <a:rPr lang="zh-CN" altLang="zh-CN" sz="4400" b="1" smtClean="0">
                <a:solidFill>
                  <a:srgbClr val="0070C0"/>
                </a:solidFill>
              </a:rPr>
              <a:t>、</a:t>
            </a:r>
            <a:r>
              <a:rPr lang="en-US" altLang="zh-CN" sz="4400" b="1" smtClean="0">
                <a:solidFill>
                  <a:srgbClr val="0070C0"/>
                </a:solidFill>
              </a:rPr>
              <a:t>“</a:t>
            </a:r>
            <a:r>
              <a:rPr lang="zh-CN" altLang="zh-CN" sz="4400" b="1" smtClean="0">
                <a:solidFill>
                  <a:srgbClr val="0070C0"/>
                </a:solidFill>
              </a:rPr>
              <a:t>乱云飞渡仍从容</a:t>
            </a:r>
            <a:r>
              <a:rPr lang="en-US" altLang="zh-CN" sz="4400" b="1" smtClean="0">
                <a:solidFill>
                  <a:srgbClr val="0070C0"/>
                </a:solidFill>
              </a:rPr>
              <a:t>”</a:t>
            </a:r>
            <a:r>
              <a:rPr lang="zh-CN" altLang="zh-CN" sz="4400" b="1" smtClean="0">
                <a:solidFill>
                  <a:srgbClr val="0070C0"/>
                </a:solidFill>
              </a:rPr>
              <a:t>？</a:t>
            </a:r>
            <a:r>
              <a:rPr lang="zh-CN" altLang="zh-CN" sz="4400" b="1" smtClean="0">
                <a:solidFill>
                  <a:srgbClr val="FF0000"/>
                </a:solidFill>
              </a:rPr>
              <a:t>过硬的政治能力！</a:t>
            </a:r>
            <a:endParaRPr lang="zh-CN" altLang="zh-CN" sz="4400" smtClean="0">
              <a:solidFill>
                <a:srgbClr val="FF0000"/>
              </a:solidFill>
            </a:endParaRPr>
          </a:p>
        </p:txBody>
      </p:sp>
      <p:sp>
        <p:nvSpPr>
          <p:cNvPr id="9" name="流程图: 可选过程 8"/>
          <p:cNvSpPr/>
          <p:nvPr/>
        </p:nvSpPr>
        <p:spPr>
          <a:xfrm>
            <a:off x="2195736" y="0"/>
            <a:ext cx="3168352" cy="692696"/>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2411760" y="0"/>
            <a:ext cx="2520280" cy="646331"/>
          </a:xfrm>
          <a:prstGeom prst="rect">
            <a:avLst/>
          </a:prstGeom>
          <a:noFill/>
        </p:spPr>
        <p:txBody>
          <a:bodyPr wrap="square" rtlCol="0">
            <a:spAutoFit/>
          </a:bodyPr>
          <a:lstStyle/>
          <a:p>
            <a:r>
              <a:rPr lang="zh-CN" altLang="en-US" sz="3600" smtClean="0">
                <a:solidFill>
                  <a:schemeClr val="bg1"/>
                </a:solidFill>
              </a:rPr>
              <a:t>素材积累</a:t>
            </a:r>
            <a:endParaRPr lang="zh-CN" altLang="en-US" sz="3600">
              <a:solidFill>
                <a:schemeClr val="bg1"/>
              </a:solidFill>
            </a:endParaRPr>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251520" y="-379040"/>
            <a:ext cx="9073008" cy="7237040"/>
          </a:xfrm>
          <a:prstGeom prst="rect">
            <a:avLst/>
          </a:prstGeom>
          <a:noFill/>
        </p:spPr>
      </p:pic>
      <p:sp>
        <p:nvSpPr>
          <p:cNvPr id="5" name="流程图: 延期 4"/>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TextBox 5"/>
          <p:cNvSpPr txBox="1"/>
          <p:nvPr/>
        </p:nvSpPr>
        <p:spPr>
          <a:xfrm>
            <a:off x="395536" y="0"/>
            <a:ext cx="8568952" cy="7294305"/>
          </a:xfrm>
          <a:prstGeom prst="rect">
            <a:avLst/>
          </a:prstGeom>
          <a:noFill/>
        </p:spPr>
        <p:txBody>
          <a:bodyPr wrap="square" rtlCol="0">
            <a:spAutoFit/>
          </a:bodyPr>
          <a:lstStyle/>
          <a:p>
            <a:r>
              <a:rPr lang="en-US" altLang="zh-CN" sz="2800" b="1" smtClean="0">
                <a:solidFill>
                  <a:srgbClr val="0070C0"/>
                </a:solidFill>
              </a:rPr>
              <a:t>     </a:t>
            </a:r>
            <a:r>
              <a:rPr lang="zh-CN" altLang="zh-CN" sz="2800" smtClean="0"/>
              <a:t>全党同志特别是各级领导干部要不忘初心、牢记使命，</a:t>
            </a:r>
            <a:r>
              <a:rPr lang="zh-CN" altLang="zh-CN" sz="2800" b="1" smtClean="0">
                <a:solidFill>
                  <a:srgbClr val="FF0000"/>
                </a:solidFill>
              </a:rPr>
              <a:t>始终保持清醒头脑和政治定力</a:t>
            </a:r>
            <a:r>
              <a:rPr lang="zh-CN" altLang="zh-CN" sz="2800" smtClean="0"/>
              <a:t>，坚持和加强党的领导不动摇，坚持和发展中国特色社会主义不动摇，坚持实现中华民族伟大复兴的宏伟目标不动摇，锲而不舍把革命先辈为之奋斗的伟大事业推向前进。</a:t>
            </a:r>
            <a:r>
              <a:rPr lang="en-US" altLang="zh-CN" sz="2800" smtClean="0"/>
              <a:t>  </a:t>
            </a:r>
            <a:endParaRPr lang="zh-CN" altLang="zh-CN" sz="2800" smtClean="0"/>
          </a:p>
          <a:p>
            <a:r>
              <a:rPr lang="en-US" altLang="zh-CN" sz="2800" smtClean="0"/>
              <a:t> ——2020</a:t>
            </a:r>
            <a:r>
              <a:rPr lang="zh-CN" altLang="zh-CN" sz="2800" smtClean="0"/>
              <a:t>年</a:t>
            </a:r>
            <a:r>
              <a:rPr lang="en-US" altLang="zh-CN" sz="2800" smtClean="0"/>
              <a:t>6</a:t>
            </a:r>
            <a:r>
              <a:rPr lang="zh-CN" altLang="zh-CN" sz="2800" smtClean="0"/>
              <a:t>月</a:t>
            </a:r>
            <a:r>
              <a:rPr lang="en-US" altLang="zh-CN" sz="2800" smtClean="0"/>
              <a:t>8</a:t>
            </a:r>
            <a:r>
              <a:rPr lang="zh-CN" altLang="zh-CN" sz="2800" smtClean="0"/>
              <a:t>日至</a:t>
            </a:r>
            <a:r>
              <a:rPr lang="en-US" altLang="zh-CN" sz="2800" smtClean="0"/>
              <a:t>10</a:t>
            </a:r>
            <a:r>
              <a:rPr lang="zh-CN" altLang="zh-CN" sz="2800" smtClean="0"/>
              <a:t>日，在宁夏考在宁夏考察时的讲话</a:t>
            </a:r>
            <a:endParaRPr lang="en-US" altLang="zh-CN" sz="2800" smtClean="0"/>
          </a:p>
          <a:p>
            <a:r>
              <a:rPr lang="en-US" altLang="zh-CN" sz="2800" smtClean="0"/>
              <a:t>       </a:t>
            </a:r>
            <a:r>
              <a:rPr lang="zh-CN" altLang="zh-CN" sz="2800" smtClean="0"/>
              <a:t>涉及制度层面的大是大非问题，必须旗帜鲜明、立场坚定，不能有丝毫含糊。各级党委（党组）发挥领导、把关作用，关键就是看所领导的地方、部门、单位在各项工作中是否执行和落实了这些制度。真正执行和落实了，</a:t>
            </a:r>
            <a:r>
              <a:rPr lang="zh-CN" altLang="zh-CN" sz="2800" b="1" smtClean="0">
                <a:solidFill>
                  <a:srgbClr val="FF0000"/>
                </a:solidFill>
              </a:rPr>
              <a:t>方向上就没有问题，政治上就不会出问题</a:t>
            </a:r>
            <a:r>
              <a:rPr lang="zh-CN" altLang="zh-CN" sz="2800" smtClean="0">
                <a:solidFill>
                  <a:srgbClr val="FF0000"/>
                </a:solidFill>
              </a:rPr>
              <a:t>。</a:t>
            </a:r>
            <a:r>
              <a:rPr lang="en-US" altLang="zh-CN" sz="2800" smtClean="0"/>
              <a:t>——2019</a:t>
            </a:r>
            <a:r>
              <a:rPr lang="zh-CN" altLang="zh-CN" sz="2800" smtClean="0"/>
              <a:t>年</a:t>
            </a:r>
            <a:r>
              <a:rPr lang="en-US" altLang="zh-CN" sz="2800" smtClean="0"/>
              <a:t>10</a:t>
            </a:r>
            <a:r>
              <a:rPr lang="zh-CN" altLang="zh-CN" sz="2800" smtClean="0"/>
              <a:t>月</a:t>
            </a:r>
            <a:r>
              <a:rPr lang="en-US" altLang="zh-CN" sz="2800" smtClean="0"/>
              <a:t>31</a:t>
            </a:r>
            <a:r>
              <a:rPr lang="zh-CN" altLang="zh-CN" sz="2800" smtClean="0"/>
              <a:t>日，在党的十九届四中全会第二次全体会议上的讲话</a:t>
            </a:r>
            <a:endParaRPr lang="en-US" altLang="zh-CN" sz="2800" smtClean="0">
              <a:solidFill>
                <a:srgbClr val="0070C0"/>
              </a:solidFill>
            </a:endParaRPr>
          </a:p>
          <a:p>
            <a:r>
              <a:rPr lang="en-US" altLang="zh-CN" sz="4800" b="1" smtClean="0">
                <a:solidFill>
                  <a:srgbClr val="0070C0"/>
                </a:solidFill>
              </a:rPr>
              <a:t>【</a:t>
            </a:r>
            <a:r>
              <a:rPr lang="zh-CN" altLang="en-US" sz="4800" b="1" smtClean="0">
                <a:solidFill>
                  <a:srgbClr val="0070C0"/>
                </a:solidFill>
              </a:rPr>
              <a:t>适合角度</a:t>
            </a:r>
            <a:r>
              <a:rPr lang="en-US" altLang="zh-CN" sz="4800" b="1" smtClean="0">
                <a:solidFill>
                  <a:srgbClr val="0070C0"/>
                </a:solidFill>
              </a:rPr>
              <a:t>】</a:t>
            </a:r>
            <a:r>
              <a:rPr lang="zh-CN" altLang="zh-CN" sz="4800" b="1" smtClean="0">
                <a:solidFill>
                  <a:srgbClr val="0070C0"/>
                </a:solidFill>
              </a:rPr>
              <a:t>方向</a:t>
            </a:r>
            <a:r>
              <a:rPr lang="en-US" altLang="zh-CN" sz="4800" b="1" smtClean="0">
                <a:solidFill>
                  <a:srgbClr val="0070C0"/>
                </a:solidFill>
              </a:rPr>
              <a:t>   </a:t>
            </a:r>
            <a:r>
              <a:rPr lang="zh-CN" altLang="zh-CN" sz="4800" b="1" smtClean="0">
                <a:solidFill>
                  <a:srgbClr val="0070C0"/>
                </a:solidFill>
              </a:rPr>
              <a:t>定力</a:t>
            </a:r>
            <a:r>
              <a:rPr lang="en-US" altLang="zh-CN" sz="4800" b="1" smtClean="0">
                <a:solidFill>
                  <a:srgbClr val="0070C0"/>
                </a:solidFill>
              </a:rPr>
              <a:t>   </a:t>
            </a:r>
            <a:endParaRPr lang="zh-CN" altLang="zh-CN" sz="4800" b="1" smtClean="0">
              <a:solidFill>
                <a:srgbClr val="0070C0"/>
              </a:solidFill>
            </a:endParaRPr>
          </a:p>
          <a:p>
            <a:endParaRPr lang="zh-CN" altLang="zh-CN" sz="2800" smtClean="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8" name="Picture 2" descr="C:\Users\Administrator\Desktop\1-2002241616410-L.jpg"/>
          <p:cNvPicPr>
            <a:picLocks noChangeAspect="1" noChangeArrowheads="1"/>
          </p:cNvPicPr>
          <p:nvPr/>
        </p:nvPicPr>
        <p:blipFill>
          <a:blip r:embed="rId2"/>
          <a:stretch>
            <a:fillRect/>
          </a:stretch>
        </p:blipFill>
        <p:spPr bwMode="auto">
          <a:xfrm>
            <a:off x="-327388" y="-531440"/>
            <a:ext cx="9471388" cy="7389440"/>
          </a:xfrm>
          <a:prstGeom prst="rect">
            <a:avLst/>
          </a:prstGeom>
          <a:noFill/>
        </p:spPr>
      </p:pic>
      <p:sp>
        <p:nvSpPr>
          <p:cNvPr id="2051" name="Rectangle 3"/>
          <p:cNvSpPr>
            <a:spLocks noGrp="1" noChangeArrowheads="1"/>
          </p:cNvSpPr>
          <p:nvPr>
            <p:ph idx="1"/>
          </p:nvPr>
        </p:nvSpPr>
        <p:spPr>
          <a:xfrm>
            <a:off x="611560" y="0"/>
            <a:ext cx="6768752" cy="6126163"/>
          </a:xfrm>
        </p:spPr>
        <p:txBody>
          <a:bodyPr/>
          <a:lstStyle/>
          <a:p>
            <a:pPr lvl="0">
              <a:buNone/>
            </a:pPr>
            <a:r>
              <a:rPr lang="zh-CN" altLang="zh-CN" smtClean="0">
                <a:solidFill>
                  <a:srgbClr val="0070C0"/>
                </a:solidFill>
              </a:rPr>
              <a:t>【</a:t>
            </a:r>
            <a:r>
              <a:rPr lang="zh-CN" b="1" smtClean="0">
                <a:solidFill>
                  <a:srgbClr val="0070C0"/>
                </a:solidFill>
              </a:rPr>
              <a:t>素养目标</a:t>
            </a:r>
            <a:r>
              <a:rPr lang="zh-CN" altLang="zh-CN" b="1" smtClean="0">
                <a:solidFill>
                  <a:srgbClr val="0070C0"/>
                </a:solidFill>
              </a:rPr>
              <a:t>】</a:t>
            </a:r>
            <a:endParaRPr lang="en-US" altLang="zh-CN" b="1" smtClean="0">
              <a:solidFill>
                <a:srgbClr val="0070C0"/>
              </a:solidFill>
            </a:endParaRPr>
          </a:p>
          <a:p>
            <a:pPr>
              <a:buNone/>
            </a:pPr>
            <a:r>
              <a:rPr lang="en-US" altLang="zh-CN" smtClean="0"/>
              <a:t>1.</a:t>
            </a:r>
            <a:r>
              <a:rPr lang="zh-CN" altLang="zh-CN" smtClean="0"/>
              <a:t>通过查阅资料</a:t>
            </a:r>
            <a:r>
              <a:rPr lang="en-US" altLang="zh-CN" smtClean="0"/>
              <a:t>,</a:t>
            </a:r>
            <a:r>
              <a:rPr lang="zh-CN" altLang="zh-CN" smtClean="0"/>
              <a:t>理解文中重要概念的含义。</a:t>
            </a:r>
          </a:p>
          <a:p>
            <a:pPr>
              <a:buNone/>
            </a:pPr>
            <a:r>
              <a:rPr lang="en-US" altLang="zh-CN" smtClean="0"/>
              <a:t>2.</a:t>
            </a:r>
            <a:r>
              <a:rPr lang="zh-CN" altLang="zh-CN" smtClean="0"/>
              <a:t>欣赏准确严谨、通俗易慬的语言</a:t>
            </a:r>
            <a:r>
              <a:rPr lang="en-US" altLang="zh-CN" smtClean="0"/>
              <a:t>,</a:t>
            </a:r>
            <a:r>
              <a:rPr lang="zh-CN" altLang="zh-CN" smtClean="0"/>
              <a:t>树立写作时的读者意识。</a:t>
            </a:r>
          </a:p>
          <a:p>
            <a:pPr>
              <a:buNone/>
            </a:pPr>
            <a:r>
              <a:rPr lang="en-US" altLang="zh-CN" smtClean="0"/>
              <a:t>3.</a:t>
            </a:r>
            <a:r>
              <a:rPr lang="zh-CN" altLang="zh-CN" smtClean="0"/>
              <a:t>学习运用事理进行层层深入的论证的论证方法。</a:t>
            </a:r>
          </a:p>
          <a:p>
            <a:pPr>
              <a:buNone/>
            </a:pPr>
            <a:r>
              <a:rPr lang="en-US" altLang="zh-CN" smtClean="0"/>
              <a:t>4.</a:t>
            </a:r>
            <a:r>
              <a:rPr lang="zh-CN" altLang="zh-CN" smtClean="0"/>
              <a:t>了解辩证唯物主义的认识论及其观点</a:t>
            </a:r>
            <a:r>
              <a:rPr lang="en-US" altLang="zh-CN" smtClean="0"/>
              <a:t>,</a:t>
            </a:r>
            <a:r>
              <a:rPr lang="zh-CN" altLang="zh-CN" smtClean="0"/>
              <a:t>用以指导自己的学习和生活。</a:t>
            </a:r>
          </a:p>
          <a:p>
            <a:pPr lvl="0">
              <a:buNone/>
            </a:pPr>
            <a:endParaRPr lang="en-US" altLang="zh-CN" b="1" smtClean="0">
              <a:solidFill>
                <a:srgbClr val="0070C0"/>
              </a:solidFill>
            </a:endParaRPr>
          </a:p>
          <a:p>
            <a:pPr lvl="0">
              <a:buNone/>
            </a:pPr>
            <a:endParaRPr lang="zh-CN" altLang="zh-CN" b="1" smtClean="0">
              <a:solidFill>
                <a:srgbClr val="0070C0"/>
              </a:solidFill>
            </a:endParaRPr>
          </a:p>
        </p:txBody>
      </p:sp>
      <p:sp>
        <p:nvSpPr>
          <p:cNvPr id="4" name="流程图: 延期 3"/>
          <p:cNvSpPr/>
          <p:nvPr/>
        </p:nvSpPr>
        <p:spPr>
          <a:xfrm>
            <a:off x="-324544" y="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174988" y="-379040"/>
            <a:ext cx="9318988" cy="7237040"/>
          </a:xfrm>
          <a:prstGeom prst="rect">
            <a:avLst/>
          </a:prstGeom>
          <a:noFill/>
        </p:spPr>
      </p:pic>
      <p:sp>
        <p:nvSpPr>
          <p:cNvPr id="5" name="流程图: 延期 4"/>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3009" name="Rectangle 1"/>
          <p:cNvSpPr>
            <a:spLocks noChangeArrowheads="1"/>
          </p:cNvSpPr>
          <p:nvPr/>
        </p:nvSpPr>
        <p:spPr bwMode="auto">
          <a:xfrm>
            <a:off x="611560" y="66110"/>
            <a:ext cx="8064896" cy="655564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152400" algn="l" defTabSz="914400" rtl="0" eaLnBrk="1" fontAlgn="base" latinLnBrk="0" hangingPunct="1">
              <a:lnSpc>
                <a:spcPct val="100000"/>
              </a:lnSpc>
              <a:spcBef>
                <a:spcPct val="0"/>
              </a:spcBef>
              <a:spcAft>
                <a:spcPct val="0"/>
              </a:spcAft>
              <a:buClrTx/>
              <a:buSzTx/>
              <a:buFontTx/>
              <a:buNone/>
            </a:pPr>
            <a:r>
              <a:rPr kumimoji="0" lang="zh-CN" altLang="zh-CN" sz="28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a:t>
            </a:r>
            <a:r>
              <a:rPr kumimoji="0" lang="zh-CN" sz="28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素材</a:t>
            </a:r>
            <a:r>
              <a:rPr kumimoji="0" lang="en-US" altLang="zh-CN" sz="28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2】</a:t>
            </a:r>
            <a:endParaRPr kumimoji="0" lang="en-US" altLang="zh-CN" sz="28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a:p>
            <a:pPr lvl="0" indent="152400" eaLnBrk="0" fontAlgn="base" hangingPunct="0">
              <a:spcBef>
                <a:spcPct val="0"/>
              </a:spcBef>
              <a:spcAft>
                <a:spcPct val="0"/>
              </a:spcAft>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lang="en-US" altLang="zh-CN" sz="2400" smtClean="0"/>
              <a:t> </a:t>
            </a:r>
            <a:r>
              <a:rPr lang="zh-CN" altLang="zh-CN" sz="2400" smtClean="0"/>
              <a:t>要不断提高政治敏锐性和政治鉴别力，观察分析形势</a:t>
            </a:r>
            <a:r>
              <a:rPr lang="zh-CN" altLang="zh-CN" sz="2400" b="1" smtClean="0">
                <a:solidFill>
                  <a:srgbClr val="FF0000"/>
                </a:solidFill>
              </a:rPr>
              <a:t>首先要把握政治因素</a:t>
            </a:r>
            <a:r>
              <a:rPr lang="zh-CN" altLang="zh-CN" sz="2400" smtClean="0"/>
              <a:t>，特别是</a:t>
            </a:r>
            <a:r>
              <a:rPr lang="zh-CN" altLang="zh-CN" sz="2400" b="1" smtClean="0">
                <a:solidFill>
                  <a:srgbClr val="FF0000"/>
                </a:solidFill>
              </a:rPr>
              <a:t>要能够透过现象看本质</a:t>
            </a:r>
            <a:r>
              <a:rPr lang="zh-CN" altLang="zh-CN" sz="2400" smtClean="0"/>
              <a:t>，做到眼睛亮、见事早、行动快。</a:t>
            </a:r>
            <a:br>
              <a:rPr lang="en-US" altLang="zh-CN" sz="2400" smtClean="0"/>
            </a:br>
            <a:r>
              <a:rPr lang="en-US" altLang="zh-CN" sz="2400" smtClean="0"/>
              <a:t>     ——2020</a:t>
            </a:r>
            <a:r>
              <a:rPr lang="zh-CN" altLang="zh-CN" sz="2400" smtClean="0"/>
              <a:t>年</a:t>
            </a:r>
            <a:r>
              <a:rPr lang="en-US" altLang="zh-CN" sz="2400" smtClean="0"/>
              <a:t>10</a:t>
            </a:r>
            <a:r>
              <a:rPr lang="zh-CN" altLang="zh-CN" sz="2400" smtClean="0"/>
              <a:t>月</a:t>
            </a:r>
            <a:r>
              <a:rPr lang="en-US" altLang="zh-CN" sz="2400" smtClean="0"/>
              <a:t>10</a:t>
            </a:r>
            <a:r>
              <a:rPr lang="zh-CN" altLang="zh-CN" sz="2400" smtClean="0"/>
              <a:t>日，在</a:t>
            </a:r>
            <a:r>
              <a:rPr lang="en-US" altLang="zh-CN" sz="2400" smtClean="0"/>
              <a:t>2020</a:t>
            </a:r>
            <a:r>
              <a:rPr lang="zh-CN" altLang="zh-CN" sz="2400" smtClean="0"/>
              <a:t>年秋季学期中央党校（国家行政学院）中青年干部培训班开班式上的讲话</a:t>
            </a:r>
            <a:endParaRPr lang="en-US" altLang="zh-CN" sz="2400" smtClean="0"/>
          </a:p>
          <a:p>
            <a:pPr lvl="0" indent="152400" eaLnBrk="0" fontAlgn="base" hangingPunct="0">
              <a:spcBef>
                <a:spcPct val="0"/>
              </a:spcBef>
              <a:spcAft>
                <a:spcPct val="0"/>
              </a:spcAft>
            </a:pPr>
            <a:r>
              <a:rPr lang="zh-CN" altLang="zh-CN" sz="2400" smtClean="0"/>
              <a:t>提高政治能力，很重要的一条就是要善于从政治上分析问题、解决问题。只有从政治上分析问题才能看清本质，只有从政治上解决问题才能抓住根本。各级领导干部特别是高级干部要</a:t>
            </a:r>
            <a:r>
              <a:rPr lang="zh-CN" altLang="zh-CN" sz="2400" b="1" smtClean="0">
                <a:solidFill>
                  <a:srgbClr val="FF0000"/>
                </a:solidFill>
              </a:rPr>
              <a:t>炼就一双政治慧眼，不畏浮云遮望眼</a:t>
            </a:r>
            <a:r>
              <a:rPr lang="zh-CN" altLang="zh-CN" sz="2400" smtClean="0"/>
              <a:t>，切实担负起党和人民赋予的政治责任。</a:t>
            </a:r>
            <a:br>
              <a:rPr lang="en-US" altLang="zh-CN" sz="2400" smtClean="0"/>
            </a:br>
            <a:r>
              <a:rPr lang="en-US" altLang="zh-CN" sz="2400" smtClean="0"/>
              <a:t>     ——2018</a:t>
            </a:r>
            <a:r>
              <a:rPr lang="zh-CN" altLang="zh-CN" sz="2400" smtClean="0"/>
              <a:t>年</a:t>
            </a:r>
            <a:r>
              <a:rPr lang="en-US" altLang="zh-CN" sz="2400" smtClean="0"/>
              <a:t>6</a:t>
            </a:r>
            <a:r>
              <a:rPr lang="zh-CN" altLang="zh-CN" sz="2400" smtClean="0"/>
              <a:t>月</a:t>
            </a:r>
            <a:r>
              <a:rPr lang="en-US" altLang="zh-CN" sz="2400" smtClean="0"/>
              <a:t>29</a:t>
            </a:r>
            <a:r>
              <a:rPr lang="zh-CN" altLang="zh-CN" sz="2400" smtClean="0"/>
              <a:t>日，在十九届中央政治局第六次集体学习时的讲话</a:t>
            </a:r>
            <a:br>
              <a:rPr lang="en-US" altLang="zh-CN" sz="2800" smtClean="0"/>
            </a:br>
            <a:r>
              <a:rPr kumimoji="0" lang="zh-CN" altLang="en-US" sz="28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适用角度</a:t>
            </a:r>
            <a:r>
              <a:rPr kumimoji="0" lang="en-US" altLang="zh-CN" sz="28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a:t>
            </a:r>
          </a:p>
          <a:p>
            <a:pPr lvl="0" indent="152400" eaLnBrk="0" fontAlgn="base" hangingPunct="0">
              <a:spcBef>
                <a:spcPct val="0"/>
              </a:spcBef>
              <a:spcAft>
                <a:spcPct val="0"/>
              </a:spcAft>
            </a:pPr>
            <a:r>
              <a:rPr lang="zh-CN" altLang="zh-CN" sz="3200" b="1" smtClean="0">
                <a:solidFill>
                  <a:srgbClr val="0070C0"/>
                </a:solidFill>
              </a:rPr>
              <a:t>透过现象看本质</a:t>
            </a:r>
            <a:r>
              <a:rPr lang="en-US" altLang="zh-CN" sz="3200" b="1" smtClean="0">
                <a:solidFill>
                  <a:srgbClr val="0070C0"/>
                </a:solidFill>
              </a:rPr>
              <a:t>       </a:t>
            </a:r>
            <a:r>
              <a:rPr lang="zh-CN" altLang="zh-CN" sz="3200" b="1" smtClean="0">
                <a:solidFill>
                  <a:srgbClr val="0070C0"/>
                </a:solidFill>
              </a:rPr>
              <a:t>坚定不移  </a:t>
            </a:r>
            <a:endParaRPr lang="en-US" altLang="zh-CN" sz="3200" b="1" smtClean="0">
              <a:solidFill>
                <a:srgbClr val="0070C0"/>
              </a:solidFill>
            </a:endParaRPr>
          </a:p>
          <a:p>
            <a:pPr lvl="0" indent="152400" eaLnBrk="0" fontAlgn="base" hangingPunct="0">
              <a:spcBef>
                <a:spcPct val="0"/>
              </a:spcBef>
              <a:spcAft>
                <a:spcPct val="0"/>
              </a:spcAft>
            </a:pPr>
            <a:r>
              <a:rPr lang="zh-CN" altLang="zh-CN" sz="3200" b="1" smtClean="0">
                <a:solidFill>
                  <a:srgbClr val="0070C0"/>
                </a:solidFill>
              </a:rPr>
              <a:t>不畏浮云遮望眼</a:t>
            </a:r>
            <a:r>
              <a:rPr lang="zh-CN" altLang="en-US" sz="3200" b="1" smtClean="0">
                <a:solidFill>
                  <a:srgbClr val="0070C0"/>
                </a:solidFill>
              </a:rPr>
              <a:t>等</a:t>
            </a:r>
            <a:endParaRPr kumimoji="0" lang="zh-CN" altLang="en-US" sz="32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3009">
                                            <p:txEl>
                                              <p:pRg st="3" end="3"/>
                                            </p:txEl>
                                          </p:spTgt>
                                        </p:tgtEl>
                                        <p:attrNameLst>
                                          <p:attrName>style.visibility</p:attrName>
                                        </p:attrNameLst>
                                      </p:cBhvr>
                                      <p:to>
                                        <p:strVal val="visible"/>
                                      </p:to>
                                    </p:set>
                                    <p:anim calcmode="lin" valueType="num">
                                      <p:cBhvr additive="base">
                                        <p:cTn id="7" dur="500" fill="hold"/>
                                        <p:tgtEl>
                                          <p:spTgt spid="43009">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300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43009">
                                            <p:txEl>
                                              <p:pRg st="4" end="4"/>
                                            </p:txEl>
                                          </p:spTgt>
                                        </p:tgtEl>
                                        <p:attrNameLst>
                                          <p:attrName>style.visibility</p:attrName>
                                        </p:attrNameLst>
                                      </p:cBhvr>
                                      <p:to>
                                        <p:strVal val="visible"/>
                                      </p:to>
                                    </p:set>
                                    <p:anim calcmode="lin" valueType="num">
                                      <p:cBhvr additive="base">
                                        <p:cTn id="14" dur="500" fill="hold"/>
                                        <p:tgtEl>
                                          <p:spTgt spid="43009">
                                            <p:txEl>
                                              <p:pRg st="4" end="4"/>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300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174988" y="-379040"/>
            <a:ext cx="9318988" cy="7237040"/>
          </a:xfrm>
          <a:prstGeom prst="rect">
            <a:avLst/>
          </a:prstGeom>
          <a:noFill/>
        </p:spPr>
      </p:pic>
      <p:sp>
        <p:nvSpPr>
          <p:cNvPr id="5" name="流程图: 延期 4"/>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3009" name="Rectangle 1"/>
          <p:cNvSpPr>
            <a:spLocks noChangeArrowheads="1"/>
          </p:cNvSpPr>
          <p:nvPr/>
        </p:nvSpPr>
        <p:spPr bwMode="auto">
          <a:xfrm>
            <a:off x="683568" y="0"/>
            <a:ext cx="8064896" cy="5324535"/>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152400" fontAlgn="base">
              <a:spcBef>
                <a:spcPct val="0"/>
              </a:spcBef>
              <a:spcAft>
                <a:spcPct val="0"/>
              </a:spcAft>
            </a:pPr>
            <a:r>
              <a:rPr lang="zh-CN" altLang="en-US" sz="3200" b="1" smtClean="0">
                <a:solidFill>
                  <a:srgbClr val="0070C0"/>
                </a:solidFill>
                <a:latin typeface="宋体" pitchFamily="2" charset="-122"/>
                <a:ea typeface="宋体" pitchFamily="2" charset="-122"/>
                <a:cs typeface="Times New Roman" panose="02020603050405020304" pitchFamily="18" charset="0"/>
              </a:rPr>
              <a:t>作业</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indent="152400" fontAlgn="base">
              <a:spcBef>
                <a:spcPct val="0"/>
              </a:spcBef>
              <a:spcAft>
                <a:spcPct val="0"/>
              </a:spcAft>
            </a:pPr>
            <a:r>
              <a:rPr lang="zh-CN" altLang="zh-CN" sz="2800" smtClean="0">
                <a:ea typeface="宋体" pitchFamily="2" charset="-122"/>
                <a:cs typeface="Times New Roman" panose="02020603050405020304" pitchFamily="18" charset="0"/>
              </a:rPr>
              <a:t>“</a:t>
            </a:r>
            <a:r>
              <a:rPr lang="zh-CN" altLang="zh-CN" sz="2800" smtClean="0">
                <a:latin typeface="宋体" pitchFamily="2" charset="-122"/>
                <a:ea typeface="宋体" pitchFamily="2" charset="-122"/>
                <a:cs typeface="Times New Roman" panose="02020603050405020304" pitchFamily="18" charset="0"/>
              </a:rPr>
              <a:t>中国共产党的二十年</a:t>
            </a:r>
            <a:r>
              <a:rPr lang="en-US" altLang="zh-CN" sz="2800" smtClean="0">
                <a:latin typeface="宋体" pitchFamily="2" charset="-122"/>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就是马克思列宁主义的普遍真理和中国革命的具体实践日益结合的二十年。</a:t>
            </a:r>
            <a:r>
              <a:rPr lang="zh-CN" altLang="en-US" sz="2800" smtClean="0">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毛泽东开宗明义地点出了中国共产党所提倡学习的内容和方法</a:t>
            </a:r>
            <a:r>
              <a:rPr lang="en-US" altLang="zh-CN" sz="2800" smtClean="0">
                <a:latin typeface="宋体" pitchFamily="2" charset="-122"/>
                <a:ea typeface="宋体" pitchFamily="2" charset="-122"/>
                <a:cs typeface="Times New Roman" panose="02020603050405020304" pitchFamily="18" charset="0"/>
              </a:rPr>
              <a:t>:</a:t>
            </a:r>
            <a:r>
              <a:rPr lang="en-US" altLang="zh-CN" sz="2800" smtClean="0">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要使马克思列宁主义的理论和中国革命的实际运动结合起来</a:t>
            </a:r>
            <a:r>
              <a:rPr lang="en-US" altLang="zh-CN" sz="2800" smtClean="0">
                <a:latin typeface="宋体" pitchFamily="2" charset="-122"/>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是为着解决中国革命的理论问题和策略问题而去从它找立场</a:t>
            </a:r>
            <a:r>
              <a:rPr lang="en-US" altLang="zh-CN" sz="2800" smtClean="0">
                <a:latin typeface="宋体" pitchFamily="2" charset="-122"/>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找观点</a:t>
            </a:r>
            <a:r>
              <a:rPr lang="en-US" altLang="zh-CN" sz="2800" smtClean="0">
                <a:latin typeface="宋体" pitchFamily="2" charset="-122"/>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找方法的。这种态度</a:t>
            </a:r>
            <a:r>
              <a:rPr lang="en-US" altLang="zh-CN" sz="2800" smtClean="0">
                <a:latin typeface="宋体" pitchFamily="2" charset="-122"/>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就是有的放矢的态度</a:t>
            </a:r>
            <a:r>
              <a:rPr lang="en-US" altLang="zh-CN" sz="2800" smtClean="0">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就是实事求是的态度。</a:t>
            </a:r>
            <a:r>
              <a:rPr lang="zh-CN" altLang="en-US" sz="2800" smtClean="0">
                <a:ea typeface="宋体" pitchFamily="2" charset="-122"/>
                <a:cs typeface="Times New Roman" panose="02020603050405020304" pitchFamily="18" charset="0"/>
              </a:rPr>
              <a:t>”</a:t>
            </a:r>
            <a:endParaRPr lang="en-US" altLang="zh-CN" sz="2800" smtClean="0">
              <a:ea typeface="宋体" pitchFamily="2" charset="-122"/>
              <a:cs typeface="Times New Roman" panose="02020603050405020304" pitchFamily="18" charset="0"/>
            </a:endParaRPr>
          </a:p>
          <a:p>
            <a:pPr indent="152400" fontAlgn="base">
              <a:spcBef>
                <a:spcPct val="0"/>
              </a:spcBef>
              <a:spcAft>
                <a:spcPct val="0"/>
              </a:spcAft>
            </a:pPr>
            <a:r>
              <a:rPr lang="en-US" altLang="zh-CN" sz="2800" smtClean="0">
                <a:latin typeface="宋体" pitchFamily="2" charset="-122"/>
                <a:ea typeface="宋体" pitchFamily="2" charset="-122"/>
                <a:cs typeface="Times New Roman" panose="02020603050405020304" pitchFamily="18" charset="0"/>
              </a:rPr>
              <a:t>   </a:t>
            </a:r>
            <a:r>
              <a:rPr lang="zh-CN" altLang="en-US" sz="2800" smtClean="0">
                <a:latin typeface="宋体" pitchFamily="2" charset="-122"/>
                <a:ea typeface="宋体" pitchFamily="2" charset="-122"/>
                <a:cs typeface="Times New Roman" panose="02020603050405020304" pitchFamily="18" charset="0"/>
              </a:rPr>
              <a:t>在当今时代</a:t>
            </a:r>
            <a:r>
              <a:rPr lang="en-US" altLang="zh-CN" sz="2800" smtClean="0">
                <a:latin typeface="宋体" pitchFamily="2" charset="-122"/>
                <a:ea typeface="宋体" pitchFamily="2" charset="-122"/>
                <a:cs typeface="Times New Roman" panose="02020603050405020304" pitchFamily="18" charset="0"/>
              </a:rPr>
              <a:t>,</a:t>
            </a:r>
            <a:r>
              <a:rPr lang="zh-CN" altLang="en-US" sz="2800" smtClean="0">
                <a:latin typeface="宋体" pitchFamily="2" charset="-122"/>
                <a:ea typeface="宋体" pitchFamily="2" charset="-122"/>
                <a:cs typeface="Times New Roman" panose="02020603050405020304" pitchFamily="18" charset="0"/>
              </a:rPr>
              <a:t>你认为我们应该如何学习</a:t>
            </a:r>
            <a:r>
              <a:rPr lang="en-US" altLang="zh-CN" sz="2800" smtClean="0">
                <a:latin typeface="宋体" pitchFamily="2" charset="-122"/>
                <a:ea typeface="宋体" pitchFamily="2" charset="-122"/>
                <a:cs typeface="Times New Roman" panose="02020603050405020304" pitchFamily="18" charset="0"/>
              </a:rPr>
              <a:t>?</a:t>
            </a:r>
            <a:endParaRPr lang="en-US" altLang="zh-CN" sz="4000" smtClean="0">
              <a:latin typeface="Arial" pitchFamily="34" charset="0"/>
              <a:ea typeface="宋体" pitchFamily="2" charset="-122"/>
              <a:cs typeface="宋体" pitchFamily="2" charset="-122"/>
            </a:endParaRPr>
          </a:p>
          <a:p>
            <a:pPr marL="0" marR="0" lvl="0" indent="15240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a:p>
            <a:pPr lvl="0" indent="152400" eaLnBrk="0" fontAlgn="base" hangingPunct="0">
              <a:spcBef>
                <a:spcPct val="0"/>
              </a:spcBef>
              <a:spcAft>
                <a:spcPct val="0"/>
              </a:spcAft>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lang="en-US" altLang="zh-CN" sz="2400" smtClean="0"/>
              <a:t> </a:t>
            </a:r>
            <a:endParaRPr kumimoji="0" lang="zh-CN" altLang="en-US" sz="2800" b="0"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174988" y="-379040"/>
            <a:ext cx="9318988" cy="7237040"/>
          </a:xfrm>
          <a:prstGeom prst="rect">
            <a:avLst/>
          </a:prstGeom>
          <a:noFill/>
        </p:spPr>
      </p:pic>
      <p:sp>
        <p:nvSpPr>
          <p:cNvPr id="5" name="流程图: 延期 4"/>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3009" name="Rectangle 1"/>
          <p:cNvSpPr>
            <a:spLocks noChangeArrowheads="1"/>
          </p:cNvSpPr>
          <p:nvPr/>
        </p:nvSpPr>
        <p:spPr bwMode="auto">
          <a:xfrm>
            <a:off x="611560" y="0"/>
            <a:ext cx="8064896" cy="655564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152400" fontAlgn="base">
              <a:spcBef>
                <a:spcPct val="0"/>
              </a:spcBef>
              <a:spcAft>
                <a:spcPct val="0"/>
              </a:spcAft>
            </a:pPr>
            <a:r>
              <a:rPr lang="zh-CN" altLang="en-US" sz="2800" b="1" smtClean="0">
                <a:solidFill>
                  <a:srgbClr val="0070C0"/>
                </a:solidFill>
                <a:latin typeface="宋体" pitchFamily="2" charset="-122"/>
                <a:ea typeface="宋体" pitchFamily="2" charset="-122"/>
                <a:cs typeface="Times New Roman" panose="02020603050405020304" pitchFamily="18" charset="0"/>
              </a:rPr>
              <a:t>示例</a:t>
            </a:r>
            <a:r>
              <a:rPr lang="en-US" altLang="zh-CN" sz="2800" b="1" smtClean="0">
                <a:solidFill>
                  <a:srgbClr val="0070C0"/>
                </a:solidFill>
                <a:latin typeface="宋体" pitchFamily="2" charset="-122"/>
                <a:ea typeface="宋体" pitchFamily="2" charset="-122"/>
                <a:cs typeface="Times New Roman" panose="02020603050405020304" pitchFamily="18" charset="0"/>
              </a:rPr>
              <a:t>1       </a:t>
            </a:r>
            <a:r>
              <a:rPr lang="zh-CN" altLang="zh-CN" sz="2800" b="1" smtClean="0"/>
              <a:t>全民学习</a:t>
            </a:r>
            <a:r>
              <a:rPr lang="en-US" altLang="zh-CN" sz="2800" b="1" smtClean="0"/>
              <a:t>,</a:t>
            </a:r>
            <a:r>
              <a:rPr lang="zh-CN" altLang="zh-CN" sz="2800" b="1" smtClean="0"/>
              <a:t>健康学习</a:t>
            </a:r>
            <a:endParaRPr lang="zh-CN" altLang="zh-CN" sz="2800" smtClean="0"/>
          </a:p>
          <a:p>
            <a:r>
              <a:rPr lang="en-US" altLang="zh-CN" sz="2800" smtClean="0"/>
              <a:t>      </a:t>
            </a:r>
            <a:r>
              <a:rPr lang="zh-CN" altLang="zh-CN" sz="2800" smtClean="0"/>
              <a:t>“学而时习之</a:t>
            </a:r>
            <a:r>
              <a:rPr lang="en-US" altLang="zh-CN" sz="2800" smtClean="0"/>
              <a:t>,</a:t>
            </a:r>
            <a:r>
              <a:rPr lang="zh-CN" altLang="zh-CN" sz="2800" smtClean="0"/>
              <a:t>不亦说乎”。随着一滴水落下激起层层涟漪</a:t>
            </a:r>
            <a:r>
              <a:rPr lang="en-US" altLang="zh-CN" sz="2800" smtClean="0"/>
              <a:t>,</a:t>
            </a:r>
            <a:r>
              <a:rPr lang="zh-CN" altLang="zh-CN" sz="2800" smtClean="0"/>
              <a:t>手机屏幕上一句古训映入眼帘—</a:t>
            </a:r>
            <a:r>
              <a:rPr lang="en-US" altLang="zh-CN" sz="2800" smtClean="0"/>
              <a:t>2019</a:t>
            </a:r>
            <a:r>
              <a:rPr lang="zh-CN" altLang="zh-CN" sz="2800" smtClean="0"/>
              <a:t>年初</a:t>
            </a:r>
            <a:r>
              <a:rPr lang="en-US" altLang="zh-CN" sz="2800" smtClean="0"/>
              <a:t>,</a:t>
            </a:r>
            <a:r>
              <a:rPr lang="zh-CN" altLang="zh-CN" sz="2800" smtClean="0"/>
              <a:t>这个叫“学习强国”的学习平台“火”了</a:t>
            </a:r>
            <a:r>
              <a:rPr lang="en-US" altLang="zh-CN" sz="2800" smtClean="0"/>
              <a:t>,</a:t>
            </a:r>
            <a:r>
              <a:rPr lang="zh-CN" altLang="zh-CN" sz="2800" smtClean="0"/>
              <a:t>超过</a:t>
            </a:r>
            <a:r>
              <a:rPr lang="en-US" altLang="zh-CN" sz="2800" smtClean="0"/>
              <a:t>13</a:t>
            </a:r>
            <a:r>
              <a:rPr lang="zh-CN" altLang="zh-CN" sz="2800" smtClean="0"/>
              <a:t>亿用户主动学习、积极打卡。</a:t>
            </a:r>
            <a:endParaRPr lang="en-US" altLang="zh-CN" sz="2800" smtClean="0"/>
          </a:p>
          <a:p>
            <a:r>
              <a:rPr lang="en-US" altLang="zh-CN" sz="2800" smtClean="0"/>
              <a:t>      </a:t>
            </a:r>
            <a:r>
              <a:rPr lang="zh-CN" altLang="zh-CN" sz="2800" smtClean="0"/>
              <a:t>打开“学习强国”客户端</a:t>
            </a:r>
            <a:r>
              <a:rPr lang="en-US" altLang="zh-CN" sz="2800" smtClean="0"/>
              <a:t>,</a:t>
            </a:r>
            <a:r>
              <a:rPr lang="zh-CN" altLang="zh-CN" sz="2800" smtClean="0"/>
              <a:t>既有习近平总书记最新讲话、活动的报道与解读</a:t>
            </a:r>
            <a:r>
              <a:rPr lang="en-US" altLang="zh-CN" sz="2800" smtClean="0"/>
              <a:t>,</a:t>
            </a:r>
            <a:r>
              <a:rPr lang="zh-CN" altLang="zh-CN" sz="2800" smtClean="0"/>
              <a:t>也有围绕中国梦、中国精神等数十个主题的总书记论述摘编</a:t>
            </a:r>
            <a:r>
              <a:rPr lang="en-US" altLang="zh-CN" sz="2800" smtClean="0"/>
              <a:t>,</a:t>
            </a:r>
            <a:r>
              <a:rPr lang="zh-CN" altLang="zh-CN" sz="2800" smtClean="0"/>
              <a:t>还有中央最新重要会议和文件精神解读。</a:t>
            </a:r>
            <a:endParaRPr lang="en-US" altLang="zh-CN" sz="2800" smtClean="0"/>
          </a:p>
          <a:p>
            <a:r>
              <a:rPr lang="en-US" altLang="zh-CN" sz="2800" smtClean="0"/>
              <a:t>  </a:t>
            </a:r>
            <a:r>
              <a:rPr lang="zh-CN" altLang="zh-CN" sz="2800" smtClean="0"/>
              <a:t>“学习强国”让学习有组织、有管理、有指导、有服务</a:t>
            </a:r>
            <a:r>
              <a:rPr lang="en-US" altLang="zh-CN" sz="2800" smtClean="0"/>
              <a:t>,</a:t>
            </a:r>
            <a:r>
              <a:rPr lang="zh-CN" altLang="zh-CN" sz="2800" smtClean="0"/>
              <a:t>更多样、更个性、更智能、更便捷。学习正在成为人们的一种追求、一种爱好、一种健康的生活方式。</a:t>
            </a:r>
          </a:p>
          <a:p>
            <a:pPr marL="0" marR="0" lvl="0" indent="152400" algn="l" defTabSz="914400" rtl="0" eaLnBrk="1" fontAlgn="base" latinLnBrk="0" hangingPunct="1">
              <a:lnSpc>
                <a:spcPct val="100000"/>
              </a:lnSpc>
              <a:spcBef>
                <a:spcPct val="0"/>
              </a:spcBef>
              <a:spcAft>
                <a:spcPct val="0"/>
              </a:spcAft>
              <a:buClrTx/>
              <a:buSzTx/>
              <a:buFontTx/>
              <a:buNone/>
            </a:pPr>
            <a:endParaRPr kumimoji="0" lang="en-US" altLang="zh-CN" sz="28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a:p>
            <a:pPr lvl="0" indent="152400" eaLnBrk="0" fontAlgn="base" hangingPunct="0">
              <a:spcBef>
                <a:spcPct val="0"/>
              </a:spcBef>
              <a:spcAft>
                <a:spcPct val="0"/>
              </a:spcAft>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lang="en-US" altLang="zh-CN" sz="2400" smtClean="0"/>
              <a:t> </a:t>
            </a:r>
            <a:endParaRPr kumimoji="0" lang="zh-CN" altLang="en-US" sz="2800" b="0"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174988" y="-379040"/>
            <a:ext cx="9318988" cy="7237040"/>
          </a:xfrm>
          <a:prstGeom prst="rect">
            <a:avLst/>
          </a:prstGeom>
          <a:noFill/>
        </p:spPr>
      </p:pic>
      <p:sp>
        <p:nvSpPr>
          <p:cNvPr id="5" name="流程图: 延期 4"/>
          <p:cNvSpPr/>
          <p:nvPr/>
        </p:nvSpPr>
        <p:spPr>
          <a:xfrm>
            <a:off x="-324544" y="0"/>
            <a:ext cx="1008112" cy="692696"/>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43009" name="Rectangle 1"/>
          <p:cNvSpPr>
            <a:spLocks noChangeArrowheads="1"/>
          </p:cNvSpPr>
          <p:nvPr/>
        </p:nvSpPr>
        <p:spPr bwMode="auto">
          <a:xfrm>
            <a:off x="827584" y="0"/>
            <a:ext cx="8064896" cy="144655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indent="152400" fontAlgn="base">
              <a:spcBef>
                <a:spcPct val="0"/>
              </a:spcBef>
              <a:spcAft>
                <a:spcPct val="0"/>
              </a:spcAft>
            </a:pPr>
            <a:r>
              <a:rPr lang="zh-CN" altLang="en-US" sz="3200" b="1" smtClean="0">
                <a:solidFill>
                  <a:srgbClr val="0070C0"/>
                </a:solidFill>
                <a:latin typeface="宋体" pitchFamily="2" charset="-122"/>
                <a:ea typeface="宋体" pitchFamily="2" charset="-122"/>
                <a:cs typeface="Times New Roman" panose="02020603050405020304" pitchFamily="18" charset="0"/>
              </a:rPr>
              <a:t>示例</a:t>
            </a:r>
            <a:r>
              <a:rPr lang="en-US" altLang="zh-CN" sz="3200" b="1" smtClean="0">
                <a:solidFill>
                  <a:srgbClr val="0070C0"/>
                </a:solidFill>
                <a:latin typeface="宋体" pitchFamily="2" charset="-122"/>
                <a:ea typeface="宋体" pitchFamily="2" charset="-122"/>
                <a:cs typeface="Times New Roman" panose="02020603050405020304" pitchFamily="18" charset="0"/>
              </a:rPr>
              <a:t>2</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r>
              <a:rPr lang="en-US" altLang="zh-CN" sz="2800" b="1" smtClean="0"/>
              <a:t>                       </a:t>
            </a:r>
            <a:endParaRPr kumimoji="0" lang="en-US" altLang="zh-CN" sz="28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a:p>
            <a:pPr lvl="0" indent="152400" eaLnBrk="0" fontAlgn="base" hangingPunct="0">
              <a:spcBef>
                <a:spcPct val="0"/>
              </a:spcBef>
              <a:spcAft>
                <a:spcPct val="0"/>
              </a:spcAft>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lang="en-US" altLang="zh-CN" sz="2400" smtClean="0"/>
              <a:t> </a:t>
            </a:r>
            <a:endParaRPr kumimoji="0" lang="zh-CN" altLang="en-US" sz="2800" b="0"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
        <p:nvSpPr>
          <p:cNvPr id="47105" name="Rectangle 1"/>
          <p:cNvSpPr>
            <a:spLocks noChangeArrowheads="1"/>
          </p:cNvSpPr>
          <p:nvPr/>
        </p:nvSpPr>
        <p:spPr bwMode="auto">
          <a:xfrm>
            <a:off x="0" y="548680"/>
            <a:ext cx="8316416" cy="526297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1682750" algn="l"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终身学习</a:t>
            </a:r>
            <a:r>
              <a:rPr kumimoji="0" lang="en-US" altLang="zh-CN" sz="2800" b="1"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1"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善于学习</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在信息社会</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知识是要经常更新的</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这十分重要。有的人掌握的知识的确很丰富</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但也未免在自鸣得意的同时遇到不可救药的麻烦。我们必须知道</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追求知识永远没有止境</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只有不断坚持努力学习</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不断更新知识</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才能适应和跟上社会的发展。</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根据个人的发展方向</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适时地选择需要学习的知识范围</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制订切实可行的学习计划</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积极地进行自主学习</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并把学到的东西应用于实践</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通过实践来检验学习效果。在不断的学习与检验中</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完善自我</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走向成功。学习</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应当成为每天自觉完成的任务</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做到</a:t>
            </a:r>
            <a:r>
              <a:rPr kumimoji="0" lang="zh-CN" altLang="en-US" sz="2800" b="0" i="0" u="none" strike="noStrike" cap="none" normalizeH="0" baseline="0" smtClean="0">
                <a:ln>
                  <a:noFill/>
                </a:ln>
                <a:solidFill>
                  <a:schemeClr val="tx1"/>
                </a:solidFill>
                <a:effectLst/>
                <a:latin typeface="Calibri"/>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活到老</a:t>
            </a:r>
            <a:r>
              <a:rPr kumimoji="0" lang="en-US" altLang="zh-CN"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学到老</a:t>
            </a:r>
            <a:r>
              <a:rPr kumimoji="0" lang="zh-CN" altLang="en-US" sz="2800" b="0" i="0" u="none" strike="noStrike" cap="none" normalizeH="0" baseline="0" smtClean="0">
                <a:ln>
                  <a:noFill/>
                </a:ln>
                <a:solidFill>
                  <a:schemeClr val="tx1"/>
                </a:solidFill>
                <a:effectLst/>
                <a:latin typeface="Calibri"/>
                <a:ea typeface="宋体" pitchFamily="2" charset="-122"/>
                <a:cs typeface="Times New Roman" panose="02020603050405020304" pitchFamily="18" charset="0"/>
              </a:rPr>
              <a:t>”</a:t>
            </a:r>
            <a:r>
              <a:rPr kumimoji="0" lang="zh-CN" altLang="en-US" sz="28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pic>
        <p:nvPicPr>
          <p:cNvPr id="4" name="Picture 2" descr="C:\Users\Administrator\Desktop\1-2002241616410-L.jpg"/>
          <p:cNvPicPr>
            <a:picLocks noChangeAspect="1" noChangeArrowheads="1"/>
          </p:cNvPicPr>
          <p:nvPr/>
        </p:nvPicPr>
        <p:blipFill>
          <a:blip r:embed="rId2"/>
          <a:stretch>
            <a:fillRect/>
          </a:stretch>
        </p:blipFill>
        <p:spPr bwMode="auto">
          <a:xfrm>
            <a:off x="-174988" y="-379040"/>
            <a:ext cx="9318988" cy="7237040"/>
          </a:xfrm>
          <a:prstGeom prst="rect">
            <a:avLst/>
          </a:prstGeom>
          <a:noFill/>
        </p:spPr>
      </p:pic>
      <p:sp>
        <p:nvSpPr>
          <p:cNvPr id="47105" name="Rectangle 1"/>
          <p:cNvSpPr>
            <a:spLocks noChangeArrowheads="1"/>
          </p:cNvSpPr>
          <p:nvPr/>
        </p:nvSpPr>
        <p:spPr bwMode="auto">
          <a:xfrm>
            <a:off x="-756592" y="1988840"/>
            <a:ext cx="8316416" cy="1107996"/>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1682750" algn="l" defTabSz="914400" rtl="0" eaLnBrk="1" fontAlgn="base" latinLnBrk="0" hangingPunct="1">
              <a:lnSpc>
                <a:spcPct val="100000"/>
              </a:lnSpc>
              <a:spcBef>
                <a:spcPct val="0"/>
              </a:spcBef>
              <a:spcAft>
                <a:spcPct val="0"/>
              </a:spcAft>
              <a:buClrTx/>
              <a:buSzTx/>
              <a:buFontTx/>
              <a:buNone/>
            </a:pPr>
            <a:r>
              <a:rPr kumimoji="0" lang="zh-CN" altLang="en-US" sz="6600" b="0" i="0" u="none" strike="noStrike" cap="none" normalizeH="0" baseline="0" smtClean="0">
                <a:ln>
                  <a:noFill/>
                </a:ln>
                <a:solidFill>
                  <a:srgbClr val="0070C0"/>
                </a:solidFill>
                <a:effectLst/>
                <a:latin typeface="华文行楷" pitchFamily="2" charset="-122"/>
                <a:ea typeface="华文行楷" pitchFamily="2" charset="-122"/>
                <a:cs typeface="宋体" pitchFamily="2" charset="-122"/>
              </a:rPr>
              <a:t>          </a:t>
            </a:r>
            <a:r>
              <a:rPr kumimoji="0" lang="zh-CN" altLang="en-US" sz="6600" b="0" i="0" u="none" strike="noStrike" cap="none" normalizeH="0" baseline="0" smtClean="0">
                <a:ln>
                  <a:noFill/>
                </a:ln>
                <a:solidFill>
                  <a:srgbClr val="00B0F0"/>
                </a:solidFill>
                <a:effectLst/>
                <a:latin typeface="华文行楷" pitchFamily="2" charset="-122"/>
                <a:ea typeface="华文行楷" pitchFamily="2" charset="-122"/>
                <a:cs typeface="宋体" pitchFamily="2" charset="-122"/>
              </a:rPr>
              <a:t>谢        谢！</a:t>
            </a:r>
          </a:p>
        </p:txBody>
      </p:sp>
      <p:pic>
        <p:nvPicPr>
          <p:cNvPr id="47106" name="New picture"/>
          <p:cNvPicPr/>
          <p:nvPr/>
        </p:nvPicPr>
        <p:blipFill>
          <a:blip r:embed="rId3"/>
          <a:stretch>
            <a:fillRect/>
          </a:stretch>
        </p:blipFill>
        <p:spPr>
          <a:xfrm>
            <a:off x="10985500" y="12230100"/>
            <a:ext cx="355600" cy="2667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327388" y="-531440"/>
            <a:ext cx="9471388" cy="7389440"/>
          </a:xfrm>
          <a:prstGeom prst="rect">
            <a:avLst/>
          </a:prstGeom>
          <a:noFill/>
        </p:spPr>
      </p:pic>
      <p:sp>
        <p:nvSpPr>
          <p:cNvPr id="4" name="TextBox 3"/>
          <p:cNvSpPr txBox="1"/>
          <p:nvPr/>
        </p:nvSpPr>
        <p:spPr>
          <a:xfrm>
            <a:off x="467544" y="1340768"/>
            <a:ext cx="1224136" cy="2308324"/>
          </a:xfrm>
          <a:prstGeom prst="rect">
            <a:avLst/>
          </a:prstGeom>
          <a:noFill/>
        </p:spPr>
        <p:txBody>
          <a:bodyPr wrap="square" rtlCol="0">
            <a:spAutoFit/>
          </a:bodyPr>
          <a:lstStyle/>
          <a:p>
            <a:r>
              <a:rPr lang="zh-CN" altLang="en-US" sz="7200" smtClean="0"/>
              <a:t>目                     录</a:t>
            </a:r>
            <a:endParaRPr lang="zh-CN" altLang="en-US" sz="7200"/>
          </a:p>
        </p:txBody>
      </p:sp>
      <p:sp>
        <p:nvSpPr>
          <p:cNvPr id="5" name="流程图: 可选过程 4"/>
          <p:cNvSpPr/>
          <p:nvPr/>
        </p:nvSpPr>
        <p:spPr>
          <a:xfrm>
            <a:off x="1979712" y="476672"/>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051720" y="1772816"/>
            <a:ext cx="2736304" cy="646331"/>
          </a:xfrm>
          <a:prstGeom prst="rect">
            <a:avLst/>
          </a:prstGeom>
          <a:noFill/>
        </p:spPr>
        <p:txBody>
          <a:bodyPr wrap="square" rtlCol="0">
            <a:spAutoFit/>
          </a:bodyPr>
          <a:lstStyle/>
          <a:p>
            <a:r>
              <a:rPr lang="en-US" altLang="zh-CN" sz="3600" smtClean="0">
                <a:solidFill>
                  <a:schemeClr val="bg1"/>
                </a:solidFill>
              </a:rPr>
              <a:t>1</a:t>
            </a:r>
            <a:r>
              <a:rPr lang="zh-CN" altLang="en-US" sz="3600" smtClean="0">
                <a:solidFill>
                  <a:schemeClr val="bg1"/>
                </a:solidFill>
              </a:rPr>
              <a:t>、知人论事</a:t>
            </a:r>
            <a:endParaRPr lang="zh-CN" altLang="en-US" sz="3600">
              <a:solidFill>
                <a:schemeClr val="bg1"/>
              </a:solidFill>
            </a:endParaRPr>
          </a:p>
        </p:txBody>
      </p:sp>
      <p:sp>
        <p:nvSpPr>
          <p:cNvPr id="7" name="TextBox 6"/>
          <p:cNvSpPr txBox="1"/>
          <p:nvPr/>
        </p:nvSpPr>
        <p:spPr>
          <a:xfrm>
            <a:off x="2051720" y="476672"/>
            <a:ext cx="2736304" cy="646331"/>
          </a:xfrm>
          <a:prstGeom prst="rect">
            <a:avLst/>
          </a:prstGeom>
          <a:noFill/>
        </p:spPr>
        <p:txBody>
          <a:bodyPr wrap="square" rtlCol="0">
            <a:spAutoFit/>
          </a:bodyPr>
          <a:lstStyle/>
          <a:p>
            <a:r>
              <a:rPr lang="en-US" altLang="zh-CN" sz="3600" smtClean="0">
                <a:solidFill>
                  <a:schemeClr val="bg1"/>
                </a:solidFill>
              </a:rPr>
              <a:t>1</a:t>
            </a:r>
            <a:r>
              <a:rPr lang="zh-CN" altLang="en-US" sz="3600" smtClean="0">
                <a:solidFill>
                  <a:schemeClr val="bg1"/>
                </a:solidFill>
              </a:rPr>
              <a:t>、知人论世</a:t>
            </a:r>
            <a:endParaRPr lang="zh-CN" altLang="en-US" sz="3600">
              <a:solidFill>
                <a:schemeClr val="bg1"/>
              </a:solidFill>
            </a:endParaRPr>
          </a:p>
        </p:txBody>
      </p:sp>
      <p:sp>
        <p:nvSpPr>
          <p:cNvPr id="9" name="流程图: 可选过程 8"/>
          <p:cNvSpPr/>
          <p:nvPr/>
        </p:nvSpPr>
        <p:spPr>
          <a:xfrm>
            <a:off x="1979712" y="1772816"/>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可选过程 9"/>
          <p:cNvSpPr/>
          <p:nvPr/>
        </p:nvSpPr>
        <p:spPr>
          <a:xfrm>
            <a:off x="2051720" y="2996952"/>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流程图: 可选过程 10"/>
          <p:cNvSpPr/>
          <p:nvPr/>
        </p:nvSpPr>
        <p:spPr>
          <a:xfrm>
            <a:off x="2123728" y="4221088"/>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123728" y="2996952"/>
            <a:ext cx="2736304" cy="646331"/>
          </a:xfrm>
          <a:prstGeom prst="rect">
            <a:avLst/>
          </a:prstGeom>
          <a:noFill/>
        </p:spPr>
        <p:txBody>
          <a:bodyPr wrap="square" rtlCol="0">
            <a:spAutoFit/>
          </a:bodyPr>
          <a:lstStyle/>
          <a:p>
            <a:r>
              <a:rPr lang="en-US" altLang="zh-CN" sz="3600">
                <a:solidFill>
                  <a:schemeClr val="bg1"/>
                </a:solidFill>
              </a:rPr>
              <a:t>3</a:t>
            </a:r>
            <a:r>
              <a:rPr lang="zh-CN" altLang="en-US" sz="3600" smtClean="0">
                <a:solidFill>
                  <a:schemeClr val="bg1"/>
                </a:solidFill>
              </a:rPr>
              <a:t>、品读探究</a:t>
            </a:r>
            <a:endParaRPr lang="zh-CN" altLang="en-US" sz="3600">
              <a:solidFill>
                <a:schemeClr val="bg1"/>
              </a:solidFill>
            </a:endParaRPr>
          </a:p>
        </p:txBody>
      </p:sp>
      <p:sp>
        <p:nvSpPr>
          <p:cNvPr id="13" name="TextBox 12"/>
          <p:cNvSpPr txBox="1"/>
          <p:nvPr/>
        </p:nvSpPr>
        <p:spPr>
          <a:xfrm>
            <a:off x="2195736" y="4149080"/>
            <a:ext cx="2736304" cy="646331"/>
          </a:xfrm>
          <a:prstGeom prst="rect">
            <a:avLst/>
          </a:prstGeom>
          <a:noFill/>
        </p:spPr>
        <p:txBody>
          <a:bodyPr wrap="square" rtlCol="0">
            <a:spAutoFit/>
          </a:bodyPr>
          <a:lstStyle/>
          <a:p>
            <a:r>
              <a:rPr lang="en-US" altLang="zh-CN" sz="3600" smtClean="0">
                <a:solidFill>
                  <a:schemeClr val="bg1"/>
                </a:solidFill>
              </a:rPr>
              <a:t>4</a:t>
            </a:r>
            <a:r>
              <a:rPr lang="zh-CN" altLang="en-US" sz="3600" smtClean="0">
                <a:solidFill>
                  <a:schemeClr val="bg1"/>
                </a:solidFill>
              </a:rPr>
              <a:t>、素材积累</a:t>
            </a:r>
            <a:endParaRPr lang="zh-CN" altLang="en-US" sz="3600">
              <a:solidFill>
                <a:schemeClr val="bg1"/>
              </a:solidFill>
            </a:endParaRPr>
          </a:p>
        </p:txBody>
      </p:sp>
      <p:sp>
        <p:nvSpPr>
          <p:cNvPr id="14" name="TextBox 13"/>
          <p:cNvSpPr txBox="1"/>
          <p:nvPr/>
        </p:nvSpPr>
        <p:spPr>
          <a:xfrm>
            <a:off x="2051720" y="1700808"/>
            <a:ext cx="2736304" cy="646331"/>
          </a:xfrm>
          <a:prstGeom prst="rect">
            <a:avLst/>
          </a:prstGeom>
          <a:noFill/>
        </p:spPr>
        <p:txBody>
          <a:bodyPr wrap="square" rtlCol="0">
            <a:spAutoFit/>
          </a:bodyPr>
          <a:lstStyle/>
          <a:p>
            <a:r>
              <a:rPr lang="en-US" altLang="zh-CN" sz="3600" smtClean="0">
                <a:solidFill>
                  <a:schemeClr val="bg1"/>
                </a:solidFill>
              </a:rPr>
              <a:t>2</a:t>
            </a:r>
            <a:r>
              <a:rPr lang="zh-CN" altLang="en-US" sz="3600" smtClean="0">
                <a:solidFill>
                  <a:schemeClr val="bg1"/>
                </a:solidFill>
              </a:rPr>
              <a:t>、初读感悟</a:t>
            </a:r>
            <a:endParaRPr lang="zh-CN" altLang="en-US" sz="3600">
              <a:solidFill>
                <a:schemeClr val="bg1"/>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5" name="Picture 2" descr="C:\Users\Administrator\Desktop\1-2002241616410-L.jpg"/>
          <p:cNvPicPr>
            <a:picLocks noChangeAspect="1" noChangeArrowheads="1"/>
          </p:cNvPicPr>
          <p:nvPr/>
        </p:nvPicPr>
        <p:blipFill>
          <a:blip r:embed="rId2"/>
          <a:stretch>
            <a:fillRect/>
          </a:stretch>
        </p:blipFill>
        <p:spPr bwMode="auto">
          <a:xfrm>
            <a:off x="0" y="1988840"/>
            <a:ext cx="9144000" cy="7389440"/>
          </a:xfrm>
          <a:prstGeom prst="rect">
            <a:avLst/>
          </a:prstGeom>
          <a:noFill/>
        </p:spPr>
      </p:pic>
      <p:sp>
        <p:nvSpPr>
          <p:cNvPr id="4" name="TextBox 3"/>
          <p:cNvSpPr txBox="1"/>
          <p:nvPr/>
        </p:nvSpPr>
        <p:spPr>
          <a:xfrm>
            <a:off x="2195736" y="620688"/>
            <a:ext cx="2736304" cy="646331"/>
          </a:xfrm>
          <a:prstGeom prst="rect">
            <a:avLst/>
          </a:prstGeom>
          <a:noFill/>
        </p:spPr>
        <p:txBody>
          <a:bodyPr wrap="square" rtlCol="0">
            <a:spAutoFit/>
          </a:bodyPr>
          <a:lstStyle/>
          <a:p>
            <a:endParaRPr lang="zh-CN" altLang="en-US" sz="3600">
              <a:solidFill>
                <a:schemeClr val="bg1"/>
              </a:solidFill>
            </a:endParaRPr>
          </a:p>
        </p:txBody>
      </p:sp>
      <p:sp>
        <p:nvSpPr>
          <p:cNvPr id="5" name="流程图: 可选过程 4"/>
          <p:cNvSpPr/>
          <p:nvPr/>
        </p:nvSpPr>
        <p:spPr>
          <a:xfrm>
            <a:off x="2843808" y="0"/>
            <a:ext cx="2880320" cy="57606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smtClean="0">
                <a:solidFill>
                  <a:schemeClr val="bg1"/>
                </a:solidFill>
              </a:rPr>
              <a:t>    知人论世</a:t>
            </a:r>
            <a:endParaRPr lang="zh-CN" altLang="en-US" sz="3600">
              <a:solidFill>
                <a:schemeClr val="bg1"/>
              </a:solidFill>
            </a:endParaRPr>
          </a:p>
        </p:txBody>
      </p:sp>
      <p:sp>
        <p:nvSpPr>
          <p:cNvPr id="11" name="流程图: 延期 10"/>
          <p:cNvSpPr/>
          <p:nvPr/>
        </p:nvSpPr>
        <p:spPr>
          <a:xfrm>
            <a:off x="0" y="548680"/>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866" name="Rectangle 2"/>
          <p:cNvSpPr>
            <a:spLocks noChangeArrowheads="1"/>
          </p:cNvSpPr>
          <p:nvPr/>
        </p:nvSpPr>
        <p:spPr bwMode="auto">
          <a:xfrm>
            <a:off x="2699792" y="3494623"/>
            <a:ext cx="5904656" cy="52322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kumimoji="0" lang="zh-CN" altLang="en-US" sz="28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 </a:t>
            </a:r>
            <a:endParaRPr kumimoji="0" lang="zh-CN" altLang="en-US" sz="28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内容占位符 13"/>
          <p:cNvSpPr>
            <a:spLocks noGrp="1"/>
          </p:cNvSpPr>
          <p:nvPr>
            <p:ph idx="1"/>
          </p:nvPr>
        </p:nvSpPr>
        <p:spPr>
          <a:xfrm>
            <a:off x="8641080" y="5949280"/>
            <a:ext cx="45719" cy="176883"/>
          </a:xfrm>
        </p:spPr>
        <p:txBody>
          <a:bodyPr>
            <a:normAutofit fontScale="25000" lnSpcReduction="20000"/>
          </a:bodyPr>
          <a:lstStyle/>
          <a:p>
            <a:endParaRPr lang="zh-CN" altLang="en-US"/>
          </a:p>
        </p:txBody>
      </p:sp>
      <p:sp>
        <p:nvSpPr>
          <p:cNvPr id="16" name="TextBox 15"/>
          <p:cNvSpPr txBox="1"/>
          <p:nvPr/>
        </p:nvSpPr>
        <p:spPr>
          <a:xfrm>
            <a:off x="899592" y="548680"/>
            <a:ext cx="2304256" cy="646331"/>
          </a:xfrm>
          <a:prstGeom prst="rect">
            <a:avLst/>
          </a:prstGeom>
          <a:noFill/>
        </p:spPr>
        <p:txBody>
          <a:bodyPr wrap="square" rtlCol="0">
            <a:spAutoFit/>
          </a:bodyPr>
          <a:lstStyle/>
          <a:p>
            <a:r>
              <a:rPr lang="zh-CN" altLang="en-US" sz="3600" b="1" smtClean="0">
                <a:solidFill>
                  <a:srgbClr val="0070C0"/>
                </a:solidFill>
              </a:rPr>
              <a:t>了解作者</a:t>
            </a:r>
            <a:endParaRPr lang="zh-CN" altLang="en-US" sz="3600" b="1">
              <a:solidFill>
                <a:srgbClr val="0070C0"/>
              </a:solidFill>
            </a:endParaRPr>
          </a:p>
        </p:txBody>
      </p:sp>
      <p:sp>
        <p:nvSpPr>
          <p:cNvPr id="26625" name="Rectangle 1"/>
          <p:cNvSpPr>
            <a:spLocks noChangeArrowheads="1"/>
          </p:cNvSpPr>
          <p:nvPr/>
        </p:nvSpPr>
        <p:spPr bwMode="auto">
          <a:xfrm>
            <a:off x="0" y="1225689"/>
            <a:ext cx="5256584" cy="5632311"/>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304800" algn="l" defTabSz="914400" rtl="0" eaLnBrk="1" fontAlgn="base" latinLnBrk="0" hangingPunct="1">
              <a:lnSpc>
                <a:spcPct val="100000"/>
              </a:lnSpc>
              <a:spcBef>
                <a:spcPct val="0"/>
              </a:spcBef>
              <a:spcAft>
                <a:spcPct val="0"/>
              </a:spcAft>
              <a:buClrTx/>
              <a:buSzTx/>
              <a:buFontTx/>
              <a:buNone/>
            </a:pPr>
            <a:r>
              <a:rPr kumimoji="0" lang="zh-CN"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毛泽东</a:t>
            </a:r>
            <a:r>
              <a:rPr kumimoji="0" lang="en-US" altLang="zh-CN"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(1893-1976),</a:t>
            </a: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字润之</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湖南湘潭人。伟大的马克思列宁主义者</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中国无产阶级革命家政家、军事家、书法家。</a:t>
            </a: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毛泽东被视为现代世界历史中最重要的人物之一。</a:t>
            </a:r>
            <a:r>
              <a:rPr kumimoji="0" lang="en-US" altLang="zh-CN"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a:t>
            </a: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时代</a:t>
            </a:r>
            <a:r>
              <a:rPr kumimoji="0" lang="en-US" altLang="zh-CN"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a:t>
            </a: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杂志也将他评为</a:t>
            </a:r>
            <a:r>
              <a:rPr kumimoji="0" lang="en-US" altLang="zh-CN"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20</a:t>
            </a: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世纪最具影响</a:t>
            </a:r>
            <a:r>
              <a:rPr kumimoji="0" lang="en-US" altLang="zh-CN"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100</a:t>
            </a: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人之一</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毛泽东的文章主要有四个特点</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一是有气势</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即有革命家的气势</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en-US" altLang="zh-CN" sz="2400" b="0" i="0" u="none" strike="noStrike" cap="none" normalizeH="0" baseline="0" smtClean="0">
                <a:ln>
                  <a:noFill/>
                </a:ln>
                <a:solidFill>
                  <a:schemeClr val="tx1"/>
                </a:solidFill>
                <a:effectLst/>
                <a:latin typeface="Calibri"/>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理直气壮</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舍我其谁</a:t>
            </a:r>
            <a:r>
              <a:rPr kumimoji="0" lang="zh-CN" altLang="en-US" sz="2400" b="0" i="0" u="none" strike="noStrike" cap="none" normalizeH="0" baseline="0" smtClean="0">
                <a:ln>
                  <a:noFill/>
                </a:ln>
                <a:solidFill>
                  <a:schemeClr val="tx1"/>
                </a:solidFill>
                <a:effectLst/>
                <a:latin typeface="Calibri"/>
                <a:ea typeface="宋体" pitchFamily="2" charset="-122"/>
                <a:cs typeface="Times New Roman" panose="02020603050405020304" pitchFamily="18" charset="0"/>
              </a:rPr>
              <a:t>”</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二是有思想</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即有思想家的高度</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en-US" altLang="zh-CN" sz="2400" b="0" i="0" u="none" strike="noStrike" cap="none" normalizeH="0" baseline="0" smtClean="0">
                <a:ln>
                  <a:noFill/>
                </a:ln>
                <a:solidFill>
                  <a:schemeClr val="tx1"/>
                </a:solidFill>
                <a:effectLst/>
                <a:latin typeface="Calibri"/>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理从事出</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片言成典</a:t>
            </a:r>
            <a:r>
              <a:rPr kumimoji="0" lang="zh-CN" altLang="en-US" sz="2400" b="0" i="0" u="none" strike="noStrike" cap="none" normalizeH="0" baseline="0" smtClean="0">
                <a:ln>
                  <a:noFill/>
                </a:ln>
                <a:solidFill>
                  <a:schemeClr val="tx1"/>
                </a:solidFill>
                <a:effectLst/>
                <a:latin typeface="Calibri"/>
                <a:ea typeface="宋体" pitchFamily="2" charset="-122"/>
                <a:cs typeface="Times New Roman" panose="02020603050405020304" pitchFamily="18" charset="0"/>
              </a:rPr>
              <a:t>”</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三是知识渊博</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即有学者式的积累</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用典丰富</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文库史海</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随手拈来</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sz="2400" b="1" i="0" u="none" strike="noStrike" cap="none" normalizeH="0" baseline="0" smtClean="0">
                <a:ln>
                  <a:noFill/>
                </a:ln>
                <a:solidFill>
                  <a:srgbClr val="FF0000"/>
                </a:solidFill>
                <a:effectLst/>
                <a:latin typeface="宋体" pitchFamily="2" charset="-122"/>
                <a:ea typeface="宋体" pitchFamily="2" charset="-122"/>
                <a:cs typeface="Times New Roman" panose="02020603050405020304" pitchFamily="18" charset="0"/>
              </a:rPr>
              <a:t>四是个性化的语言</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即政治家加文学家的语言</a:t>
            </a: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a:t>
            </a:r>
            <a:r>
              <a:rPr kumimoji="0" lang="zh-CN" altLang="en-US"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典雅、通俗、幽默。</a:t>
            </a:r>
            <a:endParaRPr kumimoji="0" lang="zh-CN" altLang="en-US" sz="2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pic>
        <p:nvPicPr>
          <p:cNvPr id="12" name="Picture 2" descr="C:\Users\Administrator\Desktop\d43d7e14de37141a06d01a.jpg"/>
          <p:cNvPicPr>
            <a:picLocks noChangeAspect="1" noChangeArrowheads="1"/>
          </p:cNvPicPr>
          <p:nvPr/>
        </p:nvPicPr>
        <p:blipFill>
          <a:blip r:embed="rId3"/>
          <a:stretch>
            <a:fillRect/>
          </a:stretch>
        </p:blipFill>
        <p:spPr bwMode="auto">
          <a:xfrm>
            <a:off x="5076056" y="1052736"/>
            <a:ext cx="4067944" cy="495801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620688"/>
            <a:ext cx="9144000" cy="7389440"/>
          </a:xfrm>
          <a:prstGeom prst="rect">
            <a:avLst/>
          </a:prstGeom>
          <a:noFill/>
        </p:spPr>
      </p:pic>
      <p:sp>
        <p:nvSpPr>
          <p:cNvPr id="4" name="流程图: 延期 3"/>
          <p:cNvSpPr/>
          <p:nvPr/>
        </p:nvSpPr>
        <p:spPr>
          <a:xfrm>
            <a:off x="0" y="47667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1745" name="Rectangle 1"/>
          <p:cNvSpPr>
            <a:spLocks noChangeArrowheads="1"/>
          </p:cNvSpPr>
          <p:nvPr/>
        </p:nvSpPr>
        <p:spPr bwMode="auto">
          <a:xfrm>
            <a:off x="971600" y="456347"/>
            <a:ext cx="7848872" cy="4216539"/>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3200" b="1" smtClean="0">
                <a:solidFill>
                  <a:srgbClr val="0070C0"/>
                </a:solidFill>
                <a:latin typeface="宋体" pitchFamily="2" charset="-122"/>
                <a:ea typeface="宋体" pitchFamily="2" charset="-122"/>
                <a:cs typeface="Times New Roman" panose="02020603050405020304" pitchFamily="18" charset="0"/>
              </a:rPr>
              <a:t>  </a:t>
            </a:r>
            <a:r>
              <a:rPr lang="zh-CN" altLang="en-US" sz="4400" b="1" smtClean="0">
                <a:solidFill>
                  <a:srgbClr val="0070C0"/>
                </a:solidFill>
                <a:latin typeface="宋体" pitchFamily="2" charset="-122"/>
                <a:ea typeface="宋体" pitchFamily="2" charset="-122"/>
                <a:cs typeface="Times New Roman" panose="02020603050405020304" pitchFamily="18" charset="0"/>
              </a:rPr>
              <a:t>文学成就</a:t>
            </a:r>
            <a:endParaRPr lang="en-US" altLang="zh-CN" sz="4400" b="1" smtClean="0">
              <a:solidFill>
                <a:srgbClr val="0070C0"/>
              </a:solidFill>
              <a:latin typeface="宋体" pitchFamily="2" charset="-122"/>
              <a:ea typeface="宋体" pitchFamily="2" charset="-122"/>
              <a:cs typeface="Times New Roman" panose="02020603050405020304" pitchFamily="18" charset="0"/>
            </a:endParaRPr>
          </a:p>
          <a:p>
            <a:r>
              <a:rPr lang="en-US" altLang="zh-CN" sz="3200" smtClean="0"/>
              <a:t>     </a:t>
            </a:r>
            <a:r>
              <a:rPr lang="zh-CN" altLang="zh-CN" sz="3200" b="1" smtClean="0"/>
              <a:t>毛泽东在诗词创作上亦称</a:t>
            </a:r>
            <a:r>
              <a:rPr lang="zh-CN" altLang="zh-CN" sz="3200" b="1" smtClean="0">
                <a:solidFill>
                  <a:srgbClr val="FF0000"/>
                </a:solidFill>
              </a:rPr>
              <a:t>巨擘</a:t>
            </a:r>
            <a:r>
              <a:rPr lang="en-US" altLang="zh-CN" sz="3200" b="1" smtClean="0"/>
              <a:t>,</a:t>
            </a:r>
            <a:r>
              <a:rPr lang="zh-CN" altLang="zh-CN" sz="3200" b="1" smtClean="0"/>
              <a:t>如《沁园春·雪》《卜算子·咏梅》《七律</a:t>
            </a:r>
            <a:r>
              <a:rPr lang="en-US" altLang="zh-CN" sz="3200" b="1" smtClean="0"/>
              <a:t>,</a:t>
            </a:r>
            <a:r>
              <a:rPr lang="zh-CN" altLang="zh-CN" sz="3200" b="1" smtClean="0"/>
              <a:t>长征》等。他的诗词里包含着他咏叹景物、军事指挥、治国领导、人际交往等思想和体验</a:t>
            </a:r>
            <a:r>
              <a:rPr lang="en-US" altLang="zh-CN" sz="3200" b="1" smtClean="0"/>
              <a:t>,</a:t>
            </a:r>
            <a:r>
              <a:rPr lang="zh-CN" altLang="zh-CN" sz="3200" b="1" smtClean="0"/>
              <a:t>是中华民族一笔巨大的精神财富。</a:t>
            </a:r>
          </a:p>
          <a:p>
            <a:r>
              <a:rPr lang="en-US" altLang="zh-CN" sz="3200" smtClean="0"/>
              <a:t>       </a:t>
            </a:r>
            <a:r>
              <a:rPr lang="zh-CN" altLang="zh-CN" sz="3200" b="1" smtClean="0">
                <a:solidFill>
                  <a:srgbClr val="FF0000"/>
                </a:solidFill>
              </a:rPr>
              <a:t>主要作品有《毛泽东选集》《毛泽东文集》《毛泽东诗词集》等</a:t>
            </a:r>
            <a:r>
              <a:rPr lang="zh-CN" altLang="zh-CN" sz="2800" b="1" smtClean="0">
                <a:solidFill>
                  <a:srgbClr val="FF0000"/>
                </a:solidFill>
              </a:rPr>
              <a:t>。</a:t>
            </a:r>
            <a:endParaRPr kumimoji="0" lang="zh-CN" altLang="en-US" sz="2800" b="1" i="0" u="none" strike="noStrike" cap="none" normalizeH="0" baseline="0" smtClean="0">
              <a:ln>
                <a:noFill/>
              </a:ln>
              <a:solidFill>
                <a:srgbClr val="FF0000"/>
              </a:solidFill>
              <a:effectLst/>
              <a:latin typeface="Arial" pitchFamily="34" charset="0"/>
              <a:ea typeface="宋体" pitchFamily="2" charset="-122"/>
              <a:cs typeface="宋体" pitchFamily="2"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260648"/>
            <a:ext cx="9144000" cy="7389440"/>
          </a:xfrm>
          <a:prstGeom prst="rect">
            <a:avLst/>
          </a:prstGeom>
          <a:noFill/>
        </p:spPr>
      </p:pic>
      <p:sp>
        <p:nvSpPr>
          <p:cNvPr id="4" name="流程图: 延期 3"/>
          <p:cNvSpPr/>
          <p:nvPr/>
        </p:nvSpPr>
        <p:spPr>
          <a:xfrm>
            <a:off x="0" y="47667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1745" name="Rectangle 1"/>
          <p:cNvSpPr>
            <a:spLocks noChangeArrowheads="1"/>
          </p:cNvSpPr>
          <p:nvPr/>
        </p:nvSpPr>
        <p:spPr bwMode="auto">
          <a:xfrm>
            <a:off x="755576" y="492443"/>
            <a:ext cx="7848872" cy="6124754"/>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r>
              <a:rPr lang="zh-CN" altLang="en-US" sz="2400" b="1" smtClean="0">
                <a:solidFill>
                  <a:srgbClr val="0070C0"/>
                </a:solidFill>
                <a:latin typeface="宋体" pitchFamily="2" charset="-122"/>
                <a:ea typeface="宋体" pitchFamily="2" charset="-122"/>
                <a:cs typeface="Times New Roman" panose="02020603050405020304" pitchFamily="18" charset="0"/>
              </a:rPr>
              <a:t>    </a:t>
            </a:r>
            <a:r>
              <a:rPr lang="en-US" altLang="zh-CN" sz="2800" b="1" smtClean="0"/>
              <a:t>1</a:t>
            </a:r>
            <a:r>
              <a:rPr lang="zh-CN" altLang="zh-CN" sz="2800" b="1" smtClean="0"/>
              <a:t>、中国人民从此站起来了！</a:t>
            </a:r>
          </a:p>
          <a:p>
            <a:r>
              <a:rPr lang="zh-CN" altLang="zh-CN" sz="2800" b="1" smtClean="0"/>
              <a:t>　　</a:t>
            </a:r>
            <a:r>
              <a:rPr lang="en-US" altLang="zh-CN" sz="2800" b="1" smtClean="0"/>
              <a:t>2</a:t>
            </a:r>
            <a:r>
              <a:rPr lang="zh-CN" altLang="zh-CN" sz="2800" b="1" smtClean="0"/>
              <a:t>、一切反动派都是纸老虎！</a:t>
            </a:r>
            <a:r>
              <a:rPr lang="en-US" altLang="zh-CN" sz="2800" b="1" smtClean="0"/>
              <a:t> </a:t>
            </a:r>
            <a:endParaRPr lang="zh-CN" altLang="zh-CN" sz="2800" b="1" smtClean="0"/>
          </a:p>
          <a:p>
            <a:r>
              <a:rPr lang="zh-CN" altLang="zh-CN" sz="2800" b="1" smtClean="0"/>
              <a:t>　　</a:t>
            </a:r>
            <a:r>
              <a:rPr lang="en-US" altLang="zh-CN" sz="2800" b="1" smtClean="0"/>
              <a:t>3</a:t>
            </a:r>
            <a:r>
              <a:rPr lang="zh-CN" altLang="zh-CN" sz="2800" b="1" smtClean="0"/>
              <a:t>、夺取全国胜利，这只是万里长征第一步。</a:t>
            </a:r>
          </a:p>
          <a:p>
            <a:r>
              <a:rPr lang="zh-CN" altLang="zh-CN" sz="2800" b="1" smtClean="0"/>
              <a:t>　　</a:t>
            </a:r>
            <a:r>
              <a:rPr lang="en-US" altLang="zh-CN" sz="2800" b="1" smtClean="0"/>
              <a:t>4</a:t>
            </a:r>
            <a:r>
              <a:rPr lang="zh-CN" altLang="zh-CN" sz="2800" b="1" smtClean="0"/>
              <a:t>、星星之火，可以燎原。</a:t>
            </a:r>
          </a:p>
          <a:p>
            <a:r>
              <a:rPr lang="zh-CN" altLang="zh-CN" sz="2800" b="1" smtClean="0"/>
              <a:t>　　</a:t>
            </a:r>
            <a:r>
              <a:rPr lang="en-US" altLang="zh-CN" sz="2800" b="1" smtClean="0"/>
              <a:t>5</a:t>
            </a:r>
            <a:r>
              <a:rPr lang="zh-CN" altLang="zh-CN" sz="2800" b="1" smtClean="0"/>
              <a:t>、人不犯我，我不犯人；人若犯我，我必犯人！</a:t>
            </a:r>
          </a:p>
          <a:p>
            <a:r>
              <a:rPr lang="zh-CN" altLang="zh-CN" sz="2800" b="1" smtClean="0"/>
              <a:t>　　</a:t>
            </a:r>
            <a:r>
              <a:rPr lang="en-US" altLang="zh-CN" sz="2800" b="1" smtClean="0"/>
              <a:t>6</a:t>
            </a:r>
            <a:r>
              <a:rPr lang="zh-CN" altLang="zh-CN" sz="2800" b="1" smtClean="0"/>
              <a:t>、自信人生二百年，会当水击三千里！</a:t>
            </a:r>
          </a:p>
          <a:p>
            <a:r>
              <a:rPr lang="zh-CN" altLang="zh-CN" sz="2800" b="1" smtClean="0"/>
              <a:t>　　</a:t>
            </a:r>
            <a:r>
              <a:rPr lang="en-US" altLang="zh-CN" sz="2800" b="1" smtClean="0"/>
              <a:t>7</a:t>
            </a:r>
            <a:r>
              <a:rPr lang="zh-CN" altLang="en-US" sz="2800" b="1" smtClean="0"/>
              <a:t>、</a:t>
            </a:r>
            <a:r>
              <a:rPr lang="zh-CN" altLang="zh-CN" sz="2800" b="1" smtClean="0"/>
              <a:t>军民团结如一人，试看天下谁能敌！</a:t>
            </a:r>
          </a:p>
          <a:p>
            <a:r>
              <a:rPr lang="zh-CN" altLang="zh-CN" sz="2800" b="1" smtClean="0"/>
              <a:t>　　</a:t>
            </a:r>
            <a:r>
              <a:rPr lang="en-US" altLang="zh-CN" sz="2800" b="1" smtClean="0"/>
              <a:t>8</a:t>
            </a:r>
            <a:r>
              <a:rPr lang="zh-CN" altLang="zh-CN" sz="2800" b="1" smtClean="0"/>
              <a:t>、枪杆子里面出政权！</a:t>
            </a:r>
          </a:p>
          <a:p>
            <a:r>
              <a:rPr lang="zh-CN" altLang="zh-CN" sz="2800" b="1" smtClean="0"/>
              <a:t>　　</a:t>
            </a:r>
            <a:r>
              <a:rPr lang="en-US" altLang="zh-CN" sz="2800" b="1" smtClean="0"/>
              <a:t>9</a:t>
            </a:r>
            <a:r>
              <a:rPr lang="zh-CN" altLang="zh-CN" sz="2800" b="1" smtClean="0"/>
              <a:t>、在战略上要藐视敌人，在战术上要重视敌人！</a:t>
            </a:r>
          </a:p>
          <a:p>
            <a:r>
              <a:rPr lang="zh-CN" altLang="zh-CN" sz="2800" b="1" smtClean="0"/>
              <a:t>　　</a:t>
            </a:r>
            <a:r>
              <a:rPr lang="en-US" altLang="zh-CN" sz="2800" b="1" smtClean="0"/>
              <a:t>10</a:t>
            </a:r>
            <a:r>
              <a:rPr lang="zh-CN" altLang="en-US" sz="2800" b="1" smtClean="0"/>
              <a:t>、</a:t>
            </a:r>
            <a:r>
              <a:rPr lang="zh-CN" altLang="zh-CN" sz="2800" b="1" smtClean="0"/>
              <a:t>自己动手，丰衣足食！</a:t>
            </a:r>
          </a:p>
          <a:p>
            <a:r>
              <a:rPr lang="zh-CN" altLang="zh-CN" sz="2800" b="1" smtClean="0"/>
              <a:t>　　</a:t>
            </a:r>
            <a:r>
              <a:rPr lang="en-US" altLang="zh-CN" sz="2800" b="1" smtClean="0"/>
              <a:t>11</a:t>
            </a:r>
            <a:r>
              <a:rPr lang="zh-CN" altLang="zh-CN" sz="2800" b="1" smtClean="0"/>
              <a:t>、与天奋斗其乐无穷！与地奋斗其乐无穷！与人奋斗其乐无穷！</a:t>
            </a:r>
          </a:p>
        </p:txBody>
      </p:sp>
      <p:sp>
        <p:nvSpPr>
          <p:cNvPr id="6" name="TextBox 5"/>
          <p:cNvSpPr txBox="1"/>
          <p:nvPr/>
        </p:nvSpPr>
        <p:spPr>
          <a:xfrm>
            <a:off x="-25479" y="1340768"/>
            <a:ext cx="738664" cy="3744416"/>
          </a:xfrm>
          <a:prstGeom prst="rect">
            <a:avLst/>
          </a:prstGeom>
          <a:noFill/>
        </p:spPr>
        <p:txBody>
          <a:bodyPr vert="eaVert" wrap="square" rtlCol="0">
            <a:spAutoFit/>
          </a:bodyPr>
          <a:lstStyle/>
          <a:p>
            <a:r>
              <a:rPr lang="zh-CN" altLang="en-US" sz="3600" b="1" smtClean="0">
                <a:solidFill>
                  <a:srgbClr val="FF0000"/>
                </a:solidFill>
              </a:rPr>
              <a:t>毛泽东经典名言</a:t>
            </a:r>
            <a:endParaRPr lang="zh-CN" altLang="en-US" sz="3600" b="1">
              <a:solidFill>
                <a:srgbClr val="FF0000"/>
              </a:solidFill>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980728"/>
            <a:ext cx="9144000" cy="7389440"/>
          </a:xfrm>
          <a:prstGeom prst="rect">
            <a:avLst/>
          </a:prstGeom>
          <a:noFill/>
        </p:spPr>
      </p:pic>
      <p:sp>
        <p:nvSpPr>
          <p:cNvPr id="21505" name="Rectangle 1"/>
          <p:cNvSpPr>
            <a:spLocks noChangeArrowheads="1"/>
          </p:cNvSpPr>
          <p:nvPr/>
        </p:nvSpPr>
        <p:spPr bwMode="auto">
          <a:xfrm>
            <a:off x="899592" y="0"/>
            <a:ext cx="8064896" cy="6309420"/>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pP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marL="0" marR="0" lvl="0" indent="228600" algn="l" defTabSz="914400" rtl="0" eaLnBrk="1" fontAlgn="base" latinLnBrk="0" hangingPunct="1">
              <a:lnSpc>
                <a:spcPct val="100000"/>
              </a:lnSpc>
              <a:spcBef>
                <a:spcPct val="0"/>
              </a:spcBef>
              <a:spcAft>
                <a:spcPct val="0"/>
              </a:spcAft>
              <a:buClrTx/>
              <a:buSzTx/>
              <a:buFontTx/>
              <a:buNone/>
            </a:pPr>
            <a:r>
              <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 </a:t>
            </a:r>
            <a:r>
              <a:rPr kumimoji="0" 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写作背景</a:t>
            </a:r>
            <a:endParaRPr kumimoji="0" lang="zh-CN" sz="3200" b="0" i="0" u="none" strike="noStrike" cap="none" normalizeH="0" baseline="0" smtClean="0">
              <a:ln>
                <a:noFill/>
              </a:ln>
              <a:solidFill>
                <a:srgbClr val="0070C0"/>
              </a:solidFill>
              <a:effectLst/>
              <a:latin typeface="Arial" pitchFamily="34" charset="0"/>
              <a:ea typeface="宋体" pitchFamily="2" charset="-122"/>
              <a:cs typeface="宋体" pitchFamily="2" charset="-122"/>
            </a:endParaRPr>
          </a:p>
          <a:p>
            <a:pPr indent="228600" eaLnBrk="0" fontAlgn="base" hangingPunct="0">
              <a:spcBef>
                <a:spcPct val="0"/>
              </a:spcBef>
              <a:spcAft>
                <a:spcPct val="0"/>
              </a:spcAft>
            </a:pPr>
            <a:r>
              <a:rPr kumimoji="0" lang="en-US" altLang="zh-CN" sz="2400" b="0" i="0" u="none" strike="noStrike" cap="none" normalizeH="0" baseline="0" smtClean="0">
                <a:ln>
                  <a:noFill/>
                </a:ln>
                <a:solidFill>
                  <a:schemeClr val="tx1"/>
                </a:solidFill>
                <a:effectLst/>
                <a:latin typeface="宋体" pitchFamily="2" charset="-122"/>
                <a:ea typeface="宋体" pitchFamily="2" charset="-122"/>
                <a:cs typeface="Times New Roman" panose="02020603050405020304" pitchFamily="18" charset="0"/>
              </a:rPr>
              <a:t> </a:t>
            </a:r>
            <a:r>
              <a:rPr lang="en-US" altLang="zh-CN" sz="2800" smtClean="0"/>
              <a:t>1963</a:t>
            </a:r>
            <a:r>
              <a:rPr lang="zh-CN" altLang="zh-CN" sz="2800" smtClean="0"/>
              <a:t>年</a:t>
            </a:r>
            <a:r>
              <a:rPr lang="en-US" altLang="zh-CN" sz="2800" smtClean="0"/>
              <a:t>2</a:t>
            </a:r>
            <a:r>
              <a:rPr lang="zh-CN" altLang="zh-CN" sz="2800" smtClean="0"/>
              <a:t>月</a:t>
            </a:r>
            <a:r>
              <a:rPr lang="en-US" altLang="zh-CN" sz="2800" smtClean="0"/>
              <a:t>,</a:t>
            </a:r>
            <a:r>
              <a:rPr lang="zh-CN" altLang="zh-CN" sz="2800" smtClean="0"/>
              <a:t>中共中央召开工作会议</a:t>
            </a:r>
            <a:r>
              <a:rPr lang="en-US" altLang="zh-CN" sz="2800" smtClean="0"/>
              <a:t>,</a:t>
            </a:r>
            <a:r>
              <a:rPr lang="zh-CN" altLang="zh-CN" sz="2800" smtClean="0"/>
              <a:t>决定在全国范围内</a:t>
            </a:r>
            <a:r>
              <a:rPr lang="zh-CN" altLang="zh-CN" sz="2800" b="1" smtClean="0">
                <a:solidFill>
                  <a:srgbClr val="FF0000"/>
                </a:solidFill>
              </a:rPr>
              <a:t>开展增产节约和“五反”运动</a:t>
            </a:r>
            <a:r>
              <a:rPr lang="zh-CN" altLang="zh-CN" sz="2800" smtClean="0"/>
              <a:t>。</a:t>
            </a:r>
            <a:r>
              <a:rPr lang="en-US" altLang="zh-CN" sz="2800" smtClean="0"/>
              <a:t>1963</a:t>
            </a:r>
            <a:r>
              <a:rPr lang="zh-CN" altLang="zh-CN" sz="2800" smtClean="0"/>
              <a:t>年</a:t>
            </a:r>
            <a:r>
              <a:rPr lang="en-US" altLang="zh-CN" sz="2800" smtClean="0"/>
              <a:t>5</a:t>
            </a:r>
            <a:r>
              <a:rPr lang="zh-CN" altLang="zh-CN" sz="2800" smtClean="0"/>
              <a:t>月</a:t>
            </a:r>
            <a:r>
              <a:rPr lang="en-US" altLang="zh-CN" sz="2800" smtClean="0"/>
              <a:t>,</a:t>
            </a:r>
            <a:r>
              <a:rPr lang="zh-CN" altLang="zh-CN" sz="2800" smtClean="0"/>
              <a:t>中共中央在杭州召开总结“四清”运动试点经验的小型会议</a:t>
            </a:r>
            <a:r>
              <a:rPr lang="en-US" altLang="zh-CN" sz="2800" smtClean="0"/>
              <a:t>,</a:t>
            </a:r>
            <a:r>
              <a:rPr lang="zh-CN" altLang="zh-CN" sz="2800" smtClean="0"/>
              <a:t>讨论和通过了《中共中央关于目前农村工作中若干问题的决定</a:t>
            </a:r>
            <a:r>
              <a:rPr lang="en-US" altLang="zh-CN" sz="2800" smtClean="0"/>
              <a:t>(</a:t>
            </a:r>
            <a:r>
              <a:rPr lang="zh-CN" altLang="zh-CN" sz="2800" smtClean="0"/>
              <a:t>草案</a:t>
            </a:r>
            <a:r>
              <a:rPr lang="en-US" altLang="zh-CN" sz="2800" smtClean="0"/>
              <a:t>)</a:t>
            </a:r>
            <a:r>
              <a:rPr lang="zh-CN" altLang="zh-CN" sz="2800" smtClean="0"/>
              <a:t>》</a:t>
            </a:r>
            <a:r>
              <a:rPr lang="en-US" altLang="zh-CN" sz="2800" smtClean="0"/>
              <a:t>(</a:t>
            </a:r>
            <a:r>
              <a:rPr lang="zh-CN" altLang="zh-CN" sz="2800" smtClean="0"/>
              <a:t>即</a:t>
            </a:r>
            <a:r>
              <a:rPr lang="zh-CN" altLang="zh-CN" sz="2800" b="1" smtClean="0">
                <a:solidFill>
                  <a:srgbClr val="FF0000"/>
                </a:solidFill>
              </a:rPr>
              <a:t>《前十条》</a:t>
            </a:r>
            <a:r>
              <a:rPr lang="zh-CN" altLang="zh-CN" sz="2800" smtClean="0"/>
              <a:t>。</a:t>
            </a:r>
            <a:r>
              <a:rPr lang="en-US" altLang="zh-CN" sz="2800" smtClean="0"/>
              <a:t>5</a:t>
            </a:r>
            <a:r>
              <a:rPr lang="zh-CN" altLang="zh-CN" sz="2800" smtClean="0"/>
              <a:t>月</a:t>
            </a:r>
            <a:r>
              <a:rPr lang="en-US" altLang="zh-CN" sz="2800" smtClean="0"/>
              <a:t>20</a:t>
            </a:r>
            <a:r>
              <a:rPr lang="zh-CN" altLang="zh-CN" sz="2800" smtClean="0"/>
              <a:t>日</a:t>
            </a:r>
            <a:r>
              <a:rPr lang="en-US" altLang="zh-CN" sz="2800" smtClean="0"/>
              <a:t>,</a:t>
            </a:r>
            <a:r>
              <a:rPr lang="zh-CN" altLang="zh-CN" sz="2800" smtClean="0"/>
              <a:t>中共中央印发了《中共中央关于目前农村工作中若干问题的决定</a:t>
            </a:r>
            <a:r>
              <a:rPr lang="en-US" altLang="zh-CN" sz="2800" smtClean="0"/>
              <a:t>(</a:t>
            </a:r>
            <a:r>
              <a:rPr lang="zh-CN" altLang="zh-CN" sz="2800" smtClean="0"/>
              <a:t>草案</a:t>
            </a:r>
            <a:r>
              <a:rPr lang="en-US" altLang="zh-CN" sz="2800" smtClean="0"/>
              <a:t>)</a:t>
            </a:r>
            <a:r>
              <a:rPr lang="zh-CN" altLang="zh-CN" sz="2800" smtClean="0"/>
              <a:t>》</a:t>
            </a:r>
            <a:r>
              <a:rPr lang="en-US" altLang="zh-CN" sz="2800" smtClean="0"/>
              <a:t>(</a:t>
            </a:r>
            <a:r>
              <a:rPr lang="zh-CN" altLang="zh-CN" sz="2800" smtClean="0"/>
              <a:t>即《前十条》</a:t>
            </a:r>
            <a:r>
              <a:rPr lang="en-US" altLang="zh-CN" sz="2800" smtClean="0"/>
              <a:t>)</a:t>
            </a:r>
            <a:r>
              <a:rPr lang="zh-CN" altLang="zh-CN" sz="2800" smtClean="0"/>
              <a:t>。发布前</a:t>
            </a:r>
            <a:r>
              <a:rPr lang="en-US" altLang="zh-CN" sz="2800" smtClean="0"/>
              <a:t>,</a:t>
            </a:r>
            <a:r>
              <a:rPr lang="zh-CN" altLang="zh-CN" sz="2800" smtClean="0"/>
              <a:t>毛泽东在这个文件前面加写了具有前言性质的《人的正确思想是从哪里来的</a:t>
            </a:r>
            <a:r>
              <a:rPr lang="en-US" altLang="zh-CN" sz="2800" smtClean="0"/>
              <a:t>?</a:t>
            </a:r>
            <a:r>
              <a:rPr lang="zh-CN" altLang="zh-CN" sz="2800" smtClean="0"/>
              <a:t>》的一大段内容</a:t>
            </a:r>
            <a:r>
              <a:rPr lang="en-US" altLang="zh-CN" sz="2800" smtClean="0"/>
              <a:t>,</a:t>
            </a:r>
            <a:r>
              <a:rPr lang="zh-CN" altLang="zh-CN" sz="2800" smtClean="0"/>
              <a:t>提出应当对我们的同志进行辩证唯物主义认识论的教育。</a:t>
            </a:r>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1"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流程图: 延期 5"/>
          <p:cNvSpPr/>
          <p:nvPr/>
        </p:nvSpPr>
        <p:spPr>
          <a:xfrm>
            <a:off x="0" y="476672"/>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descr="C:\Users\Administrator\Desktop\1-2002241616410-L.jpg"/>
          <p:cNvPicPr>
            <a:picLocks noGrp="1" noChangeAspect="1" noChangeArrowheads="1"/>
          </p:cNvPicPr>
          <p:nvPr>
            <p:ph idx="1"/>
          </p:nvPr>
        </p:nvPicPr>
        <p:blipFill>
          <a:blip r:embed="rId2"/>
          <a:stretch>
            <a:fillRect/>
          </a:stretch>
        </p:blipFill>
        <p:spPr bwMode="auto">
          <a:xfrm>
            <a:off x="0" y="1196752"/>
            <a:ext cx="9144000" cy="5661248"/>
          </a:xfrm>
          <a:prstGeom prst="rect">
            <a:avLst/>
          </a:prstGeom>
          <a:noFill/>
        </p:spPr>
      </p:pic>
      <p:sp>
        <p:nvSpPr>
          <p:cNvPr id="29697" name="Rectangle 1"/>
          <p:cNvSpPr>
            <a:spLocks noChangeArrowheads="1"/>
          </p:cNvSpPr>
          <p:nvPr/>
        </p:nvSpPr>
        <p:spPr bwMode="auto">
          <a:xfrm>
            <a:off x="1043608" y="230451"/>
            <a:ext cx="7488832" cy="5016758"/>
          </a:xfrm>
          <a:prstGeom prst="rect">
            <a:avLst/>
          </a:prstGeom>
          <a:noFill/>
          <a:ln w="9525">
            <a:noFill/>
            <a:miter lim="800000"/>
          </a:ln>
          <a:effectLst/>
        </p:spPr>
        <p:txBody>
          <a:bodyPr vert="horz" wrap="square" lIns="91440" tIns="45720" rIns="91440" bIns="45720" numCol="1" anchor="ctr" anchorCtr="0" compatLnSpc="1">
            <a:prstTxWarp prst="textNoShape">
              <a:avLst/>
            </a:prstTxWarp>
            <a:spAutoFit/>
          </a:bodyPr>
          <a:lstStyle/>
          <a:p>
            <a:pPr lvl="0" indent="228600" fontAlgn="base">
              <a:spcBef>
                <a:spcPct val="0"/>
              </a:spcBef>
              <a:spcAft>
                <a:spcPct val="0"/>
              </a:spcAft>
            </a:pPr>
            <a:r>
              <a:rPr kumimoji="0" 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rPr>
              <a:t>题目解说</a:t>
            </a:r>
            <a:endParaRPr kumimoji="0" lang="en-US" altLang="zh-CN" sz="3200" b="1" i="0" u="none" strike="noStrike" cap="none" normalizeH="0" baseline="0" smtClean="0">
              <a:ln>
                <a:noFill/>
              </a:ln>
              <a:solidFill>
                <a:srgbClr val="0070C0"/>
              </a:solidFill>
              <a:effectLst/>
              <a:latin typeface="宋体" pitchFamily="2" charset="-122"/>
              <a:ea typeface="宋体" pitchFamily="2" charset="-122"/>
              <a:cs typeface="Times New Roman" panose="02020603050405020304" pitchFamily="18" charset="0"/>
            </a:endParaRPr>
          </a:p>
          <a:p>
            <a:pPr lvl="0" indent="228600" fontAlgn="base">
              <a:spcBef>
                <a:spcPct val="0"/>
              </a:spcBef>
              <a:spcAft>
                <a:spcPct val="0"/>
              </a:spcAft>
            </a:pPr>
            <a:r>
              <a:rPr lang="zh-CN" altLang="zh-CN" sz="3200" b="1" smtClean="0">
                <a:solidFill>
                  <a:srgbClr val="FF0000"/>
                </a:solidFill>
              </a:rPr>
              <a:t>人的正确思想是从哪里来的</a:t>
            </a:r>
            <a:r>
              <a:rPr lang="en-US" altLang="zh-CN" sz="3200" b="1" smtClean="0">
                <a:solidFill>
                  <a:srgbClr val="FF0000"/>
                </a:solidFill>
              </a:rPr>
              <a:t>?</a:t>
            </a:r>
            <a:endParaRPr kumimoji="0" lang="zh-CN" sz="3200" b="1" i="0" u="none" strike="noStrike" cap="none" normalizeH="0" baseline="0" smtClean="0">
              <a:ln>
                <a:noFill/>
              </a:ln>
              <a:solidFill>
                <a:srgbClr val="FF0000"/>
              </a:solidFill>
              <a:effectLst/>
              <a:latin typeface="Arial" pitchFamily="34" charset="0"/>
              <a:ea typeface="宋体" pitchFamily="2" charset="-122"/>
              <a:cs typeface="宋体" pitchFamily="2" charset="-122"/>
            </a:endParaRPr>
          </a:p>
          <a:p>
            <a:pPr indent="228600" eaLnBrk="0" fontAlgn="base" hangingPunct="0">
              <a:spcBef>
                <a:spcPct val="0"/>
              </a:spcBef>
              <a:spcAft>
                <a:spcPct val="0"/>
              </a:spcAft>
            </a:pPr>
            <a:r>
              <a:rPr lang="en-US" altLang="zh-CN" sz="3200" b="1" smtClean="0"/>
              <a:t>  </a:t>
            </a:r>
            <a:r>
              <a:rPr lang="zh-CN" altLang="zh-CN" sz="3200" b="1" smtClean="0"/>
              <a:t>标题是一个</a:t>
            </a:r>
            <a:r>
              <a:rPr lang="zh-CN" altLang="zh-CN" sz="3200" b="1" smtClean="0">
                <a:solidFill>
                  <a:srgbClr val="FF0000"/>
                </a:solidFill>
              </a:rPr>
              <a:t>疑</a:t>
            </a:r>
            <a:r>
              <a:rPr lang="zh-CN" altLang="en-US" sz="3200" b="1" smtClean="0">
                <a:solidFill>
                  <a:srgbClr val="FF0000"/>
                </a:solidFill>
              </a:rPr>
              <a:t>问</a:t>
            </a:r>
            <a:r>
              <a:rPr lang="zh-CN" altLang="zh-CN" sz="3200" b="1" smtClean="0">
                <a:solidFill>
                  <a:srgbClr val="FF0000"/>
                </a:solidFill>
              </a:rPr>
              <a:t>句</a:t>
            </a:r>
            <a:r>
              <a:rPr lang="en-US" altLang="zh-CN" sz="3200" b="1" smtClean="0"/>
              <a:t>,</a:t>
            </a:r>
            <a:r>
              <a:rPr lang="zh-CN" altLang="zh-CN" sz="3200" b="1" smtClean="0"/>
              <a:t>可以引起读者的注意和深思。</a:t>
            </a:r>
            <a:endParaRPr lang="en-US" altLang="zh-CN" sz="3200" b="1" smtClean="0"/>
          </a:p>
          <a:p>
            <a:pPr indent="228600" eaLnBrk="0" fontAlgn="base" hangingPunct="0">
              <a:spcBef>
                <a:spcPct val="0"/>
              </a:spcBef>
              <a:spcAft>
                <a:spcPct val="0"/>
              </a:spcAft>
            </a:pPr>
            <a:r>
              <a:rPr lang="en-US" altLang="zh-CN" sz="3200" b="1" smtClean="0"/>
              <a:t>  </a:t>
            </a:r>
            <a:r>
              <a:rPr lang="zh-CN" altLang="zh-CN" sz="3200" b="1" smtClean="0"/>
              <a:t>标题用语</a:t>
            </a:r>
            <a:r>
              <a:rPr lang="zh-CN" altLang="zh-CN" sz="3200" b="1" smtClean="0">
                <a:solidFill>
                  <a:srgbClr val="FF0000"/>
                </a:solidFill>
              </a:rPr>
              <a:t>通俗易懂</a:t>
            </a:r>
            <a:r>
              <a:rPr lang="en-US" altLang="zh-CN" sz="3200" b="1" smtClean="0"/>
              <a:t>,</a:t>
            </a:r>
            <a:r>
              <a:rPr lang="zh-CN" altLang="zh-CN" sz="3200" b="1" smtClean="0">
                <a:solidFill>
                  <a:srgbClr val="FF0000"/>
                </a:solidFill>
              </a:rPr>
              <a:t>有两层意思</a:t>
            </a:r>
            <a:r>
              <a:rPr lang="en-US" altLang="zh-CN" sz="3200" b="1" smtClean="0"/>
              <a:t>:</a:t>
            </a:r>
          </a:p>
          <a:p>
            <a:pPr indent="228600" eaLnBrk="0" fontAlgn="base" hangingPunct="0">
              <a:spcBef>
                <a:spcPct val="0"/>
              </a:spcBef>
              <a:spcAft>
                <a:spcPct val="0"/>
              </a:spcAft>
            </a:pPr>
            <a:r>
              <a:rPr lang="zh-CN" altLang="zh-CN" sz="3200" b="1" smtClean="0">
                <a:solidFill>
                  <a:srgbClr val="FF0000"/>
                </a:solidFill>
              </a:rPr>
              <a:t>一是</a:t>
            </a:r>
            <a:r>
              <a:rPr lang="zh-CN" altLang="zh-CN" sz="3200" b="1" smtClean="0"/>
              <a:t>人的思想是从哪里来的</a:t>
            </a:r>
            <a:r>
              <a:rPr lang="en-US" altLang="zh-CN" sz="3200" b="1" smtClean="0"/>
              <a:t>?</a:t>
            </a:r>
            <a:r>
              <a:rPr lang="zh-CN" altLang="zh-CN" sz="3200" b="1" smtClean="0"/>
              <a:t>涉及文章关于第一次飞跃的论述</a:t>
            </a:r>
            <a:r>
              <a:rPr lang="en-US" altLang="zh-CN" sz="3200" b="1" smtClean="0"/>
              <a:t>;</a:t>
            </a:r>
          </a:p>
          <a:p>
            <a:pPr indent="228600" eaLnBrk="0" fontAlgn="base" hangingPunct="0">
              <a:spcBef>
                <a:spcPct val="0"/>
              </a:spcBef>
              <a:spcAft>
                <a:spcPct val="0"/>
              </a:spcAft>
            </a:pPr>
            <a:r>
              <a:rPr lang="zh-CN" altLang="zh-CN" sz="3200" b="1" smtClean="0">
                <a:solidFill>
                  <a:srgbClr val="FF0000"/>
                </a:solidFill>
              </a:rPr>
              <a:t>二是</a:t>
            </a:r>
            <a:r>
              <a:rPr lang="zh-CN" altLang="zh-CN" sz="3200" b="1" smtClean="0"/>
              <a:t>人的正确思想是从哪里来的</a:t>
            </a:r>
            <a:r>
              <a:rPr lang="en-US" altLang="zh-CN" sz="3200" b="1" smtClean="0"/>
              <a:t>?</a:t>
            </a:r>
            <a:r>
              <a:rPr lang="zh-CN" altLang="zh-CN" sz="3200" b="1" smtClean="0"/>
              <a:t>涉及文章关于第二次飞跃的论述。</a:t>
            </a:r>
          </a:p>
          <a:p>
            <a:pPr marL="0" marR="0" lvl="0" indent="22860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6" name="流程图: 延期 5"/>
          <p:cNvSpPr/>
          <p:nvPr/>
        </p:nvSpPr>
        <p:spPr>
          <a:xfrm>
            <a:off x="0" y="404664"/>
            <a:ext cx="1008112" cy="576064"/>
          </a:xfrm>
          <a:prstGeom prst="flowChartDela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9697">
                                            <p:txEl>
                                              <p:pRg st="2" end="2"/>
                                            </p:txEl>
                                          </p:spTgt>
                                        </p:tgtEl>
                                        <p:attrNameLst>
                                          <p:attrName>style.visibility</p:attrName>
                                        </p:attrNameLst>
                                      </p:cBhvr>
                                      <p:to>
                                        <p:strVal val="visible"/>
                                      </p:to>
                                    </p:set>
                                    <p:anim calcmode="lin" valueType="num">
                                      <p:cBhvr additive="base">
                                        <p:cTn id="7" dur="500" fill="hold"/>
                                        <p:tgtEl>
                                          <p:spTgt spid="29697">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969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nodeType="clickEffect">
                                  <p:stCondLst>
                                    <p:cond delay="0"/>
                                  </p:stCondLst>
                                  <p:childTnLst>
                                    <p:set>
                                      <p:cBhvr>
                                        <p:cTn id="13" dur="1" fill="hold">
                                          <p:stCondLst>
                                            <p:cond delay="0"/>
                                          </p:stCondLst>
                                        </p:cTn>
                                        <p:tgtEl>
                                          <p:spTgt spid="29697">
                                            <p:txEl>
                                              <p:pRg st="3" end="3"/>
                                            </p:txEl>
                                          </p:spTgt>
                                        </p:tgtEl>
                                        <p:attrNameLst>
                                          <p:attrName>style.visibility</p:attrName>
                                        </p:attrNameLst>
                                      </p:cBhvr>
                                      <p:to>
                                        <p:strVal val="visible"/>
                                      </p:to>
                                    </p:set>
                                    <p:anim calcmode="lin" valueType="num">
                                      <p:cBhvr additive="base">
                                        <p:cTn id="14" dur="500" fill="hold"/>
                                        <p:tgtEl>
                                          <p:spTgt spid="29697">
                                            <p:txEl>
                                              <p:pRg st="3" end="3"/>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2969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nodeType="clickEffect">
                                  <p:stCondLst>
                                    <p:cond delay="0"/>
                                  </p:stCondLst>
                                  <p:childTnLst>
                                    <p:set>
                                      <p:cBhvr>
                                        <p:cTn id="20" dur="1" fill="hold">
                                          <p:stCondLst>
                                            <p:cond delay="0"/>
                                          </p:stCondLst>
                                        </p:cTn>
                                        <p:tgtEl>
                                          <p:spTgt spid="29697">
                                            <p:txEl>
                                              <p:pRg st="4" end="4"/>
                                            </p:txEl>
                                          </p:spTgt>
                                        </p:tgtEl>
                                        <p:attrNameLst>
                                          <p:attrName>style.visibility</p:attrName>
                                        </p:attrNameLst>
                                      </p:cBhvr>
                                      <p:to>
                                        <p:strVal val="visible"/>
                                      </p:to>
                                    </p:set>
                                    <p:anim calcmode="lin" valueType="num">
                                      <p:cBhvr additive="base">
                                        <p:cTn id="21" dur="500" fill="hold"/>
                                        <p:tgtEl>
                                          <p:spTgt spid="29697">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969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29697">
                                            <p:txEl>
                                              <p:pRg st="5" end="5"/>
                                            </p:txEl>
                                          </p:spTgt>
                                        </p:tgtEl>
                                        <p:attrNameLst>
                                          <p:attrName>style.visibility</p:attrName>
                                        </p:attrNameLst>
                                      </p:cBhvr>
                                      <p:to>
                                        <p:strVal val="visible"/>
                                      </p:to>
                                    </p:set>
                                    <p:anim calcmode="lin" valueType="num">
                                      <p:cBhvr additive="base">
                                        <p:cTn id="28" dur="500" fill="hold"/>
                                        <p:tgtEl>
                                          <p:spTgt spid="29697">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2969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161</Paragraphs>
  <Slides>34</Slides>
  <Notes>0</Notes>
  <TotalTime>0</TotalTime>
  <HiddenSlides>0</HiddenSlides>
  <MMClips>0</MMClips>
  <ScaleCrop>0</ScaleCrop>
  <HeadingPairs>
    <vt:vector baseType="variant" size="4">
      <vt:variant>
        <vt:lpstr>Theme</vt:lpstr>
      </vt:variant>
      <vt:variant>
        <vt:i4>1</vt:i4>
      </vt:variant>
      <vt:variant>
        <vt:lpstr>Slide Titles</vt:lpstr>
      </vt:variant>
      <vt:variant>
        <vt:i4>34</vt:i4>
      </vt:variant>
    </vt:vector>
  </HeadingPairs>
  <TitlesOfParts>
    <vt:vector baseType="lpstr" size="35">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2020-10-19T16:42:25.998</cp:lastPrinted>
  <dcterms:created xsi:type="dcterms:W3CDTF">2020-10-19T16:42:25Z</dcterms:created>
  <dcterms:modified xsi:type="dcterms:W3CDTF">2020-10-19T08:42:26Z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