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60" r:id="rId2"/>
    <p:sldId id="348" r:id="rId3"/>
    <p:sldId id="262" r:id="rId4"/>
    <p:sldId id="353" r:id="rId5"/>
    <p:sldId id="349" r:id="rId6"/>
    <p:sldId id="355" r:id="rId7"/>
    <p:sldId id="350" r:id="rId8"/>
    <p:sldId id="426" r:id="rId9"/>
    <p:sldId id="351" r:id="rId10"/>
    <p:sldId id="427" r:id="rId11"/>
    <p:sldId id="352" r:id="rId12"/>
    <p:sldId id="391" r:id="rId13"/>
    <p:sldId id="392" r:id="rId14"/>
    <p:sldId id="288" r:id="rId15"/>
    <p:sldId id="356" r:id="rId16"/>
    <p:sldId id="357" r:id="rId17"/>
    <p:sldId id="393" r:id="rId18"/>
    <p:sldId id="394" r:id="rId19"/>
    <p:sldId id="395" r:id="rId20"/>
    <p:sldId id="396" r:id="rId21"/>
    <p:sldId id="398" r:id="rId22"/>
    <p:sldId id="428" r:id="rId23"/>
    <p:sldId id="332" r:id="rId24"/>
    <p:sldId id="358" r:id="rId25"/>
    <p:sldId id="429" r:id="rId26"/>
    <p:sldId id="333" r:id="rId27"/>
    <p:sldId id="361" r:id="rId28"/>
    <p:sldId id="362" r:id="rId29"/>
    <p:sldId id="363" r:id="rId30"/>
    <p:sldId id="364" r:id="rId31"/>
    <p:sldId id="399" r:id="rId32"/>
    <p:sldId id="335" r:id="rId33"/>
    <p:sldId id="365" r:id="rId34"/>
    <p:sldId id="401" r:id="rId35"/>
    <p:sldId id="336" r:id="rId36"/>
    <p:sldId id="366" r:id="rId37"/>
    <p:sldId id="337" r:id="rId38"/>
    <p:sldId id="383" r:id="rId39"/>
    <p:sldId id="384" r:id="rId40"/>
    <p:sldId id="407" r:id="rId41"/>
    <p:sldId id="408" r:id="rId42"/>
    <p:sldId id="409" r:id="rId43"/>
    <p:sldId id="410"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878718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02148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725509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951701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193335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285126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676013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645003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93299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602018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030397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99267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937115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925168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4174276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97843717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37757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2</a:t>
            </a:r>
            <a:r>
              <a:rPr lang="zh-CN" altLang="zh-CN" b="1" dirty="0" smtClean="0">
                <a:solidFill>
                  <a:srgbClr val="C00000"/>
                </a:solidFill>
              </a:rPr>
              <a:t>讲　主要形象赏析</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3.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9.xml"/><Relationship Id="rId7" Type="http://schemas.openxmlformats.org/officeDocument/2006/relationships/slide" Target="slide26.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3.xml"/><Relationship Id="rId5" Type="http://schemas.openxmlformats.org/officeDocument/2006/relationships/slide" Target="slide32.xml"/><Relationship Id="rId10" Type="http://schemas.openxmlformats.org/officeDocument/2006/relationships/image" Target="../media/image10.emf"/><Relationship Id="rId4" Type="http://schemas.openxmlformats.org/officeDocument/2006/relationships/slide" Target="slide14.xml"/><Relationship Id="rId9" Type="http://schemas.openxmlformats.org/officeDocument/2006/relationships/package" Target="../embeddings/Microsoft_Word___1.docx"/></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20.xml"/><Relationship Id="rId7" Type="http://schemas.openxmlformats.org/officeDocument/2006/relationships/slide" Target="slide26.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3.xml"/><Relationship Id="rId5" Type="http://schemas.openxmlformats.org/officeDocument/2006/relationships/slide" Target="slide32.xml"/><Relationship Id="rId10" Type="http://schemas.openxmlformats.org/officeDocument/2006/relationships/image" Target="../media/image11.emf"/><Relationship Id="rId4" Type="http://schemas.openxmlformats.org/officeDocument/2006/relationships/slide" Target="slide14.xml"/><Relationship Id="rId9" Type="http://schemas.openxmlformats.org/officeDocument/2006/relationships/package" Target="../embeddings/Microsoft_Word___2.docx"/></Relationships>
</file>

<file path=ppt/slides/_rels/slide2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4.xml"/><Relationship Id="rId7"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32.xml"/><Relationship Id="rId9" Type="http://schemas.openxmlformats.org/officeDocument/2006/relationships/image" Target="../media/image12.emf"/></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4.xml"/><Relationship Id="rId7"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32.xml"/><Relationship Id="rId9" Type="http://schemas.openxmlformats.org/officeDocument/2006/relationships/image" Target="../media/image13.emf"/></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2</a:t>
            </a:r>
            <a:r>
              <a:rPr lang="zh-CN" altLang="zh-CN" dirty="0"/>
              <a:t>讲　主要形象赏析</a:t>
            </a:r>
          </a:p>
        </p:txBody>
      </p:sp>
    </p:spTree>
    <p:extLst>
      <p:ext uri="{BB962C8B-B14F-4D97-AF65-F5344CB8AC3E}">
        <p14:creationId xmlns:p14="http://schemas.microsoft.com/office/powerpoint/2010/main" val="1878451494"/>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综合全文来看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六安爷的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平静固执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说明他作为一个老人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一方面已经饱经沧桑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看透世事变迁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另一方面也难免思想保守、无法与时俱进。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2215255"/>
            <a:ext cx="8640960" cy="4454105"/>
            <a:chOff x="251520" y="11982"/>
            <a:chExt cx="8640960" cy="4454105"/>
          </a:xfrm>
        </p:grpSpPr>
        <p:grpSp>
          <p:nvGrpSpPr>
            <p:cNvPr id="8" name="组合 7"/>
            <p:cNvGrpSpPr/>
            <p:nvPr/>
          </p:nvGrpSpPr>
          <p:grpSpPr>
            <a:xfrm>
              <a:off x="251520" y="11982"/>
              <a:ext cx="8640960" cy="4454105"/>
              <a:chOff x="251520" y="-2033217"/>
              <a:chExt cx="8640960" cy="4454105"/>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2033217"/>
                <a:ext cx="8640960" cy="4137099"/>
                <a:chOff x="251520" y="-2033217"/>
                <a:chExt cx="8640960" cy="4137099"/>
              </a:xfrm>
            </p:grpSpPr>
            <p:sp>
              <p:nvSpPr>
                <p:cNvPr id="13" name="矩形 12"/>
                <p:cNvSpPr/>
                <p:nvPr/>
              </p:nvSpPr>
              <p:spPr>
                <a:xfrm>
                  <a:off x="251520" y="-2033216"/>
                  <a:ext cx="8640960" cy="413709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344082"/>
              <a:ext cx="8128000" cy="378565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他与村人的分歧也开始显露</a:t>
              </a:r>
              <a:r>
                <a:rPr lang="en-US" altLang="zh-CN" sz="2000" dirty="0"/>
                <a:t>”</a:t>
              </a:r>
              <a:r>
                <a:rPr lang="zh-CN" altLang="zh-CN" sz="2000" dirty="0"/>
                <a:t>错。这段对话表现了村人对于六安爷的行为不理解</a:t>
              </a:r>
              <a:r>
                <a:rPr lang="en-US" altLang="zh-CN" sz="2000" dirty="0"/>
                <a:t>,</a:t>
              </a:r>
              <a:r>
                <a:rPr lang="zh-CN" altLang="zh-CN" sz="2000" dirty="0"/>
                <a:t>不能表现出他们与六安爷之间有无分歧。</a:t>
              </a:r>
              <a:r>
                <a:rPr lang="en-US" altLang="zh-CN" sz="2000" dirty="0"/>
                <a:t>C</a:t>
              </a:r>
              <a:r>
                <a:rPr lang="zh-CN" altLang="zh-CN" sz="2000" dirty="0"/>
                <a:t>项</a:t>
              </a:r>
              <a:r>
                <a:rPr lang="en-US" altLang="zh-CN" sz="2000" dirty="0"/>
                <a:t>,“</a:t>
              </a:r>
              <a:r>
                <a:rPr lang="zh-CN" altLang="zh-CN" sz="2000" dirty="0"/>
                <a:t>深化了作者关于生态问题的思考及小说的环保主题</a:t>
              </a:r>
              <a:r>
                <a:rPr lang="en-US" altLang="zh-CN" sz="2000" dirty="0"/>
                <a:t>”</a:t>
              </a:r>
              <a:r>
                <a:rPr lang="zh-CN" altLang="zh-CN" sz="2000" dirty="0"/>
                <a:t>错。小说塑造了一个明知没有收获也要耕耘不止</a:t>
              </a:r>
              <a:r>
                <a:rPr lang="en-US" altLang="zh-CN" sz="2000" dirty="0"/>
                <a:t>,</a:t>
              </a:r>
              <a:r>
                <a:rPr lang="zh-CN" altLang="zh-CN" sz="2000" dirty="0"/>
                <a:t>把自己与土地紧密联系在一起的六安爷的形象</a:t>
              </a:r>
              <a:r>
                <a:rPr lang="en-US" altLang="zh-CN" sz="2000" dirty="0"/>
                <a:t>,</a:t>
              </a:r>
              <a:r>
                <a:rPr lang="zh-CN" altLang="zh-CN" sz="2000" dirty="0"/>
                <a:t>表达的是作者对人与土地关系的思考</a:t>
              </a:r>
              <a:r>
                <a:rPr lang="en-US" altLang="zh-CN" sz="2000" dirty="0"/>
                <a:t>,</a:t>
              </a:r>
              <a:r>
                <a:rPr lang="zh-CN" altLang="zh-CN" sz="2000" dirty="0"/>
                <a:t>表现出来的是一种对土地的眷恋。小说中有关环保的征地事件只是这一主题的背景。</a:t>
              </a:r>
              <a:r>
                <a:rPr lang="en-US" altLang="zh-CN" sz="2000" dirty="0"/>
                <a:t>E</a:t>
              </a:r>
              <a:r>
                <a:rPr lang="zh-CN" altLang="zh-CN" sz="2000" dirty="0"/>
                <a:t>项</a:t>
              </a:r>
              <a:r>
                <a:rPr lang="en-US" altLang="zh-CN" sz="2000" dirty="0"/>
                <a:t>,“</a:t>
              </a:r>
              <a:r>
                <a:rPr lang="zh-CN" altLang="zh-CN" sz="2000" dirty="0"/>
                <a:t>另一方面也难免思想保守、无法与时俱进</a:t>
              </a:r>
              <a:r>
                <a:rPr lang="en-US" altLang="zh-CN" sz="2000" dirty="0"/>
                <a:t>”</a:t>
              </a:r>
              <a:r>
                <a:rPr lang="zh-CN" altLang="zh-CN" sz="2000" dirty="0"/>
                <a:t>错。文中六安爷坚持锄地</a:t>
              </a:r>
              <a:r>
                <a:rPr lang="en-US" altLang="zh-CN" sz="2000" dirty="0"/>
                <a:t>,</a:t>
              </a:r>
              <a:r>
                <a:rPr lang="zh-CN" altLang="zh-CN" sz="2000" dirty="0"/>
                <a:t>表现的是他与土地的紧密联系</a:t>
              </a:r>
              <a:r>
                <a:rPr lang="en-US" altLang="zh-CN" sz="2000" dirty="0"/>
                <a:t>,</a:t>
              </a:r>
              <a:r>
                <a:rPr lang="zh-CN" altLang="zh-CN" sz="2000" dirty="0"/>
                <a:t>说他</a:t>
              </a:r>
              <a:r>
                <a:rPr lang="en-US" altLang="zh-CN" sz="2000" dirty="0"/>
                <a:t>“</a:t>
              </a:r>
              <a:r>
                <a:rPr lang="zh-CN" altLang="zh-CN" sz="2000" dirty="0"/>
                <a:t>思想保守、无法与时俱进</a:t>
              </a:r>
              <a:r>
                <a:rPr lang="en-US" altLang="zh-CN" sz="2000" dirty="0"/>
                <a:t>”</a:t>
              </a:r>
              <a:r>
                <a:rPr lang="zh-CN" altLang="zh-CN" sz="2000" dirty="0"/>
                <a:t>无根据。</a:t>
              </a:r>
            </a:p>
          </p:txBody>
        </p:sp>
      </p:grpSp>
      <p:grpSp>
        <p:nvGrpSpPr>
          <p:cNvPr id="15" name="组合 14"/>
          <p:cNvGrpSpPr/>
          <p:nvPr/>
        </p:nvGrpSpPr>
        <p:grpSpPr>
          <a:xfrm>
            <a:off x="251520" y="5445224"/>
            <a:ext cx="8640960" cy="1224136"/>
            <a:chOff x="251520" y="4680540"/>
            <a:chExt cx="8640960" cy="1224136"/>
          </a:xfrm>
        </p:grpSpPr>
        <p:grpSp>
          <p:nvGrpSpPr>
            <p:cNvPr id="16" name="组合 15"/>
            <p:cNvGrpSpPr/>
            <p:nvPr/>
          </p:nvGrpSpPr>
          <p:grpSpPr>
            <a:xfrm>
              <a:off x="251520" y="4680540"/>
              <a:ext cx="8640960" cy="1224136"/>
              <a:chOff x="251520" y="3683461"/>
              <a:chExt cx="8640960" cy="1224136"/>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5072518"/>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C</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215879128"/>
      </p:ext>
    </p:extLst>
  </p:cSld>
  <p:clrMapOvr>
    <a:masterClrMapping/>
  </p:clrMapOvr>
  <p:transition>
    <p:wipe dir="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小说以《锄》为标题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1525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锄作为一种农具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象征六安爷的人生和精神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锄喻示劳动者与土地的亲密关系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锄意味着传统的农业生产和生活方式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锄作为一种劳作行为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蕴含着六安爷对土地的热爱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又暗含着他对土地的告别。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答出三点即可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要综合考虑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与人物、环境、情节、主题等的关系。在文中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既是劳作的工具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也是联系六安爷与土地的媒介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又寄托着六安爷对土地的眷恋与热爱。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82417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4" name="矩形 3"/>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小说较为夸张地连续使用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几百万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之类的词语描述百亩园的历史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76872"/>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强调百亩园是西湾村人安身立命的物质基础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将百亩园抽象为一种生活方式的象征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与下文百亩园的一朝被毁构成鲜明尖锐的对比。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数量词的使用往往能让表达更有力度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更震撼。在小说第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连续使用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几千年几百代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几千斤几万斤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几百万几千万斤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等数量词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说明西湾村人世代居于此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土地是他们安身立命之本。这也与后面煤炭公司按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五千块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一万五千块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收购百亩园形成对比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造成强烈反差。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460214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092307"/>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既是理解六安爷的关键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也是理解小说主旨的关键。请结合全文进行分析。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56403"/>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六安爷层面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六安爷用这句话来回应村人的劝阻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由此能感受到他温和而又固执的性格特征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百亩园即将不复存在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六安爷的眼睛也快要失明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他要过在百亩园劳作的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由此能体会到他内心的隐痛。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小说主旨层面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在大地上劳作是一种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即劳动者的精神需要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随着传统的农业生产、生活方式的结束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耕种的意义只剩下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令人叹惋又发人深思。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要深入体会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等词语的本义和语境义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体会六安爷的内心世界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他是在抓住最后的机会与土地告别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也表现了他对农村传统生活方式的守护。由此再从人与土地的关系、传统生产生活方式的改变等角度深入思考即可。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04510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形象特征分析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夏尔爵士和电报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米歇尔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葛利索里亚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从开始偷窃住户的来信至今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夏尔爵士得到的只有失望。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这个绰号是他楼上并无坏心的青年们给他起的。一天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他们把这个称呼暗中告诉了女门房的女儿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结果一个传一个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最后传到他的耳朵里。夏尔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魏劳对这个没有恶意的绰号付之一笑。这个绰号是因为他有一身相当华贵的服饰。不过他的职业只是在第八十邮局的一个窗口而已。在长达近四十年的时间里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夏尔爵士总觉得那每天从他戴着手套的手指间经过的上千封信件里大概隐藏着爱情或诗情画意般的奇迹。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可是尽管他的欲望一年比一年强烈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他却从来没有打开过一封信。现在他的欲望得到了满足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然而像所有欲望一样欲壑难填。不过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夏尔爵士并不因此半途而废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直到今天他还没有被任何人发现。当他偷信的时候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只有一只有些耳聋的大灰猫在注视着他。有时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从一扇窗子里传出一首钢琴曲。他一天三次窥伺着邮差的到来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经常来的是一位女邮差。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为了躲过那可能观察他的眼睛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夏尔爵士在女邮差走后先出来在人行道上走几步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回来的时候再动手脚。第一个院子里没有人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只有那只灰猫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第二个院子里也没有人。他从口袋里掏出一个事先弄弯了的钩子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开始撬第一个信箱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如果它是空的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他便转向另一个信箱。夏尔爵士是好手。他和他的姐姐约色法如出一辙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只有死才能把他们的独身生活区别开来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我不知道这种差异还能持续多久。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9255391"/>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她死于败血症。约色法的猫因为心情忧郁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没有比她多活三个星期。夏尔爵士从此孤独了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他也有了了却此生的想法。后来他住到了圣罗曼街。正在他对住户的邮件感到失望的时候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他看到了这几个字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永别了。这是夏尔爵士六个月里第一次截获到一封电报。自从他在这里住下之后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还从未在任何一个信箱上看到过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的字样。电报是打给阿历克斯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马茹若尔的。他对这个人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正像对其他人一样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他面对这个名字感到困惑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因为他无法确切地知道这个人究竟是男的还是女的。他拿着电报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偷偷地向四周张望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没有人。假如电报是打给他的呢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他还未失去知觉吧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他一生中从未收到过一封电报。还有一件事让他感到吃惊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电报上没有署名。最后一件事是电报到达的时间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因为现在是中午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电报刚刚到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而上午他曾两次去看邮件都没有发现电报。钢琴声停止了。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于是夏尔爵士决定一反常态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他把电报拿在手里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一直来到信箱前。他看见了那只猫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它仿佛正在窥伺着他。阿历克斯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马茹若尔。五楼左侧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。他或她住在临街的房子里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那座房子几乎可以说是一座楼梯上唯一有地毯的大楼。夏尔爵士开始上楼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猫也跟着上楼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但在他的前面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与他相隔一两个台阶。他终于来到了阿历克斯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马茹若尔的门前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猫已经在那儿等着他了。夏尔爵士按了两次门铃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却没有任何动静。他正想去推门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猫却立起身抬起前爪替他推开了门。在猫的引导下走进了起居室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他看见了她。她躺在一张覆盖着带穗子的毛毯的长椅上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呼吸微弱而短促。这个棕发的年轻女人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他有时在晚上的信件来过之后能碰到她。在两扇窗子之间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立着一架黑色钢琴。他心神不安地走了过去。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他把一只老人的手伸向她。地毯上有一个小空瓶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在阳光下熠熠闪光。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859424"/>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打她的脸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强拉她坐起来。她没有睁开眼睛。他强迫她呕吐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她从昏迷中苏醒过来。她微微一笑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似乎同意要活下去。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这是一次没什么了不起的自杀。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但夏尔爵士在推门进来的时候并不知道。他不敢就这样离开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她几乎把他推了出去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但邀请他晚上来和她待一会儿。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我向您保证没事了。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她不得不这样连连地说。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夏尔爵士可受不了这种折磨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一直到晚上他都提心吊胆。二十点的时候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他拿着玫瑰花去按她的门铃。个子不高的年轻女人仿佛已经康复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脸色虽然还有些苍白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但健康已经没有问题了。她给他端来了黄豆沙拉枯茗干酪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他对这些食物过去吃得很少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但现在感到很喜欢。他心里暗想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享受新的快乐现在还为时不晚。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您不应该为一封电报难过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她垂下眼睛。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1850740"/>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这封电报是我发的。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她承认道。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但没有任何流露。他救了一个希望被救的人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这使他感到失望吗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我知道两小时以后它会送来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有人会给我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您冒的风险可太大了。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是这样。人生不过是一场游戏罢了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他凝视着两扇窗子之间的钢琴。他早晨或晚上听见的琴声就是她弹奏的。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所有的孤独都大同小异。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我经常看见您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您很威严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阿历克斯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马茹若尔说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我们虽然年龄不同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但我们是命运相同的人。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他们是命运相同的人。在后来的几个星期里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阿历克斯和夏尔爵士相互邀请。他拿出了漂亮的餐具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她负责餐后点心和酒。像大多数沉默寡言的人一样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他们俩都显得话很多。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5820582"/>
      </p:ext>
    </p:extLst>
  </p:cSld>
  <p:clrMapOvr>
    <a:masterClrMapping/>
  </p:clrMapOvr>
  <mc:AlternateContent xmlns:mc="http://schemas.openxmlformats.org/markup-compatibility/2006" xmlns:p14="http://schemas.microsoft.com/office/powerpoint/2010/main">
    <mc:Choice Requires="p14">
      <p:transition spd="slow" p14:dur="800">
        <p:pull dir="ru"/>
      </p:transition>
    </mc:Choice>
    <mc:Fallback xmlns="">
      <p:transition spd="slow">
        <p:pull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艺术形象的刻画是文学作品的重心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尤其是小说文本。艺术形象的赏析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侧重于形象特征的概括、形象塑造方法及形象作用的分析。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0238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不可阻挡的事情发生了。阿历克斯终于在一个乐队里取得了一个她所希望的位置。她走了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去英国、美国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把那只再也听不见音乐的猫托付给了夏尔爵士。她写信来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他却无法回信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因为她没有固定的地址。他去取阿历克斯的信件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但不再偷邻居的信了。很快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他的体力就衰退了。等着瞧吧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夏尔爵士将采取阿历克斯的办法。他要打一封电报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交到手脚干净的人手里。他应该让门半掩着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仔细地计算他的行动时间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以免人家来得太晚。可是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即使人家来得晚了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又有什么关系呢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夏尔爵士将最后一次对人们有用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至于他的生命能否得救则是次要的了。这次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永别了。也许是这几个字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也许是另外几个字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但要像阿历克斯那样不署名。夏尔爵士将幸福地死去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这并非所有人都能有的际遇。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选自《世界经典小小说》</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小说中夏尔爵士是一个怎样的人物形象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0685307"/>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54883490"/>
              </p:ext>
            </p:extLst>
          </p:nvPr>
        </p:nvGraphicFramePr>
        <p:xfrm>
          <a:off x="508000" y="1371212"/>
          <a:ext cx="8128000" cy="4795881"/>
        </p:xfrm>
        <a:graphic>
          <a:graphicData uri="http://schemas.openxmlformats.org/presentationml/2006/ole">
            <mc:AlternateContent xmlns:mc="http://schemas.openxmlformats.org/markup-compatibility/2006">
              <mc:Choice xmlns:v="urn:schemas-microsoft-com:vml" Requires="v">
                <p:oleObj spid="_x0000_s22539" name="文档" r:id="rId9" imgW="3922675" imgH="2313998" progId="Word.Document.12">
                  <p:embed/>
                </p:oleObj>
              </mc:Choice>
              <mc:Fallback>
                <p:oleObj name="文档" r:id="rId9" imgW="3922675" imgH="2313998" progId="Word.Document.12">
                  <p:embed/>
                  <p:pic>
                    <p:nvPicPr>
                      <p:cNvPr id="0" name=""/>
                      <p:cNvPicPr/>
                      <p:nvPr/>
                    </p:nvPicPr>
                    <p:blipFill>
                      <a:blip r:embed="rId10"/>
                      <a:stretch>
                        <a:fillRect/>
                      </a:stretch>
                    </p:blipFill>
                    <p:spPr>
                      <a:xfrm>
                        <a:off x="508000" y="1371212"/>
                        <a:ext cx="8128000" cy="4795881"/>
                      </a:xfrm>
                      <a:prstGeom prst="rect">
                        <a:avLst/>
                      </a:prstGeom>
                    </p:spPr>
                  </p:pic>
                </p:oleObj>
              </mc:Fallback>
            </mc:AlternateContent>
          </a:graphicData>
        </a:graphic>
      </p:graphicFrame>
      <p:sp>
        <p:nvSpPr>
          <p:cNvPr id="5" name="矩形 4"/>
          <p:cNvSpPr>
            <a:spLocks noChangeAspect="1"/>
          </p:cNvSpPr>
          <p:nvPr/>
        </p:nvSpPr>
        <p:spPr>
          <a:xfrm>
            <a:off x="395536" y="5568458"/>
            <a:ext cx="8456488"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smtClean="0">
                <a:solidFill>
                  <a:srgbClr val="FF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答卷一</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zh-CN" altLang="zh-CN" sz="2200" dirty="0" smtClean="0">
                <a:solidFill>
                  <a:srgbClr val="000000"/>
                </a:solidFill>
                <a:latin typeface="Times New Roman" panose="02020603050405020304" pitchFamily="18" charset="0"/>
                <a:cs typeface="Times New Roman" panose="02020603050405020304" pitchFamily="18" charset="0"/>
              </a:rPr>
              <a:t>　只有性格特征概括</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没有具体分析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也不符合答题范式。</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答卷</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虽有概括和分析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但要点不全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不够准确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也不符合答题范式。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3536970"/>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54545779"/>
              </p:ext>
            </p:extLst>
          </p:nvPr>
        </p:nvGraphicFramePr>
        <p:xfrm>
          <a:off x="508000" y="1827467"/>
          <a:ext cx="8128000" cy="4481853"/>
        </p:xfrm>
        <a:graphic>
          <a:graphicData uri="http://schemas.openxmlformats.org/presentationml/2006/ole">
            <mc:AlternateContent xmlns:mc="http://schemas.openxmlformats.org/markup-compatibility/2006">
              <mc:Choice xmlns:v="urn:schemas-microsoft-com:vml" Requires="v">
                <p:oleObj spid="_x0000_s29703" name="文档" r:id="rId9" imgW="3998962" imgH="2204562" progId="Word.Document.12">
                  <p:embed/>
                </p:oleObj>
              </mc:Choice>
              <mc:Fallback>
                <p:oleObj name="文档" r:id="rId9" imgW="3998962" imgH="2204562" progId="Word.Document.12">
                  <p:embed/>
                  <p:pic>
                    <p:nvPicPr>
                      <p:cNvPr id="0" name=""/>
                      <p:cNvPicPr/>
                      <p:nvPr/>
                    </p:nvPicPr>
                    <p:blipFill>
                      <a:blip r:embed="rId10"/>
                      <a:stretch>
                        <a:fillRect/>
                      </a:stretch>
                    </p:blipFill>
                    <p:spPr>
                      <a:xfrm>
                        <a:off x="508000" y="1827467"/>
                        <a:ext cx="8128000" cy="4481853"/>
                      </a:xfrm>
                      <a:prstGeom prst="rect">
                        <a:avLst/>
                      </a:prstGeom>
                    </p:spPr>
                  </p:pic>
                </p:oleObj>
              </mc:Fallback>
            </mc:AlternateContent>
          </a:graphicData>
        </a:graphic>
      </p:graphicFrame>
    </p:spTree>
    <p:extLst>
      <p:ext uri="{BB962C8B-B14F-4D97-AF65-F5344CB8AC3E}">
        <p14:creationId xmlns:p14="http://schemas.microsoft.com/office/powerpoint/2010/main" val="2199952635"/>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常见的设问方式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依据小说的相关内容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形象的特点。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具有什么样的性格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请简要概述。</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小说的主人公是什么样的人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请结合小说的具体内容分析。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请简要分析其性格特点。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要明了问的方式不同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答案拟制的形式也有所不同。如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一般情况下都不需要做具体分析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概括并分析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一般是要分析的。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问题的中心词不一样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答案也有所区别。如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就不完全一样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可以包括外貌形象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一般先要有一个定性的分析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先由题干明确要分析的人物形象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再在文中找出与该人物形象有关的文字信息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揣摩分析这些内容分别表现了人物的哪些方面或内涵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外在形象、心理情感、性情品行、性格特征、精神品质等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。找信息的切入点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人物在各个情节中的表现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以及人物的肖像、语言、心理等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人物活动的背景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社会环境与自然环境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比照对象与其他人物的不同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作者行文中直接或间接对人物进行的评价。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如果是要求分析形象特点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一般先用一个判断句表述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接着分点列举主要性格特征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如果是要求分析性格特点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就可以直接列举主要性格特征。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需要分析的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一般是先列举性格特征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再从文中找出一两句话印证即可。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7504653"/>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6519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广东揭阳、潮州联考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最佳配偶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麦克勒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我走进办公室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跟笑容满面的布列乔先生握了握手。跟我相比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他衣着十分讲究。他手里在搬弄着一叠纸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就像在搬弄着一叠煎饼。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你一定会对她十分满意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她可是我们用求同计算机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从符合推选条件的一亿一千多万个美国妇女中挑选出来的。我们按种族、宗教、人种、生活地区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对这些妇女进行了分类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我坐在那儿津津有味地听着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心想要是来这儿之前先冲个淋浴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那该多好。这儿的办公室整洁宜人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不过那张椅子令人坐得不太惬意。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1277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像魔术师那样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的一声把通向隔壁房间的门忽地打开。本来我心里就像揣了只兔子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怦怦直跳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这时就更手足无措了。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她长得很标致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美极了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沃克先生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这是蒙大拿州拉芬湖的邓菲尔德小姐。邓菲尔德小姐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这是纽约的弗兰克林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沃克先生。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就叫我弗兰克好了。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我唯唯诺诺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显得有点紧张。她确实太美了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您不妨想象一下。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布列乔刚走开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我们就聊了起来。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我对计算机为我选中的您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感到十分称心。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我竭力想把语调放温和些。也许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把她称为计算机选中的人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她一定不高兴。我是说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我对事情发展的结果感到满意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她莞尔一笑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露出了一排整齐的牙齿。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34680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她腼腆地说。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三十一岁。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我唐突地冲口而出。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这些全都记在了卡片上。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这场谈话似乎就要这样结束了。卡片上什么都介绍得清清楚楚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所以确实没什么好谈了。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今后打算要孩子吗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她先找了个话题。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正合我的意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这记录在卡片上的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未来计划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她指点着说。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我这才注意到我手中那一沓文件似的东西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第一页上贴着一张国际商用机械公司的计算机卡片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卡片上印有关于邓菲尔德小姐的重要数据。显然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她手中的那一沓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是关于我的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我们各自审视着自己手中的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每翻阅一页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都要发出很大的声响。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0498054"/>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0238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她喜欢古典音乐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兴趣爱好与生活习惯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您喜欢古典音乐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比任何东西都喜欢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我还收藏着弗兰基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拉尼歌曲的全部录音。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这倒是红极一时的歌唱家。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我赞许地附和道。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我俩的目光继续在字里行间浏览着。我注意到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她爱看书、看球赛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看电影爱坐前排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睡觉时爱把窗户关上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爱养狗、养猫、养金鱼、养金枪鱼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爱吃用意大利香肠做的三明治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将来要送孩子上私立学校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喜欢住在郊外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爱参观美术展览馆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她抬起了头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我们所有的爱好都很一致。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毫无两样。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我加上一句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我又读了标题为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她生性羞怯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不爱争论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讲话拘谨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属于贤妻良母型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5045977"/>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拄着锄把出村的时候又有人问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又去百亩园呀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倒拿着锄头的六安爷平静地笑笑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后晌天气这么热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眼睛又不方便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快回家歇歇吧六安爷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六安爷还是平静地笑笑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又没有收成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你是图啥呀你六安爷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六安爷已经记不清这样的问答重复过多少次了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他还是不紧不慢地笑笑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8837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您既不抽烟又不饮酒。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她满意地说。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我与烟酒无缘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只偶尔喝点啤酒。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栏目里没有提到啊。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也许没写上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这是我的疏忽。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我希望她不会放在心上。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我们终于各自看完了手里的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我们俩非常相像。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我和邓菲尔德结婚整整九年了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已经有三个孩子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两男一女。我们住在郊外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听着古典音乐和弗兰基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拉尼的录音。我俩最后一次争吵是很久以前的事了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所以早被我忘得一干二净。在每一件事上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我俩几乎都能步调一致。她是一个贤妻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我也可以算是个好丈夫。我们的婚姻看起来真是完美无缺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我却盘算着下个月就去离婚。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这种日子我再也过不下去了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7205859"/>
      </p:ext>
    </p:extLst>
  </p:cSld>
  <p:clrMapOvr>
    <a:masterClrMapping/>
  </p:clrMapOvr>
  <mc:AlternateContent xmlns:mc="http://schemas.openxmlformats.org/markup-compatibility/2006" xmlns:p14="http://schemas.microsoft.com/office/powerpoint/2010/main">
    <mc:Choice Requires="p14">
      <p:transition spd="slow" p14:dur="800">
        <p:pull dir="ld"/>
      </p:transition>
    </mc:Choice>
    <mc:Fallback xmlns="">
      <p:transition spd="slow">
        <p:pull dir="l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1683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384975"/>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性格内向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拘谨羞怯。</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爱好广泛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追求生活品质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有良好的生活习惯。</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潜意识里有对机械的程式化的生活的反抗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以及对生动鲜活的生活的向往。分析略。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找出表现人物形象的区域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性格特点的语言、心理、动作等描写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还可参照人物的身份、地位、经历、教养、气质等来分析人物。小说中人物的诸多因素直接决定了人物的言行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影响着人物的性格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还要有简单的分析。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9059290"/>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形象作用分析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安徽宣城二模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文本内容见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命题热点一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文中多次写到猫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41504866"/>
              </p:ext>
            </p:extLst>
          </p:nvPr>
        </p:nvGraphicFramePr>
        <p:xfrm>
          <a:off x="508000" y="1464002"/>
          <a:ext cx="8128000" cy="4358396"/>
        </p:xfrm>
        <a:graphic>
          <a:graphicData uri="http://schemas.openxmlformats.org/presentationml/2006/ole">
            <mc:AlternateContent xmlns:mc="http://schemas.openxmlformats.org/markup-compatibility/2006">
              <mc:Choice xmlns:v="urn:schemas-microsoft-com:vml" Requires="v">
                <p:oleObj spid="_x0000_s30727" name="文档" r:id="rId8" imgW="3922675" imgH="2102686" progId="Word.Document.12">
                  <p:embed/>
                </p:oleObj>
              </mc:Choice>
              <mc:Fallback>
                <p:oleObj name="文档" r:id="rId8" imgW="3922675" imgH="2102686" progId="Word.Document.12">
                  <p:embed/>
                  <p:pic>
                    <p:nvPicPr>
                      <p:cNvPr id="0" name=""/>
                      <p:cNvPicPr/>
                      <p:nvPr/>
                    </p:nvPicPr>
                    <p:blipFill>
                      <a:blip r:embed="rId9"/>
                      <a:stretch>
                        <a:fillRect/>
                      </a:stretch>
                    </p:blipFill>
                    <p:spPr>
                      <a:xfrm>
                        <a:off x="508000" y="1464002"/>
                        <a:ext cx="8128000" cy="4358396"/>
                      </a:xfrm>
                      <a:prstGeom prst="rect">
                        <a:avLst/>
                      </a:prstGeom>
                    </p:spPr>
                  </p:pic>
                </p:oleObj>
              </mc:Fallback>
            </mc:AlternateContent>
          </a:graphicData>
        </a:graphic>
      </p:graphicFrame>
      <p:sp>
        <p:nvSpPr>
          <p:cNvPr id="7" name="矩形 6"/>
          <p:cNvSpPr>
            <a:spLocks noChangeAspect="1"/>
          </p:cNvSpPr>
          <p:nvPr/>
        </p:nvSpPr>
        <p:spPr>
          <a:xfrm>
            <a:off x="508000" y="535552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没有掌握答题的基本套路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只回答了一个要点。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一是要点不全面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二是虽然有两个角度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但分析不到位。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00085218"/>
              </p:ext>
            </p:extLst>
          </p:nvPr>
        </p:nvGraphicFramePr>
        <p:xfrm>
          <a:off x="508000" y="1619774"/>
          <a:ext cx="8128000" cy="4833562"/>
        </p:xfrm>
        <a:graphic>
          <a:graphicData uri="http://schemas.openxmlformats.org/presentationml/2006/ole">
            <mc:AlternateContent xmlns:mc="http://schemas.openxmlformats.org/markup-compatibility/2006">
              <mc:Choice xmlns:v="urn:schemas-microsoft-com:vml" Requires="v">
                <p:oleObj spid="_x0000_s31751" name="文档" r:id="rId8" imgW="3998962" imgH="2377356" progId="Word.Document.12">
                  <p:embed/>
                </p:oleObj>
              </mc:Choice>
              <mc:Fallback>
                <p:oleObj name="文档" r:id="rId8" imgW="3998962" imgH="2377356" progId="Word.Document.12">
                  <p:embed/>
                  <p:pic>
                    <p:nvPicPr>
                      <p:cNvPr id="0" name=""/>
                      <p:cNvPicPr/>
                      <p:nvPr/>
                    </p:nvPicPr>
                    <p:blipFill>
                      <a:blip r:embed="rId9"/>
                      <a:stretch>
                        <a:fillRect/>
                      </a:stretch>
                    </p:blipFill>
                    <p:spPr>
                      <a:xfrm>
                        <a:off x="508000" y="1619774"/>
                        <a:ext cx="8128000" cy="4833562"/>
                      </a:xfrm>
                      <a:prstGeom prst="rect">
                        <a:avLst/>
                      </a:prstGeom>
                    </p:spPr>
                  </p:pic>
                </p:oleObj>
              </mc:Fallback>
            </mc:AlternateContent>
          </a:graphicData>
        </a:graphic>
      </p:graphicFrame>
    </p:spTree>
    <p:extLst>
      <p:ext uri="{BB962C8B-B14F-4D97-AF65-F5344CB8AC3E}">
        <p14:creationId xmlns:p14="http://schemas.microsoft.com/office/powerpoint/2010/main" val="4188889165"/>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常见的设问方式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人物是一个怎样的形象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塑造这一人物形象有什么作用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小说的主要人物是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请简要分析小说中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你认为作者塑造的人物形象有怎样的社会意义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请结合文章内容分析。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人物形象的艺术价值。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读准题意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分清形象的类型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不同类型的形象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其作用有所不同。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要注意搞清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不能回答反了。注意用词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它们大都等同于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pull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45137"/>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先要区分形象类型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人物形象要区分主要人物形象、次要人物形象和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另外还要注意物象等。接着根据不同形象来具体分析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主要人物形象指向主旨、情节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次要人物指向主要人物、主题、情节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指向情节、人、主题等。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一般从其象征意义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与人物、情节、主题的关系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氛围的创造等几个方面结合内容具体分析。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无论哪种类型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首先指向本身方面的作用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再分别从主旨、情节发展等方面分析。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strips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何家槐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看见一阵人穿得清清楚楚的打她身边走过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母亲亮着眼睛问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你们可是看火车去的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我也想去。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要去就去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又没有谁阻止你。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虽则没有谁阻止。她成年忙碌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尤其是在收豆的时候。这几天一放光她就起身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把家事料理妥当以后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她又忙着跑到天井里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扫干净了地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然后取下挂在泥墙上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或者枯树枝中间的豌豆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用一个笨重的木槌打豆。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5012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这几天天气很好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虽则已是十一月了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却还是暖和和的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象春天。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母亲只穿着一身单衣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戴一顶凉帽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一天到晚的捶着豌豆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一束又一束的。豆非常干燥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所以打豆一点不费力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有许多直象灯花的爆裂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自然而然的会裂开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象珍珠似的散满一地。可是打完豆以后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她还得理清枯叶泥沙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装进大竹篓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而且亲自挑上楼去。这些本来需要男子做的事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真苦够她了。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她一天打豆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连头也难得一抬。可是当她听到火车吹响汽笛的时候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她就放下了工作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忘神地抬起头来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闭着眼思索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有时还自言自语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要是我能看一看火车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0917563"/>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车站离我们家里并不很远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火车经过的时候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不但可以听到汽笛的声音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如果站在山坡上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还能够看见打回旋的白烟。因为附近有铁路还是最近的事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所以四方八面赶去看火车的人很多。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母亲打豆的天井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就在大路旁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村里人都得经过她的身边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如果要去火车站。一有人过去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她总要探问几句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尤其当他们回来的时候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看见了没有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自然看见了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象蛇一样的长吗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有点儿象。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只有一个喷火的龙头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却能带着几十节几百节的车子跑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不很奇怪吗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真的很奇怪。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1541969"/>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斜射的阳光明晃晃地照在六安爷的脸上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渐渐失明的眼睛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给他带来一种说不出的静穆。六安爷看不清人们的脸色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可他听得清人们的腔调。但是六安爷不想改变自己的主意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照样拄着锄把当拐棍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从从容容地走过。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百亩园就在河对面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一抬眼就能看见。一座三孔石桥跨过乱流河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把百亩园和村子连在一起。这整整一百二十亩平坦肥沃的河滩地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西湾村人不知把几千斤几万斤的汗水撒在百亩园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也不知从百亩园的土地上收获了几百万几千万斤的粮食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更不知这几百万几千万斤的粮食养活了世世代代多少人。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1086820"/>
      </p:ext>
    </p:extLst>
  </p:cSld>
  <p:clrMapOvr>
    <a:masterClrMapping/>
  </p:clrMapOvr>
  <p:transition>
    <p:randomBa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因为她象小孩子似的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不断地问长问短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有许多人简直让她盘问得不能忍受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我们回答不了许多的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最好你自己去看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在她看来象是永远做不到的事。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你要去就去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虽则没有谁阻止。她一生很少出门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成年累月的给钉在家里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象钉子一样。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3793494"/>
      </p:ext>
    </p:extLst>
  </p:cSld>
  <p:clrMapOvr>
    <a:masterClrMapping/>
  </p:clrMapOvr>
  <p:transition spd="slow">
    <p:strips/>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在这呆滞古板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很少变化的生活中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她对火车发生了很大的兴趣。那悠长的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古怪的汽笛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尤其使她起了辽远的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不可思议的幻想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飘飘然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仿佛她已坐了那蛇一样长的怪物飞往另一世界。不论什么时候一听到那种声音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她就闭上眼睛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似乎她在听着天外传来的呼唤。完全失神一样地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喂猪她会马上放下麦粥桶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洗衣服她会马上放下板刷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在煮饭的时候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她也会立刻抛开火钳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有时忘了添柴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有时却尽管把柴往灶门送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以致不是把饭煮得半生半熟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就是烧焦了半锅。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你也是坐着火车回来的吗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她时常问从省城回来的人。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火车跑得很快吗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一天可以跑一千多里路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我早上还在杭州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现在却在这儿跟你讲话了。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9875417"/>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那末比航船还快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自然自然。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它是怎样跑的呢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那可说不上来。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她感叹着说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一天跑一千多里路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如果用脚走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脚胫也要走断了。这究竟是怎样的东西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跑得这样快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又叫得这样响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跟她讲话的人唯恐她噜口苏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急急想走开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可是母亲又拉住问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你想我能坐着火车去拜省城隍吗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虽则没有谁阻止。她举起木槌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紧紧地捏住一束豌豆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很想一槌打下去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可是一转念她却深深地叹息了。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原载《文学》一九三四年一月一日第二卷第一号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950162"/>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0808"/>
            <a:ext cx="426270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评价母亲这一人物</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6169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母亲是朴实、坚忍、勤勉持家的传统女性。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母亲受到新事物的感召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具有尝试新生活的内在倾向。</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母亲受传统和现实的羁绊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缺乏将希望变为行动的自觉和勇气。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从母亲劳作的情况看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可以确定母亲是一位勤劳的农村妇女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她不辞辛劳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承担起繁重的家务劳动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从母亲的心理看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母亲有一个希望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希望看一看新生事物火车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但始终没有走出去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没有看到就在身边不远处的火车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这又体现了她有生活和思想上的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略显保守和缺乏将希望变为行动的勇气。据此分析即可。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2205545"/>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从今年起百亩园再也不会收获庄稼了。煤炭公司看中了百亩园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要在这块地上建一个焦炭厂。两年里反复地谈判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煤炭公司一直把土地收购价压在每亩五千块。为了表示绝不接受的决心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今年下种的季节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西湾村人坚决地把庄稼照样种了下去。煤炭公司终于妥协了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每亩地一万五千块。这场惊心动魄的谈判像传奇一样在乱流河两岸到处被人传颂。一万五千块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简直就是一个让人头晕的天价。按照最好的年景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现在一亩地一年也就能收入一百多块钱。想一想就让人头晕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你得受一百多年的辛苦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流一百多年的汗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才能在一亩地里刨出来一万五千块钱呐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胜利的喜悦中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没有人再去百亩园了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因为合同一签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钱一拿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推土机马上就要开进来了。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那些被人遗忘了的种子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还是和千百年来一样破土而出了。每天早上嫩绿的叶子上都会有珍珠一样的露水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在晨风中把阳光变幻得五彩缤纷。这些种子们不知道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永远不会再有人来伺候它们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收获它们了。从此往后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百亩园里将是炉火熊熊、浓烟滚滚的另一番景象。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六安爷舍不得那些种子。他掐着指头计算着出苗的时间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到了该间苗锄头遍的日子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六安爷就拄着锄头来到百亩园。一天三晌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一晌不落。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劳累了一天的六安爷已经感觉到腰背的酸痛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满是老茧的手也有些僵硬。他蹲下身子摸索着探出一块空地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坐在黄土上很享受地慢慢吸一支烟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等着僵硬了的筋骨舒缓下来。等到歇够了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就再拄着锄把站起来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青筋暴突的臂膀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把锄头一次又一次稳稳地探进摇摆的苗垄里去。没有人催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自己心里也不急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六安爷只想一个人慢慢地锄地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就好像一个人对着一壶老酒细斟慢饮。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607168"/>
      </p:ext>
    </p:extLst>
  </p:cSld>
  <p:clrMapOvr>
    <a:masterClrMapping/>
  </p:clrMapOvr>
  <p:transition>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西山的阴影落进了河谷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被太阳晒了一天的六安爷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立刻感觉到了肩背上升起的一丝凉意。他缓缓地直起腰来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把捏锄把的两只手一先一后举到嘴前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轻轻地啐上几点唾沫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又深深地埋下腰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举起了锄头。随着臂膀有力的拉拽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锋利的锄刃闷在黄土里咯嘣咯嘣地割断了草根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间开了密集的幼苗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新鲜的黄土一股一股地翻起来。六安爷惬意地微笑着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虽然看不清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耳朵里的声音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鼻子里的气味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河谷里渐起的凉意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都让他舒服。银亮的锄板鱼儿戏水一般地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在禾苗的绿波中上下翻飞。于是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松软新鲜的黄土上留下两行长长的跨距整齐的脚印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脚印的两旁是株距均匀的玉茭和青豆的幼苗。六安爷种了一辈子庄稼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锄了一辈子地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眼下这一次有些不一般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六安爷心里知道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这是他这辈子最后一次锄地了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最后一次给百亩园的庄稼锄地了。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325725"/>
      </p:ext>
    </p:ext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沉静的暮色中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百亩园显得寂寥、空旷。六安爷喜欢这天地间昏暗的时辰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眼睛里边和眼睛外边的世界是一样的。他知道自己正慢慢融入眼前这黑暗的世界里。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很多天以后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人们跟着推土机来到百亩园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无比惊讶地发现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六安爷锄过的苗垄里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茁壮的禾苗均匀整齐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六安爷总是平静固执地说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2362533"/>
      </p:ext>
    </p:extLst>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943241"/>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 </a:t>
            </a:r>
            <a:r>
              <a:rPr lang="zh-CN" altLang="zh-CN" sz="2200" dirty="0">
                <a:solidFill>
                  <a:srgbClr val="000000"/>
                </a:solidFill>
                <a:latin typeface="Times New Roman" panose="02020603050405020304" pitchFamily="18" charset="0"/>
                <a:cs typeface="Times New Roman" panose="02020603050405020304" pitchFamily="18" charset="0"/>
              </a:rPr>
              <a:t>小说开头寥寥几句对话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六安爷这个勤劳而孤僻的老农形象已经跃然纸上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他与村人的分歧也开始显露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并为下文情节发展埋下了伏笔。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 </a:t>
            </a:r>
            <a:r>
              <a:rPr lang="zh-CN" altLang="zh-CN" sz="2200" dirty="0">
                <a:solidFill>
                  <a:srgbClr val="000000"/>
                </a:solidFill>
                <a:latin typeface="Times New Roman" panose="02020603050405020304" pitchFamily="18" charset="0"/>
                <a:cs typeface="Times New Roman" panose="02020603050405020304" pitchFamily="18" charset="0"/>
              </a:rPr>
              <a:t>西湾村人与煤炭公司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惊心动魄的谈判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是小说中隐约可见的叙事背景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也是深刻的社会背景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巧妙地将六安爷的个人感受跟时代的变化连接起来。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 </a:t>
            </a:r>
            <a:r>
              <a:rPr lang="zh-CN" altLang="zh-CN" sz="2200" dirty="0">
                <a:solidFill>
                  <a:srgbClr val="000000"/>
                </a:solidFill>
                <a:latin typeface="Times New Roman" panose="02020603050405020304" pitchFamily="18" charset="0"/>
                <a:cs typeface="Times New Roman" panose="02020603050405020304" pitchFamily="18" charset="0"/>
              </a:rPr>
              <a:t>小说中写到百亩园将要变成焦炭厂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往日的田园风光将会被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炉火熊熊、浓烟滚滚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的景象所取代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深化了作者关于生态问题的思考及小说的环保主题。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 </a:t>
            </a:r>
            <a:r>
              <a:rPr lang="zh-CN" altLang="zh-CN" sz="2200" dirty="0">
                <a:solidFill>
                  <a:srgbClr val="000000"/>
                </a:solidFill>
                <a:latin typeface="Times New Roman" panose="02020603050405020304" pitchFamily="18" charset="0"/>
                <a:cs typeface="Times New Roman" panose="02020603050405020304" pitchFamily="18" charset="0"/>
              </a:rPr>
              <a:t>关于六安爷锄地的描写生动而富有诗意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传达了六安爷在百亩园劳作时惬意舒畅的感觉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这样的写法强化了小说所表达的人与土地分离的悲凉感。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1425357"/>
      </p:ext>
    </p:extLst>
  </p:cSld>
  <p:clrMapOvr>
    <a:masterClrMapping/>
  </p:clrMapOvr>
  <p:transition>
    <p:pull dir="r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115</TotalTime>
  <Words>6780</Words>
  <Application>Microsoft Office PowerPoint</Application>
  <PresentationFormat>全屏显示(4:3)</PresentationFormat>
  <Paragraphs>408</Paragraphs>
  <Slides>43</Slides>
  <Notes>20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57"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第2讲　主要形象赏析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2016-10-10T06:55:48Z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