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99" r:id="rId2"/>
    <p:sldId id="278" r:id="rId3"/>
    <p:sldId id="257" r:id="rId4"/>
    <p:sldId id="258" r:id="rId5"/>
    <p:sldId id="266" r:id="rId6"/>
    <p:sldId id="268" r:id="rId7"/>
    <p:sldId id="269" r:id="rId8"/>
    <p:sldId id="270" r:id="rId9"/>
    <p:sldId id="302" r:id="rId10"/>
    <p:sldId id="272" r:id="rId11"/>
    <p:sldId id="274" r:id="rId12"/>
    <p:sldId id="259" r:id="rId13"/>
    <p:sldId id="261" r:id="rId14"/>
    <p:sldId id="304" r:id="rId15"/>
    <p:sldId id="262" r:id="rId16"/>
    <p:sldId id="264" r:id="rId17"/>
    <p:sldId id="307" r:id="rId18"/>
    <p:sldId id="310" r:id="rId19"/>
    <p:sldId id="308" r:id="rId20"/>
    <p:sldId id="311" r:id="rId21"/>
    <p:sldId id="289" r:id="rId22"/>
    <p:sldId id="290" r:id="rId23"/>
    <p:sldId id="294" r:id="rId24"/>
    <p:sldId id="296" r:id="rId25"/>
    <p:sldId id="309" r:id="rId26"/>
    <p:sldId id="312" r:id="rId27"/>
    <p:sldId id="300" r:id="rId28"/>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802" autoAdjust="0"/>
    <p:restoredTop sz="94660"/>
  </p:normalViewPr>
  <p:slideViewPr>
    <p:cSldViewPr>
      <p:cViewPr varScale="1">
        <p:scale>
          <a:sx n="49" d="100"/>
          <a:sy n="49" d="100"/>
        </p:scale>
        <p:origin x="-114" y="-56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pPr/>
              <a:t>2018-6-5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pPr/>
              <a:t>‹#›</a:t>
            </a:fld>
            <a:endParaRPr lang="zh-CN" altLang="en-US"/>
          </a:p>
        </p:txBody>
      </p:sp>
    </p:spTree>
    <p:extLst>
      <p:ext uri="{BB962C8B-B14F-4D97-AF65-F5344CB8AC3E}">
        <p14:creationId xmlns=""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10</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slide" Target="slide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2350790" y="2368724"/>
            <a:ext cx="39592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accent6">
                    <a:lumMod val="75000"/>
                  </a:schemeClr>
                </a:solidFill>
                <a:latin typeface="微软雅黑" pitchFamily="34" charset="-122"/>
                <a:ea typeface="微软雅黑" pitchFamily="34" charset="-122"/>
              </a:rPr>
              <a:t>第一单元　</a:t>
            </a:r>
            <a:endParaRPr lang="en-US" altLang="zh-CN" sz="1600" i="1" dirty="0">
              <a:solidFill>
                <a:schemeClr val="accent6">
                  <a:lumMod val="75000"/>
                </a:schemeClr>
              </a:solidFill>
              <a:latin typeface="微软雅黑" pitchFamily="34" charset="-122"/>
              <a:ea typeface="微软雅黑" pitchFamily="34" charset="-122"/>
            </a:endParaRPr>
          </a:p>
        </p:txBody>
      </p:sp>
      <p:sp>
        <p:nvSpPr>
          <p:cNvPr id="12" name="TextBox 11"/>
          <p:cNvSpPr txBox="1"/>
          <p:nvPr/>
        </p:nvSpPr>
        <p:spPr>
          <a:xfrm>
            <a:off x="2350790" y="2792939"/>
            <a:ext cx="8359785" cy="1015663"/>
          </a:xfrm>
          <a:prstGeom prst="rect">
            <a:avLst/>
          </a:prstGeom>
          <a:noFill/>
        </p:spPr>
        <p:txBody>
          <a:bodyPr wrap="square" rtlCol="0">
            <a:spAutoFit/>
          </a:bodyPr>
          <a:lstStyle/>
          <a:p>
            <a:r>
              <a:rPr lang="en-US" altLang="zh-CN" sz="6000" b="1"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4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百</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丈山记</a:t>
            </a:r>
            <a:endPar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Picture 3" descr="C:\Users\Administrator\Desktop\tupian\未命名_副本.pn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6516"/>
          <a:stretch/>
        </p:blipFill>
        <p:spPr bwMode="auto">
          <a:xfrm>
            <a:off x="8514903" y="6524"/>
            <a:ext cx="3672408" cy="274968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098" y="839154"/>
            <a:ext cx="11798255" cy="194873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宋孝宗淳熙二年</a:t>
            </a:r>
            <a:r>
              <a:rPr lang="en-US" altLang="zh-CN" sz="2800" kern="100" dirty="0">
                <a:latin typeface="Times New Roman"/>
                <a:ea typeface="华文细黑"/>
                <a:cs typeface="Courier New"/>
              </a:rPr>
              <a:t>(1175)</a:t>
            </a:r>
            <a:r>
              <a:rPr lang="zh-CN" altLang="zh-CN" sz="2800" kern="100" dirty="0">
                <a:latin typeface="Times New Roman"/>
                <a:ea typeface="华文细黑"/>
                <a:cs typeface="Times New Roman"/>
              </a:rPr>
              <a:t>，作者与刘冲父、平父、吕叔敬、表弟徐周宾同游百丈山，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既皆赋诗，以纪其胜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，复又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叙次其详如此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，诗文并作，记其游览之胜，目的在于引导人们去游览百丈山的胜景。</a:t>
            </a:r>
            <a:endParaRPr lang="zh-CN" altLang="zh-CN" sz="1050" kern="100" dirty="0">
              <a:effectLst/>
              <a:latin typeface="宋体"/>
              <a:cs typeface="Courier New"/>
            </a:endParaRPr>
          </a:p>
        </p:txBody>
      </p:sp>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写作背景</a:t>
            </a:r>
            <a:endParaRPr lang="zh-CN" altLang="en-US" sz="2400" kern="0" dirty="0">
              <a:solidFill>
                <a:sysClr val="window" lastClr="FFFFFF"/>
              </a:solidFill>
              <a:effectLst/>
              <a:latin typeface="微软雅黑" pitchFamily="34" charset="-122"/>
              <a:ea typeface="微软雅黑"/>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二</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15422915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06574" y="1117711"/>
            <a:ext cx="11344407" cy="1384995"/>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以</a:t>
            </a:r>
            <a:r>
              <a:rPr lang="zh-CN" altLang="zh-CN" sz="2800" kern="100" dirty="0">
                <a:solidFill>
                  <a:srgbClr val="FF0000"/>
                </a:solidFill>
                <a:latin typeface="Times New Roman"/>
                <a:ea typeface="华文细黑"/>
                <a:cs typeface="Times New Roman"/>
              </a:rPr>
              <a:t>纪</a:t>
            </a:r>
            <a:r>
              <a:rPr lang="zh-CN" altLang="zh-CN" sz="2800" kern="100" dirty="0">
                <a:latin typeface="Times New Roman"/>
                <a:ea typeface="华文细黑"/>
                <a:cs typeface="Times New Roman"/>
              </a:rPr>
              <a:t>其胜　　通</a:t>
            </a:r>
            <a:r>
              <a:rPr lang="en-US" altLang="zh-CN" sz="2800" kern="100" dirty="0" smtClean="0">
                <a:latin typeface="Times New Roman"/>
                <a:ea typeface="华文细黑"/>
                <a:cs typeface="Courier New"/>
              </a:rPr>
              <a:t>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24" name="矩形 23"/>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itchFamily="34" charset="-122"/>
                <a:ea typeface="微软雅黑"/>
              </a:rPr>
              <a:t>基础梳理</a:t>
            </a:r>
            <a:endParaRPr lang="zh-CN" altLang="en-US" sz="2400" kern="0" dirty="0">
              <a:solidFill>
                <a:sysClr val="window" lastClr="FFFFFF"/>
              </a:solidFill>
              <a:latin typeface="微软雅黑" pitchFamily="34" charset="-122"/>
              <a:ea typeface="微软雅黑"/>
            </a:endParaRPr>
          </a:p>
        </p:txBody>
      </p:sp>
      <p:sp>
        <p:nvSpPr>
          <p:cNvPr id="25" name="矩形 24"/>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三</a:t>
            </a:r>
            <a:endParaRPr lang="zh-CN" altLang="en-US" sz="2400" kern="0" dirty="0">
              <a:solidFill>
                <a:sysClr val="window" lastClr="FFFFFF"/>
              </a:solidFill>
              <a:latin typeface="微软雅黑" pitchFamily="34" charset="-122"/>
              <a:ea typeface="微软雅黑"/>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2926854" y="1844824"/>
            <a:ext cx="1261884" cy="523220"/>
          </a:xfrm>
          <a:prstGeom prst="rect">
            <a:avLst/>
          </a:prstGeom>
        </p:spPr>
        <p:txBody>
          <a:bodyPr wrap="none">
            <a:spAutoFit/>
          </a:bodyPr>
          <a:lstStyle/>
          <a:p>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记</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5" name="矩形 4"/>
          <p:cNvSpPr/>
          <p:nvPr/>
        </p:nvSpPr>
        <p:spPr>
          <a:xfrm>
            <a:off x="4367014" y="1844824"/>
            <a:ext cx="902811"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记载</a:t>
            </a:r>
          </a:p>
        </p:txBody>
      </p:sp>
    </p:spTree>
    <p:extLst>
      <p:ext uri="{BB962C8B-B14F-4D97-AF65-F5344CB8AC3E}">
        <p14:creationId xmlns="" xmlns:p14="http://schemas.microsoft.com/office/powerpoint/2010/main" val="10737815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4" grpId="0"/>
      <p:bldP spid="4" grpId="1"/>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34566" y="548680"/>
            <a:ext cx="11232086"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1916832"/>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乃</a:t>
            </a:r>
            <a:endParaRPr lang="zh-CN" altLang="zh-CN" sz="1050" kern="100" dirty="0">
              <a:effectLst/>
              <a:latin typeface="宋体"/>
              <a:cs typeface="Courier New"/>
            </a:endParaRPr>
          </a:p>
        </p:txBody>
      </p:sp>
      <p:sp>
        <p:nvSpPr>
          <p:cNvPr id="4" name="左大括号 3"/>
          <p:cNvSpPr/>
          <p:nvPr/>
        </p:nvSpPr>
        <p:spPr>
          <a:xfrm>
            <a:off x="1342678" y="1476779"/>
            <a:ext cx="360040" cy="173619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1260755"/>
            <a:ext cx="6974241" cy="2031325"/>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十余级</a:t>
            </a:r>
            <a:r>
              <a:rPr lang="zh-CN" altLang="zh-CN" sz="2800" kern="100" dirty="0">
                <a:solidFill>
                  <a:srgbClr val="FF0000"/>
                </a:solidFill>
                <a:latin typeface="Times New Roman"/>
                <a:ea typeface="华文细黑"/>
                <a:cs typeface="Times New Roman"/>
              </a:rPr>
              <a:t>乃</a:t>
            </a:r>
            <a:r>
              <a:rPr lang="zh-CN" altLang="zh-CN" sz="2800" kern="100" dirty="0">
                <a:latin typeface="Times New Roman"/>
                <a:ea typeface="华文细黑"/>
                <a:cs typeface="Times New Roman"/>
              </a:rPr>
              <a:t>得</a:t>
            </a:r>
            <a:r>
              <a:rPr lang="zh-CN" altLang="zh-CN" sz="2800" kern="100" dirty="0" smtClean="0">
                <a:latin typeface="Times New Roman"/>
                <a:ea typeface="华文细黑"/>
                <a:cs typeface="Times New Roman"/>
              </a:rPr>
              <a:t>度</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乃</a:t>
            </a:r>
            <a:r>
              <a:rPr lang="zh-CN" altLang="zh-CN" sz="2800" kern="100" dirty="0">
                <a:latin typeface="Times New Roman"/>
                <a:ea typeface="华文细黑"/>
                <a:cs typeface="Times New Roman"/>
              </a:rPr>
              <a:t>为前所谓小涧</a:t>
            </a:r>
            <a:r>
              <a:rPr lang="zh-CN" altLang="zh-CN" sz="2800" kern="100" dirty="0" smtClean="0">
                <a:latin typeface="Times New Roman"/>
                <a:ea typeface="华文细黑"/>
                <a:cs typeface="Times New Roman"/>
              </a:rPr>
              <a:t>也</a:t>
            </a:r>
            <a:r>
              <a:rPr lang="en-US" altLang="zh-CN" sz="2800" kern="100" dirty="0">
                <a:latin typeface="Times New Roman"/>
                <a:ea typeface="华文细黑"/>
                <a:cs typeface="Times New Roman"/>
              </a:rPr>
              <a:t>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其</a:t>
            </a:r>
            <a:r>
              <a:rPr lang="zh-CN" altLang="zh-CN" sz="2800" kern="100" dirty="0">
                <a:latin typeface="Times New Roman"/>
                <a:ea typeface="华文细黑"/>
                <a:cs typeface="Times New Roman"/>
              </a:rPr>
              <a:t>沫</a:t>
            </a:r>
            <a:r>
              <a:rPr lang="zh-CN" altLang="zh-CN" sz="2800" kern="100" dirty="0">
                <a:solidFill>
                  <a:srgbClr val="FF0000"/>
                </a:solidFill>
                <a:latin typeface="Times New Roman"/>
                <a:ea typeface="华文细黑"/>
                <a:cs typeface="Times New Roman"/>
              </a:rPr>
              <a:t>乃</a:t>
            </a:r>
            <a:r>
              <a:rPr lang="zh-CN" altLang="zh-CN" sz="2800" kern="100" dirty="0">
                <a:latin typeface="Times New Roman"/>
                <a:ea typeface="华文细黑"/>
                <a:cs typeface="Times New Roman"/>
              </a:rPr>
              <a:t>如散珠</a:t>
            </a:r>
            <a:r>
              <a:rPr lang="zh-CN" altLang="zh-CN" sz="2800" kern="100" dirty="0" smtClean="0">
                <a:latin typeface="Times New Roman"/>
                <a:ea typeface="华文细黑"/>
                <a:cs typeface="Times New Roman"/>
              </a:rPr>
              <a:t>喷雾</a:t>
            </a:r>
            <a:r>
              <a:rPr lang="en-US" altLang="zh-CN" sz="2800" kern="100" dirty="0" smtClean="0">
                <a:latin typeface="Times New Roman"/>
                <a:ea typeface="华文细黑"/>
                <a:cs typeface="Times New Roman"/>
              </a:rPr>
              <a:t>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3" name="矩形 12"/>
          <p:cNvSpPr/>
          <p:nvPr/>
        </p:nvSpPr>
        <p:spPr>
          <a:xfrm>
            <a:off x="334566" y="4069976"/>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其</a:t>
            </a:r>
            <a:endParaRPr lang="zh-CN" altLang="zh-CN" sz="1050" kern="100" dirty="0">
              <a:effectLst/>
              <a:latin typeface="宋体"/>
              <a:cs typeface="Courier New"/>
            </a:endParaRPr>
          </a:p>
        </p:txBody>
      </p:sp>
      <p:sp>
        <p:nvSpPr>
          <p:cNvPr id="14" name="左大括号 13"/>
          <p:cNvSpPr/>
          <p:nvPr/>
        </p:nvSpPr>
        <p:spPr>
          <a:xfrm>
            <a:off x="1342678" y="3629923"/>
            <a:ext cx="360040" cy="173619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1785261" y="3413899"/>
            <a:ext cx="6974241" cy="2031325"/>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阁据</a:t>
            </a:r>
            <a:r>
              <a:rPr lang="zh-CN" altLang="zh-CN" sz="2800" kern="100" dirty="0">
                <a:solidFill>
                  <a:srgbClr val="FF0000"/>
                </a:solidFill>
                <a:latin typeface="Times New Roman"/>
                <a:ea typeface="华文细黑"/>
                <a:cs typeface="Times New Roman"/>
              </a:rPr>
              <a:t>其</a:t>
            </a:r>
            <a:r>
              <a:rPr lang="zh-CN" altLang="zh-CN" sz="2800" kern="100" dirty="0">
                <a:latin typeface="Times New Roman"/>
                <a:ea typeface="华文细黑"/>
                <a:cs typeface="Times New Roman"/>
              </a:rPr>
              <a:t>上</a:t>
            </a:r>
            <a:r>
              <a:rPr lang="zh-CN" altLang="zh-CN" sz="2800" kern="100" dirty="0" smtClean="0">
                <a:latin typeface="Times New Roman"/>
                <a:ea typeface="华文细黑"/>
                <a:cs typeface="Times New Roman"/>
              </a:rPr>
              <a:t>流</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以纪</a:t>
            </a:r>
            <a:r>
              <a:rPr lang="zh-CN" altLang="zh-CN" sz="2800" kern="100" dirty="0" smtClean="0">
                <a:solidFill>
                  <a:srgbClr val="FF0000"/>
                </a:solidFill>
                <a:latin typeface="Times New Roman"/>
                <a:ea typeface="华文细黑"/>
                <a:cs typeface="Times New Roman"/>
              </a:rPr>
              <a:t>其</a:t>
            </a:r>
            <a:r>
              <a:rPr lang="zh-CN" altLang="zh-CN" sz="2800" kern="100" dirty="0" smtClean="0">
                <a:latin typeface="Times New Roman"/>
                <a:ea typeface="华文细黑"/>
                <a:cs typeface="Times New Roman"/>
              </a:rPr>
              <a:t>胜</a:t>
            </a:r>
            <a:r>
              <a:rPr lang="en-US" altLang="zh-CN" sz="2800" kern="100" dirty="0" smtClean="0">
                <a:latin typeface="Times New Roman"/>
                <a:ea typeface="华文细黑"/>
                <a:cs typeface="Times New Roman"/>
              </a:rPr>
              <a:t>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而</a:t>
            </a:r>
            <a:r>
              <a:rPr lang="zh-CN" altLang="zh-CN" sz="2800" kern="100" dirty="0">
                <a:latin typeface="Times New Roman"/>
                <a:ea typeface="华文细黑"/>
                <a:cs typeface="Times New Roman"/>
              </a:rPr>
              <a:t>最</a:t>
            </a:r>
            <a:r>
              <a:rPr lang="zh-CN" altLang="zh-CN" sz="2800" kern="100" dirty="0">
                <a:solidFill>
                  <a:srgbClr val="FF0000"/>
                </a:solidFill>
                <a:latin typeface="Times New Roman"/>
                <a:ea typeface="华文细黑"/>
                <a:cs typeface="Times New Roman"/>
              </a:rPr>
              <a:t>其</a:t>
            </a:r>
            <a:r>
              <a:rPr lang="zh-CN" altLang="zh-CN" sz="2800" kern="100" dirty="0">
                <a:latin typeface="Times New Roman"/>
                <a:ea typeface="华文细黑"/>
                <a:cs typeface="Times New Roman"/>
              </a:rPr>
              <a:t>可观</a:t>
            </a:r>
            <a:r>
              <a:rPr lang="zh-CN" altLang="zh-CN" sz="2800" kern="100" dirty="0" smtClean="0">
                <a:latin typeface="Times New Roman"/>
                <a:ea typeface="华文细黑"/>
                <a:cs typeface="Times New Roman"/>
              </a:rPr>
              <a:t>者</a:t>
            </a:r>
            <a:r>
              <a:rPr lang="en-US" altLang="zh-CN" sz="2800" kern="100" dirty="0" smtClean="0">
                <a:latin typeface="Times New Roman"/>
                <a:ea typeface="华文细黑"/>
                <a:cs typeface="Times New Roman"/>
              </a:rPr>
              <a:t>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 name="矩形 1"/>
          <p:cNvSpPr/>
          <p:nvPr/>
        </p:nvSpPr>
        <p:spPr>
          <a:xfrm>
            <a:off x="4006974" y="1340768"/>
            <a:ext cx="54373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才</a:t>
            </a:r>
            <a:endParaRPr lang="zh-CN" altLang="en-US" sz="2800" dirty="0">
              <a:solidFill>
                <a:srgbClr val="3333FF"/>
              </a:solidFill>
            </a:endParaRPr>
          </a:p>
        </p:txBody>
      </p:sp>
      <p:sp>
        <p:nvSpPr>
          <p:cNvPr id="6" name="矩形 5"/>
          <p:cNvSpPr/>
          <p:nvPr/>
        </p:nvSpPr>
        <p:spPr>
          <a:xfrm>
            <a:off x="4655046" y="1988840"/>
            <a:ext cx="543739"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就</a:t>
            </a:r>
            <a:endParaRPr lang="zh-CN" altLang="en-US" sz="2800" kern="100">
              <a:solidFill>
                <a:srgbClr val="3333FF"/>
              </a:solidFill>
              <a:latin typeface="Times New Roman"/>
              <a:ea typeface="华文细黑"/>
              <a:cs typeface="Times New Roman"/>
            </a:endParaRPr>
          </a:p>
        </p:txBody>
      </p:sp>
      <p:sp>
        <p:nvSpPr>
          <p:cNvPr id="7" name="矩形 6"/>
          <p:cNvSpPr/>
          <p:nvPr/>
        </p:nvSpPr>
        <p:spPr>
          <a:xfrm>
            <a:off x="4655046" y="2617748"/>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于是</a:t>
            </a:r>
            <a:endParaRPr lang="zh-CN" altLang="en-US" sz="2800" kern="100" dirty="0">
              <a:solidFill>
                <a:srgbClr val="3333FF"/>
              </a:solidFill>
              <a:latin typeface="Times New Roman"/>
              <a:ea typeface="华文细黑"/>
              <a:cs typeface="Times New Roman"/>
            </a:endParaRPr>
          </a:p>
        </p:txBody>
      </p:sp>
      <p:sp>
        <p:nvSpPr>
          <p:cNvPr id="8" name="矩形 7"/>
          <p:cNvSpPr/>
          <p:nvPr/>
        </p:nvSpPr>
        <p:spPr>
          <a:xfrm>
            <a:off x="3718942" y="3501008"/>
            <a:ext cx="902811"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小涧</a:t>
            </a:r>
            <a:endParaRPr lang="zh-CN" altLang="en-US" sz="2800" kern="100">
              <a:solidFill>
                <a:srgbClr val="3333FF"/>
              </a:solidFill>
              <a:latin typeface="Times New Roman"/>
              <a:ea typeface="华文细黑"/>
              <a:cs typeface="Times New Roman"/>
            </a:endParaRPr>
          </a:p>
        </p:txBody>
      </p:sp>
      <p:sp>
        <p:nvSpPr>
          <p:cNvPr id="21" name="矩形 20"/>
          <p:cNvSpPr/>
          <p:nvPr/>
        </p:nvSpPr>
        <p:spPr>
          <a:xfrm>
            <a:off x="3319219" y="4149080"/>
            <a:ext cx="543739"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那</a:t>
            </a:r>
            <a:endParaRPr lang="zh-CN" altLang="en-US" sz="2800" kern="100">
              <a:solidFill>
                <a:srgbClr val="3333FF"/>
              </a:solidFill>
              <a:latin typeface="Times New Roman"/>
              <a:ea typeface="华文细黑"/>
              <a:cs typeface="Times New Roman"/>
            </a:endParaRPr>
          </a:p>
        </p:txBody>
      </p:sp>
      <p:sp>
        <p:nvSpPr>
          <p:cNvPr id="22" name="矩形 21"/>
          <p:cNvSpPr/>
          <p:nvPr/>
        </p:nvSpPr>
        <p:spPr>
          <a:xfrm>
            <a:off x="3934966" y="4777988"/>
            <a:ext cx="1980029"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句中语气词</a:t>
            </a:r>
            <a:endParaRPr lang="zh-CN" altLang="en-US" sz="2800" kern="10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27571080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linds(horizontal)">
                                      <p:cBhvr>
                                        <p:cTn id="21" dur="500"/>
                                        <p:tgtEl>
                                          <p:spTgt spid="21"/>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linds(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1"/>
                                        </p:tgtEl>
                                      </p:cBhvr>
                                    </p:animEffect>
                                    <p:set>
                                      <p:cBhvr>
                                        <p:cTn id="41" dur="1" fill="hold">
                                          <p:stCondLst>
                                            <p:cond delay="499"/>
                                          </p:stCondLst>
                                        </p:cTn>
                                        <p:tgtEl>
                                          <p:spTgt spid="2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2"/>
                                        </p:tgtEl>
                                      </p:cBhvr>
                                    </p:animEffect>
                                    <p:set>
                                      <p:cBhvr>
                                        <p:cTn id="44"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2" grpId="0"/>
      <p:bldP spid="2" grpId="1"/>
      <p:bldP spid="6" grpId="0"/>
      <p:bldP spid="6" grpId="1"/>
      <p:bldP spid="7" grpId="0"/>
      <p:bldP spid="7" grpId="1"/>
      <p:bldP spid="8" grpId="0"/>
      <p:bldP spid="8" grpId="1"/>
      <p:bldP spid="21" grpId="0"/>
      <p:bldP spid="21" grpId="1"/>
      <p:bldP spid="22" grpId="0"/>
      <p:bldP spid="2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20688"/>
            <a:ext cx="11457851" cy="3970318"/>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循磴而</a:t>
            </a:r>
            <a:r>
              <a:rPr lang="zh-CN" altLang="zh-CN" sz="2800" kern="100" dirty="0">
                <a:solidFill>
                  <a:srgbClr val="FF0000"/>
                </a:solidFill>
                <a:latin typeface="Times New Roman"/>
                <a:ea typeface="华文细黑"/>
                <a:cs typeface="Times New Roman"/>
              </a:rPr>
              <a:t>东</a:t>
            </a:r>
            <a:r>
              <a:rPr lang="zh-CN" altLang="zh-CN" sz="2800" kern="100" dirty="0" smtClean="0">
                <a:latin typeface="Times New Roman"/>
                <a:ea typeface="华文细黑"/>
                <a:cs typeface="Times New Roman"/>
              </a:rPr>
              <a:t>：</a:t>
            </a:r>
            <a:r>
              <a:rPr lang="en-US" altLang="zh-CN" sz="2800" kern="100" dirty="0">
                <a:latin typeface="+mj-ea"/>
                <a:ea typeface="+mj-ea"/>
                <a:cs typeface="Times New Roman"/>
              </a:rPr>
              <a:t>____________________</a:t>
            </a:r>
            <a:r>
              <a:rPr lang="zh-CN" altLang="zh-CN" sz="2800" kern="100" dirty="0">
                <a:latin typeface="+mj-ea"/>
                <a:ea typeface="+mj-ea"/>
                <a:cs typeface="Times New Roman"/>
              </a:rPr>
              <a:t> </a:t>
            </a: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独其西阁为</a:t>
            </a:r>
            <a:r>
              <a:rPr lang="zh-CN" altLang="zh-CN" sz="2800" kern="100" dirty="0">
                <a:solidFill>
                  <a:srgbClr val="FF0000"/>
                </a:solidFill>
                <a:latin typeface="Times New Roman"/>
                <a:ea typeface="华文细黑"/>
                <a:cs typeface="Times New Roman"/>
              </a:rPr>
              <a:t>胜</a:t>
            </a:r>
            <a:r>
              <a:rPr lang="zh-CN" altLang="zh-CN" sz="2800" kern="100" dirty="0" smtClean="0">
                <a:latin typeface="Times New Roman"/>
                <a:ea typeface="华文细黑"/>
                <a:cs typeface="Times New Roman"/>
              </a:rPr>
              <a:t>：</a:t>
            </a:r>
            <a:r>
              <a:rPr lang="en-US" altLang="zh-CN" sz="2800" kern="100" dirty="0">
                <a:latin typeface="+mj-ea"/>
                <a:ea typeface="+mj-ea"/>
                <a:cs typeface="Times New Roman"/>
              </a:rPr>
              <a:t>__________________________</a:t>
            </a:r>
            <a:r>
              <a:rPr lang="zh-CN" altLang="zh-CN" sz="2800" kern="100" dirty="0">
                <a:latin typeface="+mj-ea"/>
                <a:ea typeface="+mj-ea"/>
                <a:cs typeface="Times New Roman"/>
              </a:rPr>
              <a:t>　</a:t>
            </a: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于林薄间</a:t>
            </a:r>
            <a:r>
              <a:rPr lang="zh-CN" altLang="zh-CN" sz="2800" kern="100" dirty="0">
                <a:solidFill>
                  <a:srgbClr val="FF0000"/>
                </a:solidFill>
                <a:latin typeface="Times New Roman"/>
                <a:ea typeface="华文细黑"/>
                <a:cs typeface="Times New Roman"/>
              </a:rPr>
              <a:t>东</a:t>
            </a:r>
            <a:r>
              <a:rPr lang="zh-CN" altLang="zh-CN" sz="2800" kern="100" dirty="0">
                <a:latin typeface="Times New Roman"/>
                <a:ea typeface="华文细黑"/>
                <a:cs typeface="Times New Roman"/>
              </a:rPr>
              <a:t>南望</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Times New Roman"/>
              </a:rPr>
              <a:t> </a:t>
            </a:r>
            <a:r>
              <a:rPr lang="en-US" altLang="zh-CN" sz="2800" kern="100" dirty="0">
                <a:latin typeface="+mj-ea"/>
                <a:ea typeface="+mj-ea"/>
                <a:cs typeface="Times New Roman"/>
              </a:rPr>
              <a:t>___________</a:t>
            </a:r>
            <a:r>
              <a:rPr lang="zh-CN" altLang="zh-CN" sz="2800" kern="100" dirty="0">
                <a:latin typeface="+mj-ea"/>
                <a:ea typeface="+mj-ea"/>
                <a:cs typeface="Times New Roman"/>
              </a:rPr>
              <a:t>　</a:t>
            </a: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日光</a:t>
            </a:r>
            <a:r>
              <a:rPr lang="zh-CN" altLang="zh-CN" sz="2800" kern="100" dirty="0">
                <a:solidFill>
                  <a:srgbClr val="FF0000"/>
                </a:solidFill>
                <a:latin typeface="Times New Roman"/>
                <a:ea typeface="华文细黑"/>
                <a:cs typeface="Times New Roman"/>
              </a:rPr>
              <a:t>烛</a:t>
            </a:r>
            <a:r>
              <a:rPr lang="zh-CN" altLang="zh-CN" sz="2800" kern="100" dirty="0" smtClean="0">
                <a:latin typeface="Times New Roman"/>
                <a:ea typeface="华文细黑"/>
                <a:cs typeface="Times New Roman"/>
              </a:rPr>
              <a:t>之：</a:t>
            </a:r>
            <a:r>
              <a:rPr lang="en-US" altLang="zh-CN" sz="2800" kern="100" dirty="0">
                <a:latin typeface="+mj-ea"/>
                <a:ea typeface="+mj-ea"/>
                <a:cs typeface="Times New Roman"/>
              </a:rPr>
              <a:t>_________________ </a:t>
            </a:r>
            <a:r>
              <a:rPr lang="zh-CN" altLang="zh-CN" sz="2800" kern="100" dirty="0">
                <a:latin typeface="+mj-ea"/>
                <a:ea typeface="+mj-ea"/>
                <a:cs typeface="Times New Roman"/>
              </a:rPr>
              <a:t>　</a:t>
            </a: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旦起</a:t>
            </a:r>
            <a:r>
              <a:rPr lang="zh-CN" altLang="zh-CN" sz="2800" kern="100" dirty="0">
                <a:solidFill>
                  <a:srgbClr val="FF0000"/>
                </a:solidFill>
                <a:latin typeface="Times New Roman"/>
                <a:ea typeface="华文细黑"/>
                <a:cs typeface="Times New Roman"/>
              </a:rPr>
              <a:t>下</a:t>
            </a:r>
            <a:r>
              <a:rPr lang="zh-CN" altLang="zh-CN" sz="2800" kern="100" dirty="0">
                <a:latin typeface="Times New Roman"/>
                <a:ea typeface="华文细黑"/>
                <a:cs typeface="Times New Roman"/>
              </a:rPr>
              <a:t>视</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Times New Roman"/>
              </a:rPr>
              <a:t> </a:t>
            </a:r>
            <a:r>
              <a:rPr lang="en-US" altLang="zh-CN" sz="2800" kern="100" dirty="0">
                <a:latin typeface="+mj-ea"/>
                <a:ea typeface="+mj-ea"/>
                <a:cs typeface="Times New Roman"/>
              </a:rPr>
              <a:t>_________________ </a:t>
            </a:r>
            <a:r>
              <a:rPr lang="zh-CN" altLang="zh-CN" sz="2800" kern="100" dirty="0">
                <a:latin typeface="+mj-ea"/>
                <a:ea typeface="+mj-ea"/>
                <a:cs typeface="Times New Roman"/>
              </a:rPr>
              <a:t>　</a:t>
            </a: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2679853" y="1314607"/>
            <a:ext cx="3775393"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名词作动词，向东走。</a:t>
            </a:r>
            <a:endParaRPr lang="zh-CN" altLang="en-US" sz="2800" kern="100" dirty="0">
              <a:solidFill>
                <a:srgbClr val="3333FF"/>
              </a:solidFill>
              <a:latin typeface="Times New Roman"/>
              <a:ea typeface="华文细黑"/>
              <a:cs typeface="Times New Roman"/>
            </a:endParaRPr>
          </a:p>
        </p:txBody>
      </p:sp>
      <p:sp>
        <p:nvSpPr>
          <p:cNvPr id="7" name="矩形 6"/>
          <p:cNvSpPr/>
          <p:nvPr/>
        </p:nvSpPr>
        <p:spPr>
          <a:xfrm>
            <a:off x="3358902" y="1962679"/>
            <a:ext cx="4852610" cy="575542"/>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形容词作名词，美丽的风景。</a:t>
            </a:r>
            <a:endParaRPr lang="zh-CN" altLang="en-US" sz="2800" kern="100">
              <a:solidFill>
                <a:srgbClr val="3333FF"/>
              </a:solidFill>
              <a:latin typeface="Times New Roman"/>
              <a:ea typeface="华文细黑"/>
              <a:cs typeface="Times New Roman"/>
            </a:endParaRPr>
          </a:p>
        </p:txBody>
      </p:sp>
      <p:sp>
        <p:nvSpPr>
          <p:cNvPr id="17" name="矩形 16"/>
          <p:cNvSpPr/>
          <p:nvPr/>
        </p:nvSpPr>
        <p:spPr>
          <a:xfrm>
            <a:off x="3828112" y="2610751"/>
            <a:ext cx="2339102"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名词作状语。</a:t>
            </a:r>
            <a:endParaRPr lang="zh-CN" altLang="en-US" sz="2800" kern="100" dirty="0">
              <a:solidFill>
                <a:srgbClr val="3333FF"/>
              </a:solidFill>
              <a:latin typeface="Times New Roman"/>
              <a:ea typeface="华文细黑"/>
              <a:cs typeface="Times New Roman"/>
            </a:endParaRPr>
          </a:p>
        </p:txBody>
      </p:sp>
      <p:sp>
        <p:nvSpPr>
          <p:cNvPr id="19" name="矩形 18"/>
          <p:cNvSpPr/>
          <p:nvPr/>
        </p:nvSpPr>
        <p:spPr>
          <a:xfrm>
            <a:off x="2678886" y="3239659"/>
            <a:ext cx="3416320"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名词作动词，照射。</a:t>
            </a:r>
            <a:endParaRPr lang="zh-CN" altLang="en-US" sz="2800" kern="100" dirty="0">
              <a:solidFill>
                <a:srgbClr val="3333FF"/>
              </a:solidFill>
              <a:latin typeface="Times New Roman"/>
              <a:ea typeface="华文细黑"/>
              <a:cs typeface="Times New Roman"/>
            </a:endParaRPr>
          </a:p>
        </p:txBody>
      </p:sp>
      <p:sp>
        <p:nvSpPr>
          <p:cNvPr id="21" name="矩形 20"/>
          <p:cNvSpPr/>
          <p:nvPr/>
        </p:nvSpPr>
        <p:spPr>
          <a:xfrm>
            <a:off x="2733813" y="3906895"/>
            <a:ext cx="3450483"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名词作状语，向下。</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2684350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7"/>
                                        </p:tgtEl>
                                      </p:cBhvr>
                                    </p:animEffect>
                                    <p:set>
                                      <p:cBhvr>
                                        <p:cTn id="38" dur="1" fill="hold">
                                          <p:stCondLst>
                                            <p:cond delay="499"/>
                                          </p:stCondLst>
                                        </p:cTn>
                                        <p:tgtEl>
                                          <p:spTgt spid="1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9"/>
                                        </p:tgtEl>
                                      </p:cBhvr>
                                    </p:animEffect>
                                    <p:set>
                                      <p:cBhvr>
                                        <p:cTn id="41" dur="1" fill="hold">
                                          <p:stCondLst>
                                            <p:cond delay="499"/>
                                          </p:stCondLst>
                                        </p:cTn>
                                        <p:tgtEl>
                                          <p:spTgt spid="1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1"/>
                                        </p:tgtEl>
                                      </p:cBhvr>
                                    </p:animEffect>
                                    <p:set>
                                      <p:cBhvr>
                                        <p:cTn id="44"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P spid="7" grpId="0"/>
      <p:bldP spid="7" grpId="1"/>
      <p:bldP spid="17" grpId="0"/>
      <p:bldP spid="17" grpId="1"/>
      <p:bldP spid="19" grpId="0"/>
      <p:bldP spid="19" grpId="1"/>
      <p:bldP spid="21" grpId="0"/>
      <p:bldP spid="2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2031325"/>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文言句式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乃为前所谓小涧也</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Times New Roman"/>
              </a:rPr>
              <a:t> </a:t>
            </a:r>
            <a:r>
              <a:rPr lang="en-US" altLang="zh-CN" sz="2800" kern="100" dirty="0">
                <a:latin typeface="+mj-ea"/>
                <a:ea typeface="+mj-ea"/>
                <a:cs typeface="Times New Roman"/>
              </a:rPr>
              <a:t>_________________</a:t>
            </a:r>
            <a:r>
              <a:rPr lang="en-US" altLang="zh-CN" sz="2800" kern="100" dirty="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而作神祠于其东</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Times New Roman"/>
              </a:rPr>
              <a:t> </a:t>
            </a:r>
            <a:r>
              <a:rPr lang="en-US" altLang="zh-CN" sz="2800" kern="100" dirty="0">
                <a:latin typeface="+mj-ea"/>
                <a:ea typeface="+mj-ea"/>
                <a:cs typeface="Times New Roman"/>
              </a:rPr>
              <a:t>___________________________</a:t>
            </a:r>
            <a:r>
              <a:rPr lang="en-US"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10" name="圆角矩形 9"/>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2" name="矩形 11"/>
          <p:cNvSpPr/>
          <p:nvPr/>
        </p:nvSpPr>
        <p:spPr>
          <a:xfrm>
            <a:off x="4262095" y="1412776"/>
            <a:ext cx="305724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判断句，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也。</a:t>
            </a:r>
            <a:endParaRPr lang="zh-CN" altLang="en-US" sz="2800" dirty="0">
              <a:solidFill>
                <a:srgbClr val="3333FF"/>
              </a:solidFill>
            </a:endParaRPr>
          </a:p>
        </p:txBody>
      </p:sp>
      <p:sp>
        <p:nvSpPr>
          <p:cNvPr id="13" name="矩形 12"/>
          <p:cNvSpPr/>
          <p:nvPr/>
        </p:nvSpPr>
        <p:spPr>
          <a:xfrm>
            <a:off x="3934966" y="2034687"/>
            <a:ext cx="4852610"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状语后置句，于其东作神祠。</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7777494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2" grpId="0"/>
      <p:bldP spid="12" grpId="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itchFamily="2" charset="-122"/>
                <a:ea typeface="华文新魏" pitchFamily="2" charset="-122"/>
              </a:rPr>
              <a:t>奇文共欣赏，疑义相与析</a:t>
            </a:r>
            <a:endParaRPr lang="zh-CN" altLang="en-US" sz="2400" b="1" kern="0" dirty="0">
              <a:solidFill>
                <a:schemeClr val="bg1"/>
              </a:solidFill>
              <a:latin typeface="华文新魏" pitchFamily="2" charset="-122"/>
              <a:ea typeface="华文新魏" pitchFamily="2" charset="-122"/>
            </a:endParaRPr>
          </a:p>
        </p:txBody>
      </p:sp>
      <p:sp>
        <p:nvSpPr>
          <p:cNvPr id="13" name="TextBox 12"/>
          <p:cNvSpPr txBox="1"/>
          <p:nvPr/>
        </p:nvSpPr>
        <p:spPr>
          <a:xfrm>
            <a:off x="118542" y="908720"/>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一 、结构</a:t>
            </a:r>
            <a:r>
              <a:rPr lang="zh-CN" altLang="en-US" sz="2800" b="1" dirty="0">
                <a:solidFill>
                  <a:srgbClr val="0066FF"/>
                </a:solidFill>
                <a:latin typeface="微软雅黑" pitchFamily="34" charset="-122"/>
                <a:ea typeface="微软雅黑" pitchFamily="34" charset="-122"/>
              </a:rPr>
              <a:t>图示</a:t>
            </a:r>
          </a:p>
        </p:txBody>
      </p:sp>
      <p:graphicFrame>
        <p:nvGraphicFramePr>
          <p:cNvPr id="2" name="对象 1"/>
          <p:cNvGraphicFramePr>
            <a:graphicFrameLocks noChangeAspect="1"/>
          </p:cNvGraphicFramePr>
          <p:nvPr>
            <p:extLst>
              <p:ext uri="{D42A27DB-BD31-4B8C-83A1-F6EECF244321}">
                <p14:modId xmlns="" xmlns:p14="http://schemas.microsoft.com/office/powerpoint/2010/main" val="3699409961"/>
              </p:ext>
            </p:extLst>
          </p:nvPr>
        </p:nvGraphicFramePr>
        <p:xfrm>
          <a:off x="334963" y="1536551"/>
          <a:ext cx="7931150" cy="3476625"/>
        </p:xfrm>
        <a:graphic>
          <a:graphicData uri="http://schemas.openxmlformats.org/presentationml/2006/ole">
            <p:oleObj spid="_x0000_s5140" name="文档" r:id="rId3" imgW="7929287" imgH="3488354" progId="Word.Document.12">
              <p:embed/>
            </p:oleObj>
          </a:graphicData>
        </a:graphic>
      </p:graphicFrame>
    </p:spTree>
    <p:extLst>
      <p:ext uri="{BB962C8B-B14F-4D97-AF65-F5344CB8AC3E}">
        <p14:creationId xmlns="" xmlns:p14="http://schemas.microsoft.com/office/powerpoint/2010/main" val="9571051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57201" y="1115970"/>
            <a:ext cx="11555852" cy="2677656"/>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庵才老屋数间，卑庳迫隘，无足观，独其西阁为胜。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这句话的作用是什么？</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此句为读者巧设悬念。几间老屋，低矮而又狭窄，不值得观赏。而西阁楼又美在何处呢，让读者急于阅读下文，寻找答案。</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9" name="TextBox 18"/>
          <p:cNvSpPr txBox="1"/>
          <p:nvPr/>
        </p:nvSpPr>
        <p:spPr>
          <a:xfrm>
            <a:off x="118542" y="548680"/>
            <a:ext cx="2880321" cy="523220"/>
          </a:xfrm>
          <a:prstGeom prst="rect">
            <a:avLst/>
          </a:prstGeom>
          <a:noFill/>
        </p:spPr>
        <p:txBody>
          <a:bodyPr wrap="square" rtlCol="0">
            <a:spAutoFit/>
          </a:bodyPr>
          <a:lstStyle/>
          <a:p>
            <a:r>
              <a:rPr lang="zh-CN" altLang="en-US" sz="2800" b="1" smtClean="0">
                <a:solidFill>
                  <a:srgbClr val="0066FF"/>
                </a:solidFill>
                <a:latin typeface="微软雅黑" pitchFamily="34" charset="-122"/>
                <a:ea typeface="微软雅黑" pitchFamily="34" charset="-122"/>
              </a:rPr>
              <a:t>二、重点突破</a:t>
            </a:r>
            <a:endParaRPr lang="zh-CN" altLang="en-US" sz="2800" b="1" dirty="0">
              <a:solidFill>
                <a:srgbClr val="0066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21085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57201" y="692696"/>
            <a:ext cx="11555852"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独夜卧其上，则枕席之下终夕潺潺，久而益悲，为可爱耳。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这句话写了什么？表达了作者什么样的胸怀？</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此句写出了作者自己夜宿听泉的感受。夜宿西阁，听着枕席下潺潺的流水声，久了也会让人感到悲凉。而作者笔锋一转，认为此情此景可爱之至，可见作者心胸之开阔，境界之高远。</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531811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57201" y="692696"/>
            <a:ext cx="11555852"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旦起下视，白云满川，如海波起伏，而远近诸山出其中者，皆若飞浮来往，或涌或没，顷刻万变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中运用了什么修辞手法？有什么作用？</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作者借助比喻、拟人的修辞手法，将清晨白云缭绕下的群山，以动态的形式形象地展现于读者面前。让读者感觉到静止的群山也具有了生命的活力。</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8439761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692696"/>
            <a:ext cx="11671411" cy="1948739"/>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四、作者写登山经过，从哪里写起？这样写有何好处？</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从</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登百丈山三里许</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直接切入，前面的上山经过，所见所闻，一概略而不提，笔锋直逼描述中心，笔力集中。</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9519310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0590" y="1408253"/>
            <a:ext cx="11089232" cy="1948739"/>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宋代理学大师朱熹所写《百丈山记》是一篇以描写山水景物见长的游记。本文描绘了百丈山的胜景，写出了山的灵动、俊秀与清丽。作者于描绘中赞美胜景，也体现出高超的审美观察力。</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4115626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692696"/>
            <a:ext cx="11671411" cy="4534062"/>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五、为什么作者笔下的山能写得极具层次感？</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作者先选取了一个独特的视角，从缺口中遥望远山；然后作者又以一峰挺拔高出和群山逶迤而去相组合，形成了一幅层次感极强的图画。接着作者以固定的景点，用傍晚和清晨两个不同时间的景观，构思两幅图画，进一步渲染了壮美的特征。前者突出的是色彩绚烂美，后者凸现的则是云海的变幻美。这样，在作者详尽描述的百丈山景中就兼具了险奇、幽静、五彩、飞动、变幻等诸种美的形态。</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3437821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圆角矩形 8"/>
          <p:cNvSpPr/>
          <p:nvPr/>
        </p:nvSpPr>
        <p:spPr>
          <a:xfrm>
            <a:off x="10415774"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299422" y="692696"/>
            <a:ext cx="11671411" cy="397031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六、本文在结构上具有哪些特点？</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文章的叙述方法基本上是移步换景，以游踪为线索直叙写来。这样直线式的叙述思路，却因为其中贯穿着上述的可观和不可观的对称性结构，遂使全文有迹可循，出现了纵向上顺接、横向上对举的描述框架。如果在阅读过程中注意到第四节与前文描述内在的这种结构呼应的特点，你就能发现前文作者对景物的描写，脉络非常清晰。</a:t>
            </a:r>
            <a:endParaRPr lang="zh-CN" altLang="zh-CN" sz="1050" kern="100" dirty="0">
              <a:solidFill>
                <a:srgbClr val="3333FF"/>
              </a:solidFill>
              <a:effectLst/>
              <a:latin typeface="宋体"/>
              <a:cs typeface="Courier New"/>
            </a:endParaRPr>
          </a:p>
        </p:txBody>
      </p:sp>
    </p:spTree>
    <p:extLst>
      <p:ext uri="{BB962C8B-B14F-4D97-AF65-F5344CB8AC3E}">
        <p14:creationId xmlns="" xmlns:p14="http://schemas.microsoft.com/office/powerpoint/2010/main" val="6916715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
                                            <p:txEl>
                                              <p:pRg st="1" end="1"/>
                                            </p:txEl>
                                          </p:spTgt>
                                        </p:tgtEl>
                                      </p:cBhvr>
                                    </p:animEffect>
                                    <p:set>
                                      <p:cBhvr>
                                        <p:cTn id="12" dur="1" fill="hold">
                                          <p:stCondLst>
                                            <p:cond delay="499"/>
                                          </p:stCondLst>
                                        </p:cTn>
                                        <p:tgtEl>
                                          <p:spTgt spid="10">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3" name="矩形 2"/>
          <p:cNvSpPr/>
          <p:nvPr/>
        </p:nvSpPr>
        <p:spPr>
          <a:xfrm>
            <a:off x="191894" y="620688"/>
            <a:ext cx="11805036" cy="612475"/>
          </a:xfrm>
          <a:prstGeom prst="rect">
            <a:avLst/>
          </a:prstGeom>
        </p:spPr>
        <p:txBody>
          <a:bodyPr>
            <a:spAutoFit/>
          </a:bodyPr>
          <a:lstStyle/>
          <a:p>
            <a:pPr lvl="0">
              <a:lnSpc>
                <a:spcPct val="130000"/>
              </a:lnSpc>
              <a:spcBef>
                <a:spcPts val="600"/>
              </a:spcBef>
              <a:tabLst>
                <a:tab pos="2430780" algn="l"/>
              </a:tabLst>
            </a:pPr>
            <a:r>
              <a:rPr lang="zh-CN" altLang="en-US" sz="2600" b="1" dirty="0" smtClean="0">
                <a:solidFill>
                  <a:srgbClr val="3333FF"/>
                </a:solidFill>
                <a:latin typeface="微软雅黑" pitchFamily="34" charset="-122"/>
                <a:ea typeface="微软雅黑" pitchFamily="34" charset="-122"/>
              </a:rPr>
              <a:t>一、技法赏析</a:t>
            </a:r>
            <a:endParaRPr lang="zh-CN" altLang="zh-CN" sz="2600" b="1" dirty="0">
              <a:solidFill>
                <a:srgbClr val="3333FF"/>
              </a:solidFill>
              <a:latin typeface="微软雅黑" pitchFamily="34" charset="-122"/>
              <a:ea typeface="微软雅黑"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文本拓展        　　　　　　　　　　　　　　　　　　　　　</a:t>
            </a:r>
            <a:r>
              <a:rPr lang="zh-CN" altLang="en-US" sz="2400" b="1" kern="0" dirty="0" smtClean="0">
                <a:solidFill>
                  <a:schemeClr val="bg1"/>
                </a:solidFill>
                <a:latin typeface="华文新魏" pitchFamily="2" charset="-122"/>
                <a:ea typeface="华文新魏" pitchFamily="2" charset="-122"/>
              </a:rPr>
              <a:t>掬</a:t>
            </a:r>
            <a:r>
              <a:rPr lang="zh-CN" altLang="en-US" sz="2400" b="1" kern="0" dirty="0">
                <a:solidFill>
                  <a:schemeClr val="bg1"/>
                </a:solidFill>
                <a:latin typeface="华文新魏" pitchFamily="2" charset="-122"/>
                <a:ea typeface="华文新魏" pitchFamily="2" charset="-122"/>
              </a:rPr>
              <a:t>水月在手，弄花香满衣</a:t>
            </a:r>
          </a:p>
        </p:txBody>
      </p:sp>
      <p:sp>
        <p:nvSpPr>
          <p:cNvPr id="6" name="矩形 5"/>
          <p:cNvSpPr/>
          <p:nvPr/>
        </p:nvSpPr>
        <p:spPr>
          <a:xfrm>
            <a:off x="191894" y="1105783"/>
            <a:ext cx="11805036" cy="3887731"/>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用审美的眼光来看待景观。</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何处可观，何处不可观，是作者审美的结构，其选择的支点是作者的自然山水审美观。</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详略得当。</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作者的审美眼光，选择判断、规定了景象上的可观与不可观，从而规定了描述文字上详和略的分别。可观处则详写，反之则从略。</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28784502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404664"/>
            <a:ext cx="11688154" cy="612475"/>
          </a:xfrm>
          <a:prstGeom prst="rect">
            <a:avLst/>
          </a:prstGeom>
        </p:spPr>
        <p:txBody>
          <a:bodyPr>
            <a:spAutoFit/>
          </a:bodyPr>
          <a:lstStyle/>
          <a:p>
            <a:pPr>
              <a:lnSpc>
                <a:spcPct val="130000"/>
              </a:lnSpc>
              <a:spcBef>
                <a:spcPts val="600"/>
              </a:spcBef>
            </a:pPr>
            <a:r>
              <a:rPr lang="zh-CN" altLang="zh-CN" sz="2600" b="1" dirty="0">
                <a:solidFill>
                  <a:srgbClr val="3333FF"/>
                </a:solidFill>
                <a:latin typeface="微软雅黑" pitchFamily="34" charset="-122"/>
                <a:ea typeface="微软雅黑" pitchFamily="34" charset="-122"/>
              </a:rPr>
              <a:t>二、</a:t>
            </a:r>
            <a:r>
              <a:rPr lang="zh-CN" altLang="zh-CN" sz="2600" b="1" dirty="0" smtClean="0">
                <a:solidFill>
                  <a:srgbClr val="3333FF"/>
                </a:solidFill>
                <a:latin typeface="微软雅黑" pitchFamily="34" charset="-122"/>
                <a:ea typeface="微软雅黑" pitchFamily="34" charset="-122"/>
              </a:rPr>
              <a:t>写</a:t>
            </a:r>
            <a:r>
              <a:rPr lang="zh-CN" altLang="en-US" sz="2600" b="1" dirty="0" smtClean="0">
                <a:solidFill>
                  <a:srgbClr val="3333FF"/>
                </a:solidFill>
                <a:latin typeface="微软雅黑" pitchFamily="34" charset="-122"/>
                <a:ea typeface="微软雅黑" pitchFamily="34" charset="-122"/>
              </a:rPr>
              <a:t>作</a:t>
            </a:r>
            <a:r>
              <a:rPr lang="zh-CN" altLang="zh-CN" sz="2600" b="1" dirty="0" smtClean="0">
                <a:solidFill>
                  <a:srgbClr val="3333FF"/>
                </a:solidFill>
                <a:latin typeface="微软雅黑" pitchFamily="34" charset="-122"/>
                <a:ea typeface="微软雅黑" pitchFamily="34" charset="-122"/>
              </a:rPr>
              <a:t>迁移</a:t>
            </a:r>
            <a:endParaRPr lang="zh-CN" altLang="zh-CN" sz="2600" b="1" dirty="0">
              <a:solidFill>
                <a:srgbClr val="3333FF"/>
              </a:solidFill>
              <a:latin typeface="微软雅黑" pitchFamily="34" charset="-122"/>
              <a:ea typeface="微软雅黑" pitchFamily="34" charset="-122"/>
            </a:endParaRPr>
          </a:p>
        </p:txBody>
      </p:sp>
      <p:sp>
        <p:nvSpPr>
          <p:cNvPr id="4" name="矩形 3"/>
          <p:cNvSpPr/>
          <p:nvPr/>
        </p:nvSpPr>
        <p:spPr>
          <a:xfrm>
            <a:off x="266834" y="908720"/>
            <a:ext cx="11688154" cy="13024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黑体"/>
                <a:cs typeface="Times New Roman"/>
              </a:rPr>
              <a:t>角度</a:t>
            </a:r>
            <a:r>
              <a:rPr lang="zh-CN" altLang="zh-CN" sz="2800" kern="100" dirty="0">
                <a:latin typeface="Times New Roman"/>
                <a:ea typeface="华文细黑"/>
                <a:cs typeface="Times New Roman"/>
              </a:rPr>
              <a:t>　移步换景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题目：请你采用移步换景、定点换景的手法描写一段景物。</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a:hlinkClick r:id="rId3" action="ppaction://hlinksldjump"/>
          </p:cNvPr>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2956253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11408" y="347287"/>
            <a:ext cx="11572430" cy="5909310"/>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秋天的晨雾</a:t>
            </a:r>
            <a:endParaRPr lang="zh-CN" altLang="zh-CN" sz="1050" kern="100" dirty="0">
              <a:latin typeface="宋体"/>
              <a:cs typeface="Courier New"/>
            </a:endParaRPr>
          </a:p>
          <a:p>
            <a:pPr indent="711200">
              <a:lnSpc>
                <a:spcPct val="150000"/>
              </a:lnSpc>
            </a:pPr>
            <a:r>
              <a:rPr lang="zh-CN" altLang="zh-CN" sz="2800" kern="100" dirty="0">
                <a:solidFill>
                  <a:srgbClr val="3333FF"/>
                </a:solidFill>
                <a:latin typeface="Times New Roman"/>
                <a:ea typeface="华文细黑"/>
                <a:cs typeface="Times New Roman"/>
              </a:rPr>
              <a:t>秋天的晨雾像一只五彩斑斓的盒子，雾气腾腾，给人一种神秘的感觉。</a:t>
            </a:r>
            <a:endParaRPr lang="zh-CN" altLang="zh-CN" sz="1050" kern="100" dirty="0">
              <a:solidFill>
                <a:srgbClr val="3333FF"/>
              </a:solidFill>
              <a:latin typeface="宋体"/>
              <a:cs typeface="Courier New"/>
            </a:endParaRPr>
          </a:p>
          <a:p>
            <a:pPr indent="711200">
              <a:lnSpc>
                <a:spcPct val="150000"/>
              </a:lnSpc>
            </a:pPr>
            <a:r>
              <a:rPr lang="zh-CN" altLang="zh-CN" sz="2800" kern="100" dirty="0">
                <a:solidFill>
                  <a:srgbClr val="3333FF"/>
                </a:solidFill>
                <a:latin typeface="Times New Roman"/>
                <a:ea typeface="华文细黑"/>
                <a:cs typeface="Times New Roman"/>
              </a:rPr>
              <a:t>向东望去，天空呈浅红色，它像一段光滑、柔软的绸子。而太阳呢，像一个害羞的小姑娘，拉起了她那美丽的窗帘，大概在梳妆打扮吧！抬头仰望，只见天空淡红色中略带一点黄色。向西望去，天空呈蓝灰色，这些色彩构成了一条五彩缤纷的</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空中被子</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，盖住了整个大地。</a:t>
            </a:r>
            <a:endParaRPr lang="zh-CN" altLang="zh-CN" sz="1050" kern="100" dirty="0">
              <a:solidFill>
                <a:srgbClr val="3333FF"/>
              </a:solidFill>
              <a:latin typeface="宋体"/>
              <a:cs typeface="Courier New"/>
            </a:endParaRPr>
          </a:p>
          <a:p>
            <a:pPr indent="711200">
              <a:lnSpc>
                <a:spcPct val="150000"/>
              </a:lnSpc>
            </a:pPr>
            <a:r>
              <a:rPr lang="zh-CN" altLang="zh-CN" sz="2800" kern="100" dirty="0">
                <a:solidFill>
                  <a:srgbClr val="3333FF"/>
                </a:solidFill>
                <a:latin typeface="Times New Roman"/>
                <a:ea typeface="华文细黑"/>
                <a:cs typeface="Times New Roman"/>
              </a:rPr>
              <a:t>我漫步在乡村小路上，隐约可见前面有一条雾带，忽然雾带不见了，我用手四处乱抓，可什么也没抓到。原来，我正站在雾带里，当然看不见，抓不到啊。我走到毛豆田里，鞋子、裤角都湿了。毛豆叶上的露球慢慢</a:t>
            </a:r>
            <a:r>
              <a:rPr lang="zh-CN" altLang="zh-CN" sz="2800" kern="100" dirty="0" smtClean="0">
                <a:solidFill>
                  <a:srgbClr val="3333FF"/>
                </a:solidFill>
                <a:latin typeface="Times New Roman"/>
                <a:ea typeface="华文细黑"/>
                <a:cs typeface="Times New Roman"/>
              </a:rPr>
              <a:t>地</a:t>
            </a:r>
            <a:endParaRPr lang="zh-CN" altLang="zh-CN" sz="1050" kern="100" dirty="0">
              <a:solidFill>
                <a:srgbClr val="3333FF"/>
              </a:solidFill>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211408" y="476672"/>
            <a:ext cx="906017" cy="523220"/>
          </a:xfrm>
          <a:prstGeom prst="rect">
            <a:avLst/>
          </a:prstGeom>
        </p:spPr>
        <p:txBody>
          <a:bodyPr wrap="none">
            <a:spAutoFit/>
          </a:bodyPr>
          <a:lstStyle/>
          <a:p>
            <a:r>
              <a:rPr lang="zh-CN" altLang="zh-CN" sz="2800" b="1" kern="100" dirty="0">
                <a:solidFill>
                  <a:srgbClr val="C00000"/>
                </a:solidFill>
                <a:latin typeface="Times New Roman"/>
                <a:ea typeface="黑体"/>
                <a:cs typeface="Times New Roman"/>
              </a:rPr>
              <a:t>示例</a:t>
            </a:r>
            <a:endParaRPr lang="zh-CN" altLang="en-US" dirty="0"/>
          </a:p>
        </p:txBody>
      </p:sp>
    </p:spTree>
    <p:extLst>
      <p:ext uri="{BB962C8B-B14F-4D97-AF65-F5344CB8AC3E}">
        <p14:creationId xmlns="" xmlns:p14="http://schemas.microsoft.com/office/powerpoint/2010/main" val="210808604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750"/>
                                        <p:tgtEl>
                                          <p:spTgt spid="3">
                                            <p:txEl>
                                              <p:pRg st="0" end="0"/>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linds(horizontal)">
                                      <p:cBhvr>
                                        <p:cTn id="14" dur="750"/>
                                        <p:tgtEl>
                                          <p:spTgt spid="3">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750"/>
                                        <p:tgtEl>
                                          <p:spTgt spid="3">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250335" y="205630"/>
            <a:ext cx="11688154" cy="5959674"/>
          </a:xfrm>
          <a:prstGeom prst="rect">
            <a:avLst/>
          </a:prstGeom>
        </p:spPr>
        <p:txBody>
          <a:bodyPr>
            <a:spAutoFit/>
          </a:bodyPr>
          <a:lstStyle/>
          <a:p>
            <a:pPr algn="just">
              <a:lnSpc>
                <a:spcPct val="150000"/>
              </a:lnSpc>
              <a:spcAft>
                <a:spcPts val="0"/>
              </a:spcAft>
            </a:pPr>
            <a:r>
              <a:rPr lang="zh-CN" altLang="zh-CN" sz="2800" kern="100" dirty="0">
                <a:solidFill>
                  <a:srgbClr val="3333FF"/>
                </a:solidFill>
                <a:latin typeface="Times New Roman"/>
                <a:ea typeface="华文细黑"/>
                <a:cs typeface="Times New Roman"/>
              </a:rPr>
              <a:t>滚动着。小草轻轻地靠在我的脚上，像是在和我亲热一样。我用手在露珠上一点，露珠变成了一滴滴的小水珠，向四面散去。不知不觉中我又来到新村边。向南望去，以往那高高的楼房今天只能看见模糊的轮廓，以前那挺拔高大的树木，今天也只能隐隐约约看见一些树影。晨鸟</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啾啾啾啾</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地歌唱，好像在歌唱这迷人的早晨，又好像在叫人们出来看这迷人的晨景。</a:t>
            </a:r>
            <a:r>
              <a:rPr lang="en-US" altLang="zh-CN" sz="2800" kern="100" dirty="0">
                <a:solidFill>
                  <a:srgbClr val="3333FF"/>
                </a:solidFill>
                <a:latin typeface="Times New Roman"/>
                <a:ea typeface="华文细黑"/>
                <a:cs typeface="Times New Roman"/>
              </a:rPr>
              <a:t> </a:t>
            </a:r>
            <a:endParaRPr lang="en-US" altLang="zh-CN" sz="1050" kern="100" dirty="0">
              <a:solidFill>
                <a:srgbClr val="3333FF"/>
              </a:solidFill>
              <a:latin typeface="宋体"/>
              <a:cs typeface="Courier New"/>
            </a:endParaRPr>
          </a:p>
          <a:p>
            <a:pPr indent="711200">
              <a:lnSpc>
                <a:spcPct val="150000"/>
              </a:lnSpc>
            </a:pPr>
            <a:r>
              <a:rPr lang="zh-CN" altLang="zh-CN" sz="2800" kern="100" dirty="0">
                <a:solidFill>
                  <a:srgbClr val="3333FF"/>
                </a:solidFill>
                <a:latin typeface="Times New Roman"/>
                <a:ea typeface="华文细黑"/>
                <a:cs typeface="Times New Roman"/>
              </a:rPr>
              <a:t>穿过新村，我迈上公路。街上的人们在雾气中穿行，他们的头发是湿漉漉的，像是刚从澡堂里出来的。拖拉机冒着白烟，慢慢地开着；汽车</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嘀嘀</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的喇叭声，催着人们向前走，摩托车的车灯，在雾中形成一道笔直的光线；自行车</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铃铃</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地缓缓前进。正是这些声音，奏起了</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雾中晨鸣曲</a:t>
            </a:r>
            <a:r>
              <a:rPr lang="en-US" altLang="zh-CN" sz="2800" kern="100" dirty="0">
                <a:solidFill>
                  <a:srgbClr val="3333FF"/>
                </a:solidFill>
                <a:latin typeface="宋体"/>
                <a:ea typeface="华文细黑"/>
                <a:cs typeface="Times New Roman"/>
              </a:rPr>
              <a:t>”</a:t>
            </a:r>
            <a:r>
              <a:rPr lang="zh-CN" altLang="zh-CN" sz="2800" kern="100" dirty="0" smtClean="0">
                <a:solidFill>
                  <a:srgbClr val="3333FF"/>
                </a:solidFill>
                <a:latin typeface="Times New Roman"/>
                <a:ea typeface="华文细黑"/>
                <a:cs typeface="Times New Roman"/>
              </a:rPr>
              <a:t>。</a:t>
            </a:r>
            <a:endParaRPr lang="zh-CN" altLang="zh-CN" sz="1050" kern="100" dirty="0">
              <a:solidFill>
                <a:srgbClr val="3333FF"/>
              </a:solidFill>
              <a:latin typeface="宋体"/>
              <a:cs typeface="Courier New"/>
            </a:endParaRPr>
          </a:p>
        </p:txBody>
      </p:sp>
      <p:sp>
        <p:nvSpPr>
          <p:cNvPr id="5" name="圆角矩形 4">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40889704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08197" y="609069"/>
            <a:ext cx="11572430" cy="3323987"/>
          </a:xfrm>
          <a:prstGeom prst="rect">
            <a:avLst/>
          </a:prstGeom>
        </p:spPr>
        <p:txBody>
          <a:bodyPr>
            <a:spAutoFit/>
          </a:bodyPr>
          <a:lstStyle/>
          <a:p>
            <a:pPr indent="711200">
              <a:lnSpc>
                <a:spcPct val="150000"/>
              </a:lnSpc>
            </a:pPr>
            <a:r>
              <a:rPr lang="zh-CN" altLang="zh-CN" sz="2800" kern="100" dirty="0">
                <a:solidFill>
                  <a:srgbClr val="3333FF"/>
                </a:solidFill>
                <a:latin typeface="Times New Roman"/>
                <a:ea typeface="华文细黑"/>
                <a:cs typeface="Times New Roman"/>
              </a:rPr>
              <a:t>雾，就像一匹乳白色的轻纱，把我和别人隔开了。我望了望四周白茫茫的雾气，感到就像在云海中遨游，太富有诗意啦！假如我是个诗人，我会把它当作一首诗；假如我是一个科学家，我会把雾搬回家，让人们欣赏；假如我是一名工程师，我会建一间室内雾中游泳馆</a:t>
            </a:r>
            <a:r>
              <a:rPr lang="en-US" altLang="zh-CN" sz="2800" kern="100" dirty="0">
                <a:solidFill>
                  <a:srgbClr val="3333FF"/>
                </a:solidFill>
                <a:latin typeface="宋体"/>
                <a:ea typeface="华文细黑"/>
                <a:cs typeface="Times New Roman"/>
              </a:rPr>
              <a:t>……</a:t>
            </a:r>
            <a:endParaRPr lang="zh-CN" altLang="zh-CN" sz="1050" kern="100" dirty="0">
              <a:solidFill>
                <a:srgbClr val="3333FF"/>
              </a:solidFill>
              <a:latin typeface="宋体"/>
              <a:cs typeface="Courier New"/>
            </a:endParaRPr>
          </a:p>
          <a:p>
            <a:pPr indent="457200">
              <a:lnSpc>
                <a:spcPct val="150000"/>
              </a:lnSpc>
            </a:pPr>
            <a:r>
              <a:rPr lang="zh-CN" altLang="zh-CN" sz="2800" kern="100" dirty="0">
                <a:solidFill>
                  <a:srgbClr val="3333FF"/>
                </a:solidFill>
                <a:latin typeface="Times New Roman"/>
                <a:ea typeface="华文细黑"/>
                <a:cs typeface="Times New Roman"/>
              </a:rPr>
              <a:t>令人陶醉又令人遐想的雾啊，我真想把你永远揽在怀中</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latin typeface="宋体"/>
              <a:cs typeface="Courier New"/>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407006156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pic>
        <p:nvPicPr>
          <p:cNvPr id="5" name="Picture 3" descr="C:\Users\Administrator\Desktop\tupian\未命名_副本.pn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6516"/>
          <a:stretch/>
        </p:blipFill>
        <p:spPr bwMode="auto">
          <a:xfrm>
            <a:off x="8514903" y="6524"/>
            <a:ext cx="3672408" cy="274968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37474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2"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itchFamily="34" charset="-122"/>
                <a:ea typeface="微软雅黑" pitchFamily="34" charset="-122"/>
              </a:rPr>
              <a:t>温馨晨读           </a:t>
            </a:r>
            <a:r>
              <a:rPr lang="zh-CN" altLang="en-US" sz="2600" dirty="0" smtClean="0">
                <a:solidFill>
                  <a:schemeClr val="accent6">
                    <a:lumMod val="75000"/>
                  </a:schemeClr>
                </a:solidFill>
                <a:latin typeface="微软雅黑" pitchFamily="34" charset="-122"/>
                <a:ea typeface="微软雅黑" pitchFamily="34" charset="-122"/>
              </a:rPr>
              <a:t>鸡</a:t>
            </a:r>
            <a:r>
              <a:rPr lang="zh-CN" altLang="en-US" sz="2600" dirty="0">
                <a:solidFill>
                  <a:schemeClr val="accent6">
                    <a:lumMod val="75000"/>
                  </a:schemeClr>
                </a:solidFill>
                <a:latin typeface="微软雅黑" pitchFamily="34" charset="-122"/>
                <a:ea typeface="微软雅黑" pitchFamily="34" charset="-122"/>
              </a:rPr>
              <a:t>声茅店月，人迹板桥霜</a:t>
            </a:r>
          </a:p>
        </p:txBody>
      </p:sp>
      <p:sp>
        <p:nvSpPr>
          <p:cNvPr id="24" name="TextBox 23">
            <a:hlinkClick r:id="rId3"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自主积累           </a:t>
            </a:r>
            <a:r>
              <a:rPr lang="zh-CN" altLang="en-US" sz="2600" dirty="0" smtClean="0">
                <a:solidFill>
                  <a:schemeClr val="accent6">
                    <a:lumMod val="75000"/>
                  </a:schemeClr>
                </a:solidFill>
                <a:latin typeface="微软雅黑" pitchFamily="34" charset="-122"/>
                <a:ea typeface="微软雅黑" pitchFamily="34" charset="-122"/>
              </a:rPr>
              <a:t>博</a:t>
            </a:r>
            <a:r>
              <a:rPr lang="zh-CN" altLang="en-US" sz="2600" dirty="0">
                <a:solidFill>
                  <a:schemeClr val="accent6">
                    <a:lumMod val="75000"/>
                  </a:schemeClr>
                </a:solidFill>
                <a:latin typeface="微软雅黑" pitchFamily="34" charset="-122"/>
                <a:ea typeface="微软雅黑" pitchFamily="34" charset="-122"/>
              </a:rPr>
              <a:t>观而约取，厚积而薄发</a:t>
            </a:r>
          </a:p>
        </p:txBody>
      </p:sp>
      <p:sp>
        <p:nvSpPr>
          <p:cNvPr id="25" name="TextBox 24">
            <a:hlinkClick r:id="rId4"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合作探究</a:t>
            </a:r>
            <a:r>
              <a:rPr lang="zh-CN" altLang="en-US" sz="2600" dirty="0">
                <a:solidFill>
                  <a:schemeClr val="accent6">
                    <a:lumMod val="7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   奇文</a:t>
            </a:r>
            <a:r>
              <a:rPr lang="zh-CN" altLang="en-US" sz="2600" dirty="0">
                <a:solidFill>
                  <a:schemeClr val="accent6">
                    <a:lumMod val="75000"/>
                  </a:schemeClr>
                </a:solidFill>
                <a:latin typeface="微软雅黑" pitchFamily="34" charset="-122"/>
                <a:ea typeface="微软雅黑" pitchFamily="34" charset="-122"/>
              </a:rPr>
              <a:t>共欣赏，疑义相与</a:t>
            </a:r>
            <a:r>
              <a:rPr lang="zh-CN" altLang="en-US" sz="2600" dirty="0" smtClean="0">
                <a:solidFill>
                  <a:schemeClr val="accent6">
                    <a:lumMod val="75000"/>
                  </a:schemeClr>
                </a:solidFill>
                <a:latin typeface="微软雅黑" pitchFamily="34" charset="-122"/>
                <a:ea typeface="微软雅黑" pitchFamily="34" charset="-122"/>
              </a:rPr>
              <a:t>析 </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5"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smtClean="0">
                <a:solidFill>
                  <a:schemeClr val="accent6">
                    <a:lumMod val="75000"/>
                  </a:schemeClr>
                </a:solidFill>
                <a:latin typeface="微软雅黑" pitchFamily="34" charset="-122"/>
                <a:ea typeface="微软雅黑" pitchFamily="34" charset="-122"/>
              </a:rPr>
              <a:t>文本拓展</a:t>
            </a:r>
            <a:r>
              <a:rPr lang="zh-CN" altLang="en-US" sz="4000" b="1" kern="0" dirty="0">
                <a:solidFill>
                  <a:schemeClr val="tx1">
                    <a:lumMod val="65000"/>
                    <a:lumOff val="35000"/>
                  </a:schemeClr>
                </a:solidFill>
                <a:latin typeface="微软雅黑" pitchFamily="34" charset="-122"/>
                <a:ea typeface="微软雅黑" pitchFamily="34" charset="-122"/>
              </a:rPr>
              <a:t>　　</a:t>
            </a:r>
            <a:r>
              <a:rPr lang="zh-CN" altLang="en-US" sz="4000" b="1" kern="0" dirty="0" smtClean="0">
                <a:solidFill>
                  <a:schemeClr val="tx1">
                    <a:lumMod val="65000"/>
                    <a:lumOff val="3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掬</a:t>
            </a:r>
            <a:r>
              <a:rPr lang="zh-CN" altLang="en-US" sz="2600" dirty="0">
                <a:solidFill>
                  <a:schemeClr val="accent6">
                    <a:lumMod val="75000"/>
                  </a:schemeClr>
                </a:solidFill>
                <a:latin typeface="微软雅黑" pitchFamily="34" charset="-122"/>
                <a:ea typeface="微软雅黑" pitchFamily="34" charset="-122"/>
              </a:rPr>
              <a:t>水月在手，弄花香满衣</a:t>
            </a: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2200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887882"/>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鸡</a:t>
            </a:r>
            <a:r>
              <a:rPr lang="zh-CN" altLang="en-US" sz="2400" kern="0" dirty="0">
                <a:solidFill>
                  <a:schemeClr val="bg1"/>
                </a:solidFill>
                <a:latin typeface="华文新魏" pitchFamily="2" charset="-122"/>
                <a:ea typeface="华文新魏" pitchFamily="2" charset="-122"/>
              </a:rPr>
              <a:t>声茅店月，人迹板桥霜</a:t>
            </a:r>
          </a:p>
        </p:txBody>
      </p:sp>
      <p:sp>
        <p:nvSpPr>
          <p:cNvPr id="5" name="矩形 4"/>
          <p:cNvSpPr/>
          <p:nvPr/>
        </p:nvSpPr>
        <p:spPr>
          <a:xfrm>
            <a:off x="113377" y="908720"/>
            <a:ext cx="11886485" cy="5827493"/>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心泉丁冬</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人人心中都有一汪清泉，洗濯你的灵魂，滋润着你的生命。只是因为日常的琐碎生活的纷杂，才掩蔽了她的环</a:t>
            </a:r>
            <a:r>
              <a:rPr lang="zh-CN" altLang="zh-CN" sz="2800" kern="100" dirty="0">
                <a:latin typeface="宋体"/>
                <a:ea typeface="华文细黑"/>
                <a:cs typeface="宋体"/>
              </a:rPr>
              <a:t>珮</a:t>
            </a:r>
            <a:r>
              <a:rPr lang="zh-CN" altLang="zh-CN" sz="2800" kern="100" dirty="0">
                <a:latin typeface="楷体_GB2312"/>
                <a:ea typeface="华文细黑"/>
                <a:cs typeface="楷体_GB2312"/>
              </a:rPr>
              <a:t>妙音</a:t>
            </a:r>
            <a:r>
              <a:rPr lang="zh-CN" altLang="zh-CN" sz="2800" kern="100" dirty="0">
                <a:latin typeface="Times New Roman"/>
                <a:ea typeface="华文细黑"/>
                <a:cs typeface="Times New Roman"/>
              </a:rPr>
              <a:t>，朦胧了她的清碧透明。</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夜阑人静，天籁无声。每逢这个时刻，你才能卸下沉重的面具，拆去心园的栅栏，真实地审视自己，在生命的深处，你终于倾听到一丝悠然的脆鸣。这是一首真善美的诗。像甘霖，像春风，柔慢而隽永。</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月隐星现，露重风轻。每逢这个时候，你才能正视裸露的良知，走出世俗的樊篱，在灵魂的高处，你终于感念到一波必然的律动。这是一支真善美的歌啊！像皓月，像秋阳，淡泊而宁静。</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sp>
        <p:nvSpPr>
          <p:cNvPr id="11" name="文本框 5"/>
          <p:cNvSpPr txBox="1"/>
          <p:nvPr/>
        </p:nvSpPr>
        <p:spPr>
          <a:xfrm>
            <a:off x="19250" y="872309"/>
            <a:ext cx="1827484" cy="612475"/>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哲思品悟</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45489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8831" y="157195"/>
            <a:ext cx="11711031" cy="590931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逆风逆旅的你，每当回望身后的坎坷与泥泞，一道一道，一程又一程，你的心泉便豁然翻涌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终于了悟：生活不相信眼泪，失败也并不意味着扼杀成功！世上没什么永恒的侥幸让你永远沾沾自喜，世上又有什么永恒的不幸让你永久地痛不欲生？</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用心泉熄灭如火的嫉妒，用心泉冲尽如尘的虚荣，生命才会获得无限的轻松。</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远离卑劣的倾轧，躲开世俗的纷争，走近丁冬的心泉，倾听心泉丁冬</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 </a:t>
            </a:r>
            <a:endParaRPr lang="en-US" altLang="zh-CN" sz="1050" kern="100" dirty="0" smtClean="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倾听心泉，让思想走向深刻纯净；倾听心泉，让生命愈加丰盈生动</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2347824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0550" y="760050"/>
            <a:ext cx="11746489"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好学近乎知，力行近乎仁，知耻近乎勇。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《中庸》</a:t>
            </a:r>
            <a:endParaRPr lang="zh-CN" altLang="zh-CN" sz="1050" kern="100" dirty="0">
              <a:latin typeface="宋体"/>
              <a:cs typeface="Courier New"/>
            </a:endParaRPr>
          </a:p>
          <a:p>
            <a:pPr algn="just">
              <a:lnSpc>
                <a:spcPct val="150000"/>
              </a:lnSpc>
              <a:spcAft>
                <a:spcPts val="0"/>
              </a:spcAf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勤奋好学就接近智，做任何事情只要努力就接近仁，懂得了羞耻就是勇的一种表现。</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人</a:t>
            </a:r>
            <a:r>
              <a:rPr lang="zh-CN" altLang="zh-CN" sz="2800" kern="100" dirty="0">
                <a:latin typeface="Times New Roman"/>
                <a:ea typeface="华文细黑"/>
                <a:cs typeface="Times New Roman"/>
              </a:rPr>
              <a:t>之为学，不可自小，又不可自大。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顾炎武</a:t>
            </a:r>
            <a:r>
              <a:rPr lang="en-US" altLang="zh-CN" sz="2800" kern="100" dirty="0">
                <a:latin typeface="Times New Roman"/>
                <a:ea typeface="华文细黑"/>
                <a:cs typeface="Courier New"/>
              </a:rPr>
              <a:t> </a:t>
            </a:r>
            <a:endParaRPr lang="zh-CN" altLang="zh-CN" sz="1050" kern="100" dirty="0">
              <a:latin typeface="宋体"/>
              <a:cs typeface="Courier New"/>
            </a:endParaRPr>
          </a:p>
          <a:p>
            <a:pPr algn="just">
              <a:lnSpc>
                <a:spcPct val="150000"/>
              </a:lnSpc>
              <a:spcAft>
                <a:spcPts val="0"/>
              </a:spcAf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学习时不要在渊博浩瀚的知识面前感到自卑，也不能因为学到一点点知识而骄傲自满</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学而不知道，与不学同；知而不能行，与不知同。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黄睎</a:t>
            </a:r>
            <a:endParaRPr lang="zh-CN" altLang="zh-CN" sz="1050" kern="100" dirty="0">
              <a:latin typeface="宋体"/>
              <a:cs typeface="Courier New"/>
            </a:endParaRPr>
          </a:p>
          <a:p>
            <a:pPr algn="just">
              <a:lnSpc>
                <a:spcPct val="150000"/>
              </a:lnSpc>
              <a:spcAft>
                <a:spcPts val="0"/>
              </a:spcAf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学习知识不能从中明白一些道理，这和不学习没什么区别；学到了道理却不能运用，这仍等于没有学到道理</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8" name="圆角矩形 7"/>
          <p:cNvSpPr/>
          <p:nvPr/>
        </p:nvSpPr>
        <p:spPr>
          <a:xfrm>
            <a:off x="14664" y="154783"/>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
          <p:cNvSpPr txBox="1"/>
          <p:nvPr/>
        </p:nvSpPr>
        <p:spPr>
          <a:xfrm>
            <a:off x="91258" y="139210"/>
            <a:ext cx="1827484" cy="56175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佳句咀华</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398607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324178" y="98961"/>
            <a:ext cx="11666806" cy="2339683"/>
          </a:xfrm>
          <a:prstGeom prst="rect">
            <a:avLst/>
          </a:prstGeom>
          <a:noFill/>
        </p:spPr>
        <p:txBody>
          <a:bodyPr wrap="square" rtlCol="0">
            <a:spAutoFit/>
          </a:bodyPr>
          <a:lstStyle/>
          <a:p>
            <a:pPr algn="just">
              <a:lnSpc>
                <a:spcPts val="5700"/>
              </a:lnSpc>
              <a:spcAft>
                <a:spcPts val="0"/>
              </a:spcAft>
            </a:pPr>
            <a:r>
              <a:rPr lang="zh-CN" altLang="zh-CN" sz="2800" kern="100" dirty="0">
                <a:latin typeface="Times New Roman"/>
                <a:ea typeface="华文细黑"/>
                <a:cs typeface="Times New Roman"/>
              </a:rPr>
              <a:t>博观而约取，厚积而薄发。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苏轼</a:t>
            </a:r>
            <a:endParaRPr lang="zh-CN" altLang="zh-CN" sz="1050" kern="100" dirty="0">
              <a:latin typeface="宋体"/>
              <a:cs typeface="Courier New"/>
            </a:endParaRPr>
          </a:p>
          <a:p>
            <a:pPr>
              <a:lnSpc>
                <a:spcPts val="5700"/>
              </a:lnSpc>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广泛阅读，多了解古今中外的人和事，把其中好的部分牢牢记住；积累了大量的知识材料，到需要时便可以很自如恰当地选择运用</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endParaRPr lang="zh-CN" altLang="zh-CN" sz="2800" kern="100" dirty="0">
              <a:effectLst/>
              <a:latin typeface="宋体"/>
              <a:cs typeface="Courier New"/>
            </a:endParaRP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5741476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277390" y="1124744"/>
            <a:ext cx="11578456" cy="4534062"/>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一代大儒朱熹</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自幼勤奋好学，立志要做圣人。仕途生涯多艰，做官清正有为。力主推行理学，竟遭落职罢祠。倡办文化教育，重建书院学规。阐义理之奥秘，集理学之大成。</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一代大儒朱熹毫无疑问是中国的名人，世界的名人，是孔子、孟子以来最杰出的弘扬儒学的大师。人们用这样的话来赞美他：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为天地立心，为生民立命，为往圣继绝学，为万世开太平。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他确实是当之无愧的。</a:t>
            </a:r>
            <a:endParaRPr lang="zh-CN" altLang="zh-CN" sz="1050" kern="100" dirty="0">
              <a:effectLst/>
              <a:latin typeface="宋体"/>
              <a:cs typeface="Courier New"/>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自主积累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博</a:t>
            </a:r>
            <a:r>
              <a:rPr lang="zh-CN" altLang="en-US" sz="2400" b="1" kern="0" dirty="0">
                <a:solidFill>
                  <a:schemeClr val="bg1"/>
                </a:solidFill>
                <a:latin typeface="华文新魏" pitchFamily="2" charset="-122"/>
                <a:ea typeface="华文新魏" pitchFamily="2" charset="-122"/>
              </a:rPr>
              <a:t>观而约取，厚积而薄</a:t>
            </a:r>
            <a:r>
              <a:rPr lang="zh-CN" altLang="en-US" sz="2400" b="1" kern="0" dirty="0" smtClean="0">
                <a:solidFill>
                  <a:schemeClr val="bg1"/>
                </a:solidFill>
                <a:latin typeface="华文新魏" pitchFamily="2" charset="-122"/>
                <a:ea typeface="华文新魏" pitchFamily="2" charset="-122"/>
              </a:rPr>
              <a:t>发 </a:t>
            </a:r>
            <a:endParaRPr lang="zh-CN" altLang="en-US" sz="2400" b="1" kern="0" dirty="0">
              <a:solidFill>
                <a:schemeClr val="bg1"/>
              </a:solidFill>
              <a:latin typeface="华文新魏" pitchFamily="2" charset="-122"/>
              <a:ea typeface="华文新魏" pitchFamily="2"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作者视窗</a:t>
            </a:r>
            <a:endParaRPr lang="zh-CN" altLang="en-US" sz="2400" kern="0" dirty="0">
              <a:solidFill>
                <a:sysClr val="window" lastClr="FFFFFF"/>
              </a:solidFill>
              <a:effectLst/>
              <a:latin typeface="微软雅黑" pitchFamily="34" charset="-122"/>
              <a:ea typeface="微软雅黑"/>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一</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29162508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764704"/>
            <a:ext cx="11645608" cy="4616648"/>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朱熹</a:t>
            </a:r>
            <a:r>
              <a:rPr lang="en-US" altLang="zh-CN" sz="2800" kern="100" dirty="0">
                <a:latin typeface="Times New Roman"/>
                <a:ea typeface="华文细黑"/>
                <a:cs typeface="Courier New"/>
              </a:rPr>
              <a:t>(1130—1200)</a:t>
            </a:r>
            <a:r>
              <a:rPr lang="zh-CN" altLang="zh-CN" sz="2800" kern="100" dirty="0">
                <a:latin typeface="Times New Roman"/>
                <a:ea typeface="华文细黑"/>
                <a:cs typeface="Times New Roman"/>
              </a:rPr>
              <a:t>，南宋著名的唯心主义哲学家、</a:t>
            </a:r>
            <a:r>
              <a:rPr lang="zh-CN" altLang="zh-CN" sz="2800" kern="100" dirty="0" smtClean="0">
                <a:latin typeface="Times New Roman"/>
                <a:ea typeface="华文细黑"/>
                <a:cs typeface="Times New Roman"/>
              </a:rPr>
              <a:t>宋代</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理学</a:t>
            </a:r>
            <a:r>
              <a:rPr lang="zh-CN" altLang="zh-CN" sz="2800" kern="100" dirty="0">
                <a:latin typeface="Times New Roman"/>
                <a:ea typeface="华文细黑"/>
                <a:cs typeface="Times New Roman"/>
              </a:rPr>
              <a:t>的集大成者。字元晦，号晦庵，别号紫阳。祖籍徽州</a:t>
            </a:r>
            <a:r>
              <a:rPr lang="zh-CN" altLang="zh-CN" sz="2800" kern="100" dirty="0" smtClean="0">
                <a:latin typeface="Times New Roman"/>
                <a:ea typeface="华文细黑"/>
                <a:cs typeface="Times New Roman"/>
              </a:rPr>
              <a:t>婺</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源</a:t>
            </a:r>
            <a:r>
              <a:rPr lang="zh-CN" altLang="zh-CN" sz="2800" kern="100" dirty="0">
                <a:latin typeface="Times New Roman"/>
                <a:ea typeface="华文细黑"/>
                <a:cs typeface="Times New Roman"/>
              </a:rPr>
              <a:t>。朱熹出生于福建尤溪，</a:t>
            </a: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岁丧父，随母定居崇安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今</a:t>
            </a:r>
            <a:r>
              <a:rPr lang="zh-CN" altLang="zh-CN" sz="2800" kern="100" dirty="0" smtClean="0">
                <a:latin typeface="Times New Roman"/>
                <a:ea typeface="华文细黑"/>
                <a:cs typeface="Times New Roman"/>
              </a:rPr>
              <a:t>福建</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武夷山市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五里关。绍兴十八年</a:t>
            </a:r>
            <a:r>
              <a:rPr lang="en-US" altLang="zh-CN" sz="2800" kern="100" dirty="0">
                <a:latin typeface="Times New Roman"/>
                <a:ea typeface="华文细黑"/>
                <a:cs typeface="Courier New"/>
              </a:rPr>
              <a:t>(1148)</a:t>
            </a:r>
            <a:r>
              <a:rPr lang="zh-CN" altLang="zh-CN" sz="2800" kern="100" dirty="0">
                <a:latin typeface="Times New Roman"/>
                <a:ea typeface="华文细黑"/>
                <a:cs typeface="Times New Roman"/>
              </a:rPr>
              <a:t>中进士，历仕高宗、</a:t>
            </a:r>
            <a:r>
              <a:rPr lang="zh-CN" altLang="zh-CN" sz="2800" kern="100" dirty="0" smtClean="0">
                <a:latin typeface="Times New Roman"/>
                <a:ea typeface="华文细黑"/>
                <a:cs typeface="Times New Roman"/>
              </a:rPr>
              <a:t>孝</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宗、</a:t>
            </a:r>
            <a:r>
              <a:rPr lang="zh-CN" altLang="zh-CN" sz="2800" kern="100" dirty="0">
                <a:latin typeface="Times New Roman"/>
                <a:ea typeface="华文细黑"/>
                <a:cs typeface="Times New Roman"/>
              </a:rPr>
              <a:t>光宗、宁宗四朝，曾任知南康、提典江西刑狱公事、</a:t>
            </a:r>
            <a:r>
              <a:rPr lang="zh-CN" altLang="zh-CN" sz="2800" kern="100" dirty="0" smtClean="0">
                <a:latin typeface="Times New Roman"/>
                <a:ea typeface="华文细黑"/>
                <a:cs typeface="Times New Roman"/>
              </a:rPr>
              <a:t>秘</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阁</a:t>
            </a:r>
            <a:r>
              <a:rPr lang="zh-CN" altLang="zh-CN" sz="2800" kern="100" dirty="0">
                <a:latin typeface="Times New Roman"/>
                <a:ea typeface="华文细黑"/>
                <a:cs typeface="Times New Roman"/>
              </a:rPr>
              <a:t>修撰等职。著作有《四书集注》、《太极图说解》、《易学启蒙》、《朱子大全》、《朱子语录》等。</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pic>
        <p:nvPicPr>
          <p:cNvPr id="6146" name="Picture 2" descr="4"/>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a:stretch>
            <a:fillRect/>
          </a:stretch>
        </p:blipFill>
        <p:spPr bwMode="auto">
          <a:xfrm>
            <a:off x="9755138" y="1020640"/>
            <a:ext cx="2172716" cy="27684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90499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627</TotalTime>
  <Words>1823</Words>
  <Application>Microsoft Office PowerPoint</Application>
  <PresentationFormat>自定义</PresentationFormat>
  <Paragraphs>132</Paragraphs>
  <Slides>27</Slides>
  <Notes>1</Notes>
  <HiddenSlides>3</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2016-03-28T08:27:22Z</dcterms:created>
  <dcterms:modified xsi:type="dcterms:W3CDTF">2018-06-05T03:50:24Z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