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  <p:sldId id="264" r:id="rId8"/>
    <p:sldId id="265" r:id="rId9"/>
    <p:sldId id="270" r:id="rId10"/>
    <p:sldId id="263" r:id="rId11"/>
    <p:sldId id="267" r:id="rId12"/>
    <p:sldId id="268" r:id="rId13"/>
    <p:sldId id="278" r:id="rId14"/>
    <p:sldId id="279" r:id="rId15"/>
    <p:sldId id="277" r:id="rId16"/>
    <p:sldId id="280" r:id="rId17"/>
    <p:sldId id="281" r:id="rId18"/>
    <p:sldId id="282" r:id="rId19"/>
    <p:sldId id="284" r:id="rId20"/>
    <p:sldId id="276" r:id="rId21"/>
    <p:sldId id="287" r:id="rId22"/>
    <p:sldId id="266" r:id="rId23"/>
    <p:sldId id="289" r:id="rId24"/>
    <p:sldId id="273" r:id="rId25"/>
    <p:sldId id="271" r:id="rId26"/>
    <p:sldId id="274" r:id="rId27"/>
    <p:sldId id="275" r:id="rId28"/>
    <p:sldId id="290" r:id="rId29"/>
    <p:sldId id="288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480B5B"/>
    <a:srgbClr val="2411A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2016/8/29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file:///E:\&#25945;&#23398;\1&#12289;2&#20876;\&#33655;&#22616;&#26376;&#33394;\&#35874;&#21451;&#35850;&#37197;&#20048;&#26391;&#35829;&#26417;&#33258;&#28165;&#25955;&#25991;&#12298;&#33655;&#22616;&#26376;&#33394;&#12299;.flv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>
              <a:solidFill>
                <a:srgbClr val="FFFF00"/>
              </a:solidFill>
            </a:endParaRPr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>
              <a:solidFill>
                <a:srgbClr val="FFFF00"/>
              </a:solidFill>
            </a:endParaRPr>
          </a:p>
        </p:txBody>
      </p:sp>
      <p:pic>
        <p:nvPicPr>
          <p:cNvPr id="45060" name="Picture 4" descr="0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0" y="333375"/>
            <a:ext cx="46586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accent6">
                    <a:lumMod val="60000"/>
                    <a:lumOff val="40000"/>
                  </a:schemeClr>
                </a:solidFill>
                <a:ea typeface="华文行楷" pitchFamily="2" charset="-122"/>
              </a:rPr>
              <a:t>关于月亮的诗文</a:t>
            </a:r>
            <a:r>
              <a:rPr lang="en-US" altLang="zh-CN" sz="4800" dirty="0">
                <a:solidFill>
                  <a:schemeClr val="accent6">
                    <a:lumMod val="60000"/>
                    <a:lumOff val="40000"/>
                  </a:schemeClr>
                </a:solidFill>
                <a:ea typeface="宋体" pitchFamily="2" charset="-122"/>
              </a:rPr>
              <a:t>: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857224" y="1571612"/>
            <a:ext cx="752000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1.</a:t>
            </a:r>
            <a:r>
              <a:rPr lang="zh-CN" altLang="en-US" sz="44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举头望明月，低头思故乡。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357158" y="2428868"/>
            <a:ext cx="864396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</a:t>
            </a:r>
            <a:r>
              <a:rPr lang="en-US" altLang="zh-CN" sz="44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2.</a:t>
            </a:r>
            <a:r>
              <a:rPr lang="zh-CN" altLang="en-US" sz="44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小时不识月，呼作白玉盘。 </a:t>
            </a:r>
            <a:endParaRPr lang="zh-CN" altLang="en-US" sz="4400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808038" y="42259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 sz="1800">
              <a:solidFill>
                <a:srgbClr val="FFFF00"/>
              </a:solidFill>
              <a:ea typeface="宋体" pitchFamily="2" charset="-122"/>
            </a:endParaRP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395536" y="3501008"/>
            <a:ext cx="800102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</a:t>
            </a:r>
            <a:r>
              <a:rPr lang="en-US" altLang="zh-CN" sz="44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3.</a:t>
            </a:r>
            <a:r>
              <a:rPr lang="zh-CN" altLang="en-US" sz="44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人有悲欢离合</a:t>
            </a:r>
            <a:r>
              <a:rPr lang="en-US" altLang="zh-CN" sz="44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4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月有阴晴圆缺，此事古难全。但愿人长久</a:t>
            </a:r>
            <a:r>
              <a:rPr lang="en-US" altLang="zh-CN" sz="44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4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千里共婵娟 。</a:t>
            </a:r>
            <a:endParaRPr lang="zh-CN" altLang="en-US" sz="4400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45062" grpId="0"/>
      <p:bldP spid="45063" grpId="0"/>
      <p:bldP spid="450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时代背景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762000">
              <a:buFont typeface="Wingdings" pitchFamily="2" charset="2"/>
              <a:buNone/>
            </a:pP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本文写于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1927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月，这年春天，蒋介石发动“四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黑体" pitchFamily="49" charset="-122"/>
              </a:rPr>
              <a:t>•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一二”反革命政变和“四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一五”反革命大屠杀，白色恐怖笼罩了中国大地。旧时代正在崩坏，新时局尚未到来。知识分子不满黑暗现实，向往自由生活，但颓丧和骚动使得他们惶然，看不到前进的方向。</a:t>
            </a:r>
          </a:p>
          <a:p>
            <a:pPr marL="0" indent="762000">
              <a:buFont typeface="Wingdings" pitchFamily="2" charset="2"/>
              <a:buNone/>
            </a:pP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作者在此想躲开恼人的现实，求得短暂的安宁。所以清清冷冷的荷塘也成为超脱世尘的绝妙世界。</a:t>
            </a:r>
          </a:p>
          <a:p>
            <a:endParaRPr lang="zh-CN" altLang="en-US" dirty="0"/>
          </a:p>
        </p:txBody>
      </p:sp>
      <p:sp>
        <p:nvSpPr>
          <p:cNvPr id="7" name="动作按钮: 后退或前一项 6">
            <a:hlinkClick r:id="" action="ppaction://hlinkshowjump?jump=previousslide" highlightClick="1"/>
          </p:cNvPr>
          <p:cNvSpPr/>
          <p:nvPr/>
        </p:nvSpPr>
        <p:spPr>
          <a:xfrm>
            <a:off x="8643966" y="6429396"/>
            <a:ext cx="328036" cy="2857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714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析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662" y="1428736"/>
            <a:ext cx="721523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chemeClr val="tx2"/>
                </a:solidFill>
              </a:rPr>
              <a:t>         课文题目是“荷塘”“月色”，课文哪些段落是描写这两种景物的呢？</a:t>
            </a:r>
          </a:p>
          <a:p>
            <a:pPr>
              <a:buFont typeface="Wingdings" pitchFamily="2" charset="2"/>
              <a:buNone/>
            </a:pPr>
            <a:endParaRPr lang="zh-CN" altLang="en-US" sz="36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b="1" dirty="0" smtClean="0"/>
              <a:t>第４段：月色下的荷塘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b="1" dirty="0" smtClean="0"/>
              <a:t>第５段：荷塘上的月色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b="1" dirty="0" smtClean="0"/>
              <a:t>第６段：荷塘四周的景色</a:t>
            </a:r>
          </a:p>
          <a:p>
            <a:pPr>
              <a:buFont typeface="Wingdings" pitchFamily="2" charset="2"/>
              <a:buNone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214290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chemeClr val="tx2"/>
                </a:solidFill>
              </a:rPr>
              <a:t>分析第４段，作者从哪些方面怎样来写月下的荷塘美景的？用了哪些修辞？有什么好处？</a:t>
            </a:r>
            <a:endParaRPr lang="zh-CN" altLang="en-US" sz="3600" b="1" dirty="0" smtClean="0"/>
          </a:p>
          <a:p>
            <a:pPr>
              <a:buFont typeface="Wingdings" pitchFamily="2" charset="2"/>
              <a:buNone/>
            </a:pPr>
            <a:endParaRPr lang="zh-CN" altLang="en-US" sz="3600" b="1" dirty="0" smtClean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57200" y="2514600"/>
            <a:ext cx="1692275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65000"/>
            </a:pP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荷叶</a:t>
            </a:r>
          </a:p>
          <a:p>
            <a:pPr>
              <a:spcBef>
                <a:spcPct val="20000"/>
              </a:spcBef>
              <a:buClr>
                <a:schemeClr val="tx2"/>
              </a:buClr>
              <a:buSzPct val="65000"/>
            </a:pP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荷</a:t>
            </a:r>
            <a:r>
              <a:rPr lang="zh-CN" altLang="en-US" sz="40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花</a:t>
            </a:r>
            <a:endParaRPr lang="en-US" altLang="zh-CN" sz="4000" b="1" dirty="0" smtClean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65000"/>
            </a:pPr>
            <a:r>
              <a:rPr lang="zh-CN" altLang="en-US" sz="40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荷香</a:t>
            </a:r>
            <a:endParaRPr lang="en-US" altLang="zh-CN" sz="4000" b="1" dirty="0" smtClean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65000"/>
            </a:pPr>
            <a:r>
              <a:rPr lang="zh-CN" altLang="en-US" sz="40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荷波</a:t>
            </a:r>
            <a:endParaRPr lang="en-US" altLang="zh-CN" sz="4000" b="1" dirty="0" smtClean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65000"/>
            </a:pPr>
            <a:r>
              <a:rPr lang="zh-CN" altLang="en-US" sz="40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荷韵</a:t>
            </a:r>
            <a:endParaRPr lang="zh-CN" altLang="en-US" sz="40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071670" y="2571744"/>
            <a:ext cx="5486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2411AF"/>
                </a:solidFill>
                <a:latin typeface="楷体_GB2312" pitchFamily="49" charset="-122"/>
                <a:ea typeface="楷体_GB2312" pitchFamily="49" charset="-122"/>
              </a:rPr>
              <a:t>田田 亭亭的舞女的裙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071670" y="3357562"/>
            <a:ext cx="550072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2411AF"/>
                </a:solidFill>
                <a:latin typeface="楷体_GB2312" pitchFamily="49" charset="-122"/>
                <a:ea typeface="楷体_GB2312" pitchFamily="49" charset="-122"/>
              </a:rPr>
              <a:t>袅娜 羞</a:t>
            </a:r>
            <a:r>
              <a:rPr lang="zh-CN" altLang="en-US" sz="3200" b="1" dirty="0" smtClean="0">
                <a:solidFill>
                  <a:srgbClr val="2411AF"/>
                </a:solidFill>
                <a:latin typeface="楷体_GB2312" pitchFamily="49" charset="-122"/>
                <a:ea typeface="楷体_GB2312" pitchFamily="49" charset="-122"/>
              </a:rPr>
              <a:t>涩 明珠 星星 美人</a:t>
            </a:r>
            <a:endParaRPr lang="zh-CN" altLang="en-US" sz="3200" b="1" dirty="0">
              <a:solidFill>
                <a:srgbClr val="2411A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 Box 9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2143108" y="4071942"/>
            <a:ext cx="5486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2411AF"/>
                </a:solidFill>
                <a:latin typeface="楷体_GB2312" pitchFamily="49" charset="-122"/>
                <a:ea typeface="楷体_GB2312" pitchFamily="49" charset="-122"/>
              </a:rPr>
              <a:t>远处高楼上渺茫的歌声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143108" y="4786322"/>
            <a:ext cx="4114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2411AF"/>
                </a:solidFill>
                <a:latin typeface="楷体_GB2312" pitchFamily="49" charset="-122"/>
                <a:ea typeface="楷体_GB2312" pitchFamily="49" charset="-122"/>
              </a:rPr>
              <a:t>闪电 凝</a:t>
            </a:r>
            <a:r>
              <a:rPr lang="zh-CN" altLang="en-US" sz="3200" b="1" dirty="0" smtClean="0">
                <a:solidFill>
                  <a:srgbClr val="2411AF"/>
                </a:solidFill>
                <a:latin typeface="楷体_GB2312" pitchFamily="49" charset="-122"/>
                <a:ea typeface="楷体_GB2312" pitchFamily="49" charset="-122"/>
              </a:rPr>
              <a:t>碧 脉脉</a:t>
            </a:r>
            <a:endParaRPr lang="zh-CN" altLang="en-US" sz="3200" b="1" dirty="0">
              <a:solidFill>
                <a:srgbClr val="2411A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7400925" y="2620963"/>
            <a:ext cx="5492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15" name="AutoShape 14"/>
          <p:cNvSpPr>
            <a:spLocks/>
          </p:cNvSpPr>
          <p:nvPr/>
        </p:nvSpPr>
        <p:spPr bwMode="auto">
          <a:xfrm>
            <a:off x="7143768" y="2643182"/>
            <a:ext cx="228600" cy="3721100"/>
          </a:xfrm>
          <a:prstGeom prst="rightBrace">
            <a:avLst>
              <a:gd name="adj1" fmla="val 135648"/>
              <a:gd name="adj2" fmla="val 50000"/>
            </a:avLst>
          </a:prstGeom>
          <a:noFill/>
          <a:ln w="9525">
            <a:solidFill>
              <a:srgbClr val="FFC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dirty="0">
                <a:solidFill>
                  <a:srgbClr val="FFFF00"/>
                </a:solidFill>
              </a:rPr>
              <a:t>             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58082" y="2571744"/>
            <a:ext cx="15716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比喻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拟人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通感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autoUpdateAnimBg="0"/>
      <p:bldP spid="7" grpId="0" autoUpdateAnimBg="0"/>
      <p:bldP spid="10" grpId="0" autoUpdateAnimBg="0"/>
      <p:bldP spid="11" grpId="0" autoUpdateAnimBg="0"/>
      <p:bldP spid="15" grpId="0" bldLvl="0" animBg="1" autoUpdateAnimBg="0"/>
      <p:bldP spid="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2857488" y="0"/>
            <a:ext cx="2357454" cy="85723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1" charset="-122"/>
                <a:ea typeface="隶书" pitchFamily="1" charset="-122"/>
                <a:cs typeface="+mn-cs"/>
              </a:rPr>
              <a:t>比喻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华文行楷" pitchFamily="2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285860"/>
            <a:ext cx="7072362" cy="421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3200" b="1" dirty="0" smtClean="0"/>
              <a:t>①叶子出水很高，像亭亭的舞女的裙。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3200" b="1" dirty="0" smtClean="0"/>
              <a:t>②正如一粒粒的明珠，又如碧天里的星星，又如刚出浴的美人。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3200" b="1" dirty="0" smtClean="0"/>
              <a:t>③这时候叶子与花也有一丝的颤动，像闪电般，霎时传到荷塘的那边去了。</a:t>
            </a:r>
            <a:endParaRPr lang="en-US" altLang="zh-CN" sz="3200" b="1" dirty="0" smtClean="0"/>
          </a:p>
          <a:p>
            <a:pPr marL="342900" lvl="0" indent="-342900">
              <a:spcBef>
                <a:spcPct val="20000"/>
              </a:spcBef>
              <a:defRPr/>
            </a:pPr>
            <a:endParaRPr lang="zh-CN" altLang="en-US" sz="3200" b="1" dirty="0" smtClean="0"/>
          </a:p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ea typeface="华文行楷" pitchFamily="2" charset="-122"/>
              </a:rPr>
              <a:t>小结：比喻具体形象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000364" y="285728"/>
            <a:ext cx="22145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拟人</a:t>
            </a:r>
            <a:endParaRPr lang="zh-CN" altLang="en-US" sz="6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1857364"/>
            <a:ext cx="72866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bg2"/>
                </a:solidFill>
              </a:rPr>
              <a:t> </a:t>
            </a:r>
            <a:r>
              <a:rPr lang="en-US" altLang="zh-CN" sz="3600" b="1" dirty="0" smtClean="0"/>
              <a:t>①</a:t>
            </a:r>
            <a:r>
              <a:rPr lang="zh-CN" altLang="en-US" sz="3600" b="1" dirty="0" smtClean="0"/>
              <a:t>层层的叶子中间，零星地点缀着些白花，有</a:t>
            </a:r>
            <a:r>
              <a:rPr lang="zh-CN" altLang="en-US" sz="3600" b="1" dirty="0" smtClean="0">
                <a:solidFill>
                  <a:srgbClr val="2411AF"/>
                </a:solidFill>
              </a:rPr>
              <a:t>袅娜</a:t>
            </a:r>
            <a:r>
              <a:rPr lang="zh-CN" altLang="en-US" sz="3600" b="1" dirty="0" smtClean="0"/>
              <a:t>地开着的，有</a:t>
            </a:r>
            <a:r>
              <a:rPr lang="zh-CN" altLang="en-US" sz="3600" b="1" dirty="0" smtClean="0">
                <a:solidFill>
                  <a:srgbClr val="2411AF"/>
                </a:solidFill>
              </a:rPr>
              <a:t>羞涩</a:t>
            </a:r>
            <a:r>
              <a:rPr lang="zh-CN" altLang="en-US" sz="3600" b="1" dirty="0" smtClean="0"/>
              <a:t>地打着朵儿的</a:t>
            </a:r>
            <a:r>
              <a:rPr lang="en-US" altLang="zh-CN" sz="3600" b="1" dirty="0" smtClean="0"/>
              <a:t>……</a:t>
            </a:r>
          </a:p>
          <a:p>
            <a:pPr>
              <a:buFont typeface="Wingdings" pitchFamily="2" charset="2"/>
              <a:buNone/>
            </a:pPr>
            <a:r>
              <a:rPr lang="en-US" altLang="zh-CN" sz="3600" b="1" dirty="0" smtClean="0"/>
              <a:t>②</a:t>
            </a:r>
            <a:r>
              <a:rPr lang="zh-CN" altLang="en-US" sz="3600" b="1" dirty="0" smtClean="0"/>
              <a:t>叶子本是</a:t>
            </a:r>
            <a:r>
              <a:rPr lang="zh-CN" altLang="en-US" sz="3600" b="1" dirty="0" smtClean="0">
                <a:solidFill>
                  <a:srgbClr val="2411AF"/>
                </a:solidFill>
              </a:rPr>
              <a:t>肩并肩</a:t>
            </a:r>
            <a:r>
              <a:rPr lang="zh-CN" altLang="en-US" sz="3600" b="1" dirty="0" smtClean="0"/>
              <a:t>地挨着</a:t>
            </a:r>
            <a:r>
              <a:rPr lang="en-US" altLang="zh-CN" sz="3600" b="1" dirty="0" smtClean="0"/>
              <a:t>……</a:t>
            </a:r>
          </a:p>
          <a:p>
            <a:pPr>
              <a:buFont typeface="Wingdings" pitchFamily="2" charset="2"/>
              <a:buNone/>
            </a:pPr>
            <a:r>
              <a:rPr lang="en-US" altLang="zh-CN" sz="3600" b="1" dirty="0" smtClean="0"/>
              <a:t>③</a:t>
            </a:r>
            <a:r>
              <a:rPr lang="zh-CN" altLang="en-US" sz="3600" b="1" dirty="0" smtClean="0"/>
              <a:t>叶子底下是</a:t>
            </a:r>
            <a:r>
              <a:rPr lang="zh-CN" altLang="en-US" sz="3600" b="1" dirty="0" smtClean="0">
                <a:solidFill>
                  <a:srgbClr val="2411AF"/>
                </a:solidFill>
              </a:rPr>
              <a:t>脉脉</a:t>
            </a:r>
            <a:r>
              <a:rPr lang="zh-CN" altLang="en-US" sz="3600" b="1" dirty="0" smtClean="0"/>
              <a:t>的流水</a:t>
            </a:r>
            <a:r>
              <a:rPr lang="en-US" altLang="zh-CN" sz="3600" b="1" dirty="0" smtClean="0"/>
              <a:t>……</a:t>
            </a:r>
          </a:p>
          <a:p>
            <a:pPr>
              <a:buFont typeface="Wingdings" pitchFamily="2" charset="2"/>
              <a:buNone/>
            </a:pPr>
            <a:endParaRPr lang="en-US" altLang="zh-CN" sz="3600" b="1" dirty="0" smtClean="0"/>
          </a:p>
          <a:p>
            <a:pPr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C00000"/>
                </a:solidFill>
                <a:ea typeface="华文行楷" pitchFamily="2" charset="-122"/>
              </a:rPr>
              <a:t>小结：拟人灵秀动人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0" y="762000"/>
            <a:ext cx="9144000" cy="6096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通感是一种特殊的修辞。通感是把人们的各种感觉（视觉、听觉、嗅觉、味觉、触觉）通过比喻或形容词沟通起来的修辞方式。通感就是移觉。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举例：（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）她笑得很甜。（视觉转为味觉）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   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）人靓歌甜。 （听觉转为味觉）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   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）微风过处，送来缕缕清香，仿佛远处高楼上渺茫的歌声似的。（嗅觉转为听觉）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   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）塘中的月色并不均匀；但光和影有    着和谐的旋律，如梵婀玲上奏着的名曲。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（视觉转为听觉）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40B12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0"/>
            <a:ext cx="7772400" cy="762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00250" algn="l"/>
              </a:tabLst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B12"/>
                </a:solidFill>
                <a:effectLst/>
                <a:uLnTx/>
                <a:uFillTx/>
                <a:latin typeface="+mj-lt"/>
                <a:ea typeface="隶书" pitchFamily="1" charset="-122"/>
                <a:cs typeface="+mj-cs"/>
              </a:rPr>
              <a:t>修辞手法：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隶书" pitchFamily="1" charset="-122"/>
                <a:cs typeface="+mj-cs"/>
              </a:rPr>
              <a:t>通感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隶书" pitchFamily="1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746125" y="5324475"/>
            <a:ext cx="984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dirty="0"/>
              <a:t>         </a:t>
            </a:r>
          </a:p>
        </p:txBody>
      </p:sp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 flipH="1">
          <a:off x="0" y="3429000"/>
          <a:ext cx="1338263" cy="1905000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95400" y="3962400"/>
            <a:ext cx="78486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7030A0"/>
                </a:solidFill>
                <a:ea typeface="隶书" pitchFamily="1" charset="-122"/>
              </a:rPr>
              <a:t>       </a:t>
            </a:r>
            <a:r>
              <a:rPr lang="zh-CN" altLang="en-US" sz="4000" b="1" dirty="0">
                <a:solidFill>
                  <a:srgbClr val="7030A0"/>
                </a:solidFill>
                <a:ea typeface="隶书" pitchFamily="1" charset="-122"/>
              </a:rPr>
              <a:t>为什么说“泻”“浮”二字点活了月光和雾气呢？可否用“照”替代“泻”，用“漂”替代“浮”呢？</a:t>
            </a:r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609600" y="3124200"/>
            <a:ext cx="1143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800" kern="10" dirty="0">
                <a:ln w="9525">
                  <a:pattFill prst="pct50">
                    <a:fgClr>
                      <a:srgbClr val="FFFF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幼圆"/>
              </a:rPr>
              <a:t>?</a:t>
            </a:r>
            <a:endParaRPr lang="zh-CN" altLang="en-US" sz="1800" kern="10">
              <a:ln w="9525">
                <a:pattFill prst="pct50">
                  <a:fgClr>
                    <a:srgbClr val="FFFF99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幼圆"/>
            </a:endParaRP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381000" y="3200400"/>
            <a:ext cx="1143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69310"/>
              </a:avLst>
            </a:prstTxWarp>
          </a:bodyPr>
          <a:lstStyle/>
          <a:p>
            <a:pPr algn="ctr"/>
            <a:r>
              <a:rPr lang="en-US" altLang="zh-CN" sz="1800" kern="10" dirty="0">
                <a:ln w="9525">
                  <a:pattFill prst="pct60">
                    <a:fgClr>
                      <a:srgbClr val="FFFF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幼圆"/>
              </a:rPr>
              <a:t>?</a:t>
            </a:r>
            <a:endParaRPr lang="zh-CN" altLang="en-US" sz="1800" kern="10">
              <a:ln w="9525">
                <a:pattFill prst="pct60">
                  <a:fgClr>
                    <a:srgbClr val="FFFF99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幼圆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838200" y="3200400"/>
            <a:ext cx="1143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0690"/>
              </a:avLst>
            </a:prstTxWarp>
          </a:bodyPr>
          <a:lstStyle/>
          <a:p>
            <a:pPr algn="ctr"/>
            <a:r>
              <a:rPr lang="en-US" altLang="zh-CN" sz="1800" kern="10" dirty="0">
                <a:ln w="9525">
                  <a:pattFill prst="pct60">
                    <a:fgClr>
                      <a:srgbClr val="FFFF99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幼圆"/>
              </a:rPr>
              <a:t>?</a:t>
            </a:r>
            <a:endParaRPr lang="zh-CN" altLang="en-US" sz="1800" kern="10" dirty="0">
              <a:ln w="9525">
                <a:pattFill prst="pct60">
                  <a:fgClr>
                    <a:srgbClr val="FFFF99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幼圆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295400" y="457200"/>
            <a:ext cx="73469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月光如流水一般，静静地  在这</a:t>
            </a:r>
          </a:p>
          <a:p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一片叶子和花上。薄薄的青雾</a:t>
            </a:r>
            <a:endParaRPr lang="zh-CN" altLang="en-US" sz="4000" b="1" u="sng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起在荷塘里。叶子和花仿佛在牛</a:t>
            </a:r>
          </a:p>
          <a:p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乳中洗过一样，又像笼着青纱的梦。</a:t>
            </a:r>
          </a:p>
          <a:p>
            <a:endParaRPr lang="en-US" altLang="zh-CN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WordArt 9"/>
          <p:cNvSpPr>
            <a:spLocks noChangeArrowheads="1" noChangeShapeType="1" noTextEdit="1"/>
          </p:cNvSpPr>
          <p:nvPr/>
        </p:nvSpPr>
        <p:spPr bwMode="auto">
          <a:xfrm>
            <a:off x="7010400" y="609600"/>
            <a:ext cx="457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ea typeface="隶书"/>
              </a:rPr>
              <a:t>泻</a:t>
            </a:r>
          </a:p>
        </p:txBody>
      </p:sp>
      <p:sp>
        <p:nvSpPr>
          <p:cNvPr id="10" name="WordArt 11"/>
          <p:cNvSpPr>
            <a:spLocks noChangeArrowheads="1" noChangeShapeType="1" noTextEdit="1"/>
          </p:cNvSpPr>
          <p:nvPr/>
        </p:nvSpPr>
        <p:spPr bwMode="auto">
          <a:xfrm>
            <a:off x="7010400" y="609600"/>
            <a:ext cx="457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a typeface="隶书"/>
              </a:rPr>
              <a:t>泻</a:t>
            </a:r>
          </a:p>
        </p:txBody>
      </p:sp>
      <p:sp>
        <p:nvSpPr>
          <p:cNvPr id="11" name="WordArt 12"/>
          <p:cNvSpPr>
            <a:spLocks noChangeArrowheads="1" noChangeShapeType="1" noTextEdit="1"/>
          </p:cNvSpPr>
          <p:nvPr/>
        </p:nvSpPr>
        <p:spPr bwMode="auto">
          <a:xfrm>
            <a:off x="8077200" y="1295400"/>
            <a:ext cx="457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a typeface="隶书"/>
              </a:rPr>
              <a:t>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5" grpId="0" animBg="1"/>
      <p:bldP spid="6" grpId="0" animBg="1"/>
      <p:bldP spid="7" grpId="0" animBg="1"/>
      <p:bldP spid="8" grpId="0" autoUpdateAnimBg="0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667000" y="1295400"/>
            <a:ext cx="3657600" cy="1447800"/>
            <a:chOff x="1680" y="816"/>
            <a:chExt cx="2304" cy="912"/>
          </a:xfrm>
        </p:grpSpPr>
        <p:sp>
          <p:nvSpPr>
            <p:cNvPr id="3" name="Line 3"/>
            <p:cNvSpPr>
              <a:spLocks noChangeShapeType="1"/>
            </p:cNvSpPr>
            <p:nvPr/>
          </p:nvSpPr>
          <p:spPr bwMode="auto">
            <a:xfrm flipH="1">
              <a:off x="1680" y="816"/>
              <a:ext cx="672" cy="624"/>
            </a:xfrm>
            <a:prstGeom prst="line">
              <a:avLst/>
            </a:prstGeom>
            <a:noFill/>
            <a:ln w="9525">
              <a:pattFill prst="pct3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" name="Line 4"/>
            <p:cNvSpPr>
              <a:spLocks noChangeShapeType="1"/>
            </p:cNvSpPr>
            <p:nvPr/>
          </p:nvSpPr>
          <p:spPr bwMode="auto">
            <a:xfrm flipH="1">
              <a:off x="2256" y="912"/>
              <a:ext cx="288" cy="624"/>
            </a:xfrm>
            <a:prstGeom prst="line">
              <a:avLst/>
            </a:prstGeom>
            <a:noFill/>
            <a:ln w="9525">
              <a:pattFill prst="pct3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" name="Line 5"/>
            <p:cNvSpPr>
              <a:spLocks noChangeShapeType="1"/>
            </p:cNvSpPr>
            <p:nvPr/>
          </p:nvSpPr>
          <p:spPr bwMode="auto">
            <a:xfrm flipH="1">
              <a:off x="2880" y="1056"/>
              <a:ext cx="0" cy="672"/>
            </a:xfrm>
            <a:prstGeom prst="line">
              <a:avLst/>
            </a:prstGeom>
            <a:noFill/>
            <a:ln w="9525">
              <a:pattFill prst="pct3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3120" y="960"/>
              <a:ext cx="288" cy="576"/>
            </a:xfrm>
            <a:prstGeom prst="line">
              <a:avLst/>
            </a:prstGeom>
            <a:noFill/>
            <a:ln w="9525">
              <a:pattFill prst="pct3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3360" y="912"/>
              <a:ext cx="624" cy="576"/>
            </a:xfrm>
            <a:prstGeom prst="line">
              <a:avLst/>
            </a:prstGeom>
            <a:noFill/>
            <a:ln w="9525">
              <a:pattFill prst="pct3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4267200" y="533400"/>
            <a:ext cx="609600" cy="609600"/>
          </a:xfrm>
          <a:prstGeom prst="ellipse">
            <a:avLst/>
          </a:prstGeom>
          <a:gradFill rotWithShape="0">
            <a:gsLst>
              <a:gs pos="0">
                <a:srgbClr val="FFFFCC"/>
              </a:gs>
              <a:gs pos="100000">
                <a:srgbClr val="FFFFFF"/>
              </a:gs>
            </a:gsLst>
            <a:path path="rect">
              <a:fillToRect l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9" name="Group 9"/>
          <p:cNvGrpSpPr>
            <a:grpSpLocks/>
          </p:cNvGrpSpPr>
          <p:nvPr/>
        </p:nvGrpSpPr>
        <p:grpSpPr bwMode="auto">
          <a:xfrm>
            <a:off x="3886200" y="304800"/>
            <a:ext cx="1295400" cy="1143000"/>
            <a:chOff x="2448" y="192"/>
            <a:chExt cx="816" cy="720"/>
          </a:xfrm>
        </p:grpSpPr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3120" y="672"/>
              <a:ext cx="144" cy="96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3120" y="528"/>
              <a:ext cx="144" cy="0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V="1">
              <a:off x="3072" y="240"/>
              <a:ext cx="96" cy="96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V="1">
              <a:off x="2880" y="192"/>
              <a:ext cx="0" cy="144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 flipH="1" flipV="1">
              <a:off x="2592" y="240"/>
              <a:ext cx="96" cy="96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 flipH="1">
              <a:off x="2448" y="528"/>
              <a:ext cx="144" cy="0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2496" y="672"/>
              <a:ext cx="144" cy="96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>
              <a:off x="2880" y="768"/>
              <a:ext cx="0" cy="144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8" name="WordArt 18"/>
          <p:cNvSpPr>
            <a:spLocks noChangeArrowheads="1" noChangeShapeType="1" noTextEdit="1"/>
          </p:cNvSpPr>
          <p:nvPr/>
        </p:nvSpPr>
        <p:spPr bwMode="auto">
          <a:xfrm>
            <a:off x="7467600" y="3352800"/>
            <a:ext cx="1219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泻</a:t>
            </a:r>
          </a:p>
        </p:txBody>
      </p:sp>
      <p:grpSp>
        <p:nvGrpSpPr>
          <p:cNvPr id="19" name="Group 19"/>
          <p:cNvGrpSpPr>
            <a:grpSpLocks/>
          </p:cNvGrpSpPr>
          <p:nvPr/>
        </p:nvGrpSpPr>
        <p:grpSpPr bwMode="auto">
          <a:xfrm>
            <a:off x="304800" y="2286000"/>
            <a:ext cx="8458200" cy="2133600"/>
            <a:chOff x="192" y="1440"/>
            <a:chExt cx="5328" cy="1344"/>
          </a:xfrm>
        </p:grpSpPr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192" y="1440"/>
              <a:ext cx="1488" cy="1344"/>
            </a:xfrm>
            <a:prstGeom prst="line">
              <a:avLst/>
            </a:prstGeom>
            <a:noFill/>
            <a:ln w="9525">
              <a:pattFill prst="pct3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1632" y="1536"/>
              <a:ext cx="624" cy="1248"/>
            </a:xfrm>
            <a:prstGeom prst="line">
              <a:avLst/>
            </a:prstGeom>
            <a:noFill/>
            <a:ln w="9525">
              <a:pattFill prst="pct3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2880" y="1728"/>
              <a:ext cx="0" cy="960"/>
            </a:xfrm>
            <a:prstGeom prst="line">
              <a:avLst/>
            </a:prstGeom>
            <a:noFill/>
            <a:ln w="9525">
              <a:pattFill prst="pct3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3408" y="1536"/>
              <a:ext cx="624" cy="1248"/>
            </a:xfrm>
            <a:prstGeom prst="line">
              <a:avLst/>
            </a:prstGeom>
            <a:noFill/>
            <a:ln w="9525">
              <a:pattFill prst="pct3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3936" y="1440"/>
              <a:ext cx="1584" cy="1344"/>
            </a:xfrm>
            <a:prstGeom prst="line">
              <a:avLst/>
            </a:prstGeom>
            <a:noFill/>
            <a:ln w="9525">
              <a:pattFill prst="pct3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5" name="Group 25"/>
          <p:cNvGrpSpPr>
            <a:grpSpLocks/>
          </p:cNvGrpSpPr>
          <p:nvPr/>
        </p:nvGrpSpPr>
        <p:grpSpPr bwMode="auto">
          <a:xfrm>
            <a:off x="3886200" y="304800"/>
            <a:ext cx="1295400" cy="1143000"/>
            <a:chOff x="2448" y="192"/>
            <a:chExt cx="816" cy="720"/>
          </a:xfrm>
        </p:grpSpPr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3120" y="672"/>
              <a:ext cx="144" cy="96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3120" y="528"/>
              <a:ext cx="144" cy="0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 flipV="1">
              <a:off x="3072" y="240"/>
              <a:ext cx="96" cy="96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V="1">
              <a:off x="2880" y="192"/>
              <a:ext cx="0" cy="144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 flipH="1" flipV="1">
              <a:off x="2592" y="240"/>
              <a:ext cx="96" cy="96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 flipH="1">
              <a:off x="2448" y="528"/>
              <a:ext cx="144" cy="0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 flipH="1">
              <a:off x="2496" y="672"/>
              <a:ext cx="144" cy="96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2880" y="768"/>
              <a:ext cx="0" cy="144"/>
            </a:xfrm>
            <a:prstGeom prst="line">
              <a:avLst/>
            </a:prstGeom>
            <a:noFill/>
            <a:ln w="9525">
              <a:pattFill prst="pct60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34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0"/>
            <a:ext cx="91440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048000" y="1600200"/>
            <a:ext cx="2971800" cy="3124200"/>
            <a:chOff x="2448" y="1008"/>
            <a:chExt cx="768" cy="2496"/>
          </a:xfrm>
        </p:grpSpPr>
        <p:sp>
          <p:nvSpPr>
            <p:cNvPr id="38915" name="Line 3"/>
            <p:cNvSpPr>
              <a:spLocks noChangeShapeType="1"/>
            </p:cNvSpPr>
            <p:nvPr/>
          </p:nvSpPr>
          <p:spPr bwMode="auto">
            <a:xfrm flipH="1">
              <a:off x="2448" y="1008"/>
              <a:ext cx="384" cy="2304"/>
            </a:xfrm>
            <a:prstGeom prst="line">
              <a:avLst/>
            </a:prstGeom>
            <a:noFill/>
            <a:ln w="9525">
              <a:pattFill prst="pct25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8916" name="Line 4"/>
            <p:cNvSpPr>
              <a:spLocks noChangeShapeType="1"/>
            </p:cNvSpPr>
            <p:nvPr/>
          </p:nvSpPr>
          <p:spPr bwMode="auto">
            <a:xfrm>
              <a:off x="3024" y="1008"/>
              <a:ext cx="192" cy="2352"/>
            </a:xfrm>
            <a:prstGeom prst="line">
              <a:avLst/>
            </a:prstGeom>
            <a:noFill/>
            <a:ln w="9525">
              <a:pattFill prst="pct25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8917" name="Oval 5"/>
            <p:cNvSpPr>
              <a:spLocks noChangeArrowheads="1"/>
            </p:cNvSpPr>
            <p:nvPr/>
          </p:nvSpPr>
          <p:spPr bwMode="auto">
            <a:xfrm>
              <a:off x="2448" y="3168"/>
              <a:ext cx="768" cy="336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FFFFF"/>
                </a:gs>
              </a:gsLst>
              <a:lin ang="5400000" scaled="1"/>
            </a:gradFill>
            <a:ln w="9525">
              <a:pattFill prst="pct25">
                <a:fgClr>
                  <a:srgbClr val="FFFFCC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8918" name="WordArt 6"/>
          <p:cNvSpPr>
            <a:spLocks noChangeArrowheads="1" noChangeShapeType="1" noTextEdit="1"/>
          </p:cNvSpPr>
          <p:nvPr/>
        </p:nvSpPr>
        <p:spPr bwMode="auto">
          <a:xfrm>
            <a:off x="7315200" y="3505200"/>
            <a:ext cx="1828800" cy="1219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2565"/>
                <a:gd name="adj2" fmla="val 1000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照</a:t>
            </a:r>
          </a:p>
        </p:txBody>
      </p:sp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4400"/>
            <a:ext cx="9144000" cy="2127250"/>
          </a:xfrm>
          <a:prstGeom prst="rect">
            <a:avLst/>
          </a:prstGeom>
          <a:noFill/>
        </p:spPr>
      </p:pic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0"/>
            <a:ext cx="1485900" cy="12954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2004110801031793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50825" y="333375"/>
            <a:ext cx="50609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800" dirty="0">
                <a:solidFill>
                  <a:schemeClr val="accent6">
                    <a:lumMod val="60000"/>
                    <a:lumOff val="40000"/>
                  </a:schemeClr>
                </a:solidFill>
                <a:ea typeface="华文行楷" pitchFamily="2" charset="-122"/>
              </a:rPr>
              <a:t>关于荷花的诗文：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0" y="1406525"/>
            <a:ext cx="8929718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1800" dirty="0">
                <a:solidFill>
                  <a:schemeClr val="folHlink"/>
                </a:solidFill>
                <a:ea typeface="宋体" pitchFamily="2" charset="-122"/>
              </a:rPr>
              <a:t>               </a:t>
            </a:r>
            <a:r>
              <a:rPr kumimoji="1" lang="en-US" altLang="zh-CN" sz="4000" dirty="0">
                <a:solidFill>
                  <a:schemeClr val="folHlink"/>
                </a:solidFill>
                <a:ea typeface="宋体" pitchFamily="2" charset="-122"/>
              </a:rPr>
              <a:t> </a:t>
            </a:r>
            <a:r>
              <a:rPr kumimoji="1" lang="zh-CN" altLang="en-US" sz="36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予独爱莲之出淤泥而不染，濯</a:t>
            </a:r>
            <a:r>
              <a:rPr kumimoji="1" lang="zh-CN" altLang="en-US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清涟</a:t>
            </a:r>
            <a:r>
              <a:rPr kumimoji="1" lang="zh-CN" altLang="en-US" sz="36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而不妖，中通外直，不蔓不枝，</a:t>
            </a:r>
            <a:r>
              <a:rPr kumimoji="1" lang="zh-CN" altLang="en-US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香远</a:t>
            </a:r>
            <a:r>
              <a:rPr kumimoji="1" lang="zh-CN" altLang="en-US" sz="36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益清，亭亭静植，可远观而不可</a:t>
            </a:r>
            <a:r>
              <a:rPr kumimoji="1" lang="zh-CN" altLang="en-US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亵玩焉。</a:t>
            </a:r>
            <a:endParaRPr kumimoji="1" lang="en-US" altLang="zh-CN" sz="3600" dirty="0" smtClean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kumimoji="1" lang="en-US" altLang="zh-CN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          </a:t>
            </a:r>
            <a:r>
              <a:rPr kumimoji="1" lang="zh-CN" altLang="en-US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（</a:t>
            </a:r>
            <a:r>
              <a:rPr kumimoji="1" lang="zh-CN" altLang="en-US" sz="36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周敦颐 </a:t>
            </a:r>
            <a:r>
              <a:rPr kumimoji="1" lang="en-US" altLang="zh-CN" sz="36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《</a:t>
            </a:r>
            <a:r>
              <a:rPr kumimoji="1" lang="zh-CN" altLang="en-US" sz="36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爱莲说</a:t>
            </a:r>
            <a:r>
              <a:rPr kumimoji="1" lang="en-US" altLang="zh-CN" sz="36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》</a:t>
            </a:r>
            <a:r>
              <a:rPr kumimoji="1" lang="zh-CN" altLang="en-US" sz="36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）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58" y="4000504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接天莲叶无穷碧</a:t>
            </a:r>
            <a:r>
              <a:rPr kumimoji="1" lang="en-US" altLang="zh-CN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, </a:t>
            </a:r>
            <a:r>
              <a:rPr kumimoji="1" lang="zh-CN" altLang="en-US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映日荷花别样红。</a:t>
            </a:r>
          </a:p>
          <a:p>
            <a:r>
              <a:rPr kumimoji="1" lang="zh-CN" altLang="en-US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   （杨万里 </a:t>
            </a:r>
            <a:r>
              <a:rPr kumimoji="1" lang="en-US" altLang="zh-CN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《</a:t>
            </a:r>
            <a:r>
              <a:rPr kumimoji="1" lang="zh-CN" altLang="en-US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晓出净慈寺送林方 </a:t>
            </a:r>
            <a:r>
              <a:rPr kumimoji="1" lang="en-US" altLang="zh-CN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》</a:t>
            </a:r>
            <a:r>
              <a:rPr kumimoji="1" lang="zh-CN" altLang="en-US" sz="36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） </a:t>
            </a:r>
            <a:endParaRPr kumimoji="1" lang="zh-CN" altLang="en-US" sz="3600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500043"/>
            <a:ext cx="721523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000" b="1" dirty="0" smtClean="0">
                <a:solidFill>
                  <a:schemeClr val="hlink"/>
                </a:solidFill>
              </a:rPr>
              <a:t>　</a:t>
            </a:r>
            <a:r>
              <a:rPr lang="zh-CN" altLang="en-US" sz="3600" b="1" dirty="0" smtClean="0">
                <a:solidFill>
                  <a:schemeClr val="hlink"/>
                </a:solidFill>
              </a:rPr>
              <a:t>　问：作者因不宁静而月夜前行，全身心地享用这无边的荷香月色，最终有没有得到解脱呢？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 dirty="0" smtClean="0"/>
              <a:t>　　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 dirty="0" smtClean="0"/>
              <a:t>　没有，作者得到了暂时的宁静，一听到蝉声与蛙声，刚获得的自由和宁静又在一片蛙声中失去了，不禁发出“热闹是他们的，我什么也没有”的感慨。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" name="Object 0"/>
          <p:cNvGraphicFramePr>
            <a:graphicFrameLocks noChangeAspect="1"/>
          </p:cNvGraphicFramePr>
          <p:nvPr/>
        </p:nvGraphicFramePr>
        <p:xfrm>
          <a:off x="214282" y="500042"/>
          <a:ext cx="1019175" cy="5657850"/>
        </p:xfrm>
        <a:graphic>
          <a:graphicData uri="http://schemas.openxmlformats.org/presentationml/2006/ole">
            <p:oleObj spid="_x0000_s2050" name="位图图像" r:id="rId3" imgW="1019048" imgH="5657143" progId="PBrush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85852" y="500042"/>
            <a:ext cx="41434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①去荷塘的景：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en-US" altLang="zh-CN" sz="3200" b="1" dirty="0" smtClean="0"/>
              <a:t>         </a:t>
            </a:r>
            <a:r>
              <a:rPr lang="zh-CN" altLang="en-US" sz="3200" b="1" dirty="0" smtClean="0"/>
              <a:t>曲径、树、月色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286512" y="1000108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淡淡的哀愁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2071678"/>
            <a:ext cx="5072098" cy="314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②荷塘边凝望的景：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en-US" altLang="zh-CN" sz="3200" b="1" dirty="0" smtClean="0"/>
              <a:t>   </a:t>
            </a:r>
            <a:r>
              <a:rPr lang="zh-CN" altLang="en-US" sz="3200" b="1" dirty="0" smtClean="0"/>
              <a:t>月下荷塘： 荷叶、荷花、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                     </a:t>
            </a:r>
            <a:r>
              <a:rPr lang="zh-CN" altLang="en-US" sz="3200" b="1" dirty="0" smtClean="0"/>
              <a:t>荷香、荷波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</a:t>
            </a:r>
            <a:r>
              <a:rPr lang="zh-CN" altLang="en-US" sz="3200" b="1" dirty="0" smtClean="0"/>
              <a:t>塘上月色：月色、树影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</a:t>
            </a:r>
            <a:r>
              <a:rPr lang="zh-CN" altLang="en-US" sz="3200" b="1" dirty="0" smtClean="0"/>
              <a:t>塘周景色：树、远山、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        </a:t>
            </a:r>
            <a:r>
              <a:rPr lang="zh-CN" altLang="en-US" sz="3200" b="1" dirty="0" smtClean="0"/>
              <a:t>路灯光、蛙声、蝉声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86512" y="2714620"/>
            <a:ext cx="2643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淡淡的喜悦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7918" y="4214818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淡淡的哀愁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5857892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③思接千载采莲景     </a:t>
            </a:r>
            <a:r>
              <a:rPr lang="zh-CN" altLang="en-US" sz="3200" b="1" dirty="0" smtClean="0"/>
              <a:t>  </a:t>
            </a:r>
            <a:r>
              <a:rPr lang="en-US" altLang="zh-CN" sz="3200" b="1" dirty="0" smtClean="0"/>
              <a:t>——《</a:t>
            </a:r>
            <a:r>
              <a:rPr lang="zh-CN" altLang="en-US" sz="3200" b="1" dirty="0" smtClean="0"/>
              <a:t>采莲赋</a:t>
            </a:r>
            <a:r>
              <a:rPr lang="en-US" altLang="zh-CN" sz="3200" b="1" dirty="0" smtClean="0"/>
              <a:t>》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7500958" y="1714488"/>
            <a:ext cx="142876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7500958" y="3357562"/>
            <a:ext cx="142876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5500694" y="1285860"/>
            <a:ext cx="57150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786446" y="3071810"/>
            <a:ext cx="50006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5929322" y="4429132"/>
            <a:ext cx="500066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 build="p"/>
      <p:bldP spid="8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572000" y="2286000"/>
            <a:ext cx="205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>
              <a:solidFill>
                <a:srgbClr val="D6C082"/>
              </a:solidFill>
              <a:ea typeface="楷体_GB2312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48200" y="2209800"/>
            <a:ext cx="184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D6C082"/>
                </a:solidFill>
                <a:ea typeface="楷体_GB2312" pitchFamily="49" charset="-122"/>
              </a:rPr>
              <a:t/>
            </a:r>
            <a:br>
              <a:rPr lang="en-US" altLang="zh-CN" sz="3600" b="1" dirty="0">
                <a:solidFill>
                  <a:srgbClr val="D6C082"/>
                </a:solidFill>
                <a:ea typeface="楷体_GB2312" pitchFamily="49" charset="-122"/>
              </a:rPr>
            </a:br>
            <a:endParaRPr lang="en-US" altLang="zh-CN" sz="3600" b="1" dirty="0">
              <a:solidFill>
                <a:srgbClr val="D6C082"/>
              </a:solidFill>
              <a:ea typeface="楷体_GB2312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2286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</a:rPr>
              <a:t>明线：游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踪（外</a:t>
            </a:r>
            <a:r>
              <a:rPr lang="zh-CN" altLang="en-US" sz="2800" b="1" dirty="0">
                <a:solidFill>
                  <a:srgbClr val="FFFF00"/>
                </a:solidFill>
              </a:rPr>
              <a:t>结构）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1143000"/>
            <a:ext cx="3657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</a:rPr>
              <a:t>暗线：情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感（内</a:t>
            </a:r>
            <a:r>
              <a:rPr lang="zh-CN" altLang="en-US" sz="2800" b="1" dirty="0">
                <a:solidFill>
                  <a:srgbClr val="FFFF00"/>
                </a:solidFill>
              </a:rPr>
              <a:t>结构）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953000" y="228600"/>
            <a:ext cx="1447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</a:rPr>
              <a:t>出家门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3000364" y="838200"/>
            <a:ext cx="5457836" cy="5305444"/>
          </a:xfrm>
          <a:custGeom>
            <a:avLst/>
            <a:gdLst>
              <a:gd name="G0" fmla="+- -8064510 0 0"/>
              <a:gd name="G1" fmla="+- -6609481 0 0"/>
              <a:gd name="G2" fmla="+- -8064510 0 -6609481"/>
              <a:gd name="G3" fmla="+- 10800 0 0"/>
              <a:gd name="G4" fmla="+- 0 0 -806451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10453 0 0"/>
              <a:gd name="G9" fmla="+- 0 0 -6609481"/>
              <a:gd name="G10" fmla="+- 10453 0 2700"/>
              <a:gd name="G11" fmla="cos G10 -8064510"/>
              <a:gd name="G12" fmla="sin G10 -8064510"/>
              <a:gd name="G13" fmla="cos 13500 -8064510"/>
              <a:gd name="G14" fmla="sin 13500 -8064510"/>
              <a:gd name="G15" fmla="+- G11 10800 0"/>
              <a:gd name="G16" fmla="+- G12 10800 0"/>
              <a:gd name="G17" fmla="+- G13 10800 0"/>
              <a:gd name="G18" fmla="+- G14 10800 0"/>
              <a:gd name="G19" fmla="*/ 10453 1 2"/>
              <a:gd name="G20" fmla="+- G19 5400 0"/>
              <a:gd name="G21" fmla="cos G20 -8064510"/>
              <a:gd name="G22" fmla="sin G20 -8064510"/>
              <a:gd name="G23" fmla="+- G21 10800 0"/>
              <a:gd name="G24" fmla="+- G12 G23 G22"/>
              <a:gd name="G25" fmla="+- G22 G23 G11"/>
              <a:gd name="G26" fmla="cos 10800 -8064510"/>
              <a:gd name="G27" fmla="sin 10800 -8064510"/>
              <a:gd name="G28" fmla="cos 10453 -8064510"/>
              <a:gd name="G29" fmla="sin 10453 -806451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6609481"/>
              <a:gd name="G36" fmla="sin G34 -6609481"/>
              <a:gd name="G37" fmla="+/ -6609481 -806451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10453 G39"/>
              <a:gd name="G43" fmla="sin 10453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4837 w 21600"/>
              <a:gd name="T5" fmla="*/ 20816 h 21600"/>
              <a:gd name="T6" fmla="*/ 8799 w 21600"/>
              <a:gd name="T7" fmla="*/ 363 h 21600"/>
              <a:gd name="T8" fmla="*/ 14707 w 21600"/>
              <a:gd name="T9" fmla="*/ 20495 h 21600"/>
              <a:gd name="T10" fmla="*/ 3436 w 21600"/>
              <a:gd name="T11" fmla="*/ -516 h 21600"/>
              <a:gd name="T12" fmla="*/ 7412 w 21600"/>
              <a:gd name="T13" fmla="*/ 324 h 21600"/>
              <a:gd name="T14" fmla="*/ 6571 w 21600"/>
              <a:gd name="T15" fmla="*/ 4301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5098" y="2038"/>
                </a:moveTo>
                <a:cubicBezTo>
                  <a:pt x="2134" y="3967"/>
                  <a:pt x="347" y="7263"/>
                  <a:pt x="347" y="10799"/>
                </a:cubicBezTo>
                <a:cubicBezTo>
                  <a:pt x="347" y="16573"/>
                  <a:pt x="5026" y="21253"/>
                  <a:pt x="10800" y="21253"/>
                </a:cubicBezTo>
                <a:cubicBezTo>
                  <a:pt x="16573" y="21253"/>
                  <a:pt x="21253" y="16573"/>
                  <a:pt x="21253" y="10800"/>
                </a:cubicBezTo>
                <a:cubicBezTo>
                  <a:pt x="21253" y="5026"/>
                  <a:pt x="16573" y="347"/>
                  <a:pt x="10800" y="347"/>
                </a:cubicBezTo>
                <a:cubicBezTo>
                  <a:pt x="10139" y="346"/>
                  <a:pt x="9480" y="409"/>
                  <a:pt x="8831" y="533"/>
                </a:cubicBezTo>
                <a:lnTo>
                  <a:pt x="8766" y="193"/>
                </a:lnTo>
                <a:cubicBezTo>
                  <a:pt x="9436" y="64"/>
                  <a:pt x="10117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-1" y="7146"/>
                  <a:pt x="1847" y="3740"/>
                  <a:pt x="4909" y="1747"/>
                </a:cubicBezTo>
                <a:lnTo>
                  <a:pt x="3436" y="-516"/>
                </a:lnTo>
                <a:lnTo>
                  <a:pt x="7412" y="324"/>
                </a:lnTo>
                <a:lnTo>
                  <a:pt x="6571" y="4301"/>
                </a:lnTo>
                <a:lnTo>
                  <a:pt x="5098" y="203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4191000" y="2133600"/>
            <a:ext cx="3200400" cy="3048000"/>
          </a:xfrm>
          <a:custGeom>
            <a:avLst/>
            <a:gdLst>
              <a:gd name="G0" fmla="+- -8953454 0 0"/>
              <a:gd name="G1" fmla="+- -7378549 0 0"/>
              <a:gd name="G2" fmla="+- -8953454 0 -7378549"/>
              <a:gd name="G3" fmla="+- 10800 0 0"/>
              <a:gd name="G4" fmla="+- 0 0 -8953454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10187 0 0"/>
              <a:gd name="G9" fmla="+- 0 0 -7378549"/>
              <a:gd name="G10" fmla="+- 10187 0 2700"/>
              <a:gd name="G11" fmla="cos G10 -8953454"/>
              <a:gd name="G12" fmla="sin G10 -8953454"/>
              <a:gd name="G13" fmla="cos 13500 -8953454"/>
              <a:gd name="G14" fmla="sin 13500 -8953454"/>
              <a:gd name="G15" fmla="+- G11 10800 0"/>
              <a:gd name="G16" fmla="+- G12 10800 0"/>
              <a:gd name="G17" fmla="+- G13 10800 0"/>
              <a:gd name="G18" fmla="+- G14 10800 0"/>
              <a:gd name="G19" fmla="*/ 10187 1 2"/>
              <a:gd name="G20" fmla="+- G19 5400 0"/>
              <a:gd name="G21" fmla="cos G20 -8953454"/>
              <a:gd name="G22" fmla="sin G20 -8953454"/>
              <a:gd name="G23" fmla="+- G21 10800 0"/>
              <a:gd name="G24" fmla="+- G12 G23 G22"/>
              <a:gd name="G25" fmla="+- G22 G23 G11"/>
              <a:gd name="G26" fmla="cos 10800 -8953454"/>
              <a:gd name="G27" fmla="sin 10800 -8953454"/>
              <a:gd name="G28" fmla="cos 10187 -8953454"/>
              <a:gd name="G29" fmla="sin 10187 -8953454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7378549"/>
              <a:gd name="G36" fmla="sin G34 -7378549"/>
              <a:gd name="G37" fmla="+/ -7378549 -8953454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10187 G39"/>
              <a:gd name="G43" fmla="sin 10187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6933 w 21600"/>
              <a:gd name="T5" fmla="*/ 19689 h 21600"/>
              <a:gd name="T6" fmla="*/ 6769 w 21600"/>
              <a:gd name="T7" fmla="*/ 1110 h 21600"/>
              <a:gd name="T8" fmla="*/ 16585 w 21600"/>
              <a:gd name="T9" fmla="*/ 19184 h 21600"/>
              <a:gd name="T10" fmla="*/ 988 w 21600"/>
              <a:gd name="T11" fmla="*/ 1527 h 21600"/>
              <a:gd name="T12" fmla="*/ 5237 w 21600"/>
              <a:gd name="T13" fmla="*/ 1406 h 21600"/>
              <a:gd name="T14" fmla="*/ 5358 w 21600"/>
              <a:gd name="T15" fmla="*/ 5657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396" y="3803"/>
                </a:moveTo>
                <a:cubicBezTo>
                  <a:pt x="1608" y="5694"/>
                  <a:pt x="613" y="8197"/>
                  <a:pt x="613" y="10799"/>
                </a:cubicBezTo>
                <a:cubicBezTo>
                  <a:pt x="613" y="16426"/>
                  <a:pt x="5173" y="20987"/>
                  <a:pt x="10800" y="20987"/>
                </a:cubicBezTo>
                <a:cubicBezTo>
                  <a:pt x="16426" y="20987"/>
                  <a:pt x="20987" y="16426"/>
                  <a:pt x="20987" y="10800"/>
                </a:cubicBezTo>
                <a:cubicBezTo>
                  <a:pt x="20987" y="5173"/>
                  <a:pt x="16426" y="613"/>
                  <a:pt x="10800" y="613"/>
                </a:cubicBezTo>
                <a:cubicBezTo>
                  <a:pt x="9456" y="612"/>
                  <a:pt x="8127" y="878"/>
                  <a:pt x="6887" y="1394"/>
                </a:cubicBezTo>
                <a:lnTo>
                  <a:pt x="6651" y="828"/>
                </a:lnTo>
                <a:cubicBezTo>
                  <a:pt x="7966" y="281"/>
                  <a:pt x="9376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-1" y="8041"/>
                  <a:pt x="1055" y="5387"/>
                  <a:pt x="2950" y="3382"/>
                </a:cubicBezTo>
                <a:lnTo>
                  <a:pt x="988" y="1527"/>
                </a:lnTo>
                <a:lnTo>
                  <a:pt x="5237" y="1406"/>
                </a:lnTo>
                <a:lnTo>
                  <a:pt x="5358" y="5657"/>
                </a:lnTo>
                <a:lnTo>
                  <a:pt x="3396" y="3803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8590002" y="2971800"/>
            <a:ext cx="55399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</a:rPr>
              <a:t>踱小路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5072066" y="6215082"/>
            <a:ext cx="167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</a:rPr>
              <a:t>观荷塘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190790" y="2895600"/>
            <a:ext cx="55399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</a:rPr>
              <a:t>赏四周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5143504" y="1643050"/>
            <a:ext cx="1143000" cy="46166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</a:rPr>
              <a:t>不宁静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7505760" y="3071810"/>
            <a:ext cx="553998" cy="10668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</a:rPr>
              <a:t>寻宁静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5286380" y="5357826"/>
            <a:ext cx="1219200" cy="46166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</a:rPr>
              <a:t>得宁静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3571868" y="3071810"/>
            <a:ext cx="553998" cy="12192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</a:rPr>
              <a:t>失宁静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5000628" y="3214686"/>
            <a:ext cx="17669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</a:rPr>
              <a:t>淡淡的哀愁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</a:rPr>
              <a:t>淡淡的喜悦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0" fill="hold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nimBg="1" autoUpdateAnimBg="0"/>
      <p:bldP spid="9" grpId="0" animBg="1"/>
      <p:bldP spid="10" grpId="0" autoUpdateAnimBg="0"/>
      <p:bldP spid="11" grpId="0" autoUpdateAnimBg="0"/>
      <p:bldP spid="12" grpId="0" autoUpdateAnimBg="0"/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81000" y="0"/>
            <a:ext cx="1143000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6600" dirty="0">
                <a:effectLst>
                  <a:outerShdw blurRad="38100" dist="38100" dir="2700000" algn="tl">
                    <a:srgbClr val="000000"/>
                  </a:outerShdw>
                </a:effectLst>
                <a:latin typeface="文鼎荆棘体" pitchFamily="2" charset="-122"/>
                <a:ea typeface="文鼎荆棘体" pitchFamily="2" charset="-122"/>
              </a:rPr>
              <a:t>           </a:t>
            </a:r>
            <a:r>
              <a:rPr lang="zh-CN" altLang="en-US" sz="6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文鼎荆棘体" pitchFamily="2" charset="-122"/>
                <a:ea typeface="文鼎荆棘体" pitchFamily="2" charset="-122"/>
              </a:rPr>
              <a:t>荷塘</a:t>
            </a:r>
          </a:p>
          <a:p>
            <a:r>
              <a:rPr lang="zh-CN" altLang="en-US" sz="6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文鼎荆棘体" pitchFamily="2" charset="-122"/>
                <a:ea typeface="文鼎荆棘体" pitchFamily="2" charset="-122"/>
              </a:rPr>
              <a:t>月色</a:t>
            </a:r>
          </a:p>
          <a:p>
            <a:r>
              <a:rPr lang="zh-CN" altLang="en-US" sz="6600" dirty="0">
                <a:effectLst>
                  <a:outerShdw blurRad="38100" dist="38100" dir="2700000" algn="tl">
                    <a:srgbClr val="000000"/>
                  </a:outerShdw>
                </a:effectLst>
                <a:latin typeface="文鼎荆棘体" pitchFamily="2" charset="-122"/>
                <a:ea typeface="文鼎荆棘体" pitchFamily="2" charset="-122"/>
              </a:rPr>
              <a:t>                  </a:t>
            </a:r>
            <a:endParaRPr lang="zh-CN" altLang="en-US" sz="6600" dirty="0">
              <a:solidFill>
                <a:srgbClr val="7FB80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文鼎荆棘体" pitchFamily="2" charset="-122"/>
              <a:ea typeface="文鼎荆棘体" pitchFamily="2" charset="-122"/>
            </a:endParaRPr>
          </a:p>
        </p:txBody>
      </p:sp>
      <p:sp>
        <p:nvSpPr>
          <p:cNvPr id="3" name="AutoShape 3"/>
          <p:cNvSpPr>
            <a:spLocks/>
          </p:cNvSpPr>
          <p:nvPr/>
        </p:nvSpPr>
        <p:spPr bwMode="auto">
          <a:xfrm>
            <a:off x="6858000" y="1371600"/>
            <a:ext cx="260350" cy="3657600"/>
          </a:xfrm>
          <a:prstGeom prst="rightBrace">
            <a:avLst>
              <a:gd name="adj1" fmla="val 117073"/>
              <a:gd name="adj2" fmla="val 50000"/>
            </a:avLst>
          </a:prstGeom>
          <a:noFill/>
          <a:ln w="19050">
            <a:solidFill>
              <a:srgbClr val="D6D64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>
              <a:solidFill>
                <a:srgbClr val="1F18AE"/>
              </a:solidFill>
            </a:endParaRPr>
          </a:p>
        </p:txBody>
      </p:sp>
      <p:sp>
        <p:nvSpPr>
          <p:cNvPr id="4" name="AutoShape 4"/>
          <p:cNvSpPr>
            <a:spLocks/>
          </p:cNvSpPr>
          <p:nvPr/>
        </p:nvSpPr>
        <p:spPr bwMode="auto">
          <a:xfrm>
            <a:off x="1676400" y="1295400"/>
            <a:ext cx="304800" cy="3657600"/>
          </a:xfrm>
          <a:prstGeom prst="leftBrace">
            <a:avLst>
              <a:gd name="adj1" fmla="val 100000"/>
              <a:gd name="adj2" fmla="val 50000"/>
            </a:avLst>
          </a:prstGeom>
          <a:noFill/>
          <a:ln w="19050">
            <a:solidFill>
              <a:srgbClr val="A4D42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057400" y="10668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2411AF"/>
                </a:solidFill>
                <a:ea typeface="华文新魏" pitchFamily="2" charset="-122"/>
              </a:rPr>
              <a:t>画 面 是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254500" y="1066800"/>
            <a:ext cx="3441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 dirty="0">
                <a:solidFill>
                  <a:srgbClr val="FF6600"/>
                </a:solidFill>
                <a:ea typeface="华文新魏" pitchFamily="2" charset="-122"/>
              </a:rPr>
              <a:t>—</a:t>
            </a:r>
            <a:r>
              <a:rPr lang="zh-CN" altLang="en-US" sz="4400" b="1" dirty="0">
                <a:solidFill>
                  <a:srgbClr val="FF6600"/>
                </a:solidFill>
                <a:ea typeface="华文新魏" pitchFamily="2" charset="-122"/>
              </a:rPr>
              <a:t>美丽的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057400" y="2743200"/>
            <a:ext cx="22875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2411AF"/>
                </a:solidFill>
                <a:ea typeface="华文新魏" pitchFamily="2" charset="-122"/>
              </a:rPr>
              <a:t>气 氛 是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235450" y="2743200"/>
            <a:ext cx="24971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 dirty="0">
                <a:solidFill>
                  <a:srgbClr val="FFCC00"/>
                </a:solidFill>
                <a:ea typeface="华文新魏" pitchFamily="2" charset="-122"/>
              </a:rPr>
              <a:t>—</a:t>
            </a:r>
            <a:r>
              <a:rPr lang="zh-CN" altLang="en-US" sz="4400" b="1" dirty="0">
                <a:solidFill>
                  <a:srgbClr val="FFCC00"/>
                </a:solidFill>
                <a:ea typeface="华文新魏" pitchFamily="2" charset="-122"/>
              </a:rPr>
              <a:t>宁静的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133600" y="4495800"/>
            <a:ext cx="2235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2411AF"/>
                </a:solidFill>
                <a:ea typeface="华文新魏" pitchFamily="2" charset="-122"/>
              </a:rPr>
              <a:t>格 调 是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4311650" y="4495800"/>
            <a:ext cx="24971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华文新魏" pitchFamily="2" charset="-122"/>
              </a:rPr>
              <a:t>—</a:t>
            </a:r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雅致的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7435850" y="1371600"/>
            <a:ext cx="9573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6600"/>
                </a:solidFill>
                <a:ea typeface="华文隶书" pitchFamily="2" charset="-122"/>
              </a:rPr>
              <a:t>美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7391400" y="2727325"/>
            <a:ext cx="9573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CC00"/>
                </a:solidFill>
                <a:ea typeface="华文隶书" pitchFamily="2" charset="-122"/>
              </a:rPr>
              <a:t>静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7359650" y="4114800"/>
            <a:ext cx="7937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00CC99"/>
                </a:solidFill>
                <a:ea typeface="华文隶书" pitchFamily="2" charset="-122"/>
              </a:rPr>
              <a:t>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nimBg="1" autoUpdateAnimBg="0"/>
      <p:bldP spid="4" grpId="0" animBg="1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program files\360\360se6\User Data\temp\t01a1f24d7b5b91c5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:\program files\360\360se6\User Data\temp\t01f01edc143be326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2866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1052736"/>
            <a:ext cx="7164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一、下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列</a:t>
            </a:r>
            <a:r>
              <a:rPr lang="zh-CN" altLang="en-US" sz="2800" b="1" dirty="0" smtClean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字词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音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形完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全正确的一项是：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1700808"/>
            <a:ext cx="66014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、弥望（</a:t>
            </a:r>
            <a:r>
              <a:rPr lang="en-US" altLang="zh-CN" sz="2800" b="1" dirty="0" err="1">
                <a:latin typeface="楷体_GB2312" pitchFamily="49" charset="-122"/>
                <a:ea typeface="楷体_GB2312" pitchFamily="49" charset="-122"/>
              </a:rPr>
              <a:t>m</a:t>
            </a:r>
            <a:r>
              <a:rPr lang="en-US" altLang="zh-CN" sz="2800" b="1" dirty="0" err="1">
                <a:latin typeface="Times New Roman"/>
                <a:ea typeface="楷体_GB2312" pitchFamily="49" charset="-122"/>
              </a:rPr>
              <a:t>í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倩影（</a:t>
            </a:r>
            <a:r>
              <a:rPr lang="en-US" altLang="zh-CN" sz="2800" b="1" dirty="0" err="1" smtClean="0">
                <a:latin typeface="楷体_GB2312" pitchFamily="49" charset="-122"/>
                <a:ea typeface="楷体_GB2312" pitchFamily="49" charset="-122"/>
              </a:rPr>
              <a:t>qi</a:t>
            </a:r>
            <a:r>
              <a:rPr lang="en-US" altLang="zh-CN" sz="2800" b="1" dirty="0" err="1" smtClean="0">
                <a:latin typeface="Times New Roman"/>
                <a:ea typeface="楷体_GB2312" pitchFamily="49" charset="-122"/>
              </a:rPr>
              <a:t>à</a:t>
            </a:r>
            <a:r>
              <a:rPr lang="en-US" altLang="zh-CN" sz="2800" b="1" dirty="0" err="1" smtClean="0"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风姿（</a:t>
            </a:r>
            <a:r>
              <a:rPr lang="en-US" altLang="zh-CN" sz="2800" b="1" dirty="0" err="1" smtClean="0">
                <a:latin typeface="楷体_GB2312" pitchFamily="49" charset="-122"/>
                <a:ea typeface="楷体_GB2312" pitchFamily="49" charset="-122"/>
              </a:rPr>
              <a:t>zī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2276872"/>
            <a:ext cx="68643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、温馨（</a:t>
            </a:r>
            <a:r>
              <a:rPr lang="en-US" altLang="zh-CN" sz="2800" b="1" dirty="0" err="1" smtClean="0">
                <a:latin typeface="楷体_GB2312" pitchFamily="49" charset="-122"/>
                <a:ea typeface="楷体_GB2312" pitchFamily="49" charset="-122"/>
              </a:rPr>
              <a:t>xīng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宛然（</a:t>
            </a:r>
            <a:r>
              <a:rPr lang="en-US" altLang="zh-CN" sz="2800" b="1" dirty="0" err="1" smtClean="0">
                <a:latin typeface="楷体_GB2312" pitchFamily="49" charset="-122"/>
                <a:ea typeface="楷体_GB2312" pitchFamily="49" charset="-122"/>
              </a:rPr>
              <a:t>wān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惊诧（</a:t>
            </a:r>
            <a:r>
              <a:rPr lang="en-US" altLang="zh-CN" sz="2800" b="1" dirty="0" err="1" smtClean="0">
                <a:latin typeface="楷体_GB2312" pitchFamily="49" charset="-122"/>
                <a:ea typeface="楷体_GB2312" pitchFamily="49" charset="-122"/>
              </a:rPr>
              <a:t>ch</a:t>
            </a:r>
            <a:r>
              <a:rPr lang="en-US" altLang="zh-CN" sz="2800" b="1" dirty="0" err="1" smtClean="0">
                <a:latin typeface="Times New Roman"/>
                <a:ea typeface="楷体_GB2312" pitchFamily="49" charset="-122"/>
              </a:rPr>
              <a:t>à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2852936"/>
            <a:ext cx="627768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、蓊郁（</a:t>
            </a:r>
            <a:r>
              <a:rPr lang="en-US" altLang="zh-CN" sz="2800" b="1" dirty="0" err="1" smtClean="0">
                <a:latin typeface="楷体_GB2312" pitchFamily="49" charset="-122"/>
                <a:ea typeface="楷体_GB2312" pitchFamily="49" charset="-122"/>
              </a:rPr>
              <a:t>wĕng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厄梦（</a:t>
            </a:r>
            <a:r>
              <a:rPr lang="en-US" altLang="zh-CN" sz="2800" b="1" dirty="0" smtClean="0">
                <a:latin typeface="Times New Roman"/>
                <a:ea typeface="楷体_GB2312" pitchFamily="49" charset="-122"/>
              </a:rPr>
              <a:t>è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恩泽（</a:t>
            </a:r>
            <a:r>
              <a:rPr lang="en-US" altLang="zh-CN" sz="2800" b="1" dirty="0" err="1" smtClean="0">
                <a:latin typeface="楷体_GB2312" pitchFamily="49" charset="-122"/>
                <a:ea typeface="楷体_GB2312" pitchFamily="49" charset="-122"/>
              </a:rPr>
              <a:t>z</a:t>
            </a:r>
            <a:r>
              <a:rPr lang="en-US" altLang="zh-CN" sz="2800" b="1" dirty="0" err="1" smtClean="0">
                <a:latin typeface="Times New Roman"/>
                <a:ea typeface="楷体_GB2312" pitchFamily="49" charset="-122"/>
              </a:rPr>
              <a:t>è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0" y="3861048"/>
            <a:ext cx="66768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二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指出下面</a:t>
            </a:r>
            <a:r>
              <a:rPr lang="zh-CN" altLang="en-US" sz="28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修辞手法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有所不同的一句：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79512" y="4437112"/>
            <a:ext cx="64972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、叶子出水很高，像亭亭的舞女的裙。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79512" y="5085184"/>
            <a:ext cx="875020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、树缝里也漏着一两点路灯光，没精打采的，是渴睡人的眼。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21978" y="6093296"/>
            <a:ext cx="90220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、但光与影有着和谐的旋律，如梵娥玲上奏着的名曲。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7164288" y="836712"/>
            <a:ext cx="5341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chemeClr val="accent2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A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7092280" y="3573016"/>
            <a:ext cx="5341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chemeClr val="accent2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C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9512" y="188640"/>
            <a:ext cx="1428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记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75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5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5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8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229200"/>
            <a:ext cx="8215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</a:rPr>
              <a:t>四、背诵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4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、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5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自然段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692696"/>
            <a:ext cx="8064896" cy="3961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三、下面四句诗，哪一句最符合作者写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荷塘月色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一文的</a:t>
            </a:r>
            <a:r>
              <a:rPr lang="zh-CN" altLang="en-US" sz="3200" b="1" dirty="0" smtClean="0">
                <a:solidFill>
                  <a:srgbClr val="FF00FF"/>
                </a:solidFill>
              </a:rPr>
              <a:t>动机和心情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？</a:t>
            </a:r>
            <a:endParaRPr lang="en-US" altLang="zh-CN" sz="28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抽刀断水水更流，举杯消愁愁更愁。</a:t>
            </a:r>
            <a:endParaRPr lang="en-US" altLang="zh-CN" sz="28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问君能有几多愁，恰是一江春水向东流。</a:t>
            </a:r>
            <a:endParaRPr lang="en-US" altLang="zh-CN" sz="28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欲上高楼去避愁，愁还随我上高楼。</a:t>
            </a:r>
            <a:endParaRPr lang="en-US" altLang="zh-CN" sz="28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剪不断，理还乱。才下眉头，却上心头。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6732240" y="1412776"/>
            <a:ext cx="5341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chemeClr val="accent2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p"/>
      <p:bldP spid="4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:\program files\360\360se6\User Data\temp\t01f60c2120d64cd46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839175" y="2643182"/>
            <a:ext cx="1847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7422" y="642918"/>
            <a:ext cx="678657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作业：</a:t>
            </a:r>
            <a:endParaRPr lang="en-US" altLang="zh-CN" sz="5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5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4400" dirty="0" smtClean="0">
                <a:solidFill>
                  <a:srgbClr val="FFFF00"/>
                </a:solidFill>
              </a:rPr>
              <a:t>               1</a:t>
            </a:r>
            <a:r>
              <a:rPr lang="zh-CN" altLang="en-US" sz="4400" dirty="0" smtClean="0">
                <a:solidFill>
                  <a:srgbClr val="FFFF00"/>
                </a:solidFill>
              </a:rPr>
              <a:t>、熟练背诵文章</a:t>
            </a:r>
            <a:r>
              <a:rPr lang="en-US" altLang="zh-CN" sz="4400" dirty="0" smtClean="0">
                <a:solidFill>
                  <a:srgbClr val="FFFF00"/>
                </a:solidFill>
              </a:rPr>
              <a:t>4</a:t>
            </a:r>
            <a:r>
              <a:rPr lang="zh-CN" altLang="en-US" sz="4400" dirty="0" smtClean="0">
                <a:solidFill>
                  <a:srgbClr val="FFFF00"/>
                </a:solidFill>
              </a:rPr>
              <a:t>、</a:t>
            </a:r>
            <a:endParaRPr lang="en-US" altLang="zh-CN" sz="4400" dirty="0" smtClean="0">
              <a:solidFill>
                <a:srgbClr val="FFFF00"/>
              </a:solidFill>
            </a:endParaRPr>
          </a:p>
          <a:p>
            <a:r>
              <a:rPr lang="en-US" altLang="zh-CN" sz="4400" dirty="0" smtClean="0">
                <a:solidFill>
                  <a:srgbClr val="FFFF00"/>
                </a:solidFill>
              </a:rPr>
              <a:t>           5</a:t>
            </a:r>
            <a:r>
              <a:rPr lang="zh-CN" altLang="en-US" sz="4400" dirty="0" smtClean="0">
                <a:solidFill>
                  <a:srgbClr val="FFFF00"/>
                </a:solidFill>
              </a:rPr>
              <a:t>自然段。</a:t>
            </a:r>
            <a:endParaRPr lang="en-US" altLang="zh-CN" sz="4400" dirty="0" smtClean="0">
              <a:solidFill>
                <a:srgbClr val="FFFF00"/>
              </a:solidFill>
            </a:endParaRPr>
          </a:p>
          <a:p>
            <a:endParaRPr lang="en-US" altLang="zh-CN" sz="4400" dirty="0" smtClean="0">
              <a:solidFill>
                <a:srgbClr val="FFFF00"/>
              </a:solidFill>
            </a:endParaRPr>
          </a:p>
          <a:p>
            <a:r>
              <a:rPr lang="en-US" altLang="zh-CN" sz="4400" dirty="0" smtClean="0">
                <a:solidFill>
                  <a:srgbClr val="FFFF00"/>
                </a:solidFill>
              </a:rPr>
              <a:t>2</a:t>
            </a:r>
            <a:r>
              <a:rPr lang="zh-CN" altLang="en-US" sz="4400" dirty="0" smtClean="0">
                <a:solidFill>
                  <a:srgbClr val="FFFF00"/>
                </a:solidFill>
              </a:rPr>
              <a:t>、预习</a:t>
            </a:r>
            <a:r>
              <a:rPr lang="en-US" altLang="zh-CN" sz="4400" dirty="0" smtClean="0">
                <a:solidFill>
                  <a:srgbClr val="FFFF00"/>
                </a:solidFill>
              </a:rPr>
              <a:t>《</a:t>
            </a:r>
            <a:r>
              <a:rPr lang="zh-CN" altLang="en-US" sz="4400" smtClean="0">
                <a:solidFill>
                  <a:srgbClr val="FFFF00"/>
                </a:solidFill>
              </a:rPr>
              <a:t>故都的秋</a:t>
            </a:r>
            <a:r>
              <a:rPr lang="en-US" altLang="zh-CN" sz="4400" smtClean="0">
                <a:solidFill>
                  <a:srgbClr val="FFFF00"/>
                </a:solidFill>
              </a:rPr>
              <a:t>》</a:t>
            </a:r>
            <a:r>
              <a:rPr lang="zh-CN" altLang="en-US" sz="4400" dirty="0" smtClean="0">
                <a:solidFill>
                  <a:srgbClr val="FFFF00"/>
                </a:solidFill>
              </a:rPr>
              <a:t>一文</a:t>
            </a:r>
            <a:endParaRPr lang="zh-CN" alt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3" name="WordArt 11"/>
          <p:cNvSpPr>
            <a:spLocks noChangeArrowheads="1" noChangeShapeType="1" noTextEdit="1"/>
          </p:cNvSpPr>
          <p:nvPr/>
        </p:nvSpPr>
        <p:spPr bwMode="auto">
          <a:xfrm rot="5400000">
            <a:off x="2000232" y="1928802"/>
            <a:ext cx="3929090" cy="64294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水上君子</a:t>
            </a:r>
            <a:r>
              <a:rPr lang="en-US" altLang="zh-CN" sz="3600" i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——</a:t>
            </a:r>
            <a:r>
              <a:rPr lang="zh-CN" altLang="en-US" sz="3600" i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荷花</a:t>
            </a:r>
          </a:p>
        </p:txBody>
      </p:sp>
      <p:pic>
        <p:nvPicPr>
          <p:cNvPr id="25602" name="Picture 2" descr="d:\program files\360\360se6\User Data\temp\t0192c94be9c59a09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9229" y="4214818"/>
            <a:ext cx="3964771" cy="2643182"/>
          </a:xfrm>
          <a:prstGeom prst="rect">
            <a:avLst/>
          </a:prstGeom>
          <a:noFill/>
        </p:spPr>
      </p:pic>
      <p:pic>
        <p:nvPicPr>
          <p:cNvPr id="25606" name="Picture 6" descr="d:\program files\360\360se6\User Data\temp\t013a01a30b0d49a6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28802"/>
            <a:ext cx="4572000" cy="2286001"/>
          </a:xfrm>
          <a:prstGeom prst="rect">
            <a:avLst/>
          </a:prstGeom>
          <a:noFill/>
        </p:spPr>
      </p:pic>
      <p:pic>
        <p:nvPicPr>
          <p:cNvPr id="25608" name="Picture 8" descr="d:\program files\360\360se6\User Data\temp\t01bcf25f547edd143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0"/>
            <a:ext cx="4067175" cy="2286001"/>
          </a:xfrm>
          <a:prstGeom prst="rect">
            <a:avLst/>
          </a:prstGeom>
          <a:noFill/>
        </p:spPr>
      </p:pic>
      <p:pic>
        <p:nvPicPr>
          <p:cNvPr id="25612" name="Picture 12" descr="d:\program files\360\360se6\User Data\temp\t0180863f2ff2e49b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438525" cy="2643191"/>
          </a:xfrm>
          <a:prstGeom prst="rect">
            <a:avLst/>
          </a:prstGeom>
          <a:noFill/>
        </p:spPr>
      </p:pic>
      <p:pic>
        <p:nvPicPr>
          <p:cNvPr id="25614" name="Picture 14" descr="d:\program files\360\360se6\User Data\temp\t010e07dcac40ad7d0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14480" y="4571999"/>
            <a:ext cx="3448050" cy="2286001"/>
          </a:xfrm>
          <a:prstGeom prst="rect">
            <a:avLst/>
          </a:prstGeom>
          <a:noFill/>
        </p:spPr>
      </p:pic>
      <p:pic>
        <p:nvPicPr>
          <p:cNvPr id="25616" name="Picture 16" descr="d:\program files\360\360se6\User Data\temp\t0176327efe5bd5b0a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428868"/>
            <a:ext cx="3429000" cy="227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natur12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285728"/>
            <a:ext cx="7772400" cy="2286000"/>
          </a:xfrm>
        </p:spPr>
        <p:txBody>
          <a:bodyPr/>
          <a:lstStyle/>
          <a:p>
            <a:r>
              <a:rPr lang="zh-CN" altLang="en-US" sz="8800" dirty="0">
                <a:solidFill>
                  <a:srgbClr val="FFFFCC"/>
                </a:solidFill>
                <a:ea typeface="隶书" pitchFamily="49" charset="-122"/>
              </a:rPr>
              <a:t>荷塘月色</a:t>
            </a:r>
            <a:endParaRPr lang="zh-CN" altLang="en-US" dirty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143116"/>
            <a:ext cx="6400800" cy="1274762"/>
          </a:xfrm>
        </p:spPr>
        <p:txBody>
          <a:bodyPr/>
          <a:lstStyle/>
          <a:p>
            <a:r>
              <a:rPr lang="zh-CN" altLang="en-US" sz="5400" b="1" dirty="0">
                <a:solidFill>
                  <a:srgbClr val="FFFFCC"/>
                </a:solidFill>
                <a:ea typeface="楷体_GB2312" pitchFamily="49" charset="-122"/>
              </a:rPr>
              <a:t>朱自清</a:t>
            </a:r>
            <a:endParaRPr lang="zh-CN" altLang="en-US" sz="5400" dirty="0">
              <a:solidFill>
                <a:srgbClr val="FFFFCC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7158" y="285728"/>
            <a:ext cx="2993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学习任务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357298"/>
            <a:ext cx="728667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读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：认识作者，能够有感情的朗读课文。</a:t>
            </a:r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析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：能够准确说出各种修辞方法在文中的使用。</a:t>
            </a:r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记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：积累词语，背诵文章</a:t>
            </a: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</a:t>
            </a: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段。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笔">
            <a:hlinkHover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0638"/>
            <a:ext cx="9144000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朱自清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3428991" cy="507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571868" y="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A60000"/>
                </a:solidFill>
                <a:ea typeface="隶书" pitchFamily="49" charset="-122"/>
              </a:rPr>
              <a:t>朱自清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643306" y="928670"/>
            <a:ext cx="514353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ea typeface="黑体" pitchFamily="49" charset="-122"/>
              </a:rPr>
              <a:t>        </a:t>
            </a:r>
            <a:r>
              <a:rPr lang="zh-CN" altLang="en-US" sz="3200" dirty="0">
                <a:solidFill>
                  <a:schemeClr val="tx1"/>
                </a:solidFill>
                <a:ea typeface="黑体" pitchFamily="49" charset="-122"/>
              </a:rPr>
              <a:t>字</a:t>
            </a:r>
            <a:r>
              <a:rPr lang="zh-CN" altLang="en-US" sz="3200" dirty="0">
                <a:solidFill>
                  <a:srgbClr val="FF0000"/>
                </a:solidFill>
                <a:ea typeface="黑体" pitchFamily="49" charset="-122"/>
              </a:rPr>
              <a:t>佩弦</a:t>
            </a:r>
            <a:r>
              <a:rPr lang="zh-CN" altLang="en-US" sz="3200" dirty="0">
                <a:solidFill>
                  <a:schemeClr val="tx1"/>
                </a:solidFill>
                <a:ea typeface="黑体" pitchFamily="49" charset="-122"/>
              </a:rPr>
              <a:t>，号</a:t>
            </a:r>
            <a:r>
              <a:rPr lang="zh-CN" altLang="en-US" sz="3200" dirty="0">
                <a:solidFill>
                  <a:srgbClr val="FF0000"/>
                </a:solidFill>
                <a:ea typeface="黑体" pitchFamily="49" charset="-122"/>
              </a:rPr>
              <a:t>秋实</a:t>
            </a:r>
            <a:r>
              <a:rPr lang="zh-CN" altLang="en-US" sz="3200" dirty="0">
                <a:solidFill>
                  <a:schemeClr val="tx1"/>
                </a:solidFill>
                <a:ea typeface="黑体" pitchFamily="49" charset="-122"/>
              </a:rPr>
              <a:t>，现代作家，学者，民主战</a:t>
            </a:r>
            <a:r>
              <a:rPr lang="zh-CN" altLang="en-US" sz="3200" dirty="0" smtClean="0">
                <a:solidFill>
                  <a:schemeClr val="tx1"/>
                </a:solidFill>
                <a:ea typeface="黑体" pitchFamily="49" charset="-122"/>
              </a:rPr>
              <a:t>士、爱国知识分子。毛泽东称他“</a:t>
            </a:r>
            <a:r>
              <a:rPr lang="zh-CN" altLang="en-US" sz="3200" dirty="0" smtClean="0">
                <a:solidFill>
                  <a:srgbClr val="FF0000"/>
                </a:solidFill>
                <a:ea typeface="黑体" pitchFamily="49" charset="-122"/>
              </a:rPr>
              <a:t>表现我们民族的英雄气概</a:t>
            </a:r>
            <a:r>
              <a:rPr lang="zh-CN" altLang="en-US" sz="3200" dirty="0" smtClean="0">
                <a:solidFill>
                  <a:schemeClr val="tx1"/>
                </a:solidFill>
                <a:ea typeface="黑体" pitchFamily="49" charset="-122"/>
              </a:rPr>
              <a:t>”</a:t>
            </a:r>
            <a:endParaRPr lang="zh-CN" altLang="en-US" sz="3200" dirty="0">
              <a:solidFill>
                <a:schemeClr val="tx1"/>
              </a:solidFill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ea typeface="黑体" pitchFamily="49" charset="-122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ea typeface="黑体" pitchFamily="49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ea typeface="黑体" pitchFamily="49" charset="-122"/>
              </a:rPr>
              <a:t>主要成就：诗、散文、古典文学研究</a:t>
            </a:r>
            <a:r>
              <a:rPr lang="zh-CN" altLang="en-US" sz="3200" dirty="0" smtClean="0">
                <a:solidFill>
                  <a:schemeClr val="tx1"/>
                </a:solidFill>
                <a:ea typeface="黑体" pitchFamily="49" charset="-122"/>
              </a:rPr>
              <a:t>。著作</a:t>
            </a:r>
            <a:r>
              <a:rPr lang="en-US" altLang="zh-CN" sz="3200" dirty="0" smtClean="0">
                <a:solidFill>
                  <a:srgbClr val="FF0000"/>
                </a:solidFill>
                <a:ea typeface="黑体" pitchFamily="49" charset="-122"/>
              </a:rPr>
              <a:t>《</a:t>
            </a:r>
            <a:r>
              <a:rPr lang="zh-CN" altLang="en-US" sz="3200" dirty="0" smtClean="0">
                <a:solidFill>
                  <a:srgbClr val="FF0000"/>
                </a:solidFill>
                <a:ea typeface="黑体" pitchFamily="49" charset="-122"/>
              </a:rPr>
              <a:t>朱自清文集</a:t>
            </a:r>
            <a:r>
              <a:rPr lang="en-US" altLang="zh-CN" sz="3200" dirty="0" smtClean="0">
                <a:solidFill>
                  <a:srgbClr val="FF0000"/>
                </a:solidFill>
                <a:ea typeface="黑体" pitchFamily="49" charset="-122"/>
              </a:rPr>
              <a:t>》</a:t>
            </a:r>
            <a:r>
              <a:rPr lang="zh-CN" altLang="en-US" sz="3200" dirty="0" smtClean="0">
                <a:solidFill>
                  <a:schemeClr val="tx1"/>
                </a:solidFill>
                <a:ea typeface="黑体" pitchFamily="49" charset="-122"/>
              </a:rPr>
              <a:t>。其</a:t>
            </a:r>
            <a:r>
              <a:rPr lang="zh-CN" altLang="en-US" sz="3200" dirty="0">
                <a:solidFill>
                  <a:schemeClr val="tx1"/>
                </a:solidFill>
                <a:ea typeface="黑体" pitchFamily="49" charset="-122"/>
              </a:rPr>
              <a:t>名作选入中学课本的有</a:t>
            </a:r>
            <a:r>
              <a:rPr lang="en-US" altLang="zh-CN" sz="3200" dirty="0">
                <a:solidFill>
                  <a:schemeClr val="tx1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chemeClr val="tx1"/>
                </a:solidFill>
                <a:ea typeface="黑体" pitchFamily="49" charset="-122"/>
              </a:rPr>
              <a:t>春</a:t>
            </a:r>
            <a:r>
              <a:rPr lang="en-US" altLang="zh-CN" sz="3200" dirty="0">
                <a:solidFill>
                  <a:schemeClr val="tx1"/>
                </a:solidFill>
                <a:ea typeface="黑体" pitchFamily="49" charset="-122"/>
              </a:rPr>
              <a:t>》《</a:t>
            </a:r>
            <a:r>
              <a:rPr lang="zh-CN" altLang="en-US" sz="3200" dirty="0">
                <a:solidFill>
                  <a:schemeClr val="tx1"/>
                </a:solidFill>
                <a:ea typeface="黑体" pitchFamily="49" charset="-122"/>
              </a:rPr>
              <a:t>匆匆</a:t>
            </a:r>
            <a:r>
              <a:rPr lang="en-US" altLang="zh-CN" sz="3200" dirty="0">
                <a:solidFill>
                  <a:schemeClr val="tx1"/>
                </a:solidFill>
                <a:ea typeface="黑体" pitchFamily="49" charset="-122"/>
              </a:rPr>
              <a:t>》《</a:t>
            </a:r>
            <a:r>
              <a:rPr lang="zh-CN" altLang="en-US" sz="3200" dirty="0">
                <a:solidFill>
                  <a:schemeClr val="tx1"/>
                </a:solidFill>
                <a:ea typeface="黑体" pitchFamily="49" charset="-122"/>
              </a:rPr>
              <a:t>背影</a:t>
            </a:r>
            <a:r>
              <a:rPr lang="en-US" altLang="zh-CN" sz="3200" dirty="0">
                <a:solidFill>
                  <a:schemeClr val="tx1"/>
                </a:solidFill>
                <a:ea typeface="黑体" pitchFamily="49" charset="-122"/>
              </a:rPr>
              <a:t>》《</a:t>
            </a:r>
            <a:r>
              <a:rPr lang="zh-CN" altLang="en-US" sz="3200" dirty="0">
                <a:solidFill>
                  <a:schemeClr val="tx1"/>
                </a:solidFill>
                <a:ea typeface="黑体" pitchFamily="49" charset="-122"/>
              </a:rPr>
              <a:t>绿</a:t>
            </a:r>
            <a:r>
              <a:rPr lang="en-US" altLang="zh-CN" sz="3200" dirty="0">
                <a:solidFill>
                  <a:schemeClr val="tx1"/>
                </a:solidFill>
                <a:ea typeface="黑体" pitchFamily="49" charset="-122"/>
              </a:rPr>
              <a:t>》《</a:t>
            </a:r>
            <a:r>
              <a:rPr lang="zh-CN" altLang="en-US" sz="3200" dirty="0">
                <a:solidFill>
                  <a:schemeClr val="tx1"/>
                </a:solidFill>
                <a:ea typeface="黑体" pitchFamily="49" charset="-122"/>
              </a:rPr>
              <a:t>威尼斯</a:t>
            </a:r>
            <a:r>
              <a:rPr lang="en-US" altLang="zh-CN" sz="3200" dirty="0">
                <a:solidFill>
                  <a:schemeClr val="tx1"/>
                </a:solidFill>
                <a:ea typeface="黑体" pitchFamily="49" charset="-122"/>
              </a:rPr>
              <a:t>》 《</a:t>
            </a:r>
            <a:r>
              <a:rPr lang="zh-CN" altLang="en-US" sz="3200" dirty="0">
                <a:solidFill>
                  <a:schemeClr val="tx1"/>
                </a:solidFill>
                <a:ea typeface="黑体" pitchFamily="49" charset="-122"/>
              </a:rPr>
              <a:t>荷塘月色</a:t>
            </a:r>
            <a:r>
              <a:rPr lang="en-US" altLang="zh-CN" sz="3200" dirty="0">
                <a:solidFill>
                  <a:schemeClr val="tx1"/>
                </a:solidFill>
                <a:ea typeface="黑体" pitchFamily="49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410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42910" y="857232"/>
            <a:ext cx="7848600" cy="509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ea typeface="隶书" pitchFamily="49" charset="-122"/>
              </a:rPr>
              <a:t>朗读的基本要</a:t>
            </a:r>
            <a:r>
              <a:rPr lang="zh-CN" altLang="en-US" sz="4000" b="1" dirty="0" smtClean="0">
                <a:ea typeface="隶书" pitchFamily="49" charset="-122"/>
              </a:rPr>
              <a:t>求：</a:t>
            </a:r>
            <a:endParaRPr lang="zh-CN" altLang="en-US" sz="4000" b="1" dirty="0"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/>
              <a:t>        一是要正确、清楚，用普通话朗读，读准字音，不漏字，不添字，不错字；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/>
              <a:t>        二是态度自然大方，语气顺畅，停顿合理，节奏恰当；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/>
              <a:t>        三是能用抑扬顿挫的声调比较准确地表达出作者的思想感情；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/>
              <a:t>        四将自己溶入文中，你就是作者。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4282" y="214290"/>
            <a:ext cx="8034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ea typeface="华文楷体" pitchFamily="2" charset="-122"/>
              </a:rPr>
              <a:t>读</a:t>
            </a:r>
            <a:endParaRPr lang="en-US" altLang="zh-CN" sz="4800" b="1" dirty="0">
              <a:solidFill>
                <a:srgbClr val="FF0000"/>
              </a:solidFill>
              <a:ea typeface="华文楷体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28596" y="1142984"/>
            <a:ext cx="81355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本文写了朱自清一次怎样的经历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?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71472" y="4357694"/>
            <a:ext cx="49343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ea typeface="华文楷体" pitchFamily="2" charset="-122"/>
              </a:rPr>
              <a:t>3.</a:t>
            </a:r>
            <a:r>
              <a:rPr lang="zh-CN" altLang="en-US" sz="4000" b="1" dirty="0">
                <a:ea typeface="华文楷体" pitchFamily="2" charset="-122"/>
              </a:rPr>
              <a:t>本文的线索是什么</a:t>
            </a:r>
            <a:r>
              <a:rPr lang="en-US" altLang="zh-CN" sz="4000" b="1" dirty="0">
                <a:ea typeface="华文楷体" pitchFamily="2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34" y="2786058"/>
            <a:ext cx="7786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ea typeface="华文楷体" pitchFamily="2" charset="-122"/>
              </a:rPr>
              <a:t>2.</a:t>
            </a:r>
            <a:r>
              <a:rPr lang="zh-CN" altLang="en-US" sz="4000" b="1" dirty="0" smtClean="0">
                <a:ea typeface="华文楷体" pitchFamily="2" charset="-122"/>
              </a:rPr>
              <a:t>哪句话最能体现作者情感基调？</a:t>
            </a:r>
            <a:endParaRPr lang="zh-CN" altLang="en-US" sz="4000" b="1" dirty="0">
              <a:ea typeface="华文楷体" pitchFamily="2" charset="-122"/>
            </a:endParaRPr>
          </a:p>
        </p:txBody>
      </p:sp>
      <p:sp>
        <p:nvSpPr>
          <p:cNvPr id="7" name="动作按钮: 影片 6">
            <a:hlinkClick r:id="rId2" action="ppaction://hlinkfile" highlightClick="1"/>
          </p:cNvPr>
          <p:cNvSpPr/>
          <p:nvPr/>
        </p:nvSpPr>
        <p:spPr>
          <a:xfrm>
            <a:off x="7740352" y="6165304"/>
            <a:ext cx="936104" cy="504056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857488" y="285728"/>
            <a:ext cx="22429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a typeface="华文楷体" pitchFamily="2" charset="-122"/>
              </a:rPr>
              <a:t>初步感知</a:t>
            </a:r>
            <a:endParaRPr lang="en-US" altLang="zh-CN" sz="4000" b="1" dirty="0">
              <a:solidFill>
                <a:schemeClr val="accent3">
                  <a:lumMod val="20000"/>
                  <a:lumOff val="80000"/>
                </a:schemeClr>
              </a:solidFill>
              <a:ea typeface="华文楷体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28596" y="1000108"/>
            <a:ext cx="73677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本文写了朱自清一次怎样的经历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?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71472" y="4357694"/>
            <a:ext cx="47115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ea typeface="华文楷体" pitchFamily="2" charset="-122"/>
              </a:rPr>
              <a:t>3.</a:t>
            </a:r>
            <a:r>
              <a:rPr lang="zh-CN" altLang="en-US" sz="3600" b="1" dirty="0" smtClean="0">
                <a:ea typeface="华文楷体" pitchFamily="2" charset="-122"/>
              </a:rPr>
              <a:t>作者经过哪些地方？</a:t>
            </a:r>
            <a:endParaRPr lang="en-US" altLang="zh-CN" sz="3600" b="1" dirty="0">
              <a:ea typeface="华文楷体" pitchFamily="2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285852" y="1714488"/>
            <a:ext cx="26019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hlink"/>
                </a:solidFill>
                <a:ea typeface="华文楷体" pitchFamily="2" charset="-122"/>
              </a:rPr>
              <a:t>----</a:t>
            </a:r>
            <a:r>
              <a:rPr lang="zh-CN" altLang="en-US" sz="3600" b="1" dirty="0">
                <a:solidFill>
                  <a:schemeClr val="hlink"/>
                </a:solidFill>
                <a:ea typeface="华文楷体" pitchFamily="2" charset="-122"/>
              </a:rPr>
              <a:t>月下散步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34" y="2285992"/>
            <a:ext cx="7786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ea typeface="华文楷体" pitchFamily="2" charset="-122"/>
              </a:rPr>
              <a:t>2.</a:t>
            </a:r>
            <a:r>
              <a:rPr lang="zh-CN" altLang="en-US" sz="3600" b="1" dirty="0" smtClean="0">
                <a:ea typeface="华文楷体" pitchFamily="2" charset="-122"/>
              </a:rPr>
              <a:t>哪句话最能体现作者情感基调？（作者为什么会月夜出行？）</a:t>
            </a:r>
            <a:endParaRPr lang="zh-CN" altLang="en-US" sz="3600" b="1" dirty="0"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1538" y="3500438"/>
            <a:ext cx="607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hlink"/>
                </a:solidFill>
                <a:ea typeface="华文楷体" pitchFamily="2" charset="-122"/>
              </a:rPr>
              <a:t>----</a:t>
            </a:r>
            <a:r>
              <a:rPr lang="zh-CN" altLang="en-US" sz="3600" b="1" dirty="0" smtClean="0">
                <a:solidFill>
                  <a:schemeClr val="hlink"/>
                </a:solidFill>
                <a:ea typeface="华文楷体" pitchFamily="2" charset="-122"/>
              </a:rPr>
              <a:t>这几天心里颇</a:t>
            </a:r>
            <a:r>
              <a:rPr lang="zh-CN" altLang="en-US" sz="3600" b="1" dirty="0" smtClean="0">
                <a:solidFill>
                  <a:schemeClr val="hlink"/>
                </a:solidFill>
                <a:ea typeface="华文楷体" pitchFamily="2" charset="-122"/>
                <a:hlinkClick r:id="rId2" action="ppaction://hlinksldjump"/>
              </a:rPr>
              <a:t>不宁静</a:t>
            </a:r>
            <a:r>
              <a:rPr lang="zh-CN" altLang="en-US" sz="3600" b="1" dirty="0" smtClean="0">
                <a:solidFill>
                  <a:schemeClr val="hlink"/>
                </a:solidFill>
                <a:ea typeface="华文楷体" pitchFamily="2" charset="-122"/>
              </a:rPr>
              <a:t>。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1000100" y="5072074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hlink"/>
                </a:solidFill>
                <a:ea typeface="华文楷体" pitchFamily="2" charset="-122"/>
                <a:hlinkClick r:id="rId3" action="ppaction://hlinksldjump"/>
              </a:rPr>
              <a:t>----</a:t>
            </a:r>
            <a:r>
              <a:rPr lang="zh-CN" altLang="en-US" sz="3600" b="1" dirty="0" smtClean="0">
                <a:solidFill>
                  <a:schemeClr val="hlink"/>
                </a:solidFill>
                <a:ea typeface="华文楷体" pitchFamily="2" charset="-122"/>
                <a:hlinkClick r:id="rId3" action="ppaction://hlinksldjump"/>
              </a:rPr>
              <a:t>出家门</a:t>
            </a:r>
            <a:r>
              <a:rPr lang="en-US" altLang="zh-CN" sz="3600" b="1" dirty="0" smtClean="0">
                <a:solidFill>
                  <a:schemeClr val="hlink"/>
                </a:solidFill>
                <a:ea typeface="华文楷体" pitchFamily="2" charset="-122"/>
                <a:hlinkClick r:id="rId3" action="ppaction://hlinksldjump"/>
              </a:rPr>
              <a:t>——</a:t>
            </a:r>
            <a:r>
              <a:rPr lang="zh-CN" altLang="en-US" sz="3600" b="1" dirty="0" smtClean="0">
                <a:solidFill>
                  <a:schemeClr val="hlink"/>
                </a:solidFill>
                <a:ea typeface="华文楷体" pitchFamily="2" charset="-122"/>
                <a:hlinkClick r:id="rId3" action="ppaction://hlinksldjump"/>
              </a:rPr>
              <a:t>煤屑小路</a:t>
            </a:r>
            <a:r>
              <a:rPr lang="en-US" altLang="zh-CN" sz="3600" b="1" dirty="0" smtClean="0">
                <a:solidFill>
                  <a:schemeClr val="hlink"/>
                </a:solidFill>
                <a:ea typeface="华文楷体" pitchFamily="2" charset="-122"/>
                <a:hlinkClick r:id="rId3" action="ppaction://hlinksldjump"/>
              </a:rPr>
              <a:t>——</a:t>
            </a:r>
            <a:r>
              <a:rPr lang="zh-CN" altLang="en-US" sz="3600" b="1" dirty="0" smtClean="0">
                <a:solidFill>
                  <a:schemeClr val="hlink"/>
                </a:solidFill>
                <a:ea typeface="华文楷体" pitchFamily="2" charset="-122"/>
                <a:hlinkClick r:id="rId3" action="ppaction://hlinksldjump"/>
              </a:rPr>
              <a:t>荷塘</a:t>
            </a:r>
            <a:r>
              <a:rPr lang="en-US" altLang="zh-CN" sz="3600" b="1" dirty="0" smtClean="0">
                <a:solidFill>
                  <a:schemeClr val="hlink"/>
                </a:solidFill>
                <a:ea typeface="华文楷体" pitchFamily="2" charset="-122"/>
                <a:hlinkClick r:id="rId3" action="ppaction://hlinksldjump"/>
              </a:rPr>
              <a:t>——</a:t>
            </a:r>
            <a:r>
              <a:rPr lang="zh-CN" altLang="en-US" sz="3600" b="1" dirty="0" smtClean="0">
                <a:solidFill>
                  <a:schemeClr val="hlink"/>
                </a:solidFill>
                <a:ea typeface="华文楷体" pitchFamily="2" charset="-122"/>
                <a:hlinkClick r:id="rId3" action="ppaction://hlinksldjump"/>
              </a:rPr>
              <a:t>回家</a:t>
            </a:r>
            <a:endParaRPr lang="zh-CN" altLang="en-US" sz="3600" b="1" dirty="0" smtClean="0">
              <a:solidFill>
                <a:schemeClr val="hlink"/>
              </a:solidFill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1880</Words>
  <Application>Microsoft Office PowerPoint</Application>
  <PresentationFormat>全屏显示(4:3)</PresentationFormat>
  <Paragraphs>159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</vt:lpstr>
      <vt:lpstr>位图图像</vt:lpstr>
      <vt:lpstr>幻灯片 1</vt:lpstr>
      <vt:lpstr>幻灯片 2</vt:lpstr>
      <vt:lpstr>幻灯片 3</vt:lpstr>
      <vt:lpstr>荷塘月色</vt:lpstr>
      <vt:lpstr>幻灯片 5</vt:lpstr>
      <vt:lpstr>幻灯片 6</vt:lpstr>
      <vt:lpstr>幻灯片 7</vt:lpstr>
      <vt:lpstr>幻灯片 8</vt:lpstr>
      <vt:lpstr>幻灯片 9</vt:lpstr>
      <vt:lpstr>时代背景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2015-09-10T02:40:48Z</dcterms:created>
  <dcterms:modified xsi:type="dcterms:W3CDTF">2016-08-29T02:13:06Z</dcterms:modified>
  <cp:category>语文备课大师【全免费】</cp:category>
</cp:coreProperties>
</file>