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58" r:id="rId2"/>
    <p:sldId id="264" r:id="rId3"/>
    <p:sldId id="376" r:id="rId4"/>
    <p:sldId id="377" r:id="rId5"/>
    <p:sldId id="374" r:id="rId6"/>
    <p:sldId id="378" r:id="rId7"/>
    <p:sldId id="265" r:id="rId8"/>
    <p:sldId id="366" r:id="rId9"/>
    <p:sldId id="387" r:id="rId10"/>
    <p:sldId id="386" r:id="rId11"/>
    <p:sldId id="379" r:id="rId12"/>
    <p:sldId id="380" r:id="rId13"/>
    <p:sldId id="381" r:id="rId14"/>
    <p:sldId id="375" r:id="rId15"/>
    <p:sldId id="275" r:id="rId16"/>
    <p:sldId id="388" r:id="rId17"/>
    <p:sldId id="389" r:id="rId18"/>
    <p:sldId id="361" r:id="rId19"/>
    <p:sldId id="362" r:id="rId20"/>
    <p:sldId id="390" r:id="rId21"/>
    <p:sldId id="270" r:id="rId22"/>
    <p:sldId id="391" r:id="rId23"/>
    <p:sldId id="392" r:id="rId24"/>
    <p:sldId id="27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image" Target="../media/image2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1.png"/><Relationship Id="rId4" Type="http://schemas.openxmlformats.org/officeDocument/2006/relationships/slide" Target="../slides/slide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5.xml"/><Relationship Id="rId4" Type="http://schemas.openxmlformats.org/officeDocument/2006/relationships/slide" Target="../slides/slide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5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5.xml"/><Relationship Id="rId4" Type="http://schemas.openxmlformats.org/officeDocument/2006/relationships/slide" Target="../slides/slide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种树郭橐驼传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4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4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4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4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4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4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73996" y="2874708"/>
            <a:ext cx="8196008" cy="576064"/>
          </a:xfrm>
        </p:spPr>
        <p:txBody>
          <a:bodyPr/>
          <a:lstStyle/>
          <a:p>
            <a:r>
              <a:rPr lang="zh-CN" altLang="zh-CN" sz="3200" dirty="0"/>
              <a:t>第六单元文无定格　贵在鲜活</a:t>
            </a:r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7910999"/>
              </p:ext>
            </p:extLst>
          </p:nvPr>
        </p:nvGraphicFramePr>
        <p:xfrm>
          <a:off x="508000" y="1858172"/>
          <a:ext cx="8128000" cy="3395655"/>
        </p:xfrm>
        <a:graphic>
          <a:graphicData uri="http://schemas.openxmlformats.org/presentationml/2006/ole">
            <p:oleObj spid="_x0000_s5129" name="文档" r:id="rId6" imgW="3948631" imgH="16501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22022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7267431"/>
              </p:ext>
            </p:extLst>
          </p:nvPr>
        </p:nvGraphicFramePr>
        <p:xfrm>
          <a:off x="508000" y="1167949"/>
          <a:ext cx="8128000" cy="5311100"/>
        </p:xfrm>
        <a:graphic>
          <a:graphicData uri="http://schemas.openxmlformats.org/presentationml/2006/ole">
            <p:oleObj spid="_x0000_s6153" name="文档" r:id="rId6" imgW="3839157" imgH="250820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423512" y="2027608"/>
            <a:ext cx="300447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3512" y="2847947"/>
            <a:ext cx="300447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3512" y="3657528"/>
            <a:ext cx="466065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78060" y="4488625"/>
            <a:ext cx="597831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7310" y="5319722"/>
            <a:ext cx="597831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17310" y="6146120"/>
            <a:ext cx="597831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0088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6610681"/>
              </p:ext>
            </p:extLst>
          </p:nvPr>
        </p:nvGraphicFramePr>
        <p:xfrm>
          <a:off x="508000" y="1270411"/>
          <a:ext cx="8128000" cy="5470957"/>
        </p:xfrm>
        <a:graphic>
          <a:graphicData uri="http://schemas.openxmlformats.org/presentationml/2006/ole">
            <p:oleObj spid="_x0000_s7177" name="文档" r:id="rId6" imgW="3947400" imgH="2657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9600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非吾业也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故不我若也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又何以蕃吾生而安吾性耶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0" y="3212010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71800" y="3615082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99992" y="4018592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08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347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图解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能顺木之天以致其性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的养树方法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委婉含蓄地说明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顺民之性以养民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揭露并讽刺了统治者的苛政烦令对百姓的骚扰、侵害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提出宽简为政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让百姓安居乐业的主张。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4286246"/>
              </p:ext>
            </p:extLst>
          </p:nvPr>
        </p:nvGraphicFramePr>
        <p:xfrm>
          <a:off x="101600" y="1916832"/>
          <a:ext cx="8940800" cy="2066961"/>
        </p:xfrm>
        <a:graphic>
          <a:graphicData uri="http://schemas.openxmlformats.org/presentationml/2006/ole">
            <p:oleObj spid="_x0000_s8196" name="文档" r:id="rId6" imgW="3838050" imgH="8871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理解文章的主旨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文章是如何引出郭橐驼是一个种树的行家的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作者先说橐驼种树为他带来的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际遇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争迎取养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再说他身手不凡。欢迎他的人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举了两种有代表性的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一是观赏游玩的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一是种树卖果的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。这两种需求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所种之树是大不相同的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因而暗示出橐驼技术的全面。说他技艺高超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点出了两个方面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一是他种的树不怕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树挪活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的神奇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二是他种的树具有全优的品质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枝繁叶茂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早熟多果。最后用他植者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虽窥伺效慕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莫能如也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点染一笔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更增加了玄妙气氛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郭橐驼是怎样描述、评价官吏烦令扰民的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文章先简要地用几句加以概括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好烦其令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若甚怜焉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而卒以祸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。接着用铺陈的手法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吏治不善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的种种表现加以集中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加以典型化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且有言有行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刻画细致入微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入木三分。如写官吏们大声吆喝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驱使人民劳作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一连用了三个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、四个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和七个动词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把俗吏来乡鸡犬不宁的景象描绘得淋漓尽致。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65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鉴赏其艺术手法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简析文中的对比和映衬手法。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本文运用了对比和映衬的写法。对比可以突出事物的特点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显现事物的差别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加强说理的力度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甚至收到不言自明的功效。本文中的对比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有叙事性的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如两种种树方法的对比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有论述性的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如郭橐驼对自己种树方法的归纳和对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的批评。映衬就是互相照应的写法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通过上下文内容或语意的遥相呼应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来强化表达效果。本文先谈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这本身就是运用了映衬的写法。这样写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使有关树和人的话题合而为一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互相补充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增强了文章的气势。在语意上相互映衬的例子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如郭橐驼谈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橐驼非能使木寿且孳也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最后则以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吾又何能为哉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在自谦之中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起到了强化观点的作用。论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一段的首尾也是这样呼应的。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2387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作者写作本文的用意何在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请结合内容分析。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如果将最后一段比作文章整出戏的尾声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郭橐驼完成了使命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则从旁门下场了。而作者在形式上仍保留了问者的独立身份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问养树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得养人术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的欣喜。由此可知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作者的真正意图并不在谈种树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养人术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借这种方式抨击了官吏繁政扰民的社会现象。文章最后一句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传其事以为官戒也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实际上表明了作传的真正意图是警示上层统治者清肃吏治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顺应老百姓的生活习惯和生产规律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让他们休养生息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以维持承平之世。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借传明理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别开生面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柳宗元的《种树郭橐驼传》不仅思想深刻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而且艺术性较强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除了我们在前面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中提到的对比与映衬外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还有两点较为突出。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一、简洁而生动。在一篇文章中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简洁和生动是不容易共存的。这篇寓言式的人物传记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就写得既简洁又生动。简洁体现了史传的特点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生动则蕴含了文学的情趣。如第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段介绍人物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隆然伏行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就写出了人物的形象特征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甚善。名我固当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写出了人物的性格。这样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通过简洁的叙述、生动的描写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一个不同凡响的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驼者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形象便跃然纸上了。这种史笔和文辞的完美结合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显示出作者高超的语言表现力。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1372005"/>
              </p:ext>
            </p:extLst>
          </p:nvPr>
        </p:nvGraphicFramePr>
        <p:xfrm>
          <a:off x="508000" y="966252"/>
          <a:ext cx="8128000" cy="5631100"/>
        </p:xfrm>
        <a:graphic>
          <a:graphicData uri="http://schemas.openxmlformats.org/presentationml/2006/ole">
            <p:oleObj spid="_x0000_s1095" name="文档" r:id="rId3" imgW="3947400" imgH="27359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二、婉约而多讽。本文结尾一句道出了写作意图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传其事以为官戒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。以寓言的方式进行讽谏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是中国古代文人向帝王或上层统治者提意见的传统做法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它有着委婉含蓄的特点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也间杂着幽默的成分。柳宗元这篇人物传记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也是通过故事进行劝诫的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这决定了它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婉约而多讽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的风格。这种风格基本上是通过所传人物的话语表现出来的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知种树而已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的驼者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欲止又言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在朴实的简单类比中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揭示出了吏治的弊端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颇具讽刺意味。其中的一些话语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非吾业也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若甚怜焉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而卒以祸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则与吾业者其亦有类乎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婉转而幽默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含不尽之意于言外。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9299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但求无愧于心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秋空浩远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黄叶漫天。南飞的大雁不舍地哀鸣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最后的夏蝉嘶哑地哀号。单薄的长衫敌不过风中些许凉意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他轻轻打了个寒战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瘦削的脸上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目光灼然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遥望着渐渐远去的长安。辘辘南去的车轮碾碎了他年轻的理想。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那一年是公元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永贞革新失败的柳宗元被贬湖南永州。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他有些迷茫了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面对尚未开化的永州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野林阴郁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瘴疫猖獗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面对政敌阴冷的笑容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噩梦般纠缠。他的功名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他曾立志为之奋斗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他一生的骄傲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粉碎在一夜间。一段时间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他总是站在面北的窗前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目光茫然。渐渐地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他的身形有些佝偻了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洗得泛白的长衫显得微微松垮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消瘦的脸上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剑眉深锁着。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我们又怎能责怪他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毕竟他是一个文人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一个传统的中国文人。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可以是他的一切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在属于他的时代。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可他终于走了出来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走出了那个峨冠博带的梦。他关上窗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拿起了笔。十年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只有笔尖游走在纸上的声音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在枯瘦的手指下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流泻出了文学不朽的骄傲。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幻想至于地面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他终于握住了自己的现实。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千山鸟飞绝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万径人踪灭。孤舟蓑笠翁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独钓寒江雪。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这是一种分明的宣告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但求无愧于心。字字掷地有声。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他又走了出来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从闭锁的书房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那一年是公元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柳宗元被召回京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随即改贬柳州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在更为僻远的柳州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他走出了书房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决定创造一个现实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360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他以一个正直文人的心意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办了学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打了井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开了荒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种了树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放了奴婢。他凭借自己的努力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营造了南荒中一道绮丽的风景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一个绮丽的现实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一个坚实的证明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无愧于心。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凭着这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无愧于心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柳宗元走出了对浮华虚名的追逐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抓住了他的现实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创造了他的现实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凭着这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他对柳州的开发开化。柳州的柳侯祠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被后人供奉了千年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并将继续供奉千年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作者取材于柳宗元的两次被贬和他做出的重大人生抉择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阐释了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的取舍。切合题意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发人深思。材料的运用繁简得当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角度的切入恰切合理。语言雅丽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富有文采。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用文学的笔调来叙写客观的历史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是近年来学生作文中涌现出来的最大亮点。这篇作文在这方面给我们以极大的启示。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250932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118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柳宗元被贬永州后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政敌们仍不肯放过他。造谣诽谤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人身攻击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把他丑化成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怪民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由此可见保守派恨他的程度。在永州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残酷的政治迫害、艰苦的生活环境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使柳宗元悲愤、忧郁、痛苦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加之几次无情的火灾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严重损害了他的健康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竟使他到了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行则膝颤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坐则髀痹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的程度。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贬谪生涯所经受的种种迫害和磨难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并未能动摇柳宗元的政治理想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虽万受摈弃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不更乎其内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。在永州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柳宗元完成了人生的一大转折。面对时时袭来的各种苦难、忧郁、悲愤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他到处游览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搜奇探胜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借以开拓胸襟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得到精神上的慰藉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著名的《永州八记》就在这种不经意的状态下冲出了肺腑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成为游记中的千古绝唱。政治上或许他失败了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但文学上他却走向了成功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逆境造就成功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不经意的成功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人生的抉择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8899987"/>
              </p:ext>
            </p:extLst>
          </p:nvPr>
        </p:nvGraphicFramePr>
        <p:xfrm>
          <a:off x="508000" y="1998706"/>
          <a:ext cx="8128000" cy="3114588"/>
        </p:xfrm>
        <a:graphic>
          <a:graphicData uri="http://schemas.openxmlformats.org/presentationml/2006/ole">
            <p:oleObj spid="_x0000_s2119" name="文档" r:id="rId3" imgW="3947400" imgH="15125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32519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自主梳理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感知内容。在老师引导下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依据工具书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参考注释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自主梳理词语、句式等基础知识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初步感知文章内容。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理解内容。在感知内容的基础上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同学之间合作探究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共同体会文章表现的生活气息和情趣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认识散文的灵活性和趣味性等特点。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提高素养。认识古代散文中杂文、小品文一类文章的性质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特别是其不拘固定格式、灵活多样、新颖生动的特征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概括这类文章的写作手法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不断提高自我的语文素养。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935083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赏析示例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种树郭橐驼传</a:t>
            </a:r>
          </a:p>
        </p:txBody>
      </p:sp>
    </p:spTree>
    <p:extLst>
      <p:ext uri="{BB962C8B-B14F-4D97-AF65-F5344CB8AC3E}">
        <p14:creationId xmlns:p14="http://schemas.microsoft.com/office/powerpoint/2010/main" xmlns="" val="2119436649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本文是一篇寓言性传记文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作于贞元十九年至二十一年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(803—805)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之间。这期间柳宗元曾任监察御史里行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是御史的见习官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可以和御史一样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分察百僚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巡按郡县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纠视刑狱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肃整朝仪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可以到各地检查工作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民事、军事、财政都可以过问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品秩不高而权限较广。这篇文章是针对当时地方官吏扰民、伤民的现象而作的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可以看成柳宗元参加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永贞革新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的先声。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11357206"/>
              </p:ext>
            </p:extLst>
          </p:nvPr>
        </p:nvGraphicFramePr>
        <p:xfrm>
          <a:off x="508000" y="1484784"/>
          <a:ext cx="8128000" cy="4742989"/>
        </p:xfrm>
        <a:graphic>
          <a:graphicData uri="http://schemas.openxmlformats.org/presentationml/2006/ole">
            <p:oleObj spid="_x0000_s3081" name="文档" r:id="rId6" imgW="3896414" imgH="22730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5520454"/>
              </p:ext>
            </p:extLst>
          </p:nvPr>
        </p:nvGraphicFramePr>
        <p:xfrm>
          <a:off x="508000" y="1196752"/>
          <a:ext cx="8128000" cy="5827191"/>
        </p:xfrm>
        <a:graphic>
          <a:graphicData uri="http://schemas.openxmlformats.org/presentationml/2006/ole">
            <p:oleObj spid="_x0000_s4105" name="文档" r:id="rId6" imgW="3948631" imgH="283046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459074" y="1589066"/>
            <a:ext cx="55308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57122" y="1589066"/>
            <a:ext cx="55308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7570" y="2021114"/>
            <a:ext cx="54761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91654" y="2021114"/>
            <a:ext cx="54761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896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345</TotalTime>
  <Words>2334</Words>
  <Application>Microsoft Office PowerPoint</Application>
  <PresentationFormat>全屏显示(4:3)</PresentationFormat>
  <Paragraphs>100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第六单元文无定格　贵在鲜活</vt:lpstr>
      <vt:lpstr>幻灯片 2</vt:lpstr>
      <vt:lpstr>幻灯片 3</vt:lpstr>
      <vt:lpstr>幻灯片 4</vt:lpstr>
      <vt:lpstr>赏析示例</vt:lpstr>
      <vt:lpstr>种树郭橐驼传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