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07" r:id="rId5"/>
    <p:sldId id="258" r:id="rId6"/>
    <p:sldId id="284" r:id="rId7"/>
    <p:sldId id="259" r:id="rId8"/>
    <p:sldId id="261" r:id="rId9"/>
    <p:sldId id="285" r:id="rId10"/>
    <p:sldId id="262" r:id="rId11"/>
    <p:sldId id="282" r:id="rId12"/>
    <p:sldId id="286" r:id="rId13"/>
    <p:sldId id="283"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6" r:id="rId27"/>
    <p:sldId id="278" r:id="rId28"/>
    <p:sldId id="280"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24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z="750"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z="750"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760FBDFE-C587-4B4C-A407-44438C67B59E}" type="datetimeFigureOut">
              <a:rPr lang="zh-CN" altLang="en-US" sz="750"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z="750"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800000">
            <a:off x="1568450" y="2523490"/>
            <a:ext cx="905446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s://baike.baidu.com/item/%E7%BB%8F%E6%B5%8E/403149" TargetMode="External"/><Relationship Id="rId3" Type="http://schemas.openxmlformats.org/officeDocument/2006/relationships/hyperlink" Target="https://baike.baidu.com/item/%E7%A4%BE%E4%BC%9A%E5%8E%86%E5%8F%B2%E6%80%A7/16029197" TargetMode="External"/><Relationship Id="rId2" Type="http://schemas.openxmlformats.org/officeDocument/2006/relationships/hyperlink" Target="https://baike.baidu.com/item/%E8%83%BD%E5%8A%A8%E6%80%A7/107074" TargetMode="External"/><Relationship Id="rId1" Type="http://schemas.openxmlformats.org/officeDocument/2006/relationships/hyperlink" Target="https://baike.baidu.com/item/%E5%AE%A2%E8%A7%82%E6%80%A7/10097163" TargetMode="Externa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hyperlink" Target="https://baike.baidu.com/item/%E6%95%99%E4%BC%9A/17100" TargetMode="External"/><Relationship Id="rId6" Type="http://schemas.openxmlformats.org/officeDocument/2006/relationships/hyperlink" Target="https://baike.baidu.com/item/%E5%A4%A9%E4%B8%BB%E6%95%99/201996" TargetMode="External"/><Relationship Id="rId5" Type="http://schemas.openxmlformats.org/officeDocument/2006/relationships/hyperlink" Target="https://baike.baidu.com/item/%E8%BE%A9%E8%AF%81%E5%94%AF%E7%89%A9%E4%B8%BB%E4%B9%89/285459" TargetMode="External"/><Relationship Id="rId4" Type="http://schemas.openxmlformats.org/officeDocument/2006/relationships/hyperlink" Target="https://baike.baidu.com/item/%E5%94%AF%E5%BF%83%E4%B8%BB%E4%B9%89/188072" TargetMode="External"/><Relationship Id="rId3" Type="http://schemas.openxmlformats.org/officeDocument/2006/relationships/hyperlink" Target="https://baike.baidu.com/item/%E5%AE%A2%E8%A7%82%E4%BA%8B%E7%89%A9/4682421" TargetMode="External"/><Relationship Id="rId2" Type="http://schemas.openxmlformats.org/officeDocument/2006/relationships/hyperlink" Target="https://baike.baidu.com/item/%E8%87%AA%E5%9C%A8%E4%B9%8B%E7%89%A9/1358840" TargetMode="External"/><Relationship Id="rId1" Type="http://schemas.openxmlformats.org/officeDocument/2006/relationships/hyperlink" Target="https://baike.baidu.com/item/%E5%BD%BC%E5%B2%B8%E6%80%A7"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hyperlink" Target="https://baike.baidu.com/item/%E5%85%89%E6%98%8E%E6%97%A5%E6%8A%A5" TargetMode="External"/><Relationship Id="rId4" Type="http://schemas.openxmlformats.org/officeDocument/2006/relationships/hyperlink" Target="https://baike.baidu.com/item/%E5%8D%97%E4%BA%AC%E5%A4%A7%E5%AD%A6" TargetMode="External"/><Relationship Id="rId3" Type="http://schemas.openxmlformats.org/officeDocument/2006/relationships/hyperlink" Target="https://baike.baidu.com/item/%E4%B8%AD%E5%9B%BD%E4%BA%BA%E6%B0%91%E5%A4%A7%E5%AD%A6" TargetMode="External"/><Relationship Id="rId2" Type="http://schemas.openxmlformats.org/officeDocument/2006/relationships/hyperlink" Target="https://baike.baidu.com/item/%E5%8C%97%E4%BA%AC%E5%A4%A7%E5%AD%A6" TargetMode="Externa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hyperlink" Target="https://baike.baidu.com/item/%E6%96%87%E5%8C%96%E5%A4%A7%E9%9D%A9%E5%91%BD" TargetMode="External"/><Relationship Id="rId2" Type="http://schemas.openxmlformats.org/officeDocument/2006/relationships/hyperlink" Target="https://baike.baidu.com/item/%E5%9B%9B%E4%BA%BA%E5%B8%AE/425880" TargetMode="External"/><Relationship Id="rId1" Type="http://schemas.openxmlformats.org/officeDocument/2006/relationships/hyperlink" Target="https://baike.baidu.com/item/%E4%B8%AD%E5%A4%AE%E6%94%BF%E6%B2%BB%E5%B1%8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光明日报》发表的《实践是检验真理的唯一标准》剪报.jpg"/>
          <p:cNvPicPr>
            <a:picLocks noChangeAspect="1"/>
          </p:cNvPicPr>
          <p:nvPr/>
        </p:nvPicPr>
        <p:blipFill>
          <a:blip r:embed="rId1"/>
          <a:srcRect r="-161" b="6764"/>
          <a:stretch>
            <a:fillRect/>
          </a:stretch>
        </p:blipFill>
        <p:spPr>
          <a:xfrm>
            <a:off x="204470" y="184785"/>
            <a:ext cx="11783695" cy="6488430"/>
          </a:xfrm>
          <a:prstGeom prst="rect">
            <a:avLst/>
          </a:prstGeom>
        </p:spPr>
      </p:pic>
      <p:sp>
        <p:nvSpPr>
          <p:cNvPr id="4" name="文本框 3"/>
          <p:cNvSpPr txBox="1"/>
          <p:nvPr/>
        </p:nvSpPr>
        <p:spPr>
          <a:xfrm>
            <a:off x="309880" y="963930"/>
            <a:ext cx="11882120" cy="3630930"/>
          </a:xfrm>
          <a:prstGeom prst="rect">
            <a:avLst/>
          </a:prstGeom>
          <a:noFill/>
        </p:spPr>
        <p:txBody>
          <a:bodyPr wrap="none" rtlCol="0" anchor="t">
            <a:spAutoFit/>
          </a:bodyPr>
          <a:p>
            <a:pPr algn="ctr"/>
            <a:r>
              <a:rPr lang="zh-CN" altLang="en-US" sz="11500" b="1" smtClean="0">
                <a:solidFill>
                  <a:srgbClr val="FF0000"/>
                </a:solidFill>
                <a:latin typeface="华文行楷" panose="02010800040101010101" charset="-122"/>
                <a:ea typeface="华文行楷" panose="02010800040101010101" charset="-122"/>
                <a:sym typeface="+mn-ea"/>
              </a:rPr>
              <a:t>实践是检验真理的</a:t>
            </a:r>
            <a:endParaRPr lang="zh-CN" altLang="en-US" sz="11500" b="1" smtClean="0">
              <a:solidFill>
                <a:srgbClr val="FF0000"/>
              </a:solidFill>
              <a:latin typeface="华文行楷" panose="02010800040101010101" charset="-122"/>
              <a:ea typeface="华文行楷" panose="02010800040101010101" charset="-122"/>
              <a:sym typeface="+mn-ea"/>
            </a:endParaRPr>
          </a:p>
          <a:p>
            <a:pPr algn="ctr"/>
            <a:r>
              <a:rPr lang="zh-CN" altLang="en-US" sz="11500" b="1" smtClean="0">
                <a:solidFill>
                  <a:srgbClr val="FF0000"/>
                </a:solidFill>
                <a:latin typeface="华文行楷" panose="02010800040101010101" charset="-122"/>
                <a:ea typeface="华文行楷" panose="02010800040101010101" charset="-122"/>
                <a:sym typeface="+mn-ea"/>
              </a:rPr>
              <a:t>唯一标准</a:t>
            </a:r>
            <a:endParaRPr lang="zh-CN" altLang="en-US" sz="11500" b="1" smtClean="0">
              <a:solidFill>
                <a:srgbClr val="FF0000"/>
              </a:solidFill>
              <a:latin typeface="华文行楷" panose="02010800040101010101" charset="-122"/>
              <a:ea typeface="华文行楷" panose="02010800040101010101" charset="-122"/>
              <a:sym typeface="+mn-ea"/>
            </a:endParaRPr>
          </a:p>
        </p:txBody>
      </p:sp>
      <p:sp>
        <p:nvSpPr>
          <p:cNvPr id="5" name="文本框 4"/>
          <p:cNvSpPr txBox="1"/>
          <p:nvPr/>
        </p:nvSpPr>
        <p:spPr>
          <a:xfrm>
            <a:off x="3208655" y="4765675"/>
            <a:ext cx="5525770" cy="1014730"/>
          </a:xfrm>
          <a:prstGeom prst="rect">
            <a:avLst/>
          </a:prstGeom>
          <a:noFill/>
        </p:spPr>
        <p:txBody>
          <a:bodyPr wrap="none" rtlCol="0" anchor="t">
            <a:spAutoFit/>
          </a:bodyPr>
          <a:p>
            <a:r>
              <a:rPr lang="zh-CN" altLang="zh-CN" sz="6000" b="1">
                <a:solidFill>
                  <a:srgbClr val="2424C8"/>
                </a:solidFill>
                <a:latin typeface="华文行楷" panose="02010800040101010101" charset="-122"/>
                <a:ea typeface="华文行楷" panose="02010800040101010101" charset="-122"/>
                <a:sym typeface="+mn-ea"/>
              </a:rPr>
              <a:t>特约评论员文章</a:t>
            </a:r>
            <a:endParaRPr lang="zh-CN" altLang="zh-CN" sz="6000" b="1">
              <a:solidFill>
                <a:srgbClr val="2424C8"/>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6085" y="949325"/>
            <a:ext cx="11339830" cy="5502910"/>
          </a:xfrm>
          <a:prstGeom prst="rect">
            <a:avLst/>
          </a:prstGeom>
          <a:noFill/>
        </p:spPr>
        <p:txBody>
          <a:bodyPr wrap="square" rtlCol="0">
            <a:spAutoFit/>
          </a:bodyPr>
          <a:lstStyle/>
          <a:p>
            <a:pPr>
              <a:lnSpc>
                <a:spcPct val="110000"/>
              </a:lnSpc>
            </a:pPr>
            <a:r>
              <a:rPr lang="en-US" altLang="zh-CN" sz="3200" b="1" smtClean="0">
                <a:latin typeface="华文中宋" panose="02010600040101010101" charset="-122"/>
                <a:ea typeface="华文中宋" panose="02010600040101010101" charset="-122"/>
                <a:cs typeface="华文中宋" panose="02010600040101010101" charset="-122"/>
              </a:rPr>
              <a:t>1.</a:t>
            </a:r>
            <a:r>
              <a:rPr lang="zh-CN" altLang="en-US" sz="3200" b="1" smtClean="0">
                <a:solidFill>
                  <a:srgbClr val="FF0000"/>
                </a:solidFill>
                <a:latin typeface="华文中宋" panose="02010600040101010101" charset="-122"/>
                <a:ea typeface="华文中宋" panose="02010600040101010101" charset="-122"/>
                <a:cs typeface="华文中宋" panose="02010600040101010101" charset="-122"/>
              </a:rPr>
              <a:t>实践：</a:t>
            </a:r>
            <a:r>
              <a:rPr lang="zh-CN" altLang="en-US" sz="3200" b="1" smtClean="0">
                <a:latin typeface="华文中宋" panose="02010600040101010101" charset="-122"/>
                <a:ea typeface="华文中宋" panose="02010600040101010101" charset="-122"/>
                <a:cs typeface="华文中宋" panose="02010600040101010101" charset="-122"/>
              </a:rPr>
              <a:t>实践就是人们能动地改造和探索现实世界一切客观物质的社会性活动。实践的基本特征：</a:t>
            </a:r>
            <a:r>
              <a:rPr lang="zh-CN" altLang="en-US" sz="3200" b="1" smtClean="0">
                <a:latin typeface="华文中宋" panose="02010600040101010101" charset="-122"/>
                <a:ea typeface="华文中宋" panose="02010600040101010101" charset="-122"/>
                <a:cs typeface="华文中宋" panose="02010600040101010101" charset="-122"/>
                <a:hlinkClick r:id="rId1"/>
              </a:rPr>
              <a:t>客观性</a:t>
            </a:r>
            <a:r>
              <a:rPr lang="zh-CN" altLang="en-US" sz="3200" b="1" smtClean="0">
                <a:latin typeface="华文中宋" panose="02010600040101010101" charset="-122"/>
                <a:ea typeface="华文中宋" panose="02010600040101010101" charset="-122"/>
                <a:cs typeface="华文中宋" panose="02010600040101010101" charset="-122"/>
              </a:rPr>
              <a:t>、</a:t>
            </a:r>
            <a:r>
              <a:rPr lang="zh-CN" altLang="en-US" sz="3200" b="1" smtClean="0">
                <a:latin typeface="华文中宋" panose="02010600040101010101" charset="-122"/>
                <a:ea typeface="华文中宋" panose="02010600040101010101" charset="-122"/>
                <a:cs typeface="华文中宋" panose="02010600040101010101" charset="-122"/>
                <a:hlinkClick r:id="rId2"/>
              </a:rPr>
              <a:t>能动性</a:t>
            </a:r>
            <a:r>
              <a:rPr lang="zh-CN" altLang="en-US" sz="3200" b="1" smtClean="0">
                <a:latin typeface="华文中宋" panose="02010600040101010101" charset="-122"/>
                <a:ea typeface="华文中宋" panose="02010600040101010101" charset="-122"/>
                <a:cs typeface="华文中宋" panose="02010600040101010101" charset="-122"/>
              </a:rPr>
              <a:t>和</a:t>
            </a:r>
            <a:r>
              <a:rPr lang="zh-CN" altLang="en-US" sz="3200" b="1" smtClean="0">
                <a:latin typeface="华文中宋" panose="02010600040101010101" charset="-122"/>
                <a:ea typeface="华文中宋" panose="02010600040101010101" charset="-122"/>
                <a:cs typeface="华文中宋" panose="02010600040101010101" charset="-122"/>
                <a:hlinkClick r:id="rId3"/>
              </a:rPr>
              <a:t>社会历史性</a:t>
            </a:r>
            <a:r>
              <a:rPr lang="zh-CN" altLang="en-US" sz="3200" b="1" smtClean="0">
                <a:latin typeface="华文中宋" panose="02010600040101010101" charset="-122"/>
                <a:ea typeface="华文中宋" panose="02010600040101010101" charset="-122"/>
                <a:cs typeface="华文中宋" panose="02010600040101010101" charset="-122"/>
              </a:rPr>
              <a:t>。包括三方面基本内容：</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①生产实践</a:t>
            </a:r>
            <a:r>
              <a:rPr lang="zh-CN" altLang="en-US" sz="3200" b="1" smtClean="0">
                <a:latin typeface="华文中宋" panose="02010600040101010101" charset="-122"/>
                <a:ea typeface="华文中宋" panose="02010600040101010101" charset="-122"/>
                <a:cs typeface="华文中宋" panose="02010600040101010101" charset="-122"/>
              </a:rPr>
              <a:t>（为满足人类生产而改造客观世界的能动性活动）</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②处理社会关系的实践</a:t>
            </a:r>
            <a:r>
              <a:rPr lang="zh-CN" altLang="en-US" sz="3200" b="1" smtClean="0">
                <a:latin typeface="华文中宋" panose="02010600040101010101" charset="-122"/>
                <a:ea typeface="华文中宋" panose="02010600040101010101" charset="-122"/>
                <a:cs typeface="华文中宋" panose="02010600040101010101" charset="-122"/>
              </a:rPr>
              <a:t>（调整和改革人与人之间社会关系为目的的活动）</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③科学实践</a:t>
            </a:r>
            <a:r>
              <a:rPr lang="zh-CN" altLang="en-US" sz="3200" b="1" smtClean="0">
                <a:latin typeface="华文中宋" panose="02010600040101010101" charset="-122"/>
                <a:ea typeface="华文中宋" panose="02010600040101010101" charset="-122"/>
                <a:cs typeface="华文中宋" panose="02010600040101010101" charset="-122"/>
              </a:rPr>
              <a:t>（科学的探索宇宙间普遍规律的有目的的能动性实践活动）</a:t>
            </a:r>
            <a:endParaRPr lang="en-US" altLang="zh-CN" sz="3200" b="1" smtClean="0">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3200" b="1" smtClean="0">
                <a:latin typeface="华文中宋" panose="02010600040101010101" charset="-122"/>
                <a:ea typeface="华文中宋" panose="02010600040101010101" charset="-122"/>
                <a:cs typeface="华文中宋" panose="02010600040101010101" charset="-122"/>
              </a:rPr>
              <a:t>      </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实践的基本形式：</a:t>
            </a:r>
            <a:r>
              <a:rPr lang="zh-CN" altLang="en-US" sz="3200" b="1" smtClean="0">
                <a:latin typeface="华文中宋" panose="02010600040101010101" charset="-122"/>
                <a:ea typeface="华文中宋" panose="02010600040101010101" charset="-122"/>
                <a:cs typeface="华文中宋" panose="02010600040101010101" charset="-122"/>
                <a:hlinkClick r:id="rId4"/>
              </a:rPr>
              <a:t>经济</a:t>
            </a:r>
            <a:r>
              <a:rPr lang="zh-CN" altLang="en-US" sz="3200" b="1" smtClean="0">
                <a:latin typeface="华文中宋" panose="02010600040101010101" charset="-122"/>
                <a:ea typeface="华文中宋" panose="02010600040101010101" charset="-122"/>
                <a:cs typeface="华文中宋" panose="02010600040101010101" charset="-122"/>
              </a:rPr>
              <a:t>、政治、军事、教育、科学技术、文化、卫生、体育、民族、宗教、司法、社会治安、社会管理、社会交往、劳动就业与社会保障、公共服务等活动。</a:t>
            </a:r>
            <a:endParaRPr lang="en-US" altLang="zh-CN" sz="3200" b="1" smtClean="0">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3200" b="1" smtClean="0">
                <a:latin typeface="华文中宋" panose="02010600040101010101" charset="-122"/>
                <a:ea typeface="华文中宋" panose="02010600040101010101" charset="-122"/>
                <a:cs typeface="华文中宋" panose="02010600040101010101" charset="-122"/>
              </a:rPr>
              <a:t>2.</a:t>
            </a:r>
            <a:r>
              <a:rPr lang="zh-CN" altLang="en-US" sz="3200" b="1" smtClean="0">
                <a:solidFill>
                  <a:srgbClr val="FF0000"/>
                </a:solidFill>
                <a:latin typeface="华文中宋" panose="02010600040101010101" charset="-122"/>
                <a:ea typeface="华文中宋" panose="02010600040101010101" charset="-122"/>
                <a:cs typeface="华文中宋" panose="02010600040101010101" charset="-122"/>
              </a:rPr>
              <a:t>真理：</a:t>
            </a:r>
            <a:r>
              <a:rPr lang="zh-CN" altLang="en-US" sz="3200" b="1" smtClean="0">
                <a:latin typeface="华文中宋" panose="02010600040101010101" charset="-122"/>
                <a:ea typeface="华文中宋" panose="02010600040101010101" charset="-122"/>
                <a:cs typeface="华文中宋" panose="02010600040101010101" charset="-122"/>
              </a:rPr>
              <a:t>人对于客观事物及其规律的正确反映。</a:t>
            </a:r>
            <a:endParaRPr lang="zh-CN" altLang="en-US" sz="3200" b="1" smtClean="0">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988560" y="157480"/>
            <a:ext cx="2214880" cy="706755"/>
          </a:xfrm>
          <a:prstGeom prst="rect">
            <a:avLst/>
          </a:prstGeom>
          <a:noFill/>
        </p:spPr>
        <p:txBody>
          <a:bodyPr wrap="none" rtlCol="0">
            <a:spAutoFit/>
          </a:bodyPr>
          <a:p>
            <a:pPr algn="l"/>
            <a:r>
              <a:rPr lang="zh-CN" altLang="en-US" sz="4000" b="1" smtClean="0">
                <a:solidFill>
                  <a:srgbClr val="FF0000"/>
                </a:solidFill>
                <a:sym typeface="+mn-ea"/>
              </a:rPr>
              <a:t>基本概念</a:t>
            </a:r>
            <a:endParaRPr lang="zh-CN" altLang="en-US" sz="4000" b="1" smtClean="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0675" y="281940"/>
            <a:ext cx="11550650" cy="6294120"/>
          </a:xfrm>
          <a:prstGeom prst="rect">
            <a:avLst/>
          </a:prstGeom>
          <a:noFill/>
        </p:spPr>
        <p:txBody>
          <a:bodyPr wrap="square" rtlCol="0" anchor="t">
            <a:spAutoFit/>
          </a:bodyPr>
          <a:p>
            <a:pPr>
              <a:lnSpc>
                <a:spcPct val="120000"/>
              </a:lnSpc>
            </a:pPr>
            <a:r>
              <a:rPr lang="en-US" altLang="zh-CN" sz="2400" b="1" smtClean="0">
                <a:latin typeface="华文中宋" panose="02010600040101010101" charset="-122"/>
                <a:ea typeface="华文中宋" panose="02010600040101010101" charset="-122"/>
                <a:cs typeface="华文中宋" panose="02010600040101010101" charset="-122"/>
                <a:sym typeface="+mn-ea"/>
              </a:rPr>
              <a:t>3.</a:t>
            </a:r>
            <a:r>
              <a:rPr lang="zh-CN" altLang="en-US" sz="2400" b="1" smtClean="0">
                <a:solidFill>
                  <a:srgbClr val="FF0000"/>
                </a:solidFill>
                <a:latin typeface="华文中宋" panose="02010600040101010101" charset="-122"/>
                <a:ea typeface="华文中宋" panose="02010600040101010101" charset="-122"/>
                <a:cs typeface="华文中宋" panose="02010600040101010101" charset="-122"/>
                <a:sym typeface="+mn-ea"/>
              </a:rPr>
              <a:t>此岸性：</a:t>
            </a:r>
            <a:r>
              <a:rPr lang="zh-CN" altLang="en-US" sz="2400" b="1" smtClean="0">
                <a:latin typeface="华文中宋" panose="02010600040101010101" charset="-122"/>
                <a:ea typeface="华文中宋" panose="02010600040101010101" charset="-122"/>
                <a:cs typeface="华文中宋" panose="02010600040101010101" charset="-122"/>
                <a:sym typeface="+mn-ea"/>
              </a:rPr>
              <a:t>“此岸性”指可认识的部分，即事物的现象；“</a:t>
            </a:r>
            <a:r>
              <a:rPr lang="zh-CN" altLang="en-US" sz="2400" b="1" smtClean="0">
                <a:latin typeface="华文中宋" panose="02010600040101010101" charset="-122"/>
                <a:ea typeface="华文中宋" panose="02010600040101010101" charset="-122"/>
                <a:cs typeface="华文中宋" panose="02010600040101010101" charset="-122"/>
                <a:sym typeface="+mn-ea"/>
                <a:hlinkClick r:id="rId1"/>
              </a:rPr>
              <a:t>彼岸性</a:t>
            </a:r>
            <a:r>
              <a:rPr lang="zh-CN" altLang="en-US" sz="2400" b="1" smtClean="0">
                <a:latin typeface="华文中宋" panose="02010600040101010101" charset="-122"/>
                <a:ea typeface="华文中宋" panose="02010600040101010101" charset="-122"/>
                <a:cs typeface="华文中宋" panose="02010600040101010101" charset="-122"/>
                <a:sym typeface="+mn-ea"/>
              </a:rPr>
              <a:t>”指不可认识的部分，即超越人们的认识界限而独立存在的“</a:t>
            </a:r>
            <a:r>
              <a:rPr lang="zh-CN" altLang="en-US" sz="2400" b="1" smtClean="0">
                <a:latin typeface="华文中宋" panose="02010600040101010101" charset="-122"/>
                <a:ea typeface="华文中宋" panose="02010600040101010101" charset="-122"/>
                <a:cs typeface="华文中宋" panose="02010600040101010101" charset="-122"/>
                <a:sym typeface="+mn-ea"/>
                <a:hlinkClick r:id="rId2"/>
              </a:rPr>
              <a:t>自在之物</a:t>
            </a:r>
            <a:r>
              <a:rPr lang="zh-CN" altLang="en-US" sz="2400" b="1" smtClean="0">
                <a:latin typeface="华文中宋" panose="02010600040101010101" charset="-122"/>
                <a:ea typeface="华文中宋" panose="02010600040101010101" charset="-122"/>
                <a:cs typeface="华文中宋" panose="02010600040101010101" charset="-122"/>
                <a:sym typeface="+mn-ea"/>
              </a:rPr>
              <a:t>”。康德认为：“自在之物”是在人的感观以外客观存在着的，它作用于人们的感官，产生感觉，但这种感觉是有限的。其根源于，“现象”与“自在之物”即“此岸”与“彼岸”之间有着一条原则上的界限，是人类认识无法逾越的鸿沟。人们只能认识“自在之物”的现象，而不能透过现象去认识“自在之物”本身。康德承认事物本质的存在，但他把事物的本质和现象割裂开来，从根本上否认人类认识</a:t>
            </a:r>
            <a:r>
              <a:rPr lang="zh-CN" altLang="en-US" sz="2400" b="1" smtClean="0">
                <a:latin typeface="华文中宋" panose="02010600040101010101" charset="-122"/>
                <a:ea typeface="华文中宋" panose="02010600040101010101" charset="-122"/>
                <a:cs typeface="华文中宋" panose="02010600040101010101" charset="-122"/>
                <a:sym typeface="+mn-ea"/>
                <a:hlinkClick r:id="rId3"/>
              </a:rPr>
              <a:t>客观事物</a:t>
            </a:r>
            <a:r>
              <a:rPr lang="zh-CN" altLang="en-US" sz="2400" b="1" smtClean="0">
                <a:latin typeface="华文中宋" panose="02010600040101010101" charset="-122"/>
                <a:ea typeface="华文中宋" panose="02010600040101010101" charset="-122"/>
                <a:cs typeface="华文中宋" panose="02010600040101010101" charset="-122"/>
                <a:sym typeface="+mn-ea"/>
              </a:rPr>
              <a:t>本质的可能性，从而陷入</a:t>
            </a:r>
            <a:r>
              <a:rPr lang="zh-CN" altLang="en-US" sz="2400" b="1" smtClean="0">
                <a:latin typeface="华文中宋" panose="02010600040101010101" charset="-122"/>
                <a:ea typeface="华文中宋" panose="02010600040101010101" charset="-122"/>
                <a:cs typeface="华文中宋" panose="02010600040101010101" charset="-122"/>
                <a:sym typeface="+mn-ea"/>
                <a:hlinkClick r:id="rId4"/>
              </a:rPr>
              <a:t>唯心主义</a:t>
            </a:r>
            <a:r>
              <a:rPr lang="zh-CN" altLang="en-US" sz="2400" b="1" smtClean="0">
                <a:latin typeface="华文中宋" panose="02010600040101010101" charset="-122"/>
                <a:ea typeface="华文中宋" panose="02010600040101010101" charset="-122"/>
                <a:cs typeface="华文中宋" panose="02010600040101010101" charset="-122"/>
                <a:sym typeface="+mn-ea"/>
              </a:rPr>
              <a:t>不可知论的泥潭中。</a:t>
            </a:r>
            <a:r>
              <a:rPr lang="zh-CN" altLang="en-US" sz="2400" b="1" smtClean="0">
                <a:latin typeface="华文中宋" panose="02010600040101010101" charset="-122"/>
                <a:ea typeface="华文中宋" panose="02010600040101010101" charset="-122"/>
                <a:cs typeface="华文中宋" panose="02010600040101010101" charset="-122"/>
                <a:sym typeface="+mn-ea"/>
                <a:hlinkClick r:id="rId5"/>
              </a:rPr>
              <a:t>辩证唯物主义</a:t>
            </a:r>
            <a:r>
              <a:rPr lang="zh-CN" altLang="en-US" sz="2400" b="1" smtClean="0">
                <a:latin typeface="华文中宋" panose="02010600040101010101" charset="-122"/>
                <a:ea typeface="华文中宋" panose="02010600040101010101" charset="-122"/>
                <a:cs typeface="华文中宋" panose="02010600040101010101" charset="-122"/>
                <a:sym typeface="+mn-ea"/>
              </a:rPr>
              <a:t>认为，世界上任何事物都是本质与现象的统一，离开现象的本质和离开本质的现象都是不存在的。人类通过实践是可以透过现象认识事物本质的，这不仅被人类的实践活动和认识发展史所证明，同时也是各门科学的基本任务。</a:t>
            </a:r>
            <a:endParaRPr lang="en-US" altLang="zh-CN" sz="2400" b="1" smtClean="0">
              <a:latin typeface="华文中宋" panose="02010600040101010101" charset="-122"/>
              <a:ea typeface="华文中宋" panose="02010600040101010101" charset="-122"/>
              <a:cs typeface="华文中宋" panose="02010600040101010101" charset="-122"/>
            </a:endParaRPr>
          </a:p>
          <a:p>
            <a:pPr>
              <a:lnSpc>
                <a:spcPct val="120000"/>
              </a:lnSpc>
            </a:pPr>
            <a:r>
              <a:rPr lang="en-US" altLang="zh-CN" sz="2400" b="1" smtClean="0">
                <a:latin typeface="华文中宋" panose="02010600040101010101" charset="-122"/>
                <a:ea typeface="华文中宋" panose="02010600040101010101" charset="-122"/>
                <a:cs typeface="华文中宋" panose="02010600040101010101" charset="-122"/>
                <a:sym typeface="+mn-ea"/>
              </a:rPr>
              <a:t>4.</a:t>
            </a:r>
            <a:r>
              <a:rPr lang="zh-CN" altLang="en-US" sz="2400" b="1" smtClean="0">
                <a:solidFill>
                  <a:srgbClr val="FF0000"/>
                </a:solidFill>
                <a:latin typeface="华文中宋" panose="02010600040101010101" charset="-122"/>
                <a:ea typeface="华文中宋" panose="02010600040101010101" charset="-122"/>
                <a:cs typeface="华文中宋" panose="02010600040101010101" charset="-122"/>
                <a:sym typeface="+mn-ea"/>
              </a:rPr>
              <a:t>经院哲学：</a:t>
            </a:r>
            <a:r>
              <a:rPr lang="zh-CN" altLang="en-US" sz="2400" b="1" smtClean="0">
                <a:latin typeface="华文中宋" panose="02010600040101010101" charset="-122"/>
                <a:ea typeface="华文中宋" panose="02010600040101010101" charset="-122"/>
                <a:cs typeface="华文中宋" panose="02010600040101010101" charset="-122"/>
                <a:sym typeface="+mn-ea"/>
              </a:rPr>
              <a:t>经院哲学是</a:t>
            </a:r>
            <a:r>
              <a:rPr lang="en-US" sz="2400" b="1" u="sng" err="1" smtClean="0">
                <a:latin typeface="华文中宋" panose="02010600040101010101" charset="-122"/>
                <a:ea typeface="华文中宋" panose="02010600040101010101" charset="-122"/>
                <a:cs typeface="华文中宋" panose="02010600040101010101" charset="-122"/>
                <a:sym typeface="+mn-ea"/>
                <a:hlinkClick r:id="rId6"/>
              </a:rPr>
              <a:t>天主教</a:t>
            </a:r>
            <a:r>
              <a:rPr lang="en-US" sz="2400" b="1" u="sng" err="1" smtClean="0">
                <a:latin typeface="华文中宋" panose="02010600040101010101" charset="-122"/>
                <a:ea typeface="华文中宋" panose="02010600040101010101" charset="-122"/>
                <a:cs typeface="华文中宋" panose="02010600040101010101" charset="-122"/>
                <a:sym typeface="+mn-ea"/>
                <a:hlinkClick r:id="rId7"/>
              </a:rPr>
              <a:t>教会</a:t>
            </a:r>
            <a:r>
              <a:rPr lang="zh-CN" altLang="en-US" sz="2400" b="1" smtClean="0">
                <a:latin typeface="华文中宋" panose="02010600040101010101" charset="-122"/>
                <a:ea typeface="华文中宋" panose="02010600040101010101" charset="-122"/>
                <a:cs typeface="华文中宋" panose="02010600040101010101" charset="-122"/>
                <a:sym typeface="+mn-ea"/>
              </a:rPr>
              <a:t>用来在其所设经院中教授的理论，故名经院哲学。是运用理性形式，通过抽象的、繁琐的辩证方法论证基督教信仰、为宗教神学服务的思辨哲学。因教师和学者被称为经院学者（经师），故取名经院哲学（</a:t>
            </a:r>
            <a:r>
              <a:rPr lang="en-US" sz="2400" b="1" smtClean="0">
                <a:latin typeface="华文中宋" panose="02010600040101010101" charset="-122"/>
                <a:ea typeface="华文中宋" panose="02010600040101010101" charset="-122"/>
                <a:cs typeface="华文中宋" panose="02010600040101010101" charset="-122"/>
                <a:sym typeface="+mn-ea"/>
              </a:rPr>
              <a:t>scholasticism</a:t>
            </a:r>
            <a:r>
              <a:rPr lang="zh-CN" altLang="en-US" sz="2400" b="1" smtClean="0">
                <a:latin typeface="华文中宋" panose="02010600040101010101" charset="-122"/>
                <a:ea typeface="华文中宋" panose="02010600040101010101" charset="-122"/>
                <a:cs typeface="华文中宋" panose="02010600040101010101" charset="-122"/>
                <a:sym typeface="+mn-ea"/>
              </a:rPr>
              <a:t>）。</a:t>
            </a:r>
            <a:endParaRPr lang="zh-CN" altLang="en-US" sz="2400" b="1" smtClean="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4825" y="921385"/>
            <a:ext cx="11353165" cy="5502910"/>
          </a:xfrm>
          <a:prstGeom prst="rect">
            <a:avLst/>
          </a:prstGeom>
          <a:noFill/>
          <a:ln w="9525">
            <a:noFill/>
          </a:ln>
        </p:spPr>
        <p:txBody>
          <a:bodyPr wrap="square">
            <a:spAutoFit/>
          </a:bodyPr>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导言部分：</a:t>
            </a:r>
            <a:r>
              <a:rPr lang="zh-CN" sz="3200" b="1">
                <a:solidFill>
                  <a:srgbClr val="1E1E1E"/>
                </a:solidFill>
                <a:latin typeface="华文中宋" panose="02010600040101010101" charset="-122"/>
                <a:ea typeface="华文中宋" panose="02010600040101010101" charset="-122"/>
                <a:cs typeface="华文中宋" panose="02010600040101010101" charset="-122"/>
              </a:rPr>
              <a:t>指明价值----理论上批驳“四人帮”的歪理邪说，</a:t>
            </a: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endParaRPr lang="en-US" alt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rgbClr val="1E1E1E"/>
                </a:solidFill>
                <a:latin typeface="华文中宋" panose="02010600040101010101" charset="-122"/>
                <a:ea typeface="华文中宋" panose="02010600040101010101" charset="-122"/>
                <a:cs typeface="华文中宋" panose="02010600040101010101" charset="-122"/>
              </a:rPr>
              <a:t>实践上肃清其遗毒。</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第一部分：</a:t>
            </a:r>
            <a:r>
              <a:rPr lang="zh-CN" sz="3200" b="1">
                <a:solidFill>
                  <a:srgbClr val="1E1E1E"/>
                </a:solidFill>
                <a:latin typeface="华文中宋" panose="02010600040101010101" charset="-122"/>
                <a:ea typeface="华文中宋" panose="02010600040101010101" charset="-122"/>
                <a:cs typeface="华文中宋" panose="02010600040101010101" charset="-122"/>
              </a:rPr>
              <a:t>分析原理----从哲学视角来剖析真理的检验标准只</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rgbClr val="1E1E1E"/>
                </a:solidFill>
                <a:latin typeface="华文中宋" panose="02010600040101010101" charset="-122"/>
                <a:ea typeface="华文中宋" panose="02010600040101010101" charset="-122"/>
                <a:cs typeface="华文中宋" panose="02010600040101010101" charset="-122"/>
              </a:rPr>
              <a:t>能是社会实践的根本原因。</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第二部分：</a:t>
            </a:r>
            <a:r>
              <a:rPr lang="zh-CN" sz="3200" b="1">
                <a:solidFill>
                  <a:srgbClr val="1E1E1E"/>
                </a:solidFill>
                <a:latin typeface="华文中宋" panose="02010600040101010101" charset="-122"/>
                <a:ea typeface="华文中宋" panose="02010600040101010101" charset="-122"/>
                <a:cs typeface="华文中宋" panose="02010600040101010101" charset="-122"/>
              </a:rPr>
              <a:t>分析立足点----立足于马克思主义立场来谈马克思</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rgbClr val="1E1E1E"/>
                </a:solidFill>
                <a:latin typeface="华文中宋" panose="02010600040101010101" charset="-122"/>
                <a:ea typeface="华文中宋" panose="02010600040101010101" charset="-122"/>
                <a:cs typeface="华文中宋" panose="02010600040101010101" charset="-122"/>
              </a:rPr>
              <a:t>主义理论的实践特性。</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第三部分：</a:t>
            </a:r>
            <a:r>
              <a:rPr lang="zh-CN" sz="3200" b="1">
                <a:solidFill>
                  <a:srgbClr val="1E1E1E"/>
                </a:solidFill>
                <a:latin typeface="华文中宋" panose="02010600040101010101" charset="-122"/>
                <a:ea typeface="华文中宋" panose="02010600040101010101" charset="-122"/>
                <a:cs typeface="华文中宋" panose="02010600040101010101" charset="-122"/>
              </a:rPr>
              <a:t>验证理论----着重指明了共产主义导师们都是用实</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rgbClr val="1E1E1E"/>
                </a:solidFill>
                <a:latin typeface="华文中宋" panose="02010600040101010101" charset="-122"/>
                <a:ea typeface="华文中宋" panose="02010600040101010101" charset="-122"/>
                <a:cs typeface="华文中宋" panose="02010600040101010101" charset="-122"/>
              </a:rPr>
              <a:t>践检验真理的自觉践行者和光辉示范者。</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第四部分：</a:t>
            </a:r>
            <a:r>
              <a:rPr lang="zh-CN" sz="3200" b="1">
                <a:solidFill>
                  <a:srgbClr val="1E1E1E"/>
                </a:solidFill>
                <a:latin typeface="华文中宋" panose="02010600040101010101" charset="-122"/>
                <a:ea typeface="华文中宋" panose="02010600040101010101" charset="-122"/>
                <a:cs typeface="华文中宋" panose="02010600040101010101" charset="-122"/>
              </a:rPr>
              <a:t>发展认识----从真理检验标准的绝对性和相对性两</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rgbClr val="1E1E1E"/>
                </a:solidFill>
                <a:latin typeface="华文中宋" panose="02010600040101010101" charset="-122"/>
                <a:ea typeface="华文中宋" panose="02010600040101010101" charset="-122"/>
                <a:cs typeface="华文中宋" panose="02010600040101010101" charset="-122"/>
              </a:rPr>
              <a:t>个角度说明任何理论都要接受实践的持续检验。</a:t>
            </a:r>
            <a:endParaRPr lang="zh-CN" altLang="en-US" sz="32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718560" y="213360"/>
            <a:ext cx="475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梳理全文的行文思路</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 calcmode="lin" valueType="num">
                                      <p:cBhvr>
                                        <p:cTn id="17"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100">
                                            <p:txEl>
                                              <p:pRg st="1" end="1"/>
                                            </p:txEl>
                                          </p:spTgt>
                                        </p:tgtEl>
                                      </p:cBhvr>
                                    </p:animEffect>
                                  </p:childTnLst>
                                </p:cTn>
                              </p:par>
                            </p:childTnLst>
                          </p:cTn>
                        </p:par>
                        <p:par>
                          <p:cTn id="20" fill="hold">
                            <p:stCondLst>
                              <p:cond delay="2000"/>
                            </p:stCondLst>
                            <p:childTnLst>
                              <p:par>
                                <p:cTn id="21" presetID="55" presetClass="entr" presetSubtype="0" fill="hold" nodeType="after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 calcmode="lin" valueType="num">
                                      <p:cBhvr>
                                        <p:cTn id="23"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100">
                                            <p:txEl>
                                              <p:pRg st="2" end="2"/>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100">
                                            <p:txEl>
                                              <p:pRg st="3" end="3"/>
                                            </p:txEl>
                                          </p:spTgt>
                                        </p:tgtEl>
                                        <p:attrNameLst>
                                          <p:attrName>style.visibility</p:attrName>
                                        </p:attrNameLst>
                                      </p:cBhvr>
                                      <p:to>
                                        <p:strVal val="visible"/>
                                      </p:to>
                                    </p:set>
                                    <p:anim calcmode="lin" valueType="num">
                                      <p:cBhvr>
                                        <p:cTn id="28"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00">
                                            <p:txEl>
                                              <p:pRg st="3" end="3"/>
                                            </p:txEl>
                                          </p:spTgt>
                                        </p:tgtEl>
                                      </p:cBhvr>
                                    </p:animEffect>
                                  </p:childTnLst>
                                </p:cTn>
                              </p:par>
                            </p:childTnLst>
                          </p:cTn>
                        </p:par>
                        <p:par>
                          <p:cTn id="31" fill="hold">
                            <p:stCondLst>
                              <p:cond delay="3000"/>
                            </p:stCondLst>
                            <p:childTnLst>
                              <p:par>
                                <p:cTn id="32" presetID="55" presetClass="entr" presetSubtype="0" fill="hold" nodeType="afterEffect">
                                  <p:stCondLst>
                                    <p:cond delay="0"/>
                                  </p:stCondLst>
                                  <p:childTnLst>
                                    <p:set>
                                      <p:cBhvr>
                                        <p:cTn id="33" dur="1" fill="hold">
                                          <p:stCondLst>
                                            <p:cond delay="0"/>
                                          </p:stCondLst>
                                        </p:cTn>
                                        <p:tgtEl>
                                          <p:spTgt spid="100">
                                            <p:txEl>
                                              <p:pRg st="4" end="4"/>
                                            </p:txEl>
                                          </p:spTgt>
                                        </p:tgtEl>
                                        <p:attrNameLst>
                                          <p:attrName>style.visibility</p:attrName>
                                        </p:attrNameLst>
                                      </p:cBhvr>
                                      <p:to>
                                        <p:strVal val="visible"/>
                                      </p:to>
                                    </p:set>
                                    <p:anim calcmode="lin" valueType="num">
                                      <p:cBhvr>
                                        <p:cTn id="34"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100">
                                            <p:txEl>
                                              <p:pRg st="4" end="4"/>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100">
                                            <p:txEl>
                                              <p:pRg st="5" end="5"/>
                                            </p:txEl>
                                          </p:spTgt>
                                        </p:tgtEl>
                                        <p:attrNameLst>
                                          <p:attrName>style.visibility</p:attrName>
                                        </p:attrNameLst>
                                      </p:cBhvr>
                                      <p:to>
                                        <p:strVal val="visible"/>
                                      </p:to>
                                    </p:set>
                                    <p:anim calcmode="lin" valueType="num">
                                      <p:cBhvr>
                                        <p:cTn id="39"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0"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1" dur="1000"/>
                                        <p:tgtEl>
                                          <p:spTgt spid="100">
                                            <p:txEl>
                                              <p:pRg st="5" end="5"/>
                                            </p:txEl>
                                          </p:spTgt>
                                        </p:tgtEl>
                                      </p:cBhvr>
                                    </p:animEffect>
                                  </p:childTnLst>
                                </p:cTn>
                              </p:par>
                            </p:childTnLst>
                          </p:cTn>
                        </p:par>
                        <p:par>
                          <p:cTn id="42" fill="hold">
                            <p:stCondLst>
                              <p:cond delay="4000"/>
                            </p:stCondLst>
                            <p:childTnLst>
                              <p:par>
                                <p:cTn id="43" presetID="55" presetClass="entr" presetSubtype="0" fill="hold" nodeType="afterEffect">
                                  <p:stCondLst>
                                    <p:cond delay="0"/>
                                  </p:stCondLst>
                                  <p:childTnLst>
                                    <p:set>
                                      <p:cBhvr>
                                        <p:cTn id="44" dur="1" fill="hold">
                                          <p:stCondLst>
                                            <p:cond delay="0"/>
                                          </p:stCondLst>
                                        </p:cTn>
                                        <p:tgtEl>
                                          <p:spTgt spid="100">
                                            <p:txEl>
                                              <p:pRg st="6" end="6"/>
                                            </p:txEl>
                                          </p:spTgt>
                                        </p:tgtEl>
                                        <p:attrNameLst>
                                          <p:attrName>style.visibility</p:attrName>
                                        </p:attrNameLst>
                                      </p:cBhvr>
                                      <p:to>
                                        <p:strVal val="visible"/>
                                      </p:to>
                                    </p:set>
                                    <p:anim calcmode="lin" valueType="num">
                                      <p:cBhvr>
                                        <p:cTn id="45" dur="1000" fill="hold"/>
                                        <p:tgtEl>
                                          <p:spTgt spid="100">
                                            <p:txEl>
                                              <p:pRg st="6" end="6"/>
                                            </p:txEl>
                                          </p:spTgt>
                                        </p:tgtEl>
                                        <p:attrNameLst>
                                          <p:attrName>ppt_w</p:attrName>
                                        </p:attrNameLst>
                                      </p:cBhvr>
                                      <p:tavLst>
                                        <p:tav tm="0">
                                          <p:val>
                                            <p:strVal val="#ppt_w*0.70"/>
                                          </p:val>
                                        </p:tav>
                                        <p:tav tm="100000">
                                          <p:val>
                                            <p:strVal val="#ppt_w"/>
                                          </p:val>
                                        </p:tav>
                                      </p:tavLst>
                                    </p:anim>
                                    <p:anim calcmode="lin" valueType="num">
                                      <p:cBhvr>
                                        <p:cTn id="46" dur="1000" fill="hold"/>
                                        <p:tgtEl>
                                          <p:spTgt spid="100">
                                            <p:txEl>
                                              <p:pRg st="6" end="6"/>
                                            </p:txEl>
                                          </p:spTgt>
                                        </p:tgtEl>
                                        <p:attrNameLst>
                                          <p:attrName>ppt_h</p:attrName>
                                        </p:attrNameLst>
                                      </p:cBhvr>
                                      <p:tavLst>
                                        <p:tav tm="0">
                                          <p:val>
                                            <p:strVal val="#ppt_h"/>
                                          </p:val>
                                        </p:tav>
                                        <p:tav tm="100000">
                                          <p:val>
                                            <p:strVal val="#ppt_h"/>
                                          </p:val>
                                        </p:tav>
                                      </p:tavLst>
                                    </p:anim>
                                    <p:animEffect transition="in" filter="fade">
                                      <p:cBhvr>
                                        <p:cTn id="47" dur="1000"/>
                                        <p:tgtEl>
                                          <p:spTgt spid="100">
                                            <p:txEl>
                                              <p:pRg st="6" end="6"/>
                                            </p:txEl>
                                          </p:spTgt>
                                        </p:tgtEl>
                                      </p:cBhvr>
                                    </p:animEffect>
                                  </p:childTnLst>
                                </p:cTn>
                              </p:par>
                              <p:par>
                                <p:cTn id="48" presetID="55" presetClass="entr" presetSubtype="0" fill="hold" nodeType="withEffect">
                                  <p:stCondLst>
                                    <p:cond delay="0"/>
                                  </p:stCondLst>
                                  <p:childTnLst>
                                    <p:set>
                                      <p:cBhvr>
                                        <p:cTn id="49" dur="1" fill="hold">
                                          <p:stCondLst>
                                            <p:cond delay="0"/>
                                          </p:stCondLst>
                                        </p:cTn>
                                        <p:tgtEl>
                                          <p:spTgt spid="100">
                                            <p:txEl>
                                              <p:pRg st="7" end="7"/>
                                            </p:txEl>
                                          </p:spTgt>
                                        </p:tgtEl>
                                        <p:attrNameLst>
                                          <p:attrName>style.visibility</p:attrName>
                                        </p:attrNameLst>
                                      </p:cBhvr>
                                      <p:to>
                                        <p:strVal val="visible"/>
                                      </p:to>
                                    </p:set>
                                    <p:anim calcmode="lin" valueType="num">
                                      <p:cBhvr>
                                        <p:cTn id="50" dur="1000" fill="hold"/>
                                        <p:tgtEl>
                                          <p:spTgt spid="100">
                                            <p:txEl>
                                              <p:pRg st="7" end="7"/>
                                            </p:txEl>
                                          </p:spTgt>
                                        </p:tgtEl>
                                        <p:attrNameLst>
                                          <p:attrName>ppt_w</p:attrName>
                                        </p:attrNameLst>
                                      </p:cBhvr>
                                      <p:tavLst>
                                        <p:tav tm="0">
                                          <p:val>
                                            <p:strVal val="#ppt_w*0.70"/>
                                          </p:val>
                                        </p:tav>
                                        <p:tav tm="100000">
                                          <p:val>
                                            <p:strVal val="#ppt_w"/>
                                          </p:val>
                                        </p:tav>
                                      </p:tavLst>
                                    </p:anim>
                                    <p:anim calcmode="lin" valueType="num">
                                      <p:cBhvr>
                                        <p:cTn id="51" dur="1000" fill="hold"/>
                                        <p:tgtEl>
                                          <p:spTgt spid="100">
                                            <p:txEl>
                                              <p:pRg st="7" end="7"/>
                                            </p:txEl>
                                          </p:spTgt>
                                        </p:tgtEl>
                                        <p:attrNameLst>
                                          <p:attrName>ppt_h</p:attrName>
                                        </p:attrNameLst>
                                      </p:cBhvr>
                                      <p:tavLst>
                                        <p:tav tm="0">
                                          <p:val>
                                            <p:strVal val="#ppt_h"/>
                                          </p:val>
                                        </p:tav>
                                        <p:tav tm="100000">
                                          <p:val>
                                            <p:strVal val="#ppt_h"/>
                                          </p:val>
                                        </p:tav>
                                      </p:tavLst>
                                    </p:anim>
                                    <p:animEffect transition="in" filter="fade">
                                      <p:cBhvr>
                                        <p:cTn id="52" dur="1000"/>
                                        <p:tgtEl>
                                          <p:spTgt spid="100">
                                            <p:txEl>
                                              <p:pRg st="7" end="7"/>
                                            </p:txEl>
                                          </p:spTgt>
                                        </p:tgtEl>
                                      </p:cBhvr>
                                    </p:animEffect>
                                  </p:childTnLst>
                                </p:cTn>
                              </p:par>
                            </p:childTnLst>
                          </p:cTn>
                        </p:par>
                        <p:par>
                          <p:cTn id="53" fill="hold">
                            <p:stCondLst>
                              <p:cond delay="5000"/>
                            </p:stCondLst>
                            <p:childTnLst>
                              <p:par>
                                <p:cTn id="54" presetID="55" presetClass="entr" presetSubtype="0" fill="hold" nodeType="afterEffect">
                                  <p:stCondLst>
                                    <p:cond delay="0"/>
                                  </p:stCondLst>
                                  <p:childTnLst>
                                    <p:set>
                                      <p:cBhvr>
                                        <p:cTn id="55" dur="1" fill="hold">
                                          <p:stCondLst>
                                            <p:cond delay="0"/>
                                          </p:stCondLst>
                                        </p:cTn>
                                        <p:tgtEl>
                                          <p:spTgt spid="100">
                                            <p:txEl>
                                              <p:pRg st="8" end="8"/>
                                            </p:txEl>
                                          </p:spTgt>
                                        </p:tgtEl>
                                        <p:attrNameLst>
                                          <p:attrName>style.visibility</p:attrName>
                                        </p:attrNameLst>
                                      </p:cBhvr>
                                      <p:to>
                                        <p:strVal val="visible"/>
                                      </p:to>
                                    </p:set>
                                    <p:anim calcmode="lin" valueType="num">
                                      <p:cBhvr>
                                        <p:cTn id="56" dur="1000" fill="hold"/>
                                        <p:tgtEl>
                                          <p:spTgt spid="100">
                                            <p:txEl>
                                              <p:pRg st="8" end="8"/>
                                            </p:txEl>
                                          </p:spTgt>
                                        </p:tgtEl>
                                        <p:attrNameLst>
                                          <p:attrName>ppt_w</p:attrName>
                                        </p:attrNameLst>
                                      </p:cBhvr>
                                      <p:tavLst>
                                        <p:tav tm="0">
                                          <p:val>
                                            <p:strVal val="#ppt_w*0.70"/>
                                          </p:val>
                                        </p:tav>
                                        <p:tav tm="100000">
                                          <p:val>
                                            <p:strVal val="#ppt_w"/>
                                          </p:val>
                                        </p:tav>
                                      </p:tavLst>
                                    </p:anim>
                                    <p:anim calcmode="lin" valueType="num">
                                      <p:cBhvr>
                                        <p:cTn id="57" dur="1000" fill="hold"/>
                                        <p:tgtEl>
                                          <p:spTgt spid="100">
                                            <p:txEl>
                                              <p:pRg st="8" end="8"/>
                                            </p:txEl>
                                          </p:spTgt>
                                        </p:tgtEl>
                                        <p:attrNameLst>
                                          <p:attrName>ppt_h</p:attrName>
                                        </p:attrNameLst>
                                      </p:cBhvr>
                                      <p:tavLst>
                                        <p:tav tm="0">
                                          <p:val>
                                            <p:strVal val="#ppt_h"/>
                                          </p:val>
                                        </p:tav>
                                        <p:tav tm="100000">
                                          <p:val>
                                            <p:strVal val="#ppt_h"/>
                                          </p:val>
                                        </p:tav>
                                      </p:tavLst>
                                    </p:anim>
                                    <p:animEffect transition="in" filter="fade">
                                      <p:cBhvr>
                                        <p:cTn id="58" dur="1000"/>
                                        <p:tgtEl>
                                          <p:spTgt spid="100">
                                            <p:txEl>
                                              <p:pRg st="8" end="8"/>
                                            </p:txEl>
                                          </p:spTgt>
                                        </p:tgtEl>
                                      </p:cBhvr>
                                    </p:animEffect>
                                  </p:childTnLst>
                                </p:cTn>
                              </p:par>
                              <p:par>
                                <p:cTn id="59" presetID="55" presetClass="entr" presetSubtype="0" fill="hold" nodeType="withEffect">
                                  <p:stCondLst>
                                    <p:cond delay="0"/>
                                  </p:stCondLst>
                                  <p:childTnLst>
                                    <p:set>
                                      <p:cBhvr>
                                        <p:cTn id="60" dur="1" fill="hold">
                                          <p:stCondLst>
                                            <p:cond delay="0"/>
                                          </p:stCondLst>
                                        </p:cTn>
                                        <p:tgtEl>
                                          <p:spTgt spid="100">
                                            <p:txEl>
                                              <p:pRg st="9" end="9"/>
                                            </p:txEl>
                                          </p:spTgt>
                                        </p:tgtEl>
                                        <p:attrNameLst>
                                          <p:attrName>style.visibility</p:attrName>
                                        </p:attrNameLst>
                                      </p:cBhvr>
                                      <p:to>
                                        <p:strVal val="visible"/>
                                      </p:to>
                                    </p:set>
                                    <p:anim calcmode="lin" valueType="num">
                                      <p:cBhvr>
                                        <p:cTn id="61" dur="1000" fill="hold"/>
                                        <p:tgtEl>
                                          <p:spTgt spid="100">
                                            <p:txEl>
                                              <p:pRg st="9" end="9"/>
                                            </p:txEl>
                                          </p:spTgt>
                                        </p:tgtEl>
                                        <p:attrNameLst>
                                          <p:attrName>ppt_w</p:attrName>
                                        </p:attrNameLst>
                                      </p:cBhvr>
                                      <p:tavLst>
                                        <p:tav tm="0">
                                          <p:val>
                                            <p:strVal val="#ppt_w*0.70"/>
                                          </p:val>
                                        </p:tav>
                                        <p:tav tm="100000">
                                          <p:val>
                                            <p:strVal val="#ppt_w"/>
                                          </p:val>
                                        </p:tav>
                                      </p:tavLst>
                                    </p:anim>
                                    <p:anim calcmode="lin" valueType="num">
                                      <p:cBhvr>
                                        <p:cTn id="62" dur="1000" fill="hold"/>
                                        <p:tgtEl>
                                          <p:spTgt spid="100">
                                            <p:txEl>
                                              <p:pRg st="9" end="9"/>
                                            </p:txEl>
                                          </p:spTgt>
                                        </p:tgtEl>
                                        <p:attrNameLst>
                                          <p:attrName>ppt_h</p:attrName>
                                        </p:attrNameLst>
                                      </p:cBhvr>
                                      <p:tavLst>
                                        <p:tav tm="0">
                                          <p:val>
                                            <p:strVal val="#ppt_h"/>
                                          </p:val>
                                        </p:tav>
                                        <p:tav tm="100000">
                                          <p:val>
                                            <p:strVal val="#ppt_h"/>
                                          </p:val>
                                        </p:tav>
                                      </p:tavLst>
                                    </p:anim>
                                    <p:animEffect transition="in" filter="fade">
                                      <p:cBhvr>
                                        <p:cTn id="63" dur="1000"/>
                                        <p:tgtEl>
                                          <p:spTgt spid="10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2" name="矩形 1"/>
          <p:cNvSpPr>
            <a:spLocks noChangeAspect="1"/>
          </p:cNvSpPr>
          <p:nvPr/>
        </p:nvSpPr>
        <p:spPr>
          <a:xfrm>
            <a:off x="1069975" y="1422400"/>
            <a:ext cx="10052685" cy="5015865"/>
          </a:xfrm>
          <a:prstGeom prst="rect">
            <a:avLst/>
          </a:prstGeom>
          <a:noFill/>
          <a:ln w="9525">
            <a:noFill/>
          </a:ln>
        </p:spPr>
        <p:txBody>
          <a:bodyPr wrap="square">
            <a:spAutoFit/>
          </a:bodyPr>
          <a:p>
            <a:pPr defTabSz="914400">
              <a:lnSpc>
                <a:spcPct val="160000"/>
              </a:lnSpc>
              <a:tabLst>
                <a:tab pos="1187450" algn="l"/>
                <a:tab pos="2164080" algn="l"/>
                <a:tab pos="3143250" algn="l"/>
                <a:tab pos="4191000" algn="l"/>
              </a:tabLst>
            </a:pPr>
            <a:r>
              <a:rPr lang="en-US" altLang="zh-CN" sz="40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4000" b="1">
                <a:solidFill>
                  <a:srgbClr val="000000"/>
                </a:solidFill>
                <a:latin typeface="华文中宋" panose="02010600040101010101" charset="-122"/>
                <a:ea typeface="华文中宋" panose="02010600040101010101" charset="-122"/>
                <a:cs typeface="华文中宋" panose="02010600040101010101" charset="-122"/>
              </a:rPr>
              <a:t>文章论述了马克思列宁主义的实践第一的观点</a:t>
            </a:r>
            <a:r>
              <a:rPr lang="en-US" altLang="zh-CN" sz="40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4000" b="1">
                <a:solidFill>
                  <a:srgbClr val="000000"/>
                </a:solidFill>
                <a:latin typeface="华文中宋" panose="02010600040101010101" charset="-122"/>
                <a:ea typeface="华文中宋" panose="02010600040101010101" charset="-122"/>
                <a:cs typeface="华文中宋" panose="02010600040101010101" charset="-122"/>
              </a:rPr>
              <a:t>明确地指出检验真理的标准只能是社会实践</a:t>
            </a:r>
            <a:r>
              <a:rPr lang="en-US" altLang="zh-CN" sz="40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4000" b="1">
                <a:solidFill>
                  <a:srgbClr val="000000"/>
                </a:solidFill>
                <a:latin typeface="华文中宋" panose="02010600040101010101" charset="-122"/>
                <a:ea typeface="华文中宋" panose="02010600040101010101" charset="-122"/>
                <a:cs typeface="华文中宋" panose="02010600040101010101" charset="-122"/>
              </a:rPr>
              <a:t>理论与实践的统一是马克思主义的一个最基本的原则</a:t>
            </a:r>
            <a:r>
              <a:rPr lang="en-US" altLang="zh-CN" sz="40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4000" b="1">
                <a:solidFill>
                  <a:srgbClr val="000000"/>
                </a:solidFill>
                <a:latin typeface="华文中宋" panose="02010600040101010101" charset="-122"/>
                <a:ea typeface="华文中宋" panose="02010600040101010101" charset="-122"/>
                <a:cs typeface="华文中宋" panose="02010600040101010101" charset="-122"/>
              </a:rPr>
              <a:t>任何理论都要不断接受实践的检验。</a:t>
            </a:r>
            <a:endParaRPr lang="zh-CN" altLang="zh-CN" sz="4000" b="1">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198110" y="441960"/>
            <a:ext cx="1466850" cy="768350"/>
          </a:xfrm>
          <a:prstGeom prst="rect">
            <a:avLst/>
          </a:prstGeom>
          <a:noFill/>
        </p:spPr>
        <p:txBody>
          <a:bodyPr wrap="none" rtlCol="0">
            <a:spAutoFit/>
          </a:bodyPr>
          <a:p>
            <a:pPr algn="l"/>
            <a:r>
              <a:rPr lang="zh-CN" altLang="en-US" sz="4400" b="1" smtClean="0">
                <a:solidFill>
                  <a:srgbClr val="FF0000"/>
                </a:solidFill>
                <a:latin typeface="微软雅黑" panose="020B0503020204020204" charset="-122"/>
                <a:ea typeface="微软雅黑" panose="020B0503020204020204" charset="-122"/>
                <a:sym typeface="+mn-ea"/>
              </a:rPr>
              <a:t>主</a:t>
            </a:r>
            <a:r>
              <a:rPr lang="en-US" altLang="zh-CN" sz="4400" b="1" smtClean="0">
                <a:solidFill>
                  <a:srgbClr val="FF0000"/>
                </a:solidFill>
                <a:latin typeface="微软雅黑" panose="020B0503020204020204" charset="-122"/>
                <a:ea typeface="微软雅黑" panose="020B0503020204020204" charset="-122"/>
                <a:sym typeface="+mn-ea"/>
              </a:rPr>
              <a:t> </a:t>
            </a:r>
            <a:r>
              <a:rPr lang="zh-CN" altLang="en-US" sz="4400" b="1" smtClean="0">
                <a:solidFill>
                  <a:srgbClr val="FF0000"/>
                </a:solidFill>
                <a:latin typeface="微软雅黑" panose="020B0503020204020204" charset="-122"/>
                <a:ea typeface="微软雅黑" panose="020B0503020204020204" charset="-122"/>
                <a:sym typeface="+mn-ea"/>
              </a:rPr>
              <a:t>旨</a:t>
            </a:r>
            <a:endParaRPr lang="zh-CN" altLang="en-US" sz="4400" b="1" strike="noStrike" noProof="1" smtClean="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9702"/>
                                        </p:tgtEl>
                                        <p:attrNameLst>
                                          <p:attrName>style.visibility</p:attrName>
                                        </p:attrNameLst>
                                      </p:cBhvr>
                                      <p:to>
                                        <p:strVal val="visible"/>
                                      </p:to>
                                    </p:set>
                                    <p:anim calcmode="lin" valueType="num">
                                      <p:cBhvr>
                                        <p:cTn id="12" dur="1000" fill="hold"/>
                                        <p:tgtEl>
                                          <p:spTgt spid="29702"/>
                                        </p:tgtEl>
                                        <p:attrNameLst>
                                          <p:attrName>ppt_w</p:attrName>
                                        </p:attrNameLst>
                                      </p:cBhvr>
                                      <p:tavLst>
                                        <p:tav tm="0">
                                          <p:val>
                                            <p:strVal val="#ppt_w*0.70"/>
                                          </p:val>
                                        </p:tav>
                                        <p:tav tm="100000">
                                          <p:val>
                                            <p:strVal val="#ppt_w"/>
                                          </p:val>
                                        </p:tav>
                                      </p:tavLst>
                                    </p:anim>
                                    <p:anim calcmode="lin" valueType="num">
                                      <p:cBhvr>
                                        <p:cTn id="13" dur="1000" fill="hold"/>
                                        <p:tgtEl>
                                          <p:spTgt spid="29702"/>
                                        </p:tgtEl>
                                        <p:attrNameLst>
                                          <p:attrName>ppt_h</p:attrName>
                                        </p:attrNameLst>
                                      </p:cBhvr>
                                      <p:tavLst>
                                        <p:tav tm="0">
                                          <p:val>
                                            <p:strVal val="#ppt_h"/>
                                          </p:val>
                                        </p:tav>
                                        <p:tav tm="100000">
                                          <p:val>
                                            <p:strVal val="#ppt_h"/>
                                          </p:val>
                                        </p:tav>
                                      </p:tavLst>
                                    </p:anim>
                                    <p:animEffect transition="in" filter="fade">
                                      <p:cBhvr>
                                        <p:cTn id="14"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7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spect="1"/>
          </p:cNvSpPr>
          <p:nvPr/>
        </p:nvSpPr>
        <p:spPr>
          <a:xfrm>
            <a:off x="521335" y="1141095"/>
            <a:ext cx="11207115" cy="5077460"/>
          </a:xfrm>
          <a:prstGeom prst="rect">
            <a:avLst/>
          </a:prstGeom>
          <a:noFill/>
          <a:ln w="9525">
            <a:noFill/>
          </a:ln>
        </p:spPr>
        <p:txBody>
          <a:bodyPr wrap="square">
            <a:spAutoFit/>
          </a:bodyPr>
          <a:p>
            <a:pPr defTabSz="914400">
              <a:lnSpc>
                <a:spcPct val="150000"/>
              </a:lnSpc>
              <a:tabLst>
                <a:tab pos="1187450" algn="l"/>
                <a:tab pos="2164080" algn="l"/>
                <a:tab pos="3143250" algn="l"/>
                <a:tab pos="4191000" algn="l"/>
              </a:tabLst>
            </a:pP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1. </a:t>
            </a:r>
            <a:r>
              <a:rPr lang="zh-CN" altLang="zh-CN" sz="3600" b="1">
                <a:solidFill>
                  <a:srgbClr val="2424C8"/>
                </a:solidFill>
                <a:latin typeface="华文中宋" panose="02010600040101010101" charset="-122"/>
                <a:ea typeface="华文中宋" panose="02010600040101010101" charset="-122"/>
                <a:cs typeface="华文中宋" panose="02010600040101010101" charset="-122"/>
              </a:rPr>
              <a:t>本文的中心观点是什么</a:t>
            </a: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600" b="1">
                <a:solidFill>
                  <a:srgbClr val="2424C8"/>
                </a:solidFill>
                <a:latin typeface="华文中宋" panose="02010600040101010101" charset="-122"/>
                <a:ea typeface="华文中宋" panose="02010600040101010101" charset="-122"/>
                <a:cs typeface="华文中宋" panose="02010600040101010101" charset="-122"/>
              </a:rPr>
              <a:t>实践是检验真理的唯一标准</a:t>
            </a: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600" b="1">
                <a:solidFill>
                  <a:srgbClr val="2424C8"/>
                </a:solidFill>
                <a:latin typeface="华文中宋" panose="02010600040101010101" charset="-122"/>
                <a:ea typeface="华文中宋" panose="02010600040101010101" charset="-122"/>
                <a:cs typeface="华文中宋" panose="02010600040101010101" charset="-122"/>
              </a:rPr>
              <a:t>这个题目有怎样的表达效果</a:t>
            </a: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a:t>
            </a:r>
            <a:endParaRPr lang="en-US" altLang="zh-CN" sz="3600" b="1">
              <a:solidFill>
                <a:srgbClr val="2424C8"/>
              </a:solidFill>
              <a:latin typeface="华文中宋" panose="02010600040101010101" charset="-122"/>
              <a:ea typeface="华文中宋" panose="02010600040101010101" charset="-122"/>
              <a:cs typeface="华文中宋" panose="02010600040101010101" charset="-122"/>
            </a:endParaRPr>
          </a:p>
          <a:p>
            <a:pPr defTabSz="914400">
              <a:lnSpc>
                <a:spcPct val="15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本文的中心观点是</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实践是检验真理的唯一标准</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实践是检验真理的唯一标准</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是一个简短的判断句</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唯一</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强调其不可替代性</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言简意赅</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以其为题目</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振聋发聩</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发人深思。</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329565"/>
            <a:ext cx="2214880" cy="706755"/>
          </a:xfrm>
          <a:prstGeom prst="rect">
            <a:avLst/>
          </a:prstGeom>
          <a:noFill/>
        </p:spPr>
        <p:txBody>
          <a:bodyPr wrap="none" rtlCol="0">
            <a:spAutoFit/>
          </a:bodyPr>
          <a:p>
            <a:pPr algn="ctr" fontAlgn="auto"/>
            <a:r>
              <a:rPr lang="zh-CN" altLang="en-US" sz="4000" b="1" smtClean="0">
                <a:solidFill>
                  <a:srgbClr val="FF0000"/>
                </a:solidFill>
                <a:latin typeface="微软雅黑" panose="020B0503020204020204" charset="-122"/>
                <a:ea typeface="微软雅黑" panose="020B0503020204020204" charset="-122"/>
                <a:sym typeface="+mn-ea"/>
              </a:rPr>
              <a:t>文本探究</a:t>
            </a:r>
            <a:endParaRPr lang="zh-CN" altLang="en-US" sz="4000" b="1" strike="noStrike" noProof="1" smtClean="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20370" y="283210"/>
            <a:ext cx="11351260" cy="6291580"/>
          </a:xfrm>
          <a:prstGeom prst="rect">
            <a:avLst/>
          </a:prstGeom>
          <a:noFill/>
        </p:spPr>
        <p:txBody>
          <a:bodyPr wrap="square" rtlCol="0">
            <a:spAutoFit/>
          </a:bodyPr>
          <a:p>
            <a:pPr algn="l" defTabSz="914400">
              <a:lnSpc>
                <a:spcPct val="140000"/>
              </a:lnSpc>
              <a:tabLst>
                <a:tab pos="1187450" algn="l"/>
                <a:tab pos="2164080" algn="l"/>
                <a:tab pos="3143250" algn="l"/>
                <a:tab pos="4191000" algn="l"/>
              </a:tabLst>
            </a:pPr>
            <a:r>
              <a:rPr lang="en-US"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2.</a:t>
            </a:r>
            <a:r>
              <a:rPr lang="zh-CN"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《实践是检验真理的唯一标准》有四个小标题</a:t>
            </a:r>
            <a:r>
              <a:rPr lang="en-US"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这四个标题之间的关系是怎样的</a:t>
            </a:r>
            <a:r>
              <a:rPr lang="en-US"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sym typeface="+mn-ea"/>
              </a:rPr>
              <a:t>试简要分析。</a:t>
            </a:r>
            <a:endParaRPr lang="zh-CN" altLang="zh-CN" sz="3200" b="1">
              <a:solidFill>
                <a:srgbClr val="2424C8"/>
              </a:solidFill>
              <a:latin typeface="华文中宋" panose="02010600040101010101" charset="-122"/>
              <a:ea typeface="华文中宋" panose="02010600040101010101" charset="-122"/>
              <a:cs typeface="华文中宋" panose="02010600040101010101" charset="-122"/>
            </a:endParaRPr>
          </a:p>
          <a:p>
            <a:pPr algn="l" defTabSz="914400">
              <a:lnSpc>
                <a:spcPct val="14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第一个标题</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提出了全文的观点</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l" defTabSz="914400">
              <a:lnSpc>
                <a:spcPct val="14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第二个标题</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表明自己的观点是符合马克思主义的基本原则的</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是论证的第一个层次</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l" defTabSz="914400">
              <a:lnSpc>
                <a:spcPct val="14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第三个标题</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指明</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革命导师</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坚持</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用实践检验真理</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在行动上为我们树立了榜样</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是论证的第二个层次</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l" defTabSz="914400">
              <a:lnSpc>
                <a:spcPct val="14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第四个标题</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强调要用发展的观点看待实践标准</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联系实际</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发出倡议。</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l" defTabSz="914400">
              <a:lnSpc>
                <a:spcPct val="140000"/>
              </a:lnSpc>
              <a:tabLst>
                <a:tab pos="1187450" algn="l"/>
                <a:tab pos="2164080" algn="l"/>
                <a:tab pos="3143250" algn="l"/>
                <a:tab pos="4191000" algn="l"/>
              </a:tabLst>
            </a:pP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四个小标题</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按照</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提出问题、分析问题、解决问题</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的思路</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逐层解答</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是什么、为什么、怎么办</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的问题</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环环相扣</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形成了层进式结构。</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1" end="1"/>
                                            </p:txEl>
                                          </p:spTgt>
                                        </p:tgtEl>
                                        <p:attrNameLst>
                                          <p:attrName>style.visibility</p:attrName>
                                        </p:attrNameLst>
                                      </p:cBhvr>
                                      <p:to>
                                        <p:strVal val="visible"/>
                                      </p:to>
                                    </p:set>
                                    <p:anim calcmode="lin" valueType="num">
                                      <p:cBhvr additive="base">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3" end="3"/>
                                            </p:txEl>
                                          </p:spTgt>
                                        </p:tgtEl>
                                        <p:attrNameLst>
                                          <p:attrName>style.visibility</p:attrName>
                                        </p:attrNameLst>
                                      </p:cBhvr>
                                      <p:to>
                                        <p:strVal val="visible"/>
                                      </p:to>
                                    </p:set>
                                    <p:anim calcmode="lin" valueType="num">
                                      <p:cBhvr additive="base">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3">
                                            <p:txEl>
                                              <p:pRg st="4" end="4"/>
                                            </p:txEl>
                                          </p:spTgt>
                                        </p:tgtEl>
                                        <p:attrNameLst>
                                          <p:attrName>style.visibility</p:attrName>
                                        </p:attrNameLst>
                                      </p:cBhvr>
                                      <p:to>
                                        <p:strVal val="visible"/>
                                      </p:to>
                                    </p:set>
                                    <p:anim calcmode="lin" valueType="num">
                                      <p:cBhvr additive="base">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3">
                                            <p:txEl>
                                              <p:pRg st="5" end="5"/>
                                            </p:txEl>
                                          </p:spTgt>
                                        </p:tgtEl>
                                        <p:attrNameLst>
                                          <p:attrName>style.visibility</p:attrName>
                                        </p:attrNameLst>
                                      </p:cBhvr>
                                      <p:to>
                                        <p:strVal val="visible"/>
                                      </p:to>
                                    </p:set>
                                    <p:anim calcmode="lin" valueType="num">
                                      <p:cBhvr additive="base">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spect="1"/>
          </p:cNvSpPr>
          <p:nvPr/>
        </p:nvSpPr>
        <p:spPr>
          <a:xfrm>
            <a:off x="734695" y="417830"/>
            <a:ext cx="10722610" cy="5852160"/>
          </a:xfrm>
          <a:prstGeom prst="rect">
            <a:avLst/>
          </a:prstGeom>
          <a:noFill/>
          <a:ln w="9525">
            <a:noFill/>
          </a:ln>
        </p:spPr>
        <p:txBody>
          <a:bodyPr wrap="square">
            <a:spAutoFit/>
          </a:bodyPr>
          <a:p>
            <a:pPr defTabSz="914400">
              <a:lnSpc>
                <a:spcPct val="130000"/>
              </a:lnSpc>
              <a:tabLst>
                <a:tab pos="1187450" algn="l"/>
                <a:tab pos="2164080" algn="l"/>
                <a:tab pos="3143250" algn="l"/>
                <a:tab pos="4191000" algn="l"/>
              </a:tabLst>
            </a:pP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3. </a:t>
            </a:r>
            <a:r>
              <a:rPr lang="zh-CN" altLang="zh-CN" sz="3600" b="1">
                <a:solidFill>
                  <a:srgbClr val="2424C8"/>
                </a:solidFill>
                <a:latin typeface="华文中宋" panose="02010600040101010101" charset="-122"/>
                <a:ea typeface="华文中宋" panose="02010600040101010101" charset="-122"/>
                <a:cs typeface="华文中宋" panose="02010600040101010101" charset="-122"/>
              </a:rPr>
              <a:t>本文主要使用了哪些论证方法</a:t>
            </a:r>
            <a:r>
              <a:rPr lang="en-US" altLang="zh-CN" sz="36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600" b="1">
                <a:solidFill>
                  <a:srgbClr val="2424C8"/>
                </a:solidFill>
                <a:latin typeface="华文中宋" panose="02010600040101010101" charset="-122"/>
                <a:ea typeface="华文中宋" panose="02010600040101010101" charset="-122"/>
                <a:cs typeface="华文中宋" panose="02010600040101010101" charset="-122"/>
              </a:rPr>
              <a:t>试做简要分析。</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3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本文主要使用了引证法、例证法等论证方法。引证法</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全篇中对马克思、恩格斯、列宁、毛泽东等革命导师的言论广泛引用</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极具权威性和论辩性</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例证法</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门捷列夫元素周期表、哥白尼太阳系学说、马克思主义、列宁主义、毛泽东思想、《共产党宣言》等被实践证实、证明的典型事例</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不胜枚举</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增强了文章的感染力和说服力。</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a:spLocks noChangeAspect="1"/>
          </p:cNvSpPr>
          <p:nvPr/>
        </p:nvSpPr>
        <p:spPr>
          <a:xfrm>
            <a:off x="563880" y="281940"/>
            <a:ext cx="11221085" cy="6294755"/>
          </a:xfrm>
          <a:prstGeom prst="rect">
            <a:avLst/>
          </a:prstGeom>
          <a:noFill/>
          <a:ln w="9525">
            <a:noFill/>
          </a:ln>
        </p:spPr>
        <p:txBody>
          <a:bodyPr wrap="square">
            <a:spAutoFit/>
          </a:bodyPr>
          <a:p>
            <a:pPr defTabSz="914400">
              <a:lnSpc>
                <a:spcPct val="140000"/>
              </a:lnSpc>
              <a:tabLst>
                <a:tab pos="1187450" algn="l"/>
                <a:tab pos="2164080" algn="l"/>
                <a:tab pos="3143250" algn="l"/>
                <a:tab pos="4191000" algn="l"/>
              </a:tabLst>
            </a:pP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4. </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这篇特约评论员文章</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破立结合</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试做简要分析。</a:t>
            </a:r>
            <a:endParaRPr lang="zh-CN" altLang="zh-CN" sz="3200" b="1">
              <a:solidFill>
                <a:srgbClr val="2424C8"/>
              </a:solidFill>
              <a:latin typeface="华文中宋" panose="02010600040101010101" charset="-122"/>
              <a:ea typeface="华文中宋" panose="02010600040101010101" charset="-122"/>
              <a:cs typeface="华文中宋" panose="02010600040101010101" charset="-122"/>
            </a:endParaRPr>
          </a:p>
          <a:p>
            <a:pPr defTabSz="914400">
              <a:lnSpc>
                <a:spcPct val="14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总标题和第一个小标题部分提出了本文的观点</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这是</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立</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第二个小标题部分有</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有的同志担心</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坚持实践是检验真理的唯一标准</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会削弱理论的意义</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有的同志说</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我们批判修正主义</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难道不是用马列主义、毛泽东思想去衡量</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从而证明修正主义是错误的吗</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列举有的人的错误认识或者错误观点</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提供批驳的靶子</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然后进行分析批驳</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揭示其片面、错误之处</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这是</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破</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。全文以立论为主</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立中有破</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破立结合</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增加了论证的力量。</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1" end="1"/>
                                            </p:txEl>
                                          </p:spTgt>
                                        </p:tgtEl>
                                        <p:attrNameLst>
                                          <p:attrName>style.visibility</p:attrName>
                                        </p:attrNameLst>
                                      </p:cBhvr>
                                      <p:to>
                                        <p:strVal val="visible"/>
                                      </p:to>
                                    </p:set>
                                    <p:anim calcmode="lin" valueType="num">
                                      <p:cBhvr additive="base">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spect="1"/>
          </p:cNvSpPr>
          <p:nvPr/>
        </p:nvSpPr>
        <p:spPr>
          <a:xfrm>
            <a:off x="492125" y="488950"/>
            <a:ext cx="11207750" cy="5850890"/>
          </a:xfrm>
          <a:prstGeom prst="rect">
            <a:avLst/>
          </a:prstGeom>
          <a:noFill/>
          <a:ln w="9525">
            <a:noFill/>
          </a:ln>
        </p:spPr>
        <p:txBody>
          <a:bodyPr wrap="square">
            <a:spAutoFit/>
          </a:bodyPr>
          <a:p>
            <a:pPr defTabSz="914400">
              <a:lnSpc>
                <a:spcPct val="130000"/>
              </a:lnSpc>
              <a:tabLst>
                <a:tab pos="1187450" algn="l"/>
                <a:tab pos="2164080" algn="l"/>
                <a:tab pos="3143250" algn="l"/>
                <a:tab pos="4191000" algn="l"/>
              </a:tabLst>
            </a:pP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5. “</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现在</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四人帮</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及其资产阶级帮派体系已被摧毁</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但是</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四人帮</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加在人们身上的精神枷锁</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还远没有完全粉碎</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无论在理论上或实际工作中</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四人帮</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都设置了不少禁锢人们思想的</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禁区</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对于这些</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禁区</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我们要敢于去触及</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敢于去弄清是非。</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可见</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文章的写作不是无病呻吟</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而是要联系现实</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要有时效性。请谈谈你对文章</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时效性</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的认识。</a:t>
            </a:r>
            <a:endParaRPr lang="zh-CN" altLang="zh-CN" sz="3200" b="1">
              <a:solidFill>
                <a:srgbClr val="2424C8"/>
              </a:solidFill>
              <a:latin typeface="华文中宋" panose="02010600040101010101" charset="-122"/>
              <a:ea typeface="华文中宋" panose="02010600040101010101" charset="-122"/>
              <a:cs typeface="华文中宋" panose="02010600040101010101" charset="-122"/>
            </a:endParaRPr>
          </a:p>
          <a:p>
            <a:pPr defTabSz="914400">
              <a:lnSpc>
                <a:spcPct val="13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文章的</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时效性</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是指要关注社会热点</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紧扣时代脉搏</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具有导向性</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其目的就是要启发人们关注社会</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与时代同步</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真实地反映</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现在进行时</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的内容</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这样文章才有生命力。</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spect="1"/>
          </p:cNvSpPr>
          <p:nvPr/>
        </p:nvSpPr>
        <p:spPr>
          <a:xfrm>
            <a:off x="706120" y="1269365"/>
            <a:ext cx="10879455" cy="4916170"/>
          </a:xfrm>
          <a:prstGeom prst="rect">
            <a:avLst/>
          </a:prstGeom>
          <a:noFill/>
          <a:ln w="9525">
            <a:noFill/>
          </a:ln>
        </p:spPr>
        <p:txBody>
          <a:bodyPr wrap="square">
            <a:spAutoFit/>
          </a:bodyPr>
          <a:p>
            <a:pPr defTabSz="914400">
              <a:lnSpc>
                <a:spcPct val="140000"/>
              </a:lnSpc>
              <a:tabLst>
                <a:tab pos="1187450" algn="l"/>
                <a:tab pos="2164080" algn="l"/>
                <a:tab pos="3143250" algn="l"/>
                <a:tab pos="4191000" algn="l"/>
              </a:tabLst>
            </a:pP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本文语言严密、准确</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富于思辨性。</a:t>
            </a: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请赏析下列各句。</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 </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4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(1) </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怎样区别真理与谬误呢</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?1845</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年</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马克思就提出了检验真理的标准问题</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这就非常清楚地告诉我们</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一个理论</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是否正确反映了客观实际</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是不是真理</a:t>
            </a:r>
            <a:r>
              <a:rPr lang="en-US" altLang="zh-CN" sz="32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B0F0"/>
                </a:solidFill>
                <a:latin typeface="华文中宋" panose="02010600040101010101" charset="-122"/>
                <a:ea typeface="华文中宋" panose="02010600040101010101" charset="-122"/>
                <a:cs typeface="华文中宋" panose="02010600040101010101" charset="-122"/>
              </a:rPr>
              <a:t>只能靠社会实践来检验。这是马克思主义认识论的一个基本原理。</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4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200" b="1">
                <a:solidFill>
                  <a:schemeClr val="tx1"/>
                </a:solidFill>
                <a:latin typeface="华文中宋" panose="02010600040101010101" charset="-122"/>
                <a:ea typeface="华文中宋" panose="02010600040101010101" charset="-122"/>
                <a:cs typeface="华文中宋" panose="02010600040101010101" charset="-122"/>
              </a:rPr>
              <a:t>采用</a:t>
            </a: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设问开头</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发人深省</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自问自答</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水到渠成</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地引出自己的观点。</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480560" y="398780"/>
            <a:ext cx="3230880" cy="706755"/>
          </a:xfrm>
          <a:prstGeom prst="rect">
            <a:avLst/>
          </a:prstGeom>
          <a:noFill/>
        </p:spPr>
        <p:txBody>
          <a:bodyPr wrap="none" rtlCol="0">
            <a:spAutoFit/>
          </a:bodyPr>
          <a:p>
            <a:pPr algn="l"/>
            <a:r>
              <a:rPr lang="zh-CN" altLang="zh-CN" sz="4000" b="1">
                <a:solidFill>
                  <a:srgbClr val="FF0000"/>
                </a:solidFill>
                <a:latin typeface="微软雅黑" panose="020B0503020204020204" charset="-122"/>
                <a:ea typeface="微软雅黑" panose="020B0503020204020204" charset="-122"/>
                <a:sym typeface="+mn-ea"/>
              </a:rPr>
              <a:t>品味语言特色</a:t>
            </a:r>
            <a:endParaRPr lang="zh-CN" altLang="zh-CN"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000" fill="hold">
                                          <p:stCondLst>
                                            <p:cond delay="0"/>
                                          </p:stCondLst>
                                        </p:cTn>
                                        <p:tgtEl>
                                          <p:spTgt spid="2">
                                            <p:txEl>
                                              <p:pRg st="2" end="2"/>
                                            </p:txEl>
                                          </p:spTgt>
                                        </p:tgtEl>
                                        <p:attrNameLst>
                                          <p:attrName>style.visibility</p:attrName>
                                        </p:attrNameLst>
                                      </p:cBhvr>
                                      <p:to>
                                        <p:strVal val="visible"/>
                                      </p:to>
                                    </p:set>
                                    <p:anim calcmode="lin" valueType="num">
                                      <p:cBhvr additive="base">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矩形 3"/>
          <p:cNvSpPr>
            <a:spLocks noChangeAspect="1"/>
          </p:cNvSpPr>
          <p:nvPr/>
        </p:nvSpPr>
        <p:spPr>
          <a:xfrm>
            <a:off x="4902200" y="614363"/>
            <a:ext cx="2573020" cy="700405"/>
          </a:xfrm>
          <a:prstGeom prst="rect">
            <a:avLst/>
          </a:prstGeom>
          <a:noFill/>
          <a:ln w="9525">
            <a:noFill/>
          </a:ln>
        </p:spPr>
        <p:txBody>
          <a:bodyPr wrap="none">
            <a:spAutoFit/>
          </a:bodyPr>
          <a:p>
            <a:pPr>
              <a:lnSpc>
                <a:spcPct val="90000"/>
              </a:lnSpc>
            </a:pPr>
            <a:r>
              <a:rPr lang="zh-CN" altLang="zh-CN" sz="4400" b="1">
                <a:solidFill>
                  <a:srgbClr val="FF0000"/>
                </a:solidFill>
                <a:latin typeface="微软雅黑" panose="020B0503020204020204" charset="-122"/>
                <a:ea typeface="微软雅黑" panose="020B0503020204020204" charset="-122"/>
              </a:rPr>
              <a:t>学习目标</a:t>
            </a:r>
            <a:r>
              <a:rPr lang="en-US" altLang="zh-CN" sz="2200">
                <a:solidFill>
                  <a:srgbClr val="000000"/>
                </a:solidFill>
                <a:latin typeface="Arial" panose="020B0604020202020204" pitchFamily="34" charset="0"/>
                <a:ea typeface="黑体" panose="02010609060101010101" pitchFamily="49" charset="-122"/>
              </a:rPr>
              <a:t>  </a:t>
            </a:r>
            <a:endParaRPr lang="zh-CN" altLang="en-US" sz="2200">
              <a:latin typeface="Arial" panose="020B0604020202020204" pitchFamily="34" charset="0"/>
            </a:endParaRPr>
          </a:p>
        </p:txBody>
      </p:sp>
      <p:sp>
        <p:nvSpPr>
          <p:cNvPr id="100" name="文本框 99"/>
          <p:cNvSpPr txBox="1"/>
          <p:nvPr/>
        </p:nvSpPr>
        <p:spPr>
          <a:xfrm>
            <a:off x="1075690" y="1419225"/>
            <a:ext cx="10225405" cy="4742815"/>
          </a:xfrm>
          <a:prstGeom prst="rect">
            <a:avLst/>
          </a:prstGeom>
          <a:noFill/>
          <a:ln w="9525">
            <a:noFill/>
          </a:ln>
        </p:spPr>
        <p:txBody>
          <a:bodyPr wrap="square">
            <a:spAutoFit/>
          </a:bodyPr>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1、理清论述思路，理解主要概念，把握核心观点，</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2、学习论证方法，辨析论证风格，体会论证语言的准确性</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学习重点： </a:t>
            </a:r>
            <a:r>
              <a:rPr lang="zh-CN" sz="3600" b="1">
                <a:solidFill>
                  <a:srgbClr val="1E1E1E"/>
                </a:solidFill>
                <a:latin typeface="华文中宋" panose="02010600040101010101" charset="-122"/>
                <a:ea typeface="华文中宋" panose="02010600040101010101" charset="-122"/>
                <a:cs typeface="华文中宋" panose="02010600040101010101" charset="-122"/>
              </a:rPr>
              <a:t> 整体感知，理清文章论述思路，感受文本的思想力量</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学习难点：</a:t>
            </a:r>
            <a:r>
              <a:rPr lang="zh-CN" sz="3600" b="1">
                <a:solidFill>
                  <a:srgbClr val="1E1E1E"/>
                </a:solidFill>
                <a:latin typeface="华文中宋" panose="02010600040101010101" charset="-122"/>
                <a:ea typeface="华文中宋" panose="02010600040101010101" charset="-122"/>
                <a:cs typeface="华文中宋" panose="02010600040101010101" charset="-122"/>
              </a:rPr>
              <a:t>  马克思主义认识论的理解</a:t>
            </a:r>
            <a:endParaRPr lang="zh-CN" altLang="en-US" sz="3600" b="1">
              <a:solidFill>
                <a:srgbClr val="1E1E1E"/>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8433"/>
                                        </p:tgtEl>
                                        <p:attrNameLst>
                                          <p:attrName>style.visibility</p:attrName>
                                        </p:attrNameLst>
                                      </p:cBhvr>
                                      <p:to>
                                        <p:strVal val="visible"/>
                                      </p:to>
                                    </p:set>
                                    <p:anim calcmode="lin" valueType="num">
                                      <p:cBhvr additive="base">
                                        <p:cTn id="7" dur="1000" fill="hold"/>
                                        <p:tgtEl>
                                          <p:spTgt spid="18433"/>
                                        </p:tgtEl>
                                        <p:attrNameLst>
                                          <p:attrName>ppt_x</p:attrName>
                                        </p:attrNameLst>
                                      </p:cBhvr>
                                      <p:tavLst>
                                        <p:tav tm="0">
                                          <p:val>
                                            <p:strVal val="#ppt_x"/>
                                          </p:val>
                                        </p:tav>
                                        <p:tav tm="100000">
                                          <p:val>
                                            <p:strVal val="#ppt_x"/>
                                          </p:val>
                                        </p:tav>
                                      </p:tavLst>
                                    </p:anim>
                                    <p:anim calcmode="lin" valueType="num">
                                      <p:cBhvr additive="base">
                                        <p:cTn id="8" dur="1000" fill="hold"/>
                                        <p:tgtEl>
                                          <p:spTgt spid="1843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a:spLocks noChangeAspect="1"/>
          </p:cNvSpPr>
          <p:nvPr/>
        </p:nvSpPr>
        <p:spPr>
          <a:xfrm>
            <a:off x="421005" y="400685"/>
            <a:ext cx="11362690" cy="6292850"/>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(2) </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作为检验真理的标准</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就不能到主观领域内去寻找</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不能到理论领域内去寻找</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思想、理论自身不能成为检验自身是否符合客观实际的标准</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正如在法律上原告是否属实</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不能依他自己的起诉为标准一样。作为检验真理的标准</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必须具有把人的思想和客观世界联系起来的特性</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否则就无法检验。</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 </a:t>
            </a:r>
            <a:endParaRPr lang="zh-CN" altLang="zh-CN" sz="2800" b="1">
              <a:solidFill>
                <a:srgbClr val="00B0F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首先</a:t>
            </a:r>
            <a:r>
              <a:rPr lang="zh-CN" altLang="zh-CN" sz="2800" b="1">
                <a:solidFill>
                  <a:srgbClr val="FF0000"/>
                </a:solidFill>
                <a:latin typeface="华文中宋" panose="02010600040101010101" charset="-122"/>
                <a:ea typeface="华文中宋" panose="02010600040101010101" charset="-122"/>
                <a:cs typeface="华文中宋" panose="02010600040101010101" charset="-122"/>
              </a:rPr>
              <a:t>用了三个否定句</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旗帜鲜明地反对错误的做法</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接着</a:t>
            </a:r>
            <a:r>
              <a:rPr lang="zh-CN" altLang="zh-CN" sz="2800" b="1">
                <a:solidFill>
                  <a:srgbClr val="FF0000"/>
                </a:solidFill>
                <a:latin typeface="华文中宋" panose="02010600040101010101" charset="-122"/>
                <a:ea typeface="华文中宋" panose="02010600040101010101" charset="-122"/>
                <a:cs typeface="华文中宋" panose="02010600040101010101" charset="-122"/>
              </a:rPr>
              <a:t>运用类比</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正如在法律上原告是否属实</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不能依他自己的起诉为标准一样</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生动形象</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深入浅出</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必须</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语气坚定</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气势夺人。</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(3) </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但是</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这些五花八门的谬论</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根本经不起革命实践的检验</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它们连同</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四人帮</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另立的</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真理标准</a:t>
            </a:r>
            <a:r>
              <a:rPr lang="en-US" altLang="zh-CN" sz="28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B0F0"/>
                </a:solidFill>
                <a:latin typeface="华文中宋" panose="02010600040101010101" charset="-122"/>
                <a:ea typeface="华文中宋" panose="02010600040101010101" charset="-122"/>
                <a:cs typeface="华文中宋" panose="02010600040101010101" charset="-122"/>
              </a:rPr>
              <a:t>一个个都像肥皂泡那样很快破灭了。</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2800" b="1">
                <a:solidFill>
                  <a:srgbClr val="FF0000"/>
                </a:solidFill>
                <a:latin typeface="华文中宋" panose="02010600040101010101" charset="-122"/>
                <a:ea typeface="华文中宋" panose="02010600040101010101" charset="-122"/>
                <a:cs typeface="华文中宋" panose="02010600040101010101" charset="-122"/>
              </a:rPr>
              <a:t>语言简洁有力</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连用</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根本</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很快</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表达出谬论经受不起实践检验的事实</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像肥皂泡那样</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rPr>
              <a:t>运用比喻</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生动形象地写出了谬论破灭之状。 </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3">
                                            <p:txEl>
                                              <p:pRg st="1" end="1"/>
                                            </p:txEl>
                                          </p:spTgt>
                                        </p:tgtEl>
                                        <p:attrNameLst>
                                          <p:attrName>style.visibility</p:attrName>
                                        </p:attrNameLst>
                                      </p:cBhvr>
                                      <p:to>
                                        <p:strVal val="visible"/>
                                      </p:to>
                                    </p:set>
                                    <p:anim calcmode="lin" valueType="num">
                                      <p:cBhvr additive="base">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000"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spect="1"/>
          </p:cNvSpPr>
          <p:nvPr/>
        </p:nvSpPr>
        <p:spPr>
          <a:xfrm>
            <a:off x="535305" y="378460"/>
            <a:ext cx="11235055" cy="6069965"/>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(4) </a:t>
            </a:r>
            <a:r>
              <a:rPr lang="zh-CN" altLang="zh-CN" sz="3600" b="1">
                <a:solidFill>
                  <a:srgbClr val="00B0F0"/>
                </a:solidFill>
                <a:latin typeface="华文中宋" panose="02010600040101010101" charset="-122"/>
                <a:ea typeface="华文中宋" panose="02010600040101010101" charset="-122"/>
                <a:cs typeface="华文中宋" panose="02010600040101010101" charset="-122"/>
              </a:rPr>
              <a:t>革命导师们不仅提出了实践是检验真理的唯一标准</a:t>
            </a:r>
            <a:r>
              <a:rPr lang="en-US" altLang="zh-CN" sz="36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B0F0"/>
                </a:solidFill>
                <a:latin typeface="华文中宋" panose="02010600040101010101" charset="-122"/>
                <a:ea typeface="华文中宋" panose="02010600040101010101" charset="-122"/>
                <a:cs typeface="华文中宋" panose="02010600040101010101" charset="-122"/>
              </a:rPr>
              <a:t>而且亲自作出了用实践去检验一切理论包括自己所提出的理论的光辉榜样。</a:t>
            </a:r>
            <a:r>
              <a:rPr lang="en-US" altLang="zh-CN" sz="3600" b="1">
                <a:solidFill>
                  <a:srgbClr val="00B0F0"/>
                </a:solidFill>
                <a:latin typeface="华文中宋" panose="02010600040101010101" charset="-122"/>
                <a:ea typeface="华文中宋" panose="02010600040101010101" charset="-122"/>
                <a:cs typeface="华文中宋" panose="02010600040101010101" charset="-122"/>
              </a:rPr>
              <a:t> </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不仅</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而且</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表</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递进</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用</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极简约的文字</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表达了极丰富的内容</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放在段首</a:t>
            </a:r>
            <a:r>
              <a:rPr lang="en-US" altLang="zh-CN" sz="36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总领全段</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(5) </a:t>
            </a:r>
            <a:r>
              <a:rPr lang="zh-CN" altLang="zh-CN" sz="3600" b="1">
                <a:solidFill>
                  <a:srgbClr val="00B0F0"/>
                </a:solidFill>
                <a:latin typeface="华文中宋" panose="02010600040101010101" charset="-122"/>
                <a:ea typeface="华文中宋" panose="02010600040101010101" charset="-122"/>
                <a:cs typeface="华文中宋" panose="02010600040101010101" charset="-122"/>
              </a:rPr>
              <a:t>实践证明</a:t>
            </a:r>
            <a:r>
              <a:rPr lang="en-US" altLang="zh-CN" sz="36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B0F0"/>
                </a:solidFill>
                <a:latin typeface="华文中宋" panose="02010600040101010101" charset="-122"/>
                <a:ea typeface="华文中宋" panose="02010600040101010101" charset="-122"/>
                <a:cs typeface="华文中宋" panose="02010600040101010101" charset="-122"/>
              </a:rPr>
              <a:t>他们所说的绝不是毛泽东思想的真理</a:t>
            </a:r>
            <a:r>
              <a:rPr lang="en-US" altLang="zh-CN" sz="3600" b="1">
                <a:solidFill>
                  <a:srgbClr val="00B0F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B0F0"/>
                </a:solidFill>
                <a:latin typeface="华文中宋" panose="02010600040101010101" charset="-122"/>
                <a:ea typeface="华文中宋" panose="02010600040101010101" charset="-122"/>
                <a:cs typeface="华文中宋" panose="02010600040101010101" charset="-122"/>
              </a:rPr>
              <a:t>而是他们冒充毛泽东思想的谬论。</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绝不是</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否定一个</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而是</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肯定一个</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运用对比的手法</a:t>
            </a:r>
            <a:r>
              <a:rPr lang="en-US" altLang="zh-CN" sz="3600" b="1">
                <a:solidFill>
                  <a:srgbClr val="FF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写出了林彪、</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四人帮</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所谓</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真理</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的实质。</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2">
                                            <p:txEl>
                                              <p:pRg st="1" end="1"/>
                                            </p:txEl>
                                          </p:spTgt>
                                        </p:tgtEl>
                                        <p:attrNameLst>
                                          <p:attrName>style.visibility</p:attrName>
                                        </p:attrNameLst>
                                      </p:cBhvr>
                                      <p:to>
                                        <p:strVal val="visible"/>
                                      </p:to>
                                    </p:set>
                                    <p:anim calcmode="lin" valueType="num">
                                      <p:cBhvr additive="base">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000" fill="hold">
                                          <p:stCondLst>
                                            <p:cond delay="0"/>
                                          </p:stCondLst>
                                        </p:cTn>
                                        <p:tgtEl>
                                          <p:spTgt spid="2">
                                            <p:txEl>
                                              <p:pRg st="3" end="3"/>
                                            </p:txEl>
                                          </p:spTgt>
                                        </p:tgtEl>
                                        <p:attrNameLst>
                                          <p:attrName>style.visibility</p:attrName>
                                        </p:attrNameLst>
                                      </p:cBhvr>
                                      <p:to>
                                        <p:strVal val="visible"/>
                                      </p:to>
                                    </p:set>
                                    <p:anim calcmode="lin" valueType="num">
                                      <p:cBhvr additive="base">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spect="1"/>
          </p:cNvSpPr>
          <p:nvPr/>
        </p:nvSpPr>
        <p:spPr>
          <a:xfrm>
            <a:off x="307340" y="863600"/>
            <a:ext cx="11577955" cy="5923915"/>
          </a:xfrm>
          <a:prstGeom prst="rect">
            <a:avLst/>
          </a:prstGeom>
        </p:spPr>
        <p:txBody>
          <a:bodyPr wrap="square">
            <a:spAutoFit/>
          </a:bodyPr>
          <a:lstStyle/>
          <a:p>
            <a:pPr fontAlgn="auto">
              <a:lnSpc>
                <a:spcPct val="120000"/>
              </a:lnSpc>
              <a:spcAft>
                <a:spcPct val="0"/>
              </a:spcAft>
              <a:tabLst>
                <a:tab pos="1188085" algn="l"/>
                <a:tab pos="2163445" algn="l"/>
                <a:tab pos="3142615" algn="l"/>
                <a:tab pos="4190365" algn="l"/>
              </a:tabLst>
            </a:pPr>
            <a:r>
              <a:rPr lang="zh-CN" altLang="zh-CN" sz="3600" b="1" strike="noStrike" noProof="1">
                <a:solidFill>
                  <a:srgbClr val="2424C8"/>
                </a:solidFill>
                <a:latin typeface="华文中宋" panose="02010600040101010101" charset="-122"/>
                <a:ea typeface="华文中宋" panose="02010600040101010101" charset="-122"/>
                <a:cs typeface="华文中宋" panose="02010600040101010101" charset="-122"/>
              </a:rPr>
              <a:t>阅读下面的文字</a:t>
            </a:r>
            <a:r>
              <a:rPr lang="en-US" altLang="zh-CN" sz="3600" b="1" strike="noStrike" noProof="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600" b="1" strike="noStrike" noProof="1">
                <a:solidFill>
                  <a:srgbClr val="2424C8"/>
                </a:solidFill>
                <a:latin typeface="华文中宋" panose="02010600040101010101" charset="-122"/>
                <a:ea typeface="华文中宋" panose="02010600040101010101" charset="-122"/>
                <a:cs typeface="华文中宋" panose="02010600040101010101" charset="-122"/>
              </a:rPr>
              <a:t>完成后面的题目。</a:t>
            </a:r>
            <a:endParaRPr lang="zh-CN" altLang="zh-CN" sz="3600" b="1" strike="noStrike" noProof="1">
              <a:solidFill>
                <a:srgbClr val="2424C8"/>
              </a:solidFill>
              <a:latin typeface="华文中宋" panose="02010600040101010101" charset="-122"/>
              <a:ea typeface="华文中宋" panose="02010600040101010101" charset="-122"/>
              <a:cs typeface="华文中宋" panose="02010600040101010101" charset="-122"/>
            </a:endParaRPr>
          </a:p>
          <a:p>
            <a:pPr indent="533400" fontAlgn="auto">
              <a:lnSpc>
                <a:spcPct val="120000"/>
              </a:lnSpc>
              <a:spcAft>
                <a:spcPct val="0"/>
              </a:spcAft>
              <a:tabLst>
                <a:tab pos="1188085" algn="l"/>
                <a:tab pos="2163445" algn="l"/>
                <a:tab pos="3142615" algn="l"/>
                <a:tab pos="4190365" algn="l"/>
              </a:tabLst>
            </a:pP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杜甫之所以能有集大成之成就</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是因为他有可以集大成之容量。而其所以能有集大成之容量</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最重要的因素</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乃在于他生而禀有一种极为难得的健全才性</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那就是他的博大、均衡与正常。杜甫是一位感性与理性兼长并美的诗人</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他一方面具有极大极强的感性</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可以深入他所接触到的任何事物</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把握住他所欲攫取的事物之精华</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另一方面又有着极清明周至的理性</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足以脱出于一切事物的蒙蔽与局限</a:t>
            </a:r>
            <a:r>
              <a:rPr lang="en-US"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rPr>
              <a:t>做到博观兼采而无所偏失。</a:t>
            </a:r>
            <a:endParaRPr lang="zh-CN" altLang="zh-CN" sz="2800" b="1" strike="noStrike" noProof="1">
              <a:solidFill>
                <a:srgbClr val="000000"/>
              </a:solidFill>
              <a:latin typeface="华文中宋" panose="02010600040101010101" charset="-122"/>
              <a:ea typeface="华文中宋" panose="02010600040101010101" charset="-122"/>
              <a:cs typeface="华文中宋" panose="02010600040101010101" charset="-122"/>
            </a:endParaRPr>
          </a:p>
          <a:p>
            <a:pPr indent="533400" fontAlgn="auto">
              <a:lnSpc>
                <a:spcPct val="120000"/>
              </a:lnSpc>
              <a:spcAft>
                <a:spcPct val="0"/>
              </a:spcAft>
              <a:tabLst>
                <a:tab pos="1188085" algn="l"/>
                <a:tab pos="2163445" algn="l"/>
                <a:tab pos="3142615" algn="l"/>
                <a:tab pos="4190365"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这种优越的禀赋表现于他的诗中</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第一点最可注意的成就</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便是其汲取之博与途径之正。就诗歌体式风格方面而言</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古今长短各种诗歌他都能深入撷取尽得其长</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而且不为一体所限</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更能融会运用</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开创变化</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千汇万状而无所不工。</a:t>
            </a:r>
            <a:endParaRPr lang="zh-CN" altLang="zh-CN" sz="2800" b="1" strike="noStrike" noProof="1">
              <a:solidFill>
                <a:srgbClr val="000000"/>
              </a:solidFill>
              <a:effectLst/>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4988560" y="156845"/>
            <a:ext cx="2214880" cy="706755"/>
          </a:xfrm>
          <a:prstGeom prst="rect">
            <a:avLst/>
          </a:prstGeom>
          <a:noFill/>
        </p:spPr>
        <p:txBody>
          <a:bodyPr wrap="none" rtlCol="0">
            <a:spAutoFit/>
          </a:bodyPr>
          <a:p>
            <a:pPr algn="l"/>
            <a:r>
              <a:rPr lang="zh-CN" altLang="en-US" sz="4000" b="1">
                <a:solidFill>
                  <a:srgbClr val="FF0000"/>
                </a:solidFill>
                <a:latin typeface="微软雅黑" panose="020B0503020204020204" charset="-122"/>
                <a:ea typeface="微软雅黑" panose="020B0503020204020204" charset="-122"/>
                <a:sym typeface="+mn-ea"/>
              </a:rPr>
              <a:t>例题展示</a:t>
            </a:r>
            <a:endParaRPr lang="zh-CN" altLang="en-US" sz="4000" b="1" strike="noStrike" noProof="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4"/>
          <p:cNvSpPr>
            <a:spLocks noChangeAspect="1"/>
          </p:cNvSpPr>
          <p:nvPr/>
        </p:nvSpPr>
        <p:spPr>
          <a:xfrm>
            <a:off x="356870" y="327025"/>
            <a:ext cx="11478895" cy="6249035"/>
          </a:xfrm>
          <a:prstGeom prst="rect">
            <a:avLst/>
          </a:prstGeom>
          <a:noFill/>
          <a:ln w="9525">
            <a:noFill/>
          </a:ln>
        </p:spPr>
        <p:txBody>
          <a:bodyPr wrap="square">
            <a:spAutoFit/>
          </a:bodyPr>
          <a:p>
            <a:pPr indent="533400" defTabSz="914400">
              <a:lnSpc>
                <a:spcPct val="130000"/>
              </a:lnSpc>
              <a:tabLst>
                <a:tab pos="1187450" algn="l"/>
                <a:tab pos="2164080" algn="l"/>
                <a:tab pos="3143250" algn="l"/>
                <a:tab pos="4191000" algn="l"/>
              </a:tabLst>
            </a:pP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我们看他《戏为六绝句》之论诗</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以及与当时诸大诗人</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如李白、高适、岑参、王维、孟浩然等</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酬赠怀念的诗篇中的论诗的话</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都可看到杜甫采择与欣赏的方面之广</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而自其《饮中八仙歌》《曲江三章》《同谷七歌》等作中</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则可见到他对各种诗体运用变化之神奇工妙</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又如从《自京赴奉先县咏怀五百字》《北征》及</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三吏</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三别</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等五古之作中</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可看到杜甫自汉魏五言古诗变化而出的一种新面貌。就诗歌内容方面而言</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杜甫更是无论妍媸巨细</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悲欢忧喜</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宇宙的一切人情物态</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都能随物赋形</a:t>
            </a:r>
            <a:r>
              <a:rPr lang="en-US" altLang="zh-CN" sz="28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淋漓尽致地收罗笔下而无所不包。如写青莲居士之</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飘然思不群</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写空谷佳人之</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日暮倚修竹</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写丑拙则</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袖露两肘</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写工丽则</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燕子风斜</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写玉华宫之荒寂</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予人以一片沉悲哀响</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写洗兵马之欢忭</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写出一片欣奋祝愿之情。其涵蕴之博与变化之多</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都足以为其禀赋之博大、均衡与正常的证明。</a:t>
            </a:r>
            <a:endParaRPr lang="en-US" altLang="zh-CN" sz="28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p:cTn id="7" dur="1000" fill="hold"/>
                                        <p:tgtEl>
                                          <p:spTgt spid="54276"/>
                                        </p:tgtEl>
                                        <p:attrNameLst>
                                          <p:attrName>ppt_w</p:attrName>
                                        </p:attrNameLst>
                                      </p:cBhvr>
                                      <p:tavLst>
                                        <p:tav tm="0">
                                          <p:val>
                                            <p:strVal val="#ppt_w*0.70"/>
                                          </p:val>
                                        </p:tav>
                                        <p:tav tm="100000">
                                          <p:val>
                                            <p:strVal val="#ppt_w"/>
                                          </p:val>
                                        </p:tav>
                                      </p:tavLst>
                                    </p:anim>
                                    <p:anim calcmode="lin" valueType="num">
                                      <p:cBhvr>
                                        <p:cTn id="8" dur="1000" fill="hold"/>
                                        <p:tgtEl>
                                          <p:spTgt spid="54276"/>
                                        </p:tgtEl>
                                        <p:attrNameLst>
                                          <p:attrName>ppt_h</p:attrName>
                                        </p:attrNameLst>
                                      </p:cBhvr>
                                      <p:tavLst>
                                        <p:tav tm="0">
                                          <p:val>
                                            <p:strVal val="#ppt_h"/>
                                          </p:val>
                                        </p:tav>
                                        <p:tav tm="100000">
                                          <p:val>
                                            <p:strVal val="#ppt_h"/>
                                          </p:val>
                                        </p:tav>
                                      </p:tavLst>
                                    </p:anim>
                                    <p:animEffect transition="in" filter="fade">
                                      <p:cBhvr>
                                        <p:cTn id="9" dur="10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矩形 4"/>
          <p:cNvSpPr>
            <a:spLocks noChangeAspect="1"/>
          </p:cNvSpPr>
          <p:nvPr/>
        </p:nvSpPr>
        <p:spPr>
          <a:xfrm>
            <a:off x="242570" y="60325"/>
            <a:ext cx="11706860" cy="6737350"/>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其次值得注意的</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则是杜甫严肃中之幽默与担荷中之欣赏。我以为每一位诗人对于其所面临的悲哀与艰苦</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都各有其不同的反应态度</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如渊明之任化</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太白之腾越</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摩诘之禅解</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子厚之抑敛</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东坡之旷观</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六一之遣玩</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都各因其才气性情而有所不同</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然大别之</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不过为对悲苦之消融与逃避。其不然者</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则如灵均之怀沙自沉</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乃完全为悲苦所击败而毁命丧生。然而杜甫却独能以其健全的才性</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表现为面对悲苦的正视与担荷。所以天宝的乱离</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在当时诗人中</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唯杜甫反映者为独多</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这正因杜甫独具一份担荷的力量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所以才能使大时代的血泪</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都成了他天才培育的浇灌</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而使其有如此强大的担荷之力量的</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则端赖他所有的一份幽默与欣赏的余裕。他一方面有极主观的深入的感情</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一方面又有极客观的从容的观赏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如著名的《北征》诗</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于饱写沿途之人烟萧瑟、所遇被伤、呻吟流血之余</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却忽然笔锋一转</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竟而写起青云之高兴</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幽事之可悦</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山果之红如丹砂</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黑如点漆</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而于归家后</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又复于饥寒凛冽之中</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大写其幼女晓妆之一片娇痴之态。此外</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杜甫虽终生过着艰苦的生活</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而其诗题中却往往有</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戏为</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戏赠</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戏作</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等字样。凡此种种</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都说明杜甫才性之健全</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所以才能有严肃中之幽默与担荷中之欣赏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相反而相成的两方面的表现。这种复杂的综合</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足以为其禀赋之博大、均衡与正常的又一证明。</a:t>
            </a:r>
            <a:endParaRPr lang="zh-CN" altLang="zh-CN" sz="2400" b="1">
              <a:solidFill>
                <a:srgbClr val="000000"/>
              </a:solidFill>
              <a:latin typeface="华文中宋" panose="02010600040101010101" charset="-122"/>
              <a:ea typeface="华文中宋" panose="02010600040101010101" charset="-122"/>
              <a:cs typeface="华文中宋" panose="02010600040101010101" charset="-122"/>
            </a:endParaRPr>
          </a:p>
          <a:p>
            <a:pPr algn="r" defTabSz="914400">
              <a:lnSpc>
                <a:spcPct val="120000"/>
              </a:lnSpc>
              <a:tabLst>
                <a:tab pos="1187450" algn="l"/>
                <a:tab pos="2164080" algn="l"/>
                <a:tab pos="3143250" algn="l"/>
                <a:tab pos="4191000" algn="l"/>
              </a:tabLst>
            </a:pP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摘编自叶嘉莹《论杜甫七律之演进及其承先启后之成就》</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1000" fill="hold"/>
                                        <p:tgtEl>
                                          <p:spTgt spid="55300"/>
                                        </p:tgtEl>
                                        <p:attrNameLst>
                                          <p:attrName>ppt_w</p:attrName>
                                        </p:attrNameLst>
                                      </p:cBhvr>
                                      <p:tavLst>
                                        <p:tav tm="0">
                                          <p:val>
                                            <p:strVal val="#ppt_w*0.70"/>
                                          </p:val>
                                        </p:tav>
                                        <p:tav tm="100000">
                                          <p:val>
                                            <p:strVal val="#ppt_w"/>
                                          </p:val>
                                        </p:tav>
                                      </p:tavLst>
                                    </p:anim>
                                    <p:anim calcmode="lin" valueType="num">
                                      <p:cBhvr>
                                        <p:cTn id="8" dur="1000" fill="hold"/>
                                        <p:tgtEl>
                                          <p:spTgt spid="55300"/>
                                        </p:tgtEl>
                                        <p:attrNameLst>
                                          <p:attrName>ppt_h</p:attrName>
                                        </p:attrNameLst>
                                      </p:cBhvr>
                                      <p:tavLst>
                                        <p:tav tm="0">
                                          <p:val>
                                            <p:strVal val="#ppt_h"/>
                                          </p:val>
                                        </p:tav>
                                        <p:tav tm="100000">
                                          <p:val>
                                            <p:strVal val="#ppt_h"/>
                                          </p:val>
                                        </p:tav>
                                      </p:tavLst>
                                    </p:anim>
                                    <p:animEffect transition="in" filter="fade">
                                      <p:cBhvr>
                                        <p:cTn id="9" dur="10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spect="1"/>
          </p:cNvSpPr>
          <p:nvPr/>
        </p:nvSpPr>
        <p:spPr>
          <a:xfrm>
            <a:off x="692150" y="386080"/>
            <a:ext cx="10979150" cy="5996940"/>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根据原文内容</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下列说法正确的一项是</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2424C8"/>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2424C8"/>
                </a:solidFill>
                <a:latin typeface="华文中宋" panose="02010600040101010101" charset="-122"/>
                <a:ea typeface="华文中宋" panose="02010600040101010101" charset="-122"/>
                <a:cs typeface="华文中宋" panose="02010600040101010101" charset="-122"/>
              </a:rPr>
              <a:t>)</a:t>
            </a:r>
            <a:endParaRPr lang="zh-CN" altLang="zh-CN" sz="3200" b="1">
              <a:solidFill>
                <a:srgbClr val="2424C8"/>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杜甫之前的诗人</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或者以感性见长</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或者以理性见长</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至杜甫方能二者兼备。</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B.</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杜甫勇于尝试各种诗体</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在七言律诗上谨守传统</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在五言古诗上则作出革新。</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C.</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对逃避、被击败与正面担荷这三种回应危机方式</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作者在情感态度上一视同仁。</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D.</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杜甫诗歌震撼人心的力量</a:t>
            </a:r>
            <a:r>
              <a:rPr lang="en-US" altLang="zh-CN" sz="32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rPr>
              <a:t>部分来自严肃与幽默之间、担荷与欣赏之间的平衡。</a:t>
            </a:r>
            <a:endParaRPr lang="zh-CN" altLang="zh-CN" sz="32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答案</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  D</a:t>
            </a:r>
            <a:endParaRPr lang="en-US" altLang="zh-CN" sz="3200" b="1">
              <a:solidFill>
                <a:srgbClr val="FF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000" fill="hold">
                                          <p:stCondLst>
                                            <p:cond delay="0"/>
                                          </p:stCondLst>
                                        </p:cTn>
                                        <p:tgtEl>
                                          <p:spTgt spid="5">
                                            <p:txEl>
                                              <p:pRg st="1" end="1"/>
                                            </p:txEl>
                                          </p:spTgt>
                                        </p:tgtEl>
                                        <p:attrNameLst>
                                          <p:attrName>style.visibility</p:attrName>
                                        </p:attrNameLst>
                                      </p:cBhvr>
                                      <p:to>
                                        <p:strVal val="visible"/>
                                      </p:to>
                                    </p:set>
                                    <p:anim calcmode="lin" valueType="num">
                                      <p:cBhvr additive="base">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000" fill="hold">
                                          <p:stCondLst>
                                            <p:cond delay="0"/>
                                          </p:stCondLst>
                                        </p:cTn>
                                        <p:tgtEl>
                                          <p:spTgt spid="5">
                                            <p:txEl>
                                              <p:pRg st="2" end="2"/>
                                            </p:txEl>
                                          </p:spTgt>
                                        </p:tgtEl>
                                        <p:attrNameLst>
                                          <p:attrName>style.visibility</p:attrName>
                                        </p:attrNameLst>
                                      </p:cBhvr>
                                      <p:to>
                                        <p:strVal val="visible"/>
                                      </p:to>
                                    </p:set>
                                    <p:anim calcmode="lin" valueType="num">
                                      <p:cBhvr additive="base">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stCondLst>
                                    <p:cond delay="0"/>
                                  </p:stCondLst>
                                  <p:childTnLst>
                                    <p:set>
                                      <p:cBhvr>
                                        <p:cTn id="22" dur="1000" fill="hold">
                                          <p:stCondLst>
                                            <p:cond delay="0"/>
                                          </p:stCondLst>
                                        </p:cTn>
                                        <p:tgtEl>
                                          <p:spTgt spid="5">
                                            <p:txEl>
                                              <p:pRg st="3" end="3"/>
                                            </p:txEl>
                                          </p:spTgt>
                                        </p:tgtEl>
                                        <p:attrNameLst>
                                          <p:attrName>style.visibility</p:attrName>
                                        </p:attrNameLst>
                                      </p:cBhvr>
                                      <p:to>
                                        <p:strVal val="visible"/>
                                      </p:to>
                                    </p:set>
                                    <p:anim calcmode="lin" valueType="num">
                                      <p:cBhvr additive="base">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2" presetClass="entr" presetSubtype="4" fill="hold" nodeType="afterEffect">
                                  <p:stCondLst>
                                    <p:cond delay="0"/>
                                  </p:stCondLst>
                                  <p:childTnLst>
                                    <p:set>
                                      <p:cBhvr>
                                        <p:cTn id="27" dur="1000" fill="hold">
                                          <p:stCondLst>
                                            <p:cond delay="0"/>
                                          </p:stCondLst>
                                        </p:cTn>
                                        <p:tgtEl>
                                          <p:spTgt spid="5">
                                            <p:txEl>
                                              <p:pRg st="4" end="4"/>
                                            </p:txEl>
                                          </p:spTgt>
                                        </p:tgtEl>
                                        <p:attrNameLst>
                                          <p:attrName>style.visibility</p:attrName>
                                        </p:attrNameLst>
                                      </p:cBhvr>
                                      <p:to>
                                        <p:strVal val="visible"/>
                                      </p:to>
                                    </p:set>
                                    <p:anim calcmode="lin" valueType="num">
                                      <p:cBhvr additive="base">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Effect transition="in" filter="wipe(down)">
                                      <p:cBhvr>
                                        <p:cTn id="34" dur="580">
                                          <p:stCondLst>
                                            <p:cond delay="0"/>
                                          </p:stCondLst>
                                        </p:cTn>
                                        <p:tgtEl>
                                          <p:spTgt spid="5">
                                            <p:txEl>
                                              <p:pRg st="5" end="5"/>
                                            </p:txEl>
                                          </p:spTgt>
                                        </p:tgtEl>
                                      </p:cBhvr>
                                    </p:animEffect>
                                    <p:anim calcmode="lin" valueType="num">
                                      <p:cBhvr>
                                        <p:cTn id="35"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40" dur="26">
                                          <p:stCondLst>
                                            <p:cond delay="650"/>
                                          </p:stCondLst>
                                        </p:cTn>
                                        <p:tgtEl>
                                          <p:spTgt spid="5">
                                            <p:txEl>
                                              <p:pRg st="5" end="5"/>
                                            </p:txEl>
                                          </p:spTgt>
                                        </p:tgtEl>
                                      </p:cBhvr>
                                      <p:to x="100000" y="60000"/>
                                    </p:animScale>
                                    <p:animScale>
                                      <p:cBhvr>
                                        <p:cTn id="41" dur="166" decel="50000">
                                          <p:stCondLst>
                                            <p:cond delay="676"/>
                                          </p:stCondLst>
                                        </p:cTn>
                                        <p:tgtEl>
                                          <p:spTgt spid="5">
                                            <p:txEl>
                                              <p:pRg st="5" end="5"/>
                                            </p:txEl>
                                          </p:spTgt>
                                        </p:tgtEl>
                                      </p:cBhvr>
                                      <p:to x="100000" y="100000"/>
                                    </p:animScale>
                                    <p:animScale>
                                      <p:cBhvr>
                                        <p:cTn id="42" dur="26">
                                          <p:stCondLst>
                                            <p:cond delay="1312"/>
                                          </p:stCondLst>
                                        </p:cTn>
                                        <p:tgtEl>
                                          <p:spTgt spid="5">
                                            <p:txEl>
                                              <p:pRg st="5" end="5"/>
                                            </p:txEl>
                                          </p:spTgt>
                                        </p:tgtEl>
                                      </p:cBhvr>
                                      <p:to x="100000" y="80000"/>
                                    </p:animScale>
                                    <p:animScale>
                                      <p:cBhvr>
                                        <p:cTn id="43" dur="166" decel="50000">
                                          <p:stCondLst>
                                            <p:cond delay="1338"/>
                                          </p:stCondLst>
                                        </p:cTn>
                                        <p:tgtEl>
                                          <p:spTgt spid="5">
                                            <p:txEl>
                                              <p:pRg st="5" end="5"/>
                                            </p:txEl>
                                          </p:spTgt>
                                        </p:tgtEl>
                                      </p:cBhvr>
                                      <p:to x="100000" y="100000"/>
                                    </p:animScale>
                                    <p:animScale>
                                      <p:cBhvr>
                                        <p:cTn id="44" dur="26">
                                          <p:stCondLst>
                                            <p:cond delay="1642"/>
                                          </p:stCondLst>
                                        </p:cTn>
                                        <p:tgtEl>
                                          <p:spTgt spid="5">
                                            <p:txEl>
                                              <p:pRg st="5" end="5"/>
                                            </p:txEl>
                                          </p:spTgt>
                                        </p:tgtEl>
                                      </p:cBhvr>
                                      <p:to x="100000" y="90000"/>
                                    </p:animScale>
                                    <p:animScale>
                                      <p:cBhvr>
                                        <p:cTn id="45" dur="166" decel="50000">
                                          <p:stCondLst>
                                            <p:cond delay="1668"/>
                                          </p:stCondLst>
                                        </p:cTn>
                                        <p:tgtEl>
                                          <p:spTgt spid="5">
                                            <p:txEl>
                                              <p:pRg st="5" end="5"/>
                                            </p:txEl>
                                          </p:spTgt>
                                        </p:tgtEl>
                                      </p:cBhvr>
                                      <p:to x="100000" y="100000"/>
                                    </p:animScale>
                                    <p:animScale>
                                      <p:cBhvr>
                                        <p:cTn id="46" dur="26">
                                          <p:stCondLst>
                                            <p:cond delay="1808"/>
                                          </p:stCondLst>
                                        </p:cTn>
                                        <p:tgtEl>
                                          <p:spTgt spid="5">
                                            <p:txEl>
                                              <p:pRg st="5" end="5"/>
                                            </p:txEl>
                                          </p:spTgt>
                                        </p:tgtEl>
                                      </p:cBhvr>
                                      <p:to x="100000" y="95000"/>
                                    </p:animScale>
                                    <p:animScale>
                                      <p:cBhvr>
                                        <p:cTn id="47" dur="166" decel="50000">
                                          <p:stCondLst>
                                            <p:cond delay="1834"/>
                                          </p:stCondLst>
                                        </p:cTn>
                                        <p:tgtEl>
                                          <p:spTgt spid="5">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2" name="矩形 4"/>
          <p:cNvSpPr>
            <a:spLocks noChangeAspect="1"/>
          </p:cNvSpPr>
          <p:nvPr/>
        </p:nvSpPr>
        <p:spPr>
          <a:xfrm>
            <a:off x="464185" y="134620"/>
            <a:ext cx="11263630" cy="6589395"/>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zh-CN" altLang="zh-CN" sz="3200" b="1">
                <a:solidFill>
                  <a:srgbClr val="FF0000"/>
                </a:solidFill>
                <a:latin typeface="华文中宋" panose="02010600040101010101" charset="-122"/>
                <a:ea typeface="华文中宋" panose="02010600040101010101" charset="-122"/>
                <a:cs typeface="华文中宋" panose="02010600040101010101" charset="-122"/>
              </a:rPr>
              <a:t>解析</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 </a:t>
            </a:r>
            <a:r>
              <a:rPr lang="zh-CN" altLang="zh-CN" sz="3200" b="1">
                <a:solidFill>
                  <a:srgbClr val="00B050"/>
                </a:solidFill>
                <a:latin typeface="华文中宋" panose="02010600040101010101" charset="-122"/>
                <a:ea typeface="华文中宋" panose="02010600040101010101" charset="-122"/>
                <a:cs typeface="华文中宋" panose="02010600040101010101" charset="-122"/>
              </a:rPr>
              <a:t>本题考查分析概括作者在文中的观点态度、整合文中信息进行推断的能力</a:t>
            </a:r>
            <a:r>
              <a:rPr lang="zh-CN" altLang="zh-CN" sz="2800" b="1">
                <a:solidFill>
                  <a:srgbClr val="000000"/>
                </a:solidFill>
                <a:latin typeface="华文中宋" panose="02010600040101010101" charset="-122"/>
                <a:ea typeface="华文中宋" panose="02010600040101010101" charset="-122"/>
                <a:cs typeface="华文中宋" panose="02010600040101010101" charset="-122"/>
              </a:rPr>
              <a:t>。</a:t>
            </a:r>
            <a:endParaRPr lang="zh-CN" altLang="zh-CN" sz="28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项涉及原文第一段</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。原文只强调杜甫</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是一位感性与理性兼长并美</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的诗人</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但并没有提到杜甫之前的诗人在感性或理性上都各执一端</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也没有提到杜甫是中国历史上第一个感性和理性兼备的诗人。我们可以举出很多在杜甫之前的、感性和理性兼备的诗人。</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项是对原文意思的过度推断</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产生了偏差</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FF0000"/>
                </a:solidFill>
                <a:latin typeface="华文中宋" panose="02010600040101010101" charset="-122"/>
                <a:ea typeface="华文中宋" panose="02010600040101010101" charset="-122"/>
                <a:cs typeface="华文中宋" panose="02010600040101010101" charset="-122"/>
              </a:rPr>
              <a:t>故</a:t>
            </a: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A</a:t>
            </a:r>
            <a:r>
              <a:rPr lang="zh-CN" altLang="zh-CN" sz="2400" b="1">
                <a:solidFill>
                  <a:srgbClr val="FF0000"/>
                </a:solidFill>
                <a:latin typeface="华文中宋" panose="02010600040101010101" charset="-122"/>
                <a:ea typeface="华文中宋" panose="02010600040101010101" charset="-122"/>
                <a:cs typeface="华文中宋" panose="02010600040101010101" charset="-122"/>
              </a:rPr>
              <a:t>项不正确</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a:t>
            </a:r>
            <a:endParaRPr lang="zh-CN" altLang="zh-CN" sz="2400" b="1">
              <a:solidFill>
                <a:srgbClr val="00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B</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项涉及原文第二段。</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原文说</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古今长短各种诗歌他都能深入撷取尽得其长</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而且不为一体所限</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更能融会运用</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开创变化</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千汇万状而无所不工</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。这就表明杜甫在古今长短各体诗歌上都是既吸收传统</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又开拓创新的。后文明确指出他的五言古诗呈现</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自汉魏五言古诗变化而出的一种新面貌</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这只是举例</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并不是说杜甫只在五言古诗上做出革新</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更不能由此推出杜甫在其他诗体上只是谨守传统的法度和风格。</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这种推断在逻辑上并不成立。只要根据原文第二段</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并且注意到文末所注明叶先生文章的标题</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就能做出合理推断</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不会误认为杜甫七律上只是</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谨守传统</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故</a:t>
            </a: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B</a:t>
            </a:r>
            <a:r>
              <a:rPr lang="zh-CN"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项不正确。</a:t>
            </a:r>
            <a:endParaRPr lang="zh-CN" altLang="zh-CN" sz="24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8372">
                                            <p:txEl>
                                              <p:pRg st="0" end="0"/>
                                            </p:txEl>
                                          </p:spTgt>
                                        </p:tgtEl>
                                        <p:attrNameLst>
                                          <p:attrName>style.visibility</p:attrName>
                                        </p:attrNameLst>
                                      </p:cBhvr>
                                      <p:to>
                                        <p:strVal val="visible"/>
                                      </p:to>
                                    </p:set>
                                    <p:anim calcmode="lin" valueType="num">
                                      <p:cBhvr>
                                        <p:cTn id="7" dur="1000" fill="hold"/>
                                        <p:tgtEl>
                                          <p:spTgt spid="5837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837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837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8372">
                                            <p:txEl>
                                              <p:pRg st="1" end="1"/>
                                            </p:txEl>
                                          </p:spTgt>
                                        </p:tgtEl>
                                        <p:attrNameLst>
                                          <p:attrName>style.visibility</p:attrName>
                                        </p:attrNameLst>
                                      </p:cBhvr>
                                      <p:to>
                                        <p:strVal val="visible"/>
                                      </p:to>
                                    </p:set>
                                    <p:anim calcmode="lin" valueType="num">
                                      <p:cBhvr>
                                        <p:cTn id="13" dur="1000" fill="hold"/>
                                        <p:tgtEl>
                                          <p:spTgt spid="5837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5837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5837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58372">
                                            <p:txEl>
                                              <p:pRg st="2" end="2"/>
                                            </p:txEl>
                                          </p:spTgt>
                                        </p:tgtEl>
                                        <p:attrNameLst>
                                          <p:attrName>style.visibility</p:attrName>
                                        </p:attrNameLst>
                                      </p:cBhvr>
                                      <p:to>
                                        <p:strVal val="visible"/>
                                      </p:to>
                                    </p:set>
                                    <p:anim calcmode="lin" valueType="num">
                                      <p:cBhvr>
                                        <p:cTn id="19" dur="1000" fill="hold"/>
                                        <p:tgtEl>
                                          <p:spTgt spid="5837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5837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583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0" name="矩形 4"/>
          <p:cNvSpPr>
            <a:spLocks noChangeAspect="1"/>
          </p:cNvSpPr>
          <p:nvPr/>
        </p:nvSpPr>
        <p:spPr>
          <a:xfrm>
            <a:off x="513715" y="245110"/>
            <a:ext cx="11164570" cy="6367780"/>
          </a:xfrm>
          <a:prstGeom prst="rect">
            <a:avLst/>
          </a:prstGeom>
          <a:noFill/>
          <a:ln w="9525">
            <a:noFill/>
          </a:ln>
        </p:spPr>
        <p:txBody>
          <a:bodyPr wrap="square">
            <a:spAutoFit/>
          </a:bodyPr>
          <a:p>
            <a:pPr defTabSz="914400">
              <a:lnSpc>
                <a:spcPct val="120000"/>
              </a:lnSpc>
              <a:tabLst>
                <a:tab pos="1187450" algn="l"/>
                <a:tab pos="2164080" algn="l"/>
                <a:tab pos="3143250" algn="l"/>
                <a:tab pos="4191000" algn="l"/>
              </a:tabLst>
            </a:pP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  C</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项涉及原文第三段</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主要考查对作者的情感态度的把握。</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第三段中谈到了三种回应时代危机的方式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分别举出了一些诗人作为代表</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作者对这些诗人的态度倾向是有差异的。原文中作者一直强调杜甫的</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集大成</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之伟大</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并且反复强调杜甫的健全才性是极为难得的</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都暗示杜甫是她最为欣赏、评价最高的诗人。作者还特意用</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然而</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独能</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独多</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独具</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等词语</a:t>
            </a:r>
            <a:r>
              <a:rPr lang="en-US"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凸显杜甫回应时代悲苦时的特别。这更表明作者在情感倾向上对杜甫的高度认可。</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所以</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尽管作者对那些列举出的诗人在不同方面或有欣赏</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但就回应危机的方式而言</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她显然更欣赏和认可杜甫</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并不是</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rPr>
              <a:t>一视同仁</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2400" b="1">
                <a:solidFill>
                  <a:srgbClr val="FF0000"/>
                </a:solidFill>
                <a:latin typeface="华文中宋" panose="02010600040101010101" charset="-122"/>
                <a:ea typeface="华文中宋" panose="02010600040101010101" charset="-122"/>
                <a:cs typeface="华文中宋" panose="02010600040101010101" charset="-122"/>
              </a:rPr>
              <a:t>故</a:t>
            </a: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C</a:t>
            </a:r>
            <a:r>
              <a:rPr lang="zh-CN" altLang="zh-CN" sz="2400" b="1">
                <a:solidFill>
                  <a:srgbClr val="FF0000"/>
                </a:solidFill>
                <a:latin typeface="华文中宋" panose="02010600040101010101" charset="-122"/>
                <a:ea typeface="华文中宋" panose="02010600040101010101" charset="-122"/>
                <a:cs typeface="华文中宋" panose="02010600040101010101" charset="-122"/>
              </a:rPr>
              <a:t>项不正确。</a:t>
            </a:r>
            <a:endParaRPr lang="zh-CN" altLang="zh-CN" sz="2400" b="1">
              <a:solidFill>
                <a:srgbClr val="FF0000"/>
              </a:solidFill>
              <a:latin typeface="华文中宋" panose="02010600040101010101" charset="-122"/>
              <a:ea typeface="华文中宋" panose="02010600040101010101" charset="-122"/>
              <a:cs typeface="华文中宋" panose="02010600040101010101" charset="-122"/>
            </a:endParaRPr>
          </a:p>
          <a:p>
            <a:pPr defTabSz="914400">
              <a:lnSpc>
                <a:spcPct val="120000"/>
              </a:lnSpc>
              <a:tabLst>
                <a:tab pos="1187450" algn="l"/>
                <a:tab pos="2164080" algn="l"/>
                <a:tab pos="3143250" algn="l"/>
                <a:tab pos="4191000" algn="l"/>
              </a:tabLst>
            </a:pP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D</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项涉及原文第三段观点的推断。</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原文说</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其次值得注意的</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则是杜甫严肃中之幽默与担荷中之欣赏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。第三段不仅把杜甫与其他诗人对比</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而且以《北征》中的具体描写和杜甫一些</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戏为</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戏赠</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的诗题为例</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分析指出杜甫具有</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严肃</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与</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幽默</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担荷</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与</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欣赏</a:t>
            </a:r>
            <a:r>
              <a:rPr lang="en-US"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之间相反相成的表现。</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严肃</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与</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幽默</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之间</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担荷</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与</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欣赏</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之间的综合和平衡</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是杜甫禀赋之</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博大、均衡与正常</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的证明之一</a:t>
            </a:r>
            <a:r>
              <a:rPr lang="en-US"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zh-CN" sz="2400" b="1">
                <a:solidFill>
                  <a:srgbClr val="7030A0"/>
                </a:solidFill>
                <a:latin typeface="华文中宋" panose="02010600040101010101" charset="-122"/>
                <a:ea typeface="华文中宋" panose="02010600040101010101" charset="-122"/>
                <a:cs typeface="华文中宋" panose="02010600040101010101" charset="-122"/>
                <a:sym typeface="+mn-ea"/>
              </a:rPr>
              <a:t>也是杜甫诗歌魅力的来源之一</a:t>
            </a:r>
            <a:r>
              <a:rPr lang="zh-CN" altLang="zh-CN" sz="24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故</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D</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项正确</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是本题答案。</a:t>
            </a:r>
            <a:endPar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0420">
                                            <p:txEl>
                                              <p:pRg st="0" end="0"/>
                                            </p:txEl>
                                          </p:spTgt>
                                        </p:tgtEl>
                                        <p:attrNameLst>
                                          <p:attrName>style.visibility</p:attrName>
                                        </p:attrNameLst>
                                      </p:cBhvr>
                                      <p:to>
                                        <p:strVal val="visible"/>
                                      </p:to>
                                    </p:set>
                                    <p:anim calcmode="lin" valueType="num">
                                      <p:cBhvr>
                                        <p:cTn id="7" dur="1000" fill="hold"/>
                                        <p:tgtEl>
                                          <p:spTgt spid="6042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042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0420">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60420">
                                            <p:txEl>
                                              <p:pRg st="1" end="1"/>
                                            </p:txEl>
                                          </p:spTgt>
                                        </p:tgtEl>
                                        <p:attrNameLst>
                                          <p:attrName>style.visibility</p:attrName>
                                        </p:attrNameLst>
                                      </p:cBhvr>
                                      <p:to>
                                        <p:strVal val="visible"/>
                                      </p:to>
                                    </p:set>
                                    <p:anim calcmode="lin" valueType="num">
                                      <p:cBhvr>
                                        <p:cTn id="13" dur="1000" fill="hold"/>
                                        <p:tgtEl>
                                          <p:spTgt spid="60420">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60420">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604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8460" y="705485"/>
            <a:ext cx="11435080" cy="6123940"/>
          </a:xfrm>
          <a:prstGeom prst="rect">
            <a:avLst/>
          </a:prstGeom>
          <a:noFill/>
        </p:spPr>
        <p:txBody>
          <a:bodyPr wrap="square" rtlCol="0" anchor="t">
            <a:spAutoFit/>
          </a:bodyPr>
          <a:p>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检验和判定一种认识、一种理论是否具有真理性，即是否反映了客观实际，是“真理论”的一个重要问题。没有正确的真理标准，便不可能区分真理与谬误，而“检验真理的标准只能是社会实践”。这是马克思主义认识论的一个基本原理。</a:t>
            </a:r>
            <a:endParaRPr lang="zh-CN" altLang="en-US" sz="2800" b="1">
              <a:latin typeface="华文中宋" panose="02010600040101010101" charset="-122"/>
              <a:ea typeface="华文中宋" panose="02010600040101010101" charset="-122"/>
              <a:cs typeface="华文中宋" panose="02010600040101010101" charset="-122"/>
            </a:endParaRPr>
          </a:p>
          <a:p>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20世纪70年代中后期，我国面临重大的历史转折，“解放思想”成为时代的呼声。为正确认识、把握理论与实践的关系，全国展开了一场关于真理标准问题的大讨论。引发这场大讨论的，正是《实践是检验真理的唯一标准》这篇文章。文章深刻体现了马克思主义认识论的基本观点，对冲破“两个凡是”的思想束缚、重新确立党的实事求是的思想路线、开启改革开放进程发挥了十分重要的作用。</a:t>
            </a:r>
            <a:endParaRPr lang="zh-CN" altLang="en-US" sz="2800" b="1">
              <a:latin typeface="华文中宋" panose="02010600040101010101" charset="-122"/>
              <a:ea typeface="华文中宋" panose="02010600040101010101" charset="-122"/>
              <a:cs typeface="华文中宋" panose="02010600040101010101" charset="-122"/>
            </a:endParaRPr>
          </a:p>
          <a:p>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本文富于思辨性，善于运用经典理论文献和典型事例，立论与驳论相结合，在演绎推理中展开论述。要注意把握这些特点，并尝试用历史事实和亲身经历印证本文的观点，在此基础上学习运用相关理论对现实问题进行辩证分析。</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0"/>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62" name="A44.eps" descr="id:2147491709;FounderCES"/>
          <p:cNvPicPr/>
          <p:nvPr/>
        </p:nvPicPr>
        <p:blipFill>
          <a:blip r:embed="rId1"/>
          <a:stretch>
            <a:fillRect/>
          </a:stretch>
        </p:blipFill>
        <p:spPr>
          <a:xfrm>
            <a:off x="307340" y="1411605"/>
            <a:ext cx="3476625" cy="5210810"/>
          </a:xfrm>
          <a:prstGeom prst="rect">
            <a:avLst/>
          </a:prstGeom>
          <a:noFill/>
          <a:ln w="9525">
            <a:noFill/>
          </a:ln>
        </p:spPr>
      </p:pic>
      <p:sp>
        <p:nvSpPr>
          <p:cNvPr id="6" name="TextBox 2"/>
          <p:cNvSpPr txBox="1"/>
          <p:nvPr/>
        </p:nvSpPr>
        <p:spPr>
          <a:xfrm>
            <a:off x="4206875" y="247650"/>
            <a:ext cx="7623175" cy="6492875"/>
          </a:xfrm>
          <a:prstGeom prst="rect">
            <a:avLst/>
          </a:prstGeom>
          <a:noFill/>
        </p:spPr>
        <p:txBody>
          <a:bodyPr wrap="square" rtlCol="0">
            <a:spAutoFit/>
          </a:bodyPr>
          <a:p>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胡福明</a:t>
            </a:r>
            <a:r>
              <a:rPr lang="zh-CN" altLang="en-US" sz="3200" b="1" smtClean="0">
                <a:latin typeface="华文中宋" panose="02010600040101010101" charset="-122"/>
                <a:ea typeface="华文中宋" panose="02010600040101010101" charset="-122"/>
                <a:cs typeface="华文中宋" panose="02010600040101010101" charset="-122"/>
              </a:rPr>
              <a:t>，男，</a:t>
            </a:r>
            <a:r>
              <a:rPr lang="en-US" altLang="zh-CN" sz="3200" b="1" smtClean="0">
                <a:latin typeface="华文中宋" panose="02010600040101010101" charset="-122"/>
                <a:ea typeface="华文中宋" panose="02010600040101010101" charset="-122"/>
                <a:cs typeface="华文中宋" panose="02010600040101010101" charset="-122"/>
              </a:rPr>
              <a:t>1935</a:t>
            </a:r>
            <a:r>
              <a:rPr lang="zh-CN" altLang="en-US" sz="3200" b="1" smtClean="0">
                <a:latin typeface="华文中宋" panose="02010600040101010101" charset="-122"/>
                <a:ea typeface="华文中宋" panose="02010600040101010101" charset="-122"/>
                <a:cs typeface="华文中宋" panose="02010600040101010101" charset="-122"/>
              </a:rPr>
              <a:t>年</a:t>
            </a:r>
            <a:r>
              <a:rPr lang="en-US" altLang="zh-CN" sz="3200" b="1" smtClean="0">
                <a:latin typeface="华文中宋" panose="02010600040101010101" charset="-122"/>
                <a:ea typeface="华文中宋" panose="02010600040101010101" charset="-122"/>
                <a:cs typeface="华文中宋" panose="02010600040101010101" charset="-122"/>
              </a:rPr>
              <a:t>7</a:t>
            </a:r>
            <a:r>
              <a:rPr lang="zh-CN" altLang="en-US" sz="3200" b="1" smtClean="0">
                <a:latin typeface="华文中宋" panose="02010600040101010101" charset="-122"/>
                <a:ea typeface="华文中宋" panose="02010600040101010101" charset="-122"/>
                <a:cs typeface="华文中宋" panose="02010600040101010101" charset="-122"/>
              </a:rPr>
              <a:t>月生， </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rPr>
              <a:t>江苏无锡</a:t>
            </a:r>
            <a:r>
              <a:rPr lang="zh-CN" altLang="en-US" sz="3200" b="1" smtClean="0">
                <a:latin typeface="华文中宋" panose="02010600040101010101" charset="-122"/>
                <a:ea typeface="华文中宋" panose="02010600040101010101" charset="-122"/>
                <a:cs typeface="华文中宋" panose="02010600040101010101" charset="-122"/>
              </a:rPr>
              <a:t>人。</a:t>
            </a:r>
            <a:r>
              <a:rPr lang="en-US" altLang="zh-CN" sz="3200" b="1" smtClean="0">
                <a:latin typeface="华文中宋" panose="02010600040101010101" charset="-122"/>
                <a:ea typeface="华文中宋" panose="02010600040101010101" charset="-122"/>
                <a:cs typeface="华文中宋" panose="02010600040101010101" charset="-122"/>
              </a:rPr>
              <a:t>1955</a:t>
            </a:r>
            <a:r>
              <a:rPr lang="zh-CN" altLang="en-US" sz="3200" b="1" smtClean="0">
                <a:latin typeface="华文中宋" panose="02010600040101010101" charset="-122"/>
                <a:ea typeface="华文中宋" panose="02010600040101010101" charset="-122"/>
                <a:cs typeface="华文中宋" panose="02010600040101010101" charset="-122"/>
              </a:rPr>
              <a:t>年</a:t>
            </a:r>
            <a:r>
              <a:rPr lang="en-US" altLang="zh-CN" sz="3200" b="1" smtClean="0">
                <a:latin typeface="华文中宋" panose="02010600040101010101" charset="-122"/>
                <a:ea typeface="华文中宋" panose="02010600040101010101" charset="-122"/>
                <a:cs typeface="华文中宋" panose="02010600040101010101" charset="-122"/>
              </a:rPr>
              <a:t>9</a:t>
            </a:r>
            <a:r>
              <a:rPr lang="zh-CN" altLang="en-US" sz="3200" b="1" smtClean="0">
                <a:latin typeface="华文中宋" panose="02010600040101010101" charset="-122"/>
                <a:ea typeface="华文中宋" panose="02010600040101010101" charset="-122"/>
                <a:cs typeface="华文中宋" panose="02010600040101010101" charset="-122"/>
              </a:rPr>
              <a:t>月就读于</a:t>
            </a:r>
            <a:r>
              <a:rPr lang="zh-CN" altLang="en-US" sz="3200" b="1" smtClean="0">
                <a:latin typeface="华文中宋" panose="02010600040101010101" charset="-122"/>
                <a:ea typeface="华文中宋" panose="02010600040101010101" charset="-122"/>
                <a:cs typeface="华文中宋" panose="02010600040101010101" charset="-122"/>
                <a:hlinkClick r:id="rId2"/>
              </a:rPr>
              <a:t>北京大学</a:t>
            </a:r>
            <a:r>
              <a:rPr lang="zh-CN" altLang="en-US" sz="3200" b="1" smtClean="0">
                <a:latin typeface="华文中宋" panose="02010600040101010101" charset="-122"/>
                <a:ea typeface="华文中宋" panose="02010600040101010101" charset="-122"/>
                <a:cs typeface="华文中宋" panose="02010600040101010101" charset="-122"/>
              </a:rPr>
              <a:t>新闻专业，翌年进</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hlinkClick r:id="rId3"/>
              </a:rPr>
              <a:t>中国人民大学</a:t>
            </a:r>
            <a:r>
              <a:rPr lang="zh-CN" altLang="en-US" sz="3200" b="1" smtClean="0">
                <a:latin typeface="华文中宋" panose="02010600040101010101" charset="-122"/>
                <a:ea typeface="华文中宋" panose="02010600040101010101" charset="-122"/>
                <a:cs typeface="华文中宋" panose="02010600040101010101" charset="-122"/>
              </a:rPr>
              <a:t>哲学研究班学习，</a:t>
            </a:r>
            <a:r>
              <a:rPr lang="en-US" altLang="zh-CN" sz="3200" b="1" smtClean="0">
                <a:latin typeface="华文中宋" panose="02010600040101010101" charset="-122"/>
                <a:ea typeface="华文中宋" panose="02010600040101010101" charset="-122"/>
                <a:cs typeface="华文中宋" panose="02010600040101010101" charset="-122"/>
              </a:rPr>
              <a:t>1962</a:t>
            </a:r>
            <a:r>
              <a:rPr lang="zh-CN" altLang="en-US" sz="3200" b="1" smtClean="0">
                <a:latin typeface="华文中宋" panose="02010600040101010101" charset="-122"/>
                <a:ea typeface="华文中宋" panose="02010600040101010101" charset="-122"/>
                <a:cs typeface="华文中宋" panose="02010600040101010101" charset="-122"/>
              </a:rPr>
              <a:t>年毕业后，到</a:t>
            </a:r>
            <a:r>
              <a:rPr lang="zh-CN" altLang="en-US" sz="3200" b="1" smtClean="0">
                <a:latin typeface="华文中宋" panose="02010600040101010101" charset="-122"/>
                <a:ea typeface="华文中宋" panose="02010600040101010101" charset="-122"/>
                <a:cs typeface="华文中宋" panose="02010600040101010101" charset="-122"/>
                <a:hlinkClick r:id="rId4"/>
              </a:rPr>
              <a:t>南京大学</a:t>
            </a:r>
            <a:r>
              <a:rPr lang="zh-CN" altLang="en-US" sz="3200" b="1" smtClean="0">
                <a:latin typeface="华文中宋" panose="02010600040101010101" charset="-122"/>
                <a:ea typeface="华文中宋" panose="02010600040101010101" charset="-122"/>
                <a:cs typeface="华文中宋" panose="02010600040101010101" charset="-122"/>
              </a:rPr>
              <a:t>政治系（后更名哲学系）任教。曾任系党总支副书记、副系主任、副教授、教授。</a:t>
            </a:r>
            <a:r>
              <a:rPr lang="en-US" altLang="zh-CN" sz="3200" b="1" smtClean="0">
                <a:latin typeface="华文中宋" panose="02010600040101010101" charset="-122"/>
                <a:ea typeface="华文中宋" panose="02010600040101010101" charset="-122"/>
                <a:cs typeface="华文中宋" panose="02010600040101010101" charset="-122"/>
              </a:rPr>
              <a:t>1982</a:t>
            </a:r>
            <a:r>
              <a:rPr lang="zh-CN" altLang="en-US" sz="3200" b="1" smtClean="0">
                <a:latin typeface="华文中宋" panose="02010600040101010101" charset="-122"/>
                <a:ea typeface="华文中宋" panose="02010600040101010101" charset="-122"/>
                <a:cs typeface="华文中宋" panose="02010600040101010101" charset="-122"/>
              </a:rPr>
              <a:t>年</a:t>
            </a:r>
            <a:r>
              <a:rPr lang="en-US" altLang="zh-CN" sz="3200" b="1" smtClean="0">
                <a:latin typeface="华文中宋" panose="02010600040101010101" charset="-122"/>
                <a:ea typeface="华文中宋" panose="02010600040101010101" charset="-122"/>
                <a:cs typeface="华文中宋" panose="02010600040101010101" charset="-122"/>
              </a:rPr>
              <a:t>11</a:t>
            </a:r>
            <a:r>
              <a:rPr lang="zh-CN" altLang="en-US" sz="3200" b="1" smtClean="0">
                <a:latin typeface="华文中宋" panose="02010600040101010101" charset="-122"/>
                <a:ea typeface="华文中宋" panose="02010600040101010101" charset="-122"/>
                <a:cs typeface="华文中宋" panose="02010600040101010101" charset="-122"/>
              </a:rPr>
              <a:t>月调至江苏省委工作，历任江苏省委宣传部副部长、部长、省委常委、省委党校校长、江苏省政协副主席等职。是</a:t>
            </a:r>
            <a:r>
              <a:rPr lang="en-US" altLang="zh-CN" sz="3200" b="1" smtClean="0">
                <a:latin typeface="华文中宋" panose="02010600040101010101" charset="-122"/>
                <a:ea typeface="华文中宋" panose="02010600040101010101" charset="-122"/>
                <a:cs typeface="华文中宋" panose="02010600040101010101" charset="-122"/>
              </a:rPr>
              <a:t>1978</a:t>
            </a:r>
            <a:r>
              <a:rPr lang="zh-CN" altLang="en-US" sz="3200" b="1" smtClean="0">
                <a:latin typeface="华文中宋" panose="02010600040101010101" charset="-122"/>
                <a:ea typeface="华文中宋" panose="02010600040101010101" charset="-122"/>
                <a:cs typeface="华文中宋" panose="02010600040101010101" charset="-122"/>
              </a:rPr>
              <a:t>年</a:t>
            </a:r>
            <a:r>
              <a:rPr lang="en-US" altLang="zh-CN" sz="3200" b="1" smtClean="0">
                <a:latin typeface="华文中宋" panose="02010600040101010101" charset="-122"/>
                <a:ea typeface="华文中宋" panose="02010600040101010101" charset="-122"/>
                <a:cs typeface="华文中宋" panose="02010600040101010101" charset="-122"/>
              </a:rPr>
              <a:t>5</a:t>
            </a:r>
            <a:r>
              <a:rPr lang="zh-CN" altLang="en-US" sz="3200" b="1" smtClean="0">
                <a:latin typeface="华文中宋" panose="02010600040101010101" charset="-122"/>
                <a:ea typeface="华文中宋" panose="02010600040101010101" charset="-122"/>
                <a:cs typeface="华文中宋" panose="02010600040101010101" charset="-122"/>
              </a:rPr>
              <a:t>月</a:t>
            </a:r>
            <a:r>
              <a:rPr lang="en-US" altLang="zh-CN" sz="3200" b="1" smtClean="0">
                <a:latin typeface="华文中宋" panose="02010600040101010101" charset="-122"/>
                <a:ea typeface="华文中宋" panose="02010600040101010101" charset="-122"/>
                <a:cs typeface="华文中宋" panose="02010600040101010101" charset="-122"/>
              </a:rPr>
              <a:t>11</a:t>
            </a:r>
            <a:r>
              <a:rPr lang="zh-CN" altLang="en-US" sz="3200" b="1" smtClean="0">
                <a:latin typeface="华文中宋" panose="02010600040101010101" charset="-122"/>
                <a:ea typeface="华文中宋" panose="02010600040101010101" charset="-122"/>
                <a:cs typeface="华文中宋" panose="02010600040101010101" charset="-122"/>
              </a:rPr>
              <a:t>日</a:t>
            </a:r>
            <a:r>
              <a:rPr lang="en-US" altLang="zh-CN" sz="3200" b="1" smtClean="0">
                <a:latin typeface="华文中宋" panose="02010600040101010101" charset="-122"/>
                <a:ea typeface="华文中宋" panose="02010600040101010101" charset="-122"/>
                <a:cs typeface="华文中宋" panose="02010600040101010101" charset="-122"/>
              </a:rPr>
              <a:t>《</a:t>
            </a:r>
            <a:r>
              <a:rPr lang="zh-CN" altLang="en-US" sz="3200" b="1" smtClean="0">
                <a:latin typeface="华文中宋" panose="02010600040101010101" charset="-122"/>
                <a:ea typeface="华文中宋" panose="02010600040101010101" charset="-122"/>
                <a:cs typeface="华文中宋" panose="02010600040101010101" charset="-122"/>
                <a:hlinkClick r:id="rId5"/>
              </a:rPr>
              <a:t>光明日报</a:t>
            </a:r>
            <a:r>
              <a:rPr lang="en-US" altLang="zh-CN" sz="3200" b="1" smtClean="0">
                <a:latin typeface="华文中宋" panose="02010600040101010101" charset="-122"/>
                <a:ea typeface="华文中宋" panose="02010600040101010101" charset="-122"/>
                <a:cs typeface="华文中宋" panose="02010600040101010101" charset="-122"/>
              </a:rPr>
              <a:t>》</a:t>
            </a:r>
            <a:r>
              <a:rPr lang="zh-CN" altLang="en-US" sz="3200" b="1" smtClean="0">
                <a:latin typeface="华文中宋" panose="02010600040101010101" charset="-122"/>
                <a:ea typeface="华文中宋" panose="02010600040101010101" charset="-122"/>
                <a:cs typeface="华文中宋" panose="02010600040101010101" charset="-122"/>
              </a:rPr>
              <a:t>特约评论员文章</a:t>
            </a:r>
            <a:r>
              <a:rPr lang="en-US" altLang="zh-CN" sz="3200" b="1" smtClean="0">
                <a:latin typeface="华文中宋" panose="02010600040101010101" charset="-122"/>
                <a:ea typeface="华文中宋" panose="02010600040101010101" charset="-122"/>
                <a:cs typeface="华文中宋" panose="02010600040101010101" charset="-122"/>
              </a:rPr>
              <a:t>《</a:t>
            </a:r>
            <a:r>
              <a:rPr lang="zh-CN" altLang="en-US" sz="3200" b="1" smtClean="0">
                <a:latin typeface="华文中宋" panose="02010600040101010101" charset="-122"/>
                <a:ea typeface="华文中宋" panose="02010600040101010101" charset="-122"/>
                <a:cs typeface="华文中宋" panose="02010600040101010101" charset="-122"/>
              </a:rPr>
              <a:t>实践是检验真理的唯一标准</a:t>
            </a:r>
            <a:r>
              <a:rPr lang="en-US" altLang="zh-CN" sz="3200" b="1" smtClean="0">
                <a:latin typeface="华文中宋" panose="02010600040101010101" charset="-122"/>
                <a:ea typeface="华文中宋" panose="02010600040101010101" charset="-122"/>
                <a:cs typeface="华文中宋" panose="02010600040101010101" charset="-122"/>
              </a:rPr>
              <a:t>》</a:t>
            </a:r>
            <a:r>
              <a:rPr lang="zh-CN" altLang="en-US" sz="3200" b="1" smtClean="0">
                <a:latin typeface="华文中宋" panose="02010600040101010101" charset="-122"/>
                <a:ea typeface="华文中宋" panose="02010600040101010101" charset="-122"/>
                <a:cs typeface="华文中宋" panose="02010600040101010101" charset="-122"/>
              </a:rPr>
              <a:t>的主要作者。</a:t>
            </a:r>
            <a:r>
              <a:rPr lang="en-US" altLang="zh-CN" sz="3200" b="1" smtClean="0">
                <a:latin typeface="华文中宋" panose="02010600040101010101" charset="-122"/>
                <a:ea typeface="华文中宋" panose="02010600040101010101" charset="-122"/>
                <a:cs typeface="华文中宋" panose="02010600040101010101" charset="-122"/>
              </a:rPr>
              <a:t>2001</a:t>
            </a:r>
            <a:r>
              <a:rPr lang="zh-CN" altLang="en-US" sz="3200" b="1" smtClean="0">
                <a:latin typeface="华文中宋" panose="02010600040101010101" charset="-122"/>
                <a:ea typeface="华文中宋" panose="02010600040101010101" charset="-122"/>
                <a:cs typeface="华文中宋" panose="02010600040101010101" charset="-122"/>
              </a:rPr>
              <a:t>年退休。</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2018</a:t>
            </a:r>
            <a:r>
              <a:rPr lang="zh-CN"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年</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12</a:t>
            </a:r>
            <a:r>
              <a:rPr lang="zh-CN"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月</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胡福明被授予</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改革先锋</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称号。</a:t>
            </a:r>
            <a:r>
              <a:rPr lang="zh-CN" altLang="en-US" sz="3200" b="1" baseline="30000" smtClean="0">
                <a:latin typeface="华文中宋" panose="02010600040101010101" charset="-122"/>
                <a:ea typeface="华文中宋" panose="02010600040101010101" charset="-122"/>
                <a:cs typeface="华文中宋" panose="02010600040101010101" charset="-122"/>
              </a:rPr>
              <a:t> </a:t>
            </a:r>
            <a:endParaRPr lang="zh-CN" altLang="en-US" sz="3200" b="1" baseline="30000" smtClean="0">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938530" y="414020"/>
            <a:ext cx="2214880" cy="706755"/>
          </a:xfrm>
          <a:prstGeom prst="rect">
            <a:avLst/>
          </a:prstGeom>
          <a:noFill/>
        </p:spPr>
        <p:txBody>
          <a:bodyPr wrap="none" rtlCol="0">
            <a:spAutoFit/>
          </a:bodyPr>
          <a:p>
            <a:pPr algn="ctr" fontAlgn="auto"/>
            <a:r>
              <a:rPr lang="zh-CN" altLang="en-US" sz="4000" b="1" smtClean="0">
                <a:solidFill>
                  <a:srgbClr val="FF0000"/>
                </a:solidFill>
                <a:latin typeface="微软雅黑" panose="020B0503020204020204" charset="-122"/>
                <a:ea typeface="微软雅黑" panose="020B0503020204020204" charset="-122"/>
                <a:sym typeface="+mn-ea"/>
              </a:rPr>
              <a:t>作者简介</a:t>
            </a:r>
            <a:endParaRPr lang="zh-CN" altLang="en-US" sz="4000" b="1" strike="noStrike" noProof="1" smtClean="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9462"/>
                                        </p:tgtEl>
                                        <p:attrNameLst>
                                          <p:attrName>style.visibility</p:attrName>
                                        </p:attrNameLst>
                                      </p:cBhvr>
                                      <p:to>
                                        <p:strVal val="visible"/>
                                      </p:to>
                                    </p:set>
                                    <p:anim calcmode="lin" valueType="num">
                                      <p:cBhvr additive="base">
                                        <p:cTn id="11" dur="1000" fill="hold"/>
                                        <p:tgtEl>
                                          <p:spTgt spid="19462"/>
                                        </p:tgtEl>
                                        <p:attrNameLst>
                                          <p:attrName>ppt_x</p:attrName>
                                        </p:attrNameLst>
                                      </p:cBhvr>
                                      <p:tavLst>
                                        <p:tav tm="0">
                                          <p:val>
                                            <p:strVal val="#ppt_x"/>
                                          </p:val>
                                        </p:tav>
                                        <p:tav tm="100000">
                                          <p:val>
                                            <p:strVal val="#ppt_x"/>
                                          </p:val>
                                        </p:tav>
                                      </p:tavLst>
                                    </p:anim>
                                    <p:anim calcmode="lin" valueType="num">
                                      <p:cBhvr additive="base">
                                        <p:cTn id="12" dur="1000" fill="hold"/>
                                        <p:tgtEl>
                                          <p:spTgt spid="1946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1190" y="430530"/>
            <a:ext cx="7094855" cy="5996940"/>
          </a:xfrm>
          <a:prstGeom prst="rect">
            <a:avLst/>
          </a:prstGeom>
          <a:noFill/>
        </p:spPr>
        <p:txBody>
          <a:bodyPr wrap="square" rtlCol="0" anchor="t">
            <a:spAutoFit/>
          </a:bodyPr>
          <a:p>
            <a:pPr>
              <a:lnSpc>
                <a:spcPct val="120000"/>
              </a:lnSpc>
            </a:pP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sym typeface="+mn-ea"/>
              </a:rPr>
              <a:t>孙长江</a:t>
            </a:r>
            <a:r>
              <a:rPr lang="zh-CN" altLang="en-US" sz="3200" b="1" smtClean="0">
                <a:latin typeface="华文中宋" panose="02010600040101010101" charset="-122"/>
                <a:ea typeface="华文中宋" panose="02010600040101010101" charset="-122"/>
                <a:cs typeface="华文中宋" panose="02010600040101010101" charset="-122"/>
                <a:sym typeface="+mn-ea"/>
              </a:rPr>
              <a:t>（</a:t>
            </a:r>
            <a:r>
              <a:rPr lang="en-US" altLang="zh-CN" sz="3200" b="1" smtClean="0">
                <a:latin typeface="华文中宋" panose="02010600040101010101" charset="-122"/>
                <a:ea typeface="华文中宋" panose="02010600040101010101" charset="-122"/>
                <a:cs typeface="华文中宋" panose="02010600040101010101" charset="-122"/>
                <a:sym typeface="+mn-ea"/>
              </a:rPr>
              <a:t>1933</a:t>
            </a:r>
            <a:r>
              <a:rPr lang="zh-CN" altLang="en-US"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10</a:t>
            </a:r>
            <a:r>
              <a:rPr lang="zh-CN" altLang="en-US" sz="3200" b="1" smtClean="0">
                <a:latin typeface="华文中宋" panose="02010600040101010101" charset="-122"/>
                <a:ea typeface="华文中宋" panose="02010600040101010101" charset="-122"/>
                <a:cs typeface="华文中宋" panose="02010600040101010101" charset="-122"/>
                <a:sym typeface="+mn-ea"/>
              </a:rPr>
              <a:t>月</a:t>
            </a:r>
            <a:r>
              <a:rPr lang="en-US" altLang="zh-CN" sz="3200" b="1" smtClean="0">
                <a:latin typeface="华文中宋" panose="02010600040101010101" charset="-122"/>
                <a:ea typeface="华文中宋" panose="02010600040101010101" charset="-122"/>
                <a:cs typeface="华文中宋" panose="02010600040101010101" charset="-122"/>
                <a:sym typeface="+mn-ea"/>
              </a:rPr>
              <a:t>-2020</a:t>
            </a:r>
            <a:r>
              <a:rPr lang="zh-CN" altLang="en-US"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6</a:t>
            </a:r>
            <a:r>
              <a:rPr lang="zh-CN" altLang="en-US" sz="3200" b="1" smtClean="0">
                <a:latin typeface="华文中宋" panose="02010600040101010101" charset="-122"/>
                <a:ea typeface="华文中宋" panose="02010600040101010101" charset="-122"/>
                <a:cs typeface="华文中宋" panose="02010600040101010101" charset="-122"/>
                <a:sym typeface="+mn-ea"/>
              </a:rPr>
              <a:t>月</a:t>
            </a:r>
            <a:r>
              <a:rPr lang="en-US" altLang="zh-CN" sz="3200" b="1" smtClean="0">
                <a:latin typeface="华文中宋" panose="02010600040101010101" charset="-122"/>
                <a:ea typeface="华文中宋" panose="02010600040101010101" charset="-122"/>
                <a:cs typeface="华文中宋" panose="02010600040101010101" charset="-122"/>
                <a:sym typeface="+mn-ea"/>
              </a:rPr>
              <a:t>19</a:t>
            </a:r>
            <a:r>
              <a:rPr lang="zh-CN" altLang="en-US" sz="3200" b="1" smtClean="0">
                <a:latin typeface="华文中宋" panose="02010600040101010101" charset="-122"/>
                <a:ea typeface="华文中宋" panose="02010600040101010101" charset="-122"/>
                <a:cs typeface="华文中宋" panose="02010600040101010101" charset="-122"/>
                <a:sym typeface="+mn-ea"/>
              </a:rPr>
              <a:t>日），男，</a:t>
            </a:r>
            <a:r>
              <a:rPr lang="zh-CN" altLang="en-US" sz="3200" b="1" smtClean="0">
                <a:solidFill>
                  <a:srgbClr val="2424C8"/>
                </a:solidFill>
                <a:latin typeface="华文中宋" panose="02010600040101010101" charset="-122"/>
                <a:ea typeface="华文中宋" panose="02010600040101010101" charset="-122"/>
                <a:cs typeface="华文中宋" panose="02010600040101010101" charset="-122"/>
                <a:sym typeface="+mn-ea"/>
              </a:rPr>
              <a:t>福建晋江</a:t>
            </a:r>
            <a:r>
              <a:rPr lang="zh-CN" altLang="en-US" sz="3200" b="1" smtClean="0">
                <a:latin typeface="华文中宋" panose="02010600040101010101" charset="-122"/>
                <a:ea typeface="华文中宋" panose="02010600040101010101" charset="-122"/>
                <a:cs typeface="华文中宋" panose="02010600040101010101" charset="-122"/>
                <a:sym typeface="+mn-ea"/>
              </a:rPr>
              <a:t>人，</a:t>
            </a:r>
            <a:r>
              <a:rPr lang="en-US" altLang="zh-CN" sz="3200" b="1" smtClean="0">
                <a:latin typeface="华文中宋" panose="02010600040101010101" charset="-122"/>
                <a:ea typeface="华文中宋" panose="02010600040101010101" charset="-122"/>
                <a:cs typeface="华文中宋" panose="02010600040101010101" charset="-122"/>
                <a:sym typeface="+mn-ea"/>
              </a:rPr>
              <a:t>1949</a:t>
            </a:r>
            <a:r>
              <a:rPr lang="zh-CN" altLang="en-US"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9</a:t>
            </a:r>
            <a:r>
              <a:rPr lang="zh-CN" altLang="en-US" sz="3200" b="1" smtClean="0">
                <a:latin typeface="华文中宋" panose="02010600040101010101" charset="-122"/>
                <a:ea typeface="华文中宋" panose="02010600040101010101" charset="-122"/>
                <a:cs typeface="华文中宋" panose="02010600040101010101" charset="-122"/>
                <a:sym typeface="+mn-ea"/>
              </a:rPr>
              <a:t>月参加中国人民解放军，</a:t>
            </a:r>
            <a:r>
              <a:rPr lang="en-US" altLang="zh-CN" sz="3200" b="1" smtClean="0">
                <a:latin typeface="华文中宋" panose="02010600040101010101" charset="-122"/>
                <a:ea typeface="华文中宋" panose="02010600040101010101" charset="-122"/>
                <a:cs typeface="华文中宋" panose="02010600040101010101" charset="-122"/>
                <a:sym typeface="+mn-ea"/>
              </a:rPr>
              <a:t>1956</a:t>
            </a:r>
            <a:r>
              <a:rPr lang="zh-CN" altLang="en-US"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12</a:t>
            </a:r>
            <a:r>
              <a:rPr lang="zh-CN" altLang="en-US" sz="3200" b="1" smtClean="0">
                <a:latin typeface="华文中宋" panose="02010600040101010101" charset="-122"/>
                <a:ea typeface="华文中宋" panose="02010600040101010101" charset="-122"/>
                <a:cs typeface="华文中宋" panose="02010600040101010101" charset="-122"/>
                <a:sym typeface="+mn-ea"/>
              </a:rPr>
              <a:t>月加入中国共产党。</a:t>
            </a:r>
            <a:r>
              <a:rPr lang="en-US" altLang="zh-CN" sz="3200" b="1" smtClean="0">
                <a:latin typeface="华文中宋" panose="02010600040101010101" charset="-122"/>
                <a:ea typeface="华文中宋" panose="02010600040101010101" charset="-122"/>
                <a:cs typeface="华文中宋" panose="02010600040101010101" charset="-122"/>
                <a:sym typeface="+mn-ea"/>
              </a:rPr>
              <a:t>1977</a:t>
            </a:r>
            <a:r>
              <a:rPr lang="zh-CN" altLang="en-US"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5</a:t>
            </a:r>
            <a:r>
              <a:rPr lang="zh-CN" altLang="en-US" sz="3200" b="1" smtClean="0">
                <a:latin typeface="华文中宋" panose="02010600040101010101" charset="-122"/>
                <a:ea typeface="华文中宋" panose="02010600040101010101" charset="-122"/>
                <a:cs typeface="华文中宋" panose="02010600040101010101" charset="-122"/>
                <a:sym typeface="+mn-ea"/>
              </a:rPr>
              <a:t>月任中共中央党校理论研究室副研究员、副主任。</a:t>
            </a:r>
            <a:r>
              <a:rPr lang="en-US" altLang="zh-CN" sz="3200" b="1" smtClean="0">
                <a:latin typeface="华文中宋" panose="02010600040101010101" charset="-122"/>
                <a:ea typeface="华文中宋" panose="02010600040101010101" charset="-122"/>
                <a:cs typeface="华文中宋" panose="02010600040101010101" charset="-122"/>
                <a:sym typeface="+mn-ea"/>
              </a:rPr>
              <a:t>1994</a:t>
            </a:r>
            <a:r>
              <a:rPr lang="zh-CN" altLang="en-US" sz="3200" b="1" smtClean="0">
                <a:latin typeface="华文中宋" panose="02010600040101010101" charset="-122"/>
                <a:ea typeface="华文中宋" panose="02010600040101010101" charset="-122"/>
                <a:cs typeface="华文中宋" panose="02010600040101010101" charset="-122"/>
                <a:sym typeface="+mn-ea"/>
              </a:rPr>
              <a:t>年创建首都师范大学东方思想文化研究所，奠定了首都师大中国哲学学科的发展。孙长江同志是</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en-US" sz="3200" b="1" smtClean="0">
                <a:latin typeface="华文中宋" panose="02010600040101010101" charset="-122"/>
                <a:ea typeface="华文中宋" panose="02010600040101010101" charset="-122"/>
                <a:cs typeface="华文中宋" panose="02010600040101010101" charset="-122"/>
                <a:sym typeface="+mn-ea"/>
              </a:rPr>
              <a:t>实践是检验真理的唯一标准</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en-US" sz="3200" b="1" smtClean="0">
                <a:latin typeface="华文中宋" panose="02010600040101010101" charset="-122"/>
                <a:ea typeface="华文中宋" panose="02010600040101010101" charset="-122"/>
                <a:cs typeface="华文中宋" panose="02010600040101010101" charset="-122"/>
                <a:sym typeface="+mn-ea"/>
              </a:rPr>
              <a:t>一文的主要撰稿人和主要定稿人之一。</a:t>
            </a:r>
            <a:endParaRPr lang="zh-CN" altLang="en-US" sz="3200" b="1" smtClean="0">
              <a:latin typeface="华文中宋" panose="02010600040101010101" charset="-122"/>
              <a:ea typeface="华文中宋" panose="02010600040101010101" charset="-122"/>
              <a:cs typeface="华文中宋" panose="02010600040101010101" charset="-122"/>
              <a:sym typeface="+mn-ea"/>
            </a:endParaRPr>
          </a:p>
        </p:txBody>
      </p:sp>
      <p:pic>
        <p:nvPicPr>
          <p:cNvPr id="7" name="图片 6" descr="实践是检验真理的唯一标准另一作者：孙长江.jpg"/>
          <p:cNvPicPr>
            <a:picLocks noChangeAspect="1"/>
          </p:cNvPicPr>
          <p:nvPr/>
        </p:nvPicPr>
        <p:blipFill>
          <a:blip r:embed="rId1"/>
          <a:srcRect l="17854" t="14286" r="48778" b="14902"/>
          <a:stretch>
            <a:fillRect/>
          </a:stretch>
        </p:blipFill>
        <p:spPr>
          <a:xfrm>
            <a:off x="520700" y="430530"/>
            <a:ext cx="3464560" cy="58305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6"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226060" y="706755"/>
            <a:ext cx="11739245" cy="59004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rtlCol="0">
            <a:spAutoFit/>
          </a:bodyPr>
          <a:p>
            <a:pPr>
              <a:lnSpc>
                <a:spcPct val="90000"/>
              </a:lnSpc>
            </a:pPr>
            <a:r>
              <a:rPr lang="en-US" altLang="zh-CN" sz="2800" b="1" smtClean="0">
                <a:latin typeface="华文中宋" panose="02010600040101010101" charset="-122"/>
                <a:ea typeface="华文中宋" panose="02010600040101010101" charset="-122"/>
                <a:cs typeface="华文中宋" panose="02010600040101010101" charset="-122"/>
              </a:rPr>
              <a:t>      </a:t>
            </a:r>
            <a:r>
              <a:rPr lang="zh-CN" altLang="en-US" sz="2800" b="1" smtClean="0">
                <a:latin typeface="华文中宋" panose="02010600040101010101" charset="-122"/>
                <a:ea typeface="华文中宋" panose="02010600040101010101" charset="-122"/>
                <a:cs typeface="华文中宋" panose="02010600040101010101" charset="-122"/>
              </a:rPr>
              <a:t>这场大讨论的发生有着深刻的社会历史背景。</a:t>
            </a:r>
            <a:r>
              <a:rPr lang="en-US" altLang="zh-CN" sz="2800" b="1" smtClean="0">
                <a:latin typeface="华文中宋" panose="02010600040101010101" charset="-122"/>
                <a:ea typeface="华文中宋" panose="02010600040101010101" charset="-122"/>
                <a:cs typeface="华文中宋" panose="02010600040101010101" charset="-122"/>
              </a:rPr>
              <a:t>1976</a:t>
            </a:r>
            <a:r>
              <a:rPr lang="zh-CN" altLang="en-US" sz="2800" b="1" smtClean="0">
                <a:latin typeface="华文中宋" panose="02010600040101010101" charset="-122"/>
                <a:ea typeface="华文中宋" panose="02010600040101010101" charset="-122"/>
                <a:cs typeface="华文中宋" panose="02010600040101010101" charset="-122"/>
              </a:rPr>
              <a:t>年</a:t>
            </a:r>
            <a:r>
              <a:rPr lang="en-US" altLang="zh-CN" sz="2800" b="1" smtClean="0">
                <a:latin typeface="华文中宋" panose="02010600040101010101" charset="-122"/>
                <a:ea typeface="华文中宋" panose="02010600040101010101" charset="-122"/>
                <a:cs typeface="华文中宋" panose="02010600040101010101" charset="-122"/>
              </a:rPr>
              <a:t>10</a:t>
            </a:r>
            <a:r>
              <a:rPr lang="zh-CN" altLang="en-US" sz="2800" b="1" smtClean="0">
                <a:latin typeface="华文中宋" panose="02010600040101010101" charset="-122"/>
                <a:ea typeface="华文中宋" panose="02010600040101010101" charset="-122"/>
                <a:cs typeface="华文中宋" panose="02010600040101010101" charset="-122"/>
              </a:rPr>
              <a:t>月，</a:t>
            </a:r>
            <a:r>
              <a:rPr lang="zh-CN" altLang="en-US" sz="2800" b="1" smtClean="0">
                <a:highlight>
                  <a:srgbClr val="FFFF00"/>
                </a:highlight>
                <a:latin typeface="华文中宋" panose="02010600040101010101" charset="-122"/>
                <a:ea typeface="华文中宋" panose="02010600040101010101" charset="-122"/>
                <a:cs typeface="华文中宋" panose="02010600040101010101" charset="-122"/>
                <a:hlinkClick r:id="rId1"/>
              </a:rPr>
              <a:t>中央政治局</a:t>
            </a:r>
            <a:r>
              <a:rPr lang="zh-CN" altLang="en-US" sz="2800" b="1" smtClean="0">
                <a:latin typeface="华文中宋" panose="02010600040101010101" charset="-122"/>
                <a:ea typeface="华文中宋" panose="02010600040101010101" charset="-122"/>
                <a:cs typeface="华文中宋" panose="02010600040101010101" charset="-122"/>
              </a:rPr>
              <a:t>一举粉碎“</a:t>
            </a:r>
            <a:r>
              <a:rPr lang="zh-CN" altLang="en-US" sz="2800" b="1" smtClean="0">
                <a:highlight>
                  <a:srgbClr val="FFFF00"/>
                </a:highlight>
                <a:latin typeface="华文中宋" panose="02010600040101010101" charset="-122"/>
                <a:ea typeface="华文中宋" panose="02010600040101010101" charset="-122"/>
                <a:cs typeface="华文中宋" panose="02010600040101010101" charset="-122"/>
                <a:hlinkClick r:id="rId2"/>
              </a:rPr>
              <a:t>四人帮</a:t>
            </a:r>
            <a:r>
              <a:rPr lang="zh-CN" altLang="en-US" sz="2800" b="1" smtClean="0">
                <a:latin typeface="华文中宋" panose="02010600040101010101" charset="-122"/>
                <a:ea typeface="华文中宋" panose="02010600040101010101" charset="-122"/>
                <a:cs typeface="华文中宋" panose="02010600040101010101" charset="-122"/>
              </a:rPr>
              <a:t>”，结束了延续</a:t>
            </a:r>
            <a:r>
              <a:rPr lang="en-US" altLang="zh-CN" sz="2800" b="1" smtClean="0">
                <a:latin typeface="华文中宋" panose="02010600040101010101" charset="-122"/>
                <a:ea typeface="华文中宋" panose="02010600040101010101" charset="-122"/>
                <a:cs typeface="华文中宋" panose="02010600040101010101" charset="-122"/>
              </a:rPr>
              <a:t>10</a:t>
            </a:r>
            <a:r>
              <a:rPr lang="zh-CN" altLang="en-US" sz="2800" b="1" smtClean="0">
                <a:latin typeface="华文中宋" panose="02010600040101010101" charset="-122"/>
                <a:ea typeface="华文中宋" panose="02010600040101010101" charset="-122"/>
                <a:cs typeface="华文中宋" panose="02010600040101010101" charset="-122"/>
              </a:rPr>
              <a:t>年之久的“</a:t>
            </a:r>
            <a:r>
              <a:rPr lang="zh-CN" altLang="en-US" sz="2800" b="1" smtClean="0">
                <a:highlight>
                  <a:srgbClr val="FFFF00"/>
                </a:highlight>
                <a:latin typeface="华文中宋" panose="02010600040101010101" charset="-122"/>
                <a:ea typeface="华文中宋" panose="02010600040101010101" charset="-122"/>
                <a:cs typeface="华文中宋" panose="02010600040101010101" charset="-122"/>
                <a:hlinkClick r:id="rId3"/>
              </a:rPr>
              <a:t>文化大革命</a:t>
            </a:r>
            <a:r>
              <a:rPr lang="zh-CN" altLang="en-US" sz="2800" b="1" smtClean="0">
                <a:latin typeface="华文中宋" panose="02010600040101010101" charset="-122"/>
                <a:ea typeface="华文中宋" panose="02010600040101010101" charset="-122"/>
                <a:cs typeface="华文中宋" panose="02010600040101010101" charset="-122"/>
              </a:rPr>
              <a:t>”。举国欢腾，人心思变，百业待举，党面临着思想、政治、组织等各个领域全面拨乱反正的任务。但是，这一进程受到“</a:t>
            </a:r>
            <a:r>
              <a:rPr lang="zh-CN" altLang="en-US" sz="2800" b="1" smtClean="0">
                <a:highlight>
                  <a:srgbClr val="FFFF00"/>
                </a:highlight>
                <a:latin typeface="华文中宋" panose="02010600040101010101" charset="-122"/>
                <a:ea typeface="华文中宋" panose="02010600040101010101" charset="-122"/>
                <a:cs typeface="华文中宋" panose="02010600040101010101" charset="-122"/>
              </a:rPr>
              <a:t>两个凡是</a:t>
            </a:r>
            <a:r>
              <a:rPr lang="zh-CN" altLang="en-US" sz="2800" b="1" smtClean="0">
                <a:latin typeface="华文中宋" panose="02010600040101010101" charset="-122"/>
                <a:ea typeface="华文中宋" panose="02010600040101010101" charset="-122"/>
                <a:cs typeface="华文中宋" panose="02010600040101010101" charset="-122"/>
              </a:rPr>
              <a:t>”（即“</a:t>
            </a:r>
            <a:r>
              <a:rPr lang="zh-CN" altLang="en-US" sz="2800" b="1" smtClean="0">
                <a:solidFill>
                  <a:srgbClr val="FF0000"/>
                </a:solidFill>
                <a:highlight>
                  <a:srgbClr val="FFFF00"/>
                </a:highlight>
                <a:latin typeface="华文中宋" panose="02010600040101010101" charset="-122"/>
                <a:ea typeface="华文中宋" panose="02010600040101010101" charset="-122"/>
                <a:cs typeface="华文中宋" panose="02010600040101010101" charset="-122"/>
              </a:rPr>
              <a:t>凡是毛主席作出的决策，我们都坚决维护；凡是毛主席的指示，我们都始终不渝地遵循</a:t>
            </a:r>
            <a:r>
              <a:rPr lang="zh-CN" altLang="en-US" sz="2800" b="1" smtClean="0">
                <a:latin typeface="华文中宋" panose="02010600040101010101" charset="-122"/>
                <a:ea typeface="华文中宋" panose="02010600040101010101" charset="-122"/>
                <a:cs typeface="华文中宋" panose="02010600040101010101" charset="-122"/>
              </a:rPr>
              <a:t>”）错误方针的严重阻碍，党和国家的工作在前进中出现徘徊局面。</a:t>
            </a:r>
            <a:endParaRPr lang="zh-CN" altLang="en-US" sz="2800" b="1" smtClean="0">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800" b="1" smtClean="0">
                <a:latin typeface="华文中宋" panose="02010600040101010101" charset="-122"/>
                <a:ea typeface="华文中宋" panose="02010600040101010101" charset="-122"/>
                <a:cs typeface="华文中宋" panose="02010600040101010101" charset="-122"/>
              </a:rPr>
              <a:t>      </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针对这种状况</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邓小平多次旗帜鲜明地提出</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highlight>
                  <a:srgbClr val="FFFF00"/>
                </a:highlight>
                <a:latin typeface="华文中宋" panose="02010600040101010101" charset="-122"/>
                <a:ea typeface="华文中宋" panose="02010600040101010101" charset="-122"/>
                <a:cs typeface="华文中宋" panose="02010600040101010101" charset="-122"/>
                <a:sym typeface="+mn-ea"/>
              </a:rPr>
              <a:t>两个凡是</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不符合马克思主义</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我们要完整准确地理解毛泽东思想。与此同时</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其他老一辈无产阶级革命家和不少老同志也从不同角度提出</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要恢复和发扬党的实事求是的优良作风</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2424C8"/>
                </a:solidFill>
                <a:latin typeface="华文中宋" panose="02010600040101010101" charset="-122"/>
                <a:ea typeface="华文中宋" panose="02010600040101010101" charset="-122"/>
                <a:cs typeface="华文中宋" panose="02010600040101010101" charset="-122"/>
                <a:sym typeface="+mn-ea"/>
              </a:rPr>
              <a:t>正确认识与把握理论和实践的关系</a:t>
            </a:r>
            <a:r>
              <a:rPr lang="en-US" altLang="zh-CN" sz="2800" b="1">
                <a:solidFill>
                  <a:srgbClr val="2424C8"/>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2424C8"/>
                </a:solidFill>
                <a:latin typeface="华文中宋" panose="02010600040101010101" charset="-122"/>
                <a:ea typeface="华文中宋" panose="02010600040101010101" charset="-122"/>
                <a:cs typeface="华文中宋" panose="02010600040101010101" charset="-122"/>
                <a:sym typeface="+mn-ea"/>
              </a:rPr>
              <a:t>把实践作为检验真理的标准</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1977</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年秋季</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南京大学哲学系副主任</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胡福明</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完成了两篇稿子</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其中一篇是《</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实践是检验真理的标准</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》。经过中央党校和《光明日报》多次修改后</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,1978</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年</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5</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月</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11</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日</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《光明日报》头版刊登题为《实践是检验真理的唯一标准》的特约评论员文章</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由此引发了一场关于真理标准问题的大讨论</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成为党和国家实现历史性伟大转折的思想先导</a:t>
            </a:r>
            <a:r>
              <a:rPr lang="zh-CN"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zh-CN" altLang="zh-CN" sz="2800" b="1" smtClean="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088255" y="0"/>
            <a:ext cx="2214880" cy="706755"/>
          </a:xfrm>
          <a:prstGeom prst="rect">
            <a:avLst/>
          </a:prstGeom>
          <a:noFill/>
        </p:spPr>
        <p:txBody>
          <a:bodyPr wrap="none" rtlCol="0">
            <a:spAutoFit/>
          </a:bodyPr>
          <a:p>
            <a:pPr algn="l"/>
            <a:r>
              <a:rPr lang="zh-CN" altLang="en-US" sz="4000" b="1">
                <a:solidFill>
                  <a:srgbClr val="FF0000"/>
                </a:solidFill>
                <a:latin typeface="微软雅黑" panose="020B0503020204020204" charset="-122"/>
                <a:ea typeface="微软雅黑" panose="020B0503020204020204" charset="-122"/>
                <a:sym typeface="+mn-ea"/>
              </a:rPr>
              <a:t>作品背景</a:t>
            </a:r>
            <a:endParaRPr lang="zh-CN" altLang="en-US" sz="4000" b="1" strike="noStrike" noProof="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矩形 1"/>
          <p:cNvSpPr>
            <a:spLocks noChangeAspect="1"/>
          </p:cNvSpPr>
          <p:nvPr/>
        </p:nvSpPr>
        <p:spPr>
          <a:xfrm>
            <a:off x="641985" y="1097915"/>
            <a:ext cx="10908665" cy="5212080"/>
          </a:xfrm>
          <a:prstGeom prst="rect">
            <a:avLst/>
          </a:prstGeom>
          <a:noFill/>
          <a:ln w="9525">
            <a:noFill/>
          </a:ln>
        </p:spPr>
        <p:txBody>
          <a:bodyPr wrap="square">
            <a:spAutoFit/>
          </a:bodyPr>
          <a:p>
            <a:pPr algn="ctr" defTabSz="914400">
              <a:lnSpc>
                <a:spcPct val="130000"/>
              </a:lnSpc>
              <a:tabLst>
                <a:tab pos="1187450" algn="l"/>
                <a:tab pos="2164080" algn="l"/>
                <a:tab pos="3143250" algn="l"/>
                <a:tab pos="4191000" algn="l"/>
              </a:tabLst>
            </a:pPr>
            <a:r>
              <a:rPr lang="zh-CN" altLang="zh-CN" sz="4000" b="1">
                <a:solidFill>
                  <a:srgbClr val="FF0000"/>
                </a:solidFill>
                <a:latin typeface="华文中宋" panose="02010600040101010101" charset="-122"/>
                <a:ea typeface="华文中宋" panose="02010600040101010101" charset="-122"/>
                <a:cs typeface="华文中宋" panose="02010600040101010101" charset="-122"/>
              </a:rPr>
              <a:t>特约评论员文章</a:t>
            </a:r>
            <a:endParaRPr lang="zh-CN" altLang="zh-CN" sz="4000" b="1">
              <a:solidFill>
                <a:srgbClr val="FF0000"/>
              </a:solidFill>
              <a:latin typeface="华文中宋" panose="02010600040101010101" charset="-122"/>
              <a:ea typeface="华文中宋" panose="02010600040101010101" charset="-122"/>
              <a:cs typeface="华文中宋" panose="02010600040101010101" charset="-122"/>
            </a:endParaRPr>
          </a:p>
          <a:p>
            <a:pPr defTabSz="914400">
              <a:lnSpc>
                <a:spcPct val="130000"/>
              </a:lnSpc>
              <a:tabLst>
                <a:tab pos="1187450" algn="l"/>
                <a:tab pos="2164080" algn="l"/>
                <a:tab pos="3143250" algn="l"/>
                <a:tab pos="4191000" algn="l"/>
              </a:tabLst>
            </a:pP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      </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特约评论员文章是报刊约请有关权威人士就某一重大理论或现实问题发表看法的评论</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是评论员文章的特殊形式。论及的内容大都是事关全局和举足轻重的大问题</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具有极强的专题性、理论性和政论性</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往往在社会上产生较大的反响。它一般要求多侧面、多角度地展开论述</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zh-CN" sz="3600" b="1">
                <a:solidFill>
                  <a:srgbClr val="000000"/>
                </a:solidFill>
                <a:latin typeface="华文中宋" panose="02010600040101010101" charset="-122"/>
                <a:ea typeface="华文中宋" panose="02010600040101010101" charset="-122"/>
                <a:cs typeface="华文中宋" panose="02010600040101010101" charset="-122"/>
              </a:rPr>
              <a:t>强调理论的系统性和严密性。</a:t>
            </a:r>
            <a:endParaRPr lang="zh-CN" altLang="zh-CN" sz="3600" b="1">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989195" y="296545"/>
            <a:ext cx="2214880" cy="706755"/>
          </a:xfrm>
          <a:prstGeom prst="rect">
            <a:avLst/>
          </a:prstGeom>
          <a:noFill/>
        </p:spPr>
        <p:txBody>
          <a:bodyPr wrap="none" rtlCol="0">
            <a:spAutoFit/>
          </a:bodyPr>
          <a:p>
            <a:pPr algn="l"/>
            <a:r>
              <a:rPr lang="zh-CN" altLang="en-US" sz="4000" b="1" smtClean="0">
                <a:solidFill>
                  <a:srgbClr val="FF0000"/>
                </a:solidFill>
                <a:latin typeface="微软雅黑" panose="020B0503020204020204" charset="-122"/>
                <a:ea typeface="微软雅黑" panose="020B0503020204020204" charset="-122"/>
                <a:sym typeface="+mn-ea"/>
              </a:rPr>
              <a:t>相关常识</a:t>
            </a:r>
            <a:endParaRPr lang="zh-CN" altLang="en-US" sz="4000" b="1" strike="noStrike" noProof="1" smtClean="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2533"/>
                                        </p:tgtEl>
                                        <p:attrNameLst>
                                          <p:attrName>style.visibility</p:attrName>
                                        </p:attrNameLst>
                                      </p:cBhvr>
                                      <p:to>
                                        <p:strVal val="visible"/>
                                      </p:to>
                                    </p:set>
                                    <p:anim calcmode="lin" valueType="num">
                                      <p:cBhvr>
                                        <p:cTn id="12" dur="1000" fill="hold"/>
                                        <p:tgtEl>
                                          <p:spTgt spid="22533"/>
                                        </p:tgtEl>
                                        <p:attrNameLst>
                                          <p:attrName>ppt_w</p:attrName>
                                        </p:attrNameLst>
                                      </p:cBhvr>
                                      <p:tavLst>
                                        <p:tav tm="0">
                                          <p:val>
                                            <p:strVal val="#ppt_w*0.70"/>
                                          </p:val>
                                        </p:tav>
                                        <p:tav tm="100000">
                                          <p:val>
                                            <p:strVal val="#ppt_w"/>
                                          </p:val>
                                        </p:tav>
                                      </p:tavLst>
                                    </p:anim>
                                    <p:anim calcmode="lin" valueType="num">
                                      <p:cBhvr>
                                        <p:cTn id="13" dur="1000" fill="hold"/>
                                        <p:tgtEl>
                                          <p:spTgt spid="22533"/>
                                        </p:tgtEl>
                                        <p:attrNameLst>
                                          <p:attrName>ppt_h</p:attrName>
                                        </p:attrNameLst>
                                      </p:cBhvr>
                                      <p:tavLst>
                                        <p:tav tm="0">
                                          <p:val>
                                            <p:strVal val="#ppt_h"/>
                                          </p:val>
                                        </p:tav>
                                        <p:tav tm="100000">
                                          <p:val>
                                            <p:strVal val="#ppt_h"/>
                                          </p:val>
                                        </p:tav>
                                      </p:tavLst>
                                    </p:anim>
                                    <p:animEffect transition="in" filter="fade">
                                      <p:cBhvr>
                                        <p:cTn id="14" dur="1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6485" y="1062990"/>
            <a:ext cx="10019030" cy="5405755"/>
          </a:xfrm>
          <a:prstGeom prst="rect">
            <a:avLst/>
          </a:prstGeom>
          <a:noFill/>
        </p:spPr>
        <p:txBody>
          <a:bodyPr wrap="square" rtlCol="0" anchor="t">
            <a:spAutoFit/>
          </a:bodyPr>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1.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拨乱反正：</a:t>
            </a:r>
            <a:r>
              <a:rPr lang="zh-CN" altLang="en-US" sz="3600" b="1" smtClean="0">
                <a:latin typeface="华文中宋" panose="02010600040101010101" charset="-122"/>
                <a:ea typeface="华文中宋" panose="02010600040101010101" charset="-122"/>
                <a:cs typeface="华文中宋" panose="02010600040101010101" charset="-122"/>
                <a:sym typeface="+mn-ea"/>
              </a:rPr>
              <a:t>扭转乱象，归于正道。出自</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公羊传</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哀公十四年</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a:t>
            </a:r>
            <a:endParaRPr lang="zh-CN" altLang="en-US" sz="3600" b="1" smtClean="0">
              <a:latin typeface="华文中宋" panose="02010600040101010101" charset="-122"/>
              <a:ea typeface="华文中宋" panose="02010600040101010101" charset="-122"/>
              <a:cs typeface="华文中宋" panose="02010600040101010101" charset="-122"/>
              <a:sym typeface="+mn-ea"/>
            </a:endParaRPr>
          </a:p>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2.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炮制：</a:t>
            </a:r>
            <a:r>
              <a:rPr lang="zh-CN" altLang="en-US" sz="3600" b="1" smtClean="0">
                <a:latin typeface="华文中宋" panose="02010600040101010101" charset="-122"/>
                <a:ea typeface="华文中宋" panose="02010600040101010101" charset="-122"/>
                <a:cs typeface="华文中宋" panose="02010600040101010101" charset="-122"/>
                <a:sym typeface="+mn-ea"/>
              </a:rPr>
              <a:t>编造。</a:t>
            </a:r>
            <a:endParaRPr lang="zh-CN" altLang="en-US" sz="3600" b="1" smtClean="0">
              <a:latin typeface="华文中宋" panose="02010600040101010101" charset="-122"/>
              <a:ea typeface="华文中宋" panose="02010600040101010101" charset="-122"/>
              <a:cs typeface="华文中宋" panose="02010600040101010101" charset="-122"/>
              <a:sym typeface="+mn-ea"/>
            </a:endParaRPr>
          </a:p>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3.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胡诌</a:t>
            </a:r>
            <a:r>
              <a:rPr lang="en-US" altLang="zh-CN" sz="3600" b="1" err="1" smtClean="0">
                <a:solidFill>
                  <a:srgbClr val="FF0000"/>
                </a:solidFill>
                <a:latin typeface="华文中宋" panose="02010600040101010101" charset="-122"/>
                <a:ea typeface="华文中宋" panose="02010600040101010101" charset="-122"/>
                <a:cs typeface="华文中宋" panose="02010600040101010101" charset="-122"/>
                <a:sym typeface="+mn-ea"/>
              </a:rPr>
              <a:t>hú zhōu</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瞎编。</a:t>
            </a:r>
            <a:endParaRPr lang="zh-CN" altLang="en-US" sz="3600" b="1" smtClean="0">
              <a:latin typeface="华文中宋" panose="02010600040101010101" charset="-122"/>
              <a:ea typeface="华文中宋" panose="02010600040101010101" charset="-122"/>
              <a:cs typeface="华文中宋" panose="02010600040101010101" charset="-122"/>
              <a:sym typeface="+mn-ea"/>
            </a:endParaRPr>
          </a:p>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4.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无稽（</a:t>
            </a:r>
            <a:r>
              <a:rPr lang="en-US"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 jī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查核）之谈：</a:t>
            </a:r>
            <a:r>
              <a:rPr lang="zh-CN" altLang="en-US" sz="3600" b="1" smtClean="0">
                <a:latin typeface="华文中宋" panose="02010600040101010101" charset="-122"/>
                <a:ea typeface="华文中宋" panose="02010600040101010101" charset="-122"/>
                <a:cs typeface="华文中宋" panose="02010600040101010101" charset="-122"/>
                <a:sym typeface="+mn-ea"/>
              </a:rPr>
              <a:t>无根据说法。出自</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尚书</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大禹漠</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 </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稽首</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古时叩头的敬礼）</a:t>
            </a:r>
            <a:endParaRPr lang="zh-CN" altLang="en-US" sz="3600" b="1" smtClean="0">
              <a:latin typeface="华文中宋" panose="02010600040101010101" charset="-122"/>
              <a:ea typeface="华文中宋" panose="02010600040101010101" charset="-122"/>
              <a:cs typeface="华文中宋" panose="02010600040101010101" charset="-122"/>
              <a:sym typeface="+mn-ea"/>
            </a:endParaRPr>
          </a:p>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5.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自吹自擂（</a:t>
            </a:r>
            <a:r>
              <a:rPr lang="en-US" altLang="zh-CN" sz="3600" b="1" err="1" smtClean="0">
                <a:solidFill>
                  <a:srgbClr val="FF0000"/>
                </a:solidFill>
                <a:latin typeface="华文中宋" panose="02010600040101010101" charset="-122"/>
                <a:ea typeface="华文中宋" panose="02010600040101010101" charset="-122"/>
                <a:cs typeface="华文中宋" panose="02010600040101010101" charset="-122"/>
                <a:sym typeface="+mn-ea"/>
              </a:rPr>
              <a:t>léi</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3600" b="1" smtClean="0">
                <a:latin typeface="华文中宋" panose="02010600040101010101" charset="-122"/>
                <a:ea typeface="华文中宋" panose="02010600040101010101" charset="-122"/>
                <a:cs typeface="华文中宋" panose="02010600040101010101" charset="-122"/>
                <a:sym typeface="+mn-ea"/>
              </a:rPr>
              <a:t> </a:t>
            </a:r>
            <a:endParaRPr lang="zh-CN" altLang="en-US" sz="3600" b="1" smtClean="0">
              <a:latin typeface="华文中宋" panose="02010600040101010101" charset="-122"/>
              <a:ea typeface="华文中宋" panose="02010600040101010101" charset="-122"/>
              <a:cs typeface="华文中宋" panose="02010600040101010101" charset="-122"/>
              <a:sym typeface="+mn-ea"/>
            </a:endParaRPr>
          </a:p>
          <a:p>
            <a:pPr>
              <a:lnSpc>
                <a:spcPct val="120000"/>
              </a:lnSpc>
            </a:pPr>
            <a:r>
              <a:rPr lang="en-US" altLang="zh-CN" sz="3600" b="1" smtClean="0">
                <a:latin typeface="华文中宋" panose="02010600040101010101" charset="-122"/>
                <a:ea typeface="华文中宋" panose="02010600040101010101" charset="-122"/>
                <a:cs typeface="华文中宋" panose="02010600040101010101" charset="-122"/>
                <a:sym typeface="+mn-ea"/>
              </a:rPr>
              <a:t>6. </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葆 </a:t>
            </a:r>
            <a:r>
              <a:rPr lang="en-US" sz="3600" b="1" err="1" smtClean="0">
                <a:solidFill>
                  <a:srgbClr val="FF0000"/>
                </a:solidFill>
                <a:latin typeface="华文中宋" panose="02010600040101010101" charset="-122"/>
                <a:ea typeface="华文中宋" panose="02010600040101010101" charset="-122"/>
                <a:cs typeface="华文中宋" panose="02010600040101010101" charset="-122"/>
                <a:sym typeface="+mn-ea"/>
              </a:rPr>
              <a:t>bǎo</a:t>
            </a:r>
            <a:r>
              <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rPr>
              <a:t>（存）</a:t>
            </a:r>
            <a:endParaRPr lang="zh-CN" altLang="en-US" sz="3600" b="1" smtClean="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988560" y="356235"/>
            <a:ext cx="2214880" cy="706755"/>
          </a:xfrm>
          <a:prstGeom prst="rect">
            <a:avLst/>
          </a:prstGeom>
          <a:noFill/>
        </p:spPr>
        <p:txBody>
          <a:bodyPr wrap="none" rtlCol="0">
            <a:spAutoFit/>
          </a:bodyPr>
          <a:p>
            <a:pPr algn="l"/>
            <a:r>
              <a:rPr lang="zh-CN" altLang="en-US" sz="4000" b="1" smtClean="0">
                <a:solidFill>
                  <a:srgbClr val="FF0000"/>
                </a:solidFill>
                <a:sym typeface="+mn-ea"/>
              </a:rPr>
              <a:t>重点字词</a:t>
            </a:r>
            <a:endParaRPr lang="zh-CN" altLang="en-US" sz="4000" b="1" smtClean="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09345" y="1416050"/>
            <a:ext cx="9926320" cy="4521835"/>
          </a:xfrm>
          <a:prstGeom prst="rect">
            <a:avLst/>
          </a:prstGeom>
          <a:noFill/>
        </p:spPr>
        <p:txBody>
          <a:bodyPr wrap="none" rtlCol="0">
            <a:spAutoFit/>
          </a:bodyPr>
          <a:p>
            <a:pPr algn="l" fontAlgn="auto">
              <a:lnSpc>
                <a:spcPct val="160000"/>
              </a:lnSpc>
              <a:spcAft>
                <a:spcPct val="0"/>
              </a:spcAft>
              <a:tabLst>
                <a:tab pos="1188085" algn="l"/>
                <a:tab pos="2163445" algn="l"/>
                <a:tab pos="3142615" algn="l"/>
                <a:tab pos="4190365" algn="l"/>
              </a:tabLst>
            </a:pPr>
            <a:r>
              <a:rPr lang="zh-CN"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拨乱反正</a:t>
            </a:r>
            <a:r>
              <a:rPr lang="en-US"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治理混乱的局面</a:t>
            </a:r>
            <a:r>
              <a:rPr lang="en-US"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使恢复正常。</a:t>
            </a:r>
            <a:endParaRPr lang="zh-CN" altLang="zh-CN" sz="3600" b="1" strike="noStrike" noProof="1">
              <a:solidFill>
                <a:srgbClr val="FF0000"/>
              </a:solidFill>
              <a:latin typeface="华文中宋" panose="02010600040101010101" charset="-122"/>
              <a:ea typeface="华文中宋" panose="02010600040101010101" charset="-122"/>
              <a:cs typeface="华文中宋" panose="02010600040101010101" charset="-122"/>
            </a:endParaRPr>
          </a:p>
          <a:p>
            <a:pPr algn="l" fontAlgn="auto">
              <a:lnSpc>
                <a:spcPct val="160000"/>
              </a:lnSpc>
              <a:spcAft>
                <a:spcPct val="0"/>
              </a:spcAft>
              <a:tabLst>
                <a:tab pos="1188085" algn="l"/>
                <a:tab pos="2163445" algn="l"/>
                <a:tab pos="3142615" algn="l"/>
                <a:tab pos="4190365" algn="l"/>
              </a:tabLst>
            </a:pPr>
            <a:r>
              <a:rPr lang="zh-CN"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五花八门</a:t>
            </a:r>
            <a:r>
              <a:rPr lang="en-US"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形容花样繁多或变幻多端。</a:t>
            </a:r>
            <a:endParaRPr lang="zh-CN" altLang="zh-CN" sz="3600" b="1" strike="noStrike" noProof="1">
              <a:solidFill>
                <a:schemeClr val="tx1"/>
              </a:solidFill>
              <a:latin typeface="华文中宋" panose="02010600040101010101" charset="-122"/>
              <a:ea typeface="华文中宋" panose="02010600040101010101" charset="-122"/>
              <a:cs typeface="华文中宋" panose="02010600040101010101" charset="-122"/>
            </a:endParaRPr>
          </a:p>
          <a:p>
            <a:pPr algn="l" fontAlgn="auto">
              <a:lnSpc>
                <a:spcPct val="160000"/>
              </a:lnSpc>
              <a:spcAft>
                <a:spcPct val="0"/>
              </a:spcAft>
              <a:tabLst>
                <a:tab pos="1188085" algn="l"/>
                <a:tab pos="2163445" algn="l"/>
                <a:tab pos="3142615" algn="l"/>
                <a:tab pos="4190365" algn="l"/>
              </a:tabLst>
            </a:pPr>
            <a:r>
              <a:rPr lang="zh-CN"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自吹自擂</a:t>
            </a:r>
            <a:r>
              <a:rPr lang="en-US"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自己吹喇叭</a:t>
            </a:r>
            <a:r>
              <a:rPr lang="en-US"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自己打鼓</a:t>
            </a:r>
            <a:r>
              <a:rPr lang="en-US"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比喻自我吹嘘。</a:t>
            </a:r>
            <a:endParaRPr lang="zh-CN" altLang="zh-CN" sz="3600" b="1" strike="noStrike" noProof="1">
              <a:solidFill>
                <a:schemeClr val="tx1"/>
              </a:solidFill>
              <a:latin typeface="华文中宋" panose="02010600040101010101" charset="-122"/>
              <a:ea typeface="华文中宋" panose="02010600040101010101" charset="-122"/>
              <a:cs typeface="华文中宋" panose="02010600040101010101" charset="-122"/>
            </a:endParaRPr>
          </a:p>
          <a:p>
            <a:pPr algn="l" fontAlgn="auto">
              <a:lnSpc>
                <a:spcPct val="160000"/>
              </a:lnSpc>
              <a:spcAft>
                <a:spcPct val="0"/>
              </a:spcAft>
              <a:tabLst>
                <a:tab pos="1188085" algn="l"/>
                <a:tab pos="2163445" algn="l"/>
                <a:tab pos="3142615" algn="l"/>
                <a:tab pos="4190365" algn="l"/>
              </a:tabLst>
            </a:pPr>
            <a:r>
              <a:rPr lang="zh-CN"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无稽之谈</a:t>
            </a:r>
            <a:r>
              <a:rPr lang="en-US"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没有根据的言谈。</a:t>
            </a:r>
            <a:endParaRPr lang="zh-CN" altLang="zh-CN" sz="3600" b="1" strike="noStrike" noProof="1">
              <a:solidFill>
                <a:srgbClr val="FF0000"/>
              </a:solidFill>
              <a:latin typeface="华文中宋" panose="02010600040101010101" charset="-122"/>
              <a:ea typeface="华文中宋" panose="02010600040101010101" charset="-122"/>
              <a:cs typeface="华文中宋" panose="02010600040101010101" charset="-122"/>
            </a:endParaRPr>
          </a:p>
          <a:p>
            <a:pPr algn="l" fontAlgn="auto">
              <a:lnSpc>
                <a:spcPct val="160000"/>
              </a:lnSpc>
              <a:spcAft>
                <a:spcPct val="0"/>
              </a:spcAft>
              <a:tabLst>
                <a:tab pos="1188085" algn="l"/>
                <a:tab pos="2163445" algn="l"/>
                <a:tab pos="3142615" algn="l"/>
                <a:tab pos="4190365" algn="l"/>
              </a:tabLst>
            </a:pPr>
            <a:r>
              <a:rPr lang="zh-CN"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层出不穷</a:t>
            </a:r>
            <a:r>
              <a:rPr lang="en-US" altLang="zh-CN" sz="36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接连不断地出现</a:t>
            </a:r>
            <a:r>
              <a:rPr lang="en-US"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a:t>
            </a:r>
            <a:r>
              <a:rPr lang="zh-CN" altLang="zh-CN" sz="3600" b="1">
                <a:solidFill>
                  <a:schemeClr val="tx1"/>
                </a:solidFill>
                <a:uFill>
                  <a:solidFill>
                    <a:srgbClr val="000000"/>
                  </a:solidFill>
                </a:uFill>
                <a:latin typeface="华文中宋" panose="02010600040101010101" charset="-122"/>
                <a:ea typeface="华文中宋" panose="02010600040101010101" charset="-122"/>
                <a:cs typeface="华文中宋" panose="02010600040101010101" charset="-122"/>
                <a:sym typeface="+mn-ea"/>
              </a:rPr>
              <a:t>没有穷尽。</a:t>
            </a:r>
            <a:endParaRPr lang="zh-CN" altLang="zh-CN" sz="3600" b="1" strike="noStrike" noProof="1">
              <a:solidFill>
                <a:schemeClr val="tx1"/>
              </a:solidFill>
              <a:effectLst/>
              <a:uFill>
                <a:solidFill>
                  <a:srgbClr val="000000"/>
                </a:solidFill>
              </a:u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5255895" y="429895"/>
            <a:ext cx="1633220" cy="768350"/>
          </a:xfrm>
          <a:prstGeom prst="rect">
            <a:avLst/>
          </a:prstGeom>
          <a:noFill/>
        </p:spPr>
        <p:txBody>
          <a:bodyPr wrap="none" rtlCol="0">
            <a:spAutoFit/>
          </a:bodyPr>
          <a:p>
            <a:pPr algn="l"/>
            <a:r>
              <a:rPr lang="zh-CN" altLang="zh-CN" sz="4400" b="1">
                <a:solidFill>
                  <a:srgbClr val="FF0000"/>
                </a:solidFill>
                <a:latin typeface="微软雅黑" panose="020B0503020204020204" charset="-122"/>
                <a:ea typeface="微软雅黑" panose="020B0503020204020204" charset="-122"/>
                <a:cs typeface="Times New Roman" panose="02020603050405020304" pitchFamily="18" charset="0"/>
                <a:sym typeface="+mn-ea"/>
              </a:rPr>
              <a:t>词</a:t>
            </a:r>
            <a:r>
              <a:rPr lang="en-US" altLang="zh-CN" sz="4400" b="1">
                <a:solidFill>
                  <a:srgbClr val="FF0000"/>
                </a:solidFill>
                <a:latin typeface="微软雅黑" panose="020B0503020204020204" charset="-122"/>
                <a:ea typeface="微软雅黑" panose="020B0503020204020204" charset="-122"/>
                <a:cs typeface="Times New Roman" panose="02020603050405020304" pitchFamily="18" charset="0"/>
                <a:sym typeface="+mn-ea"/>
              </a:rPr>
              <a:t>  </a:t>
            </a:r>
            <a:r>
              <a:rPr lang="zh-CN" altLang="zh-CN" sz="4400" b="1">
                <a:solidFill>
                  <a:srgbClr val="FF0000"/>
                </a:solidFill>
                <a:latin typeface="微软雅黑" panose="020B0503020204020204" charset="-122"/>
                <a:ea typeface="微软雅黑" panose="020B0503020204020204" charset="-122"/>
                <a:cs typeface="Times New Roman" panose="02020603050405020304" pitchFamily="18" charset="0"/>
                <a:sym typeface="+mn-ea"/>
              </a:rPr>
              <a:t>语</a:t>
            </a:r>
            <a:endParaRPr lang="zh-CN" altLang="zh-CN" sz="4400" b="1" strike="noStrike" noProof="1">
              <a:solidFill>
                <a:srgbClr val="FF0000"/>
              </a:solidFill>
              <a:latin typeface="微软雅黑" panose="020B0503020204020204" charset="-122"/>
              <a:ea typeface="微软雅黑" panose="020B0503020204020204"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7104</Words>
  <Application>WPS 演示</Application>
  <PresentationFormat>宽屏</PresentationFormat>
  <Paragraphs>139</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华文行楷</vt:lpstr>
      <vt:lpstr>微软雅黑</vt:lpstr>
      <vt:lpstr>黑体</vt:lpstr>
      <vt:lpstr>华文中宋</vt:lpstr>
      <vt:lpstr>Times New Roman</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4</cp:revision>
  <dcterms:created xsi:type="dcterms:W3CDTF">2021-09-26T11:28:00Z</dcterms:created>
  <dcterms:modified xsi:type="dcterms:W3CDTF">2021-12-16T07:59:15Z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2664250F22F0406F9A4196CAD53AC6B1</vt:lpwstr>
  </property>
  <property fmtid="{D5CDD505-2E9C-101B-9397-08002B2CF9AE}" pid="3" name="KSOProductBuildVer">
    <vt:lpwstr>2052-11.1.0.11115</vt:lpwstr>
  </property>
</Properties>
</file>