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77" r:id="rId2"/>
    <p:sldId id="270" r:id="rId3"/>
    <p:sldId id="271" r:id="rId4"/>
    <p:sldId id="272" r:id="rId5"/>
    <p:sldId id="274" r:id="rId6"/>
    <p:sldId id="273" r:id="rId7"/>
    <p:sldId id="276" r:id="rId8"/>
    <p:sldId id="264" r:id="rId9"/>
    <p:sldId id="285" r:id="rId10"/>
    <p:sldId id="287" r:id="rId11"/>
    <p:sldId id="286" r:id="rId12"/>
    <p:sldId id="288" r:id="rId13"/>
    <p:sldId id="289" r:id="rId14"/>
    <p:sldId id="290" r:id="rId15"/>
    <p:sldId id="278" r:id="rId16"/>
    <p:sldId id="262" r:id="rId17"/>
    <p:sldId id="266" r:id="rId18"/>
    <p:sldId id="280" r:id="rId19"/>
    <p:sldId id="279" r:id="rId20"/>
    <p:sldId id="281" r:id="rId21"/>
    <p:sldId id="282" r:id="rId22"/>
    <p:sldId id="284" r:id="rId23"/>
    <p:sldId id="283" r:id="rId24"/>
    <p:sldId id="291" r:id="rId25"/>
    <p:sldId id="292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AA926"/>
    <a:srgbClr val="FFFF99"/>
    <a:srgbClr val="D1E488"/>
    <a:srgbClr val="FFFFFF"/>
    <a:srgbClr val="FFFFCC"/>
    <a:srgbClr val="93C7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041" autoAdjust="0"/>
  </p:normalViewPr>
  <p:slideViewPr>
    <p:cSldViewPr>
      <p:cViewPr varScale="1">
        <p:scale>
          <a:sx n="86" d="100"/>
          <a:sy n="86" d="100"/>
        </p:scale>
        <p:origin x="149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E8CEE-6EBA-4191-A185-9E3AEDD43FD7}" type="datetimeFigureOut">
              <a:rPr lang="zh-CN" altLang="en-US" smtClean="0"/>
              <a:t>2017/3/16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20DD42-1B21-400A-AB94-75645A7083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73338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20DD42-1B21-400A-AB94-75645A70837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18115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7E6F1B-2DFE-4D9E-AD91-3A9E646A8FB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2248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20DD42-1B21-400A-AB94-75645A70837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00220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20DD42-1B21-400A-AB94-75645A70837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9213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20DD42-1B21-400A-AB94-75645A70837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49884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20DD42-1B21-400A-AB94-75645A70837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8093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586" y="696913"/>
            <a:ext cx="5200650" cy="5468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71600" y="2130425"/>
            <a:ext cx="7772400" cy="1470025"/>
          </a:xfrm>
        </p:spPr>
        <p:txBody>
          <a:bodyPr/>
          <a:lstStyle>
            <a:lvl1pPr algn="r">
              <a:defRPr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743200" y="3886200"/>
            <a:ext cx="6400800" cy="766936"/>
          </a:xfrm>
          <a:solidFill>
            <a:schemeClr val="bg1">
              <a:alpha val="50000"/>
            </a:schemeClr>
          </a:solidFill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3" hasCustomPrompt="1"/>
          </p:nvPr>
        </p:nvSpPr>
        <p:spPr>
          <a:xfrm>
            <a:off x="7452320" y="333375"/>
            <a:ext cx="1368425" cy="363538"/>
          </a:xfrm>
        </p:spPr>
        <p:txBody>
          <a:bodyPr>
            <a:noAutofit/>
          </a:bodyPr>
          <a:lstStyle>
            <a:lvl1pPr marL="0" indent="0" algn="ctr">
              <a:buNone/>
              <a:defRPr sz="2000" b="1">
                <a:solidFill>
                  <a:srgbClr val="6AA926"/>
                </a:solidFill>
              </a:defRPr>
            </a:lvl1pPr>
          </a:lstStyle>
          <a:p>
            <a:pPr lvl="0"/>
            <a:r>
              <a:rPr lang="en-US" altLang="zh-CN" dirty="0" smtClean="0"/>
              <a:t>LOGO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30564"/>
            <a:ext cx="2749550" cy="5913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菱形 6"/>
          <p:cNvSpPr/>
          <p:nvPr userDrawn="1"/>
        </p:nvSpPr>
        <p:spPr>
          <a:xfrm>
            <a:off x="3131840" y="1268760"/>
            <a:ext cx="457130" cy="457130"/>
          </a:xfrm>
          <a:prstGeom prst="diamond">
            <a:avLst/>
          </a:prstGeom>
          <a:solidFill>
            <a:srgbClr val="6AA926"/>
          </a:solidFill>
          <a:ln>
            <a:solidFill>
              <a:srgbClr val="6AA926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1</a:t>
            </a:r>
            <a:endParaRPr lang="zh-CN" altLang="en-US" b="1" dirty="0"/>
          </a:p>
        </p:txBody>
      </p:sp>
      <p:sp>
        <p:nvSpPr>
          <p:cNvPr id="9" name="菱形 8"/>
          <p:cNvSpPr/>
          <p:nvPr userDrawn="1"/>
        </p:nvSpPr>
        <p:spPr>
          <a:xfrm>
            <a:off x="3149351" y="2231191"/>
            <a:ext cx="457130" cy="457130"/>
          </a:xfrm>
          <a:prstGeom prst="diamond">
            <a:avLst/>
          </a:prstGeom>
          <a:solidFill>
            <a:srgbClr val="6AA926"/>
          </a:solidFill>
          <a:ln>
            <a:solidFill>
              <a:srgbClr val="6AA926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2</a:t>
            </a:r>
            <a:endParaRPr lang="zh-CN" altLang="en-US" b="1" dirty="0"/>
          </a:p>
        </p:txBody>
      </p:sp>
      <p:sp>
        <p:nvSpPr>
          <p:cNvPr id="11" name="菱形 10"/>
          <p:cNvSpPr/>
          <p:nvPr userDrawn="1"/>
        </p:nvSpPr>
        <p:spPr>
          <a:xfrm>
            <a:off x="3131840" y="3082850"/>
            <a:ext cx="457130" cy="457130"/>
          </a:xfrm>
          <a:prstGeom prst="diamond">
            <a:avLst/>
          </a:prstGeom>
          <a:solidFill>
            <a:srgbClr val="6AA926"/>
          </a:solidFill>
          <a:ln>
            <a:solidFill>
              <a:srgbClr val="6AA926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3</a:t>
            </a:r>
            <a:endParaRPr lang="zh-CN" altLang="en-US" b="1" dirty="0"/>
          </a:p>
        </p:txBody>
      </p:sp>
      <p:sp>
        <p:nvSpPr>
          <p:cNvPr id="12" name="菱形 11"/>
          <p:cNvSpPr/>
          <p:nvPr userDrawn="1"/>
        </p:nvSpPr>
        <p:spPr>
          <a:xfrm>
            <a:off x="3131840" y="3979982"/>
            <a:ext cx="457130" cy="457130"/>
          </a:xfrm>
          <a:prstGeom prst="diamond">
            <a:avLst/>
          </a:prstGeom>
          <a:solidFill>
            <a:srgbClr val="6AA926"/>
          </a:solidFill>
          <a:ln>
            <a:solidFill>
              <a:srgbClr val="6AA926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4</a:t>
            </a:r>
            <a:endParaRPr lang="zh-CN" altLang="en-US" b="1" dirty="0"/>
          </a:p>
        </p:txBody>
      </p:sp>
      <p:sp>
        <p:nvSpPr>
          <p:cNvPr id="15" name="日期占位符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2017/3/16</a:t>
            </a:fld>
            <a:endParaRPr lang="zh-CN" altLang="en-US"/>
          </a:p>
        </p:txBody>
      </p:sp>
      <p:sp>
        <p:nvSpPr>
          <p:cNvPr id="16" name="页脚占位符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7" name="灯片编号占位符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5" name="内容占位符 24"/>
          <p:cNvSpPr>
            <a:spLocks noGrp="1"/>
          </p:cNvSpPr>
          <p:nvPr>
            <p:ph sz="quarter" idx="13"/>
          </p:nvPr>
        </p:nvSpPr>
        <p:spPr>
          <a:xfrm>
            <a:off x="3822505" y="1268289"/>
            <a:ext cx="4320480" cy="457200"/>
          </a:xfrm>
        </p:spPr>
        <p:txBody>
          <a:bodyPr>
            <a:noAutofit/>
          </a:bodyPr>
          <a:lstStyle>
            <a:lvl1pPr marL="0" indent="0">
              <a:buNone/>
              <a:defRPr sz="2400"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26" name="内容占位符 24"/>
          <p:cNvSpPr>
            <a:spLocks noGrp="1"/>
          </p:cNvSpPr>
          <p:nvPr>
            <p:ph sz="quarter" idx="14"/>
          </p:nvPr>
        </p:nvSpPr>
        <p:spPr>
          <a:xfrm>
            <a:off x="3822505" y="2210662"/>
            <a:ext cx="4320480" cy="457200"/>
          </a:xfrm>
        </p:spPr>
        <p:txBody>
          <a:bodyPr>
            <a:noAutofit/>
          </a:bodyPr>
          <a:lstStyle>
            <a:lvl1pPr marL="0" indent="0">
              <a:buNone/>
              <a:defRPr sz="2400"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27" name="内容占位符 24"/>
          <p:cNvSpPr>
            <a:spLocks noGrp="1"/>
          </p:cNvSpPr>
          <p:nvPr>
            <p:ph sz="quarter" idx="15"/>
          </p:nvPr>
        </p:nvSpPr>
        <p:spPr>
          <a:xfrm>
            <a:off x="3822505" y="3115816"/>
            <a:ext cx="4320480" cy="457200"/>
          </a:xfrm>
        </p:spPr>
        <p:txBody>
          <a:bodyPr>
            <a:noAutofit/>
          </a:bodyPr>
          <a:lstStyle>
            <a:lvl1pPr marL="0" indent="0">
              <a:buNone/>
              <a:defRPr sz="2400"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28" name="内容占位符 24"/>
          <p:cNvSpPr>
            <a:spLocks noGrp="1"/>
          </p:cNvSpPr>
          <p:nvPr>
            <p:ph sz="quarter" idx="16"/>
          </p:nvPr>
        </p:nvSpPr>
        <p:spPr>
          <a:xfrm>
            <a:off x="3822505" y="3979912"/>
            <a:ext cx="4320480" cy="457200"/>
          </a:xfrm>
        </p:spPr>
        <p:txBody>
          <a:bodyPr>
            <a:noAutofit/>
          </a:bodyPr>
          <a:lstStyle>
            <a:lvl1pPr marL="0" indent="0">
              <a:buNone/>
              <a:defRPr sz="2400"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29" name="菱形 28"/>
          <p:cNvSpPr/>
          <p:nvPr userDrawn="1"/>
        </p:nvSpPr>
        <p:spPr>
          <a:xfrm>
            <a:off x="3131840" y="4844078"/>
            <a:ext cx="457130" cy="457130"/>
          </a:xfrm>
          <a:prstGeom prst="diamond">
            <a:avLst/>
          </a:prstGeom>
          <a:solidFill>
            <a:srgbClr val="6AA926"/>
          </a:solidFill>
          <a:ln>
            <a:solidFill>
              <a:srgbClr val="6AA926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5</a:t>
            </a:r>
            <a:endParaRPr lang="zh-CN" altLang="en-US" b="1" dirty="0"/>
          </a:p>
        </p:txBody>
      </p:sp>
      <p:sp>
        <p:nvSpPr>
          <p:cNvPr id="30" name="内容占位符 24"/>
          <p:cNvSpPr>
            <a:spLocks noGrp="1"/>
          </p:cNvSpPr>
          <p:nvPr>
            <p:ph sz="quarter" idx="17"/>
          </p:nvPr>
        </p:nvSpPr>
        <p:spPr>
          <a:xfrm>
            <a:off x="3822505" y="4844008"/>
            <a:ext cx="4320480" cy="457200"/>
          </a:xfrm>
        </p:spPr>
        <p:txBody>
          <a:bodyPr>
            <a:noAutofit/>
          </a:bodyPr>
          <a:lstStyle>
            <a:lvl1pPr marL="0" indent="0">
              <a:buNone/>
              <a:defRPr sz="2400"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18" name="文本占位符 10"/>
          <p:cNvSpPr>
            <a:spLocks noGrp="1"/>
          </p:cNvSpPr>
          <p:nvPr>
            <p:ph type="body" sz="quarter" idx="18" hasCustomPrompt="1"/>
          </p:nvPr>
        </p:nvSpPr>
        <p:spPr>
          <a:xfrm>
            <a:off x="7452320" y="333375"/>
            <a:ext cx="1368425" cy="363538"/>
          </a:xfrm>
        </p:spPr>
        <p:txBody>
          <a:bodyPr>
            <a:noAutofit/>
          </a:bodyPr>
          <a:lstStyle>
            <a:lvl1pPr marL="0" indent="0" algn="ctr">
              <a:buNone/>
              <a:defRPr sz="2000" b="1">
                <a:solidFill>
                  <a:srgbClr val="6AA926"/>
                </a:solidFill>
              </a:defRPr>
            </a:lvl1pPr>
          </a:lstStyle>
          <a:p>
            <a:pPr lvl="0"/>
            <a:r>
              <a:rPr lang="en-US" altLang="zh-CN" dirty="0" smtClean="0"/>
              <a:t>LOGO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873281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solidFill>
            <a:schemeClr val="bg1">
              <a:alpha val="50000"/>
            </a:schemeClr>
          </a:solidFill>
        </p:spPr>
        <p:txBody>
          <a:bodyPr/>
          <a:lstStyle>
            <a:lvl1pPr>
              <a:defRPr>
                <a:latin typeface="Rockwell Extra Bold" pitchFamily="18" charset="0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60325"/>
            <a:ext cx="9066213" cy="674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036" y="3332082"/>
            <a:ext cx="3352964" cy="352591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577278">
            <a:off x="6069461" y="6015465"/>
            <a:ext cx="383541" cy="369843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57510" flipH="1">
            <a:off x="5953149" y="5574247"/>
            <a:ext cx="388005" cy="408791"/>
          </a:xfrm>
          <a:prstGeom prst="rect">
            <a:avLst/>
          </a:prstGeom>
        </p:spPr>
      </p:pic>
      <p:pic>
        <p:nvPicPr>
          <p:cNvPr id="3072" name="图片 3071"/>
          <p:cNvPicPr>
            <a:picLocks noChangeAspect="1"/>
          </p:cNvPicPr>
          <p:nvPr userDrawn="1"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738465">
            <a:off x="6518732" y="5842798"/>
            <a:ext cx="300904" cy="317024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 userDrawn="1"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5286636" y="5963049"/>
            <a:ext cx="574574" cy="605355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366619">
            <a:off x="4911150" y="6362453"/>
            <a:ext cx="545656" cy="526168"/>
          </a:xfrm>
          <a:prstGeom prst="rect">
            <a:avLst/>
          </a:prstGeom>
        </p:spPr>
      </p:pic>
      <p:sp>
        <p:nvSpPr>
          <p:cNvPr id="12" name="文本占位符 10"/>
          <p:cNvSpPr>
            <a:spLocks noGrp="1"/>
          </p:cNvSpPr>
          <p:nvPr>
            <p:ph type="body" sz="quarter" idx="14" hasCustomPrompt="1"/>
          </p:nvPr>
        </p:nvSpPr>
        <p:spPr>
          <a:xfrm>
            <a:off x="251520" y="333375"/>
            <a:ext cx="1368425" cy="363538"/>
          </a:xfrm>
        </p:spPr>
        <p:txBody>
          <a:bodyPr>
            <a:noAutofit/>
          </a:bodyPr>
          <a:lstStyle>
            <a:lvl1pPr marL="0" indent="0" algn="ctr">
              <a:buNone/>
              <a:defRPr sz="2000" b="1">
                <a:solidFill>
                  <a:srgbClr val="6AA926"/>
                </a:solidFill>
              </a:defRPr>
            </a:lvl1pPr>
          </a:lstStyle>
          <a:p>
            <a:pPr lvl="0"/>
            <a:r>
              <a:rPr lang="en-US" altLang="zh-CN" dirty="0" smtClean="0"/>
              <a:t>LOGO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6548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占位符 10"/>
          <p:cNvSpPr>
            <a:spLocks noGrp="1"/>
          </p:cNvSpPr>
          <p:nvPr>
            <p:ph type="body" sz="quarter" idx="13" hasCustomPrompt="1"/>
          </p:nvPr>
        </p:nvSpPr>
        <p:spPr>
          <a:xfrm>
            <a:off x="7452320" y="333375"/>
            <a:ext cx="1368425" cy="363538"/>
          </a:xfrm>
        </p:spPr>
        <p:txBody>
          <a:bodyPr>
            <a:noAutofit/>
          </a:bodyPr>
          <a:lstStyle>
            <a:lvl1pPr marL="0" indent="0" algn="ctr">
              <a:buNone/>
              <a:defRPr sz="2000" b="1">
                <a:solidFill>
                  <a:srgbClr val="6AA926"/>
                </a:solidFill>
              </a:defRPr>
            </a:lvl1pPr>
          </a:lstStyle>
          <a:p>
            <a:pPr lvl="0"/>
            <a:r>
              <a:rPr lang="en-US" altLang="zh-CN" dirty="0" smtClean="0"/>
              <a:t>LOGO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73678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696913"/>
            <a:ext cx="5200650" cy="5468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26713" y="2857500"/>
            <a:ext cx="8229600" cy="1143000"/>
          </a:xfrm>
          <a:solidFill>
            <a:schemeClr val="bg1">
              <a:alpha val="50000"/>
            </a:schemeClr>
          </a:solidFill>
        </p:spPr>
        <p:txBody>
          <a:bodyPr/>
          <a:lstStyle>
            <a:lvl1pPr algn="l">
              <a:defRPr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7" name="文本占位符 10"/>
          <p:cNvSpPr>
            <a:spLocks noGrp="1"/>
          </p:cNvSpPr>
          <p:nvPr>
            <p:ph type="body" sz="quarter" idx="13" hasCustomPrompt="1"/>
          </p:nvPr>
        </p:nvSpPr>
        <p:spPr>
          <a:xfrm>
            <a:off x="251520" y="333375"/>
            <a:ext cx="1368425" cy="363538"/>
          </a:xfrm>
        </p:spPr>
        <p:txBody>
          <a:bodyPr>
            <a:noAutofit/>
          </a:bodyPr>
          <a:lstStyle>
            <a:lvl1pPr marL="0" indent="0" algn="ctr">
              <a:buNone/>
              <a:defRPr sz="2000" b="1">
                <a:solidFill>
                  <a:srgbClr val="6AA926"/>
                </a:solidFill>
              </a:defRPr>
            </a:lvl1pPr>
          </a:lstStyle>
          <a:p>
            <a:pPr lvl="0"/>
            <a:r>
              <a:rPr lang="en-US" altLang="zh-CN" dirty="0" smtClean="0"/>
              <a:t>LOGO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32479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Cover-TextureForeGroun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796303"/>
            <a:ext cx="7086600" cy="1847850"/>
          </a:xfrm>
        </p:spPr>
        <p:txBody>
          <a:bodyPr rtlCol="0" anchor="b">
            <a:noAutofit/>
            <a:scene3d>
              <a:camera prst="orthographicFront"/>
              <a:lightRig rig="threePt" dir="t">
                <a:rot lat="0" lon="0" rev="10800000"/>
              </a:lightRig>
            </a:scene3d>
            <a:sp3d extrusionH="25400">
              <a:bevelT w="12700" h="12700" prst="relaxedInset"/>
              <a:bevelB w="12700" h="12700" prst="relaxedInset"/>
            </a:sp3d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54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25400" dist="19050" dir="4200000" algn="ctr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66565"/>
            <a:ext cx="7086600" cy="1752600"/>
          </a:xfrm>
        </p:spPr>
        <p:txBody>
          <a:bodyPr rtlCol="0">
            <a:noAutofit/>
            <a:scene3d>
              <a:camera prst="orthographicFront"/>
              <a:lightRig rig="threePt" dir="t">
                <a:rot lat="0" lon="0" rev="10800000"/>
              </a:lightRig>
            </a:scene3d>
            <a:sp3d extrusionH="25400">
              <a:bevelT w="12700" h="12700" prst="relaxedInset"/>
              <a:bevelB w="12700" h="12700" prst="relaxedInset"/>
            </a:sp3d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000" b="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25400" dist="19050" dir="4200000" algn="ctr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988050" y="6221413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95400" y="6221413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15593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54" r:id="rId3"/>
    <p:sldLayoutId id="2147483655" r:id="rId4"/>
    <p:sldLayoutId id="2147483661" r:id="rId5"/>
    <p:sldLayoutId id="2147483663" r:id="rId6"/>
    <p:sldLayoutId id="2147483660" r:id="rId7"/>
    <p:sldLayoutId id="2147483664" r:id="rId8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slide" Target="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slide" Target="slide9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slide" Target="slide9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slide" Target="slide9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slide" Target="slide9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image" Target="../media/image15.jpg"/><Relationship Id="rId7" Type="http://schemas.openxmlformats.org/officeDocument/2006/relationships/image" Target="../media/image17.jpg"/><Relationship Id="rId12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4.xml"/><Relationship Id="rId6" Type="http://schemas.openxmlformats.org/officeDocument/2006/relationships/slide" Target="slide13.xml"/><Relationship Id="rId11" Type="http://schemas.openxmlformats.org/officeDocument/2006/relationships/image" Target="../media/image19.jpg"/><Relationship Id="rId5" Type="http://schemas.openxmlformats.org/officeDocument/2006/relationships/image" Target="../media/image16.jpg"/><Relationship Id="rId10" Type="http://schemas.openxmlformats.org/officeDocument/2006/relationships/slide" Target="slide12.xml"/><Relationship Id="rId4" Type="http://schemas.openxmlformats.org/officeDocument/2006/relationships/slide" Target="slide14.xml"/><Relationship Id="rId9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67744" y="2060848"/>
            <a:ext cx="4701928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cap="none" spc="0" dirty="0" smtClean="0">
                <a:ln/>
                <a:solidFill>
                  <a:schemeClr val="accent3"/>
                </a:solidFill>
                <a:effectLst/>
              </a:rPr>
              <a:t>一、常规训练</a:t>
            </a:r>
            <a:endParaRPr lang="en-US" altLang="zh-CN" sz="5400" b="1" cap="none" spc="0" dirty="0" smtClean="0">
              <a:ln/>
              <a:solidFill>
                <a:schemeClr val="accent3"/>
              </a:solidFill>
              <a:effectLst/>
            </a:endParaRPr>
          </a:p>
          <a:p>
            <a:pPr algn="ctr">
              <a:lnSpc>
                <a:spcPct val="150000"/>
              </a:lnSpc>
            </a:pPr>
            <a:r>
              <a:rPr lang="en-US" altLang="zh-CN" sz="5400" b="1" dirty="0" smtClean="0">
                <a:ln/>
                <a:solidFill>
                  <a:schemeClr val="accent3"/>
                </a:solidFill>
              </a:rPr>
              <a:t> 《</a:t>
            </a:r>
            <a:r>
              <a:rPr lang="zh-CN" altLang="en-US" sz="5400" b="1" dirty="0" smtClean="0">
                <a:ln/>
                <a:solidFill>
                  <a:schemeClr val="accent3"/>
                </a:solidFill>
              </a:rPr>
              <a:t>论语</a:t>
            </a:r>
            <a:r>
              <a:rPr lang="en-US" altLang="zh-CN" sz="5400" b="1" dirty="0" smtClean="0">
                <a:ln/>
                <a:solidFill>
                  <a:schemeClr val="accent3"/>
                </a:solidFill>
              </a:rPr>
              <a:t>·</a:t>
            </a:r>
            <a:r>
              <a:rPr lang="zh-CN" altLang="en-US" sz="5400" b="1" dirty="0">
                <a:ln/>
                <a:solidFill>
                  <a:schemeClr val="accent3"/>
                </a:solidFill>
              </a:rPr>
              <a:t>为政</a:t>
            </a:r>
            <a:r>
              <a:rPr lang="en-US" altLang="zh-CN" sz="5400" b="1" dirty="0" smtClean="0">
                <a:ln/>
                <a:solidFill>
                  <a:schemeClr val="accent3"/>
                </a:solidFill>
              </a:rPr>
              <a:t>》</a:t>
            </a:r>
            <a:endParaRPr lang="zh-CN" altLang="en-US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933330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68"/>
            <a:ext cx="9144000" cy="682453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23528" y="476672"/>
            <a:ext cx="36724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FF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霞光图</a:t>
            </a:r>
            <a:endParaRPr lang="zh-CN" altLang="en-US" sz="4400" b="1" dirty="0">
              <a:solidFill>
                <a:srgbClr val="FFFF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7162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50" y="190500"/>
            <a:ext cx="8928100" cy="6477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23528" y="476672"/>
            <a:ext cx="36724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FFFF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星光</a:t>
            </a:r>
            <a:r>
              <a:rPr lang="zh-CN" altLang="en-US" sz="4400" b="1" dirty="0" smtClean="0">
                <a:solidFill>
                  <a:srgbClr val="FFFF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图</a:t>
            </a:r>
            <a:endParaRPr lang="zh-CN" altLang="en-US" sz="4400" b="1" dirty="0">
              <a:solidFill>
                <a:srgbClr val="FFFF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8674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23528" y="476672"/>
            <a:ext cx="36724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FFFF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灯光</a:t>
            </a:r>
            <a:r>
              <a:rPr lang="zh-CN" altLang="en-US" sz="4400" b="1" dirty="0" smtClean="0">
                <a:solidFill>
                  <a:srgbClr val="FFFF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图</a:t>
            </a:r>
            <a:endParaRPr lang="zh-CN" altLang="en-US" sz="4400" b="1" dirty="0">
              <a:solidFill>
                <a:srgbClr val="FFFF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2084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23528" y="476672"/>
            <a:ext cx="36724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FF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海滩乘凉图</a:t>
            </a:r>
            <a:endParaRPr lang="zh-CN" altLang="en-US" sz="4400" b="1" dirty="0">
              <a:solidFill>
                <a:srgbClr val="FFFF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1924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892"/>
            <a:ext cx="9144000" cy="683710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23528" y="476672"/>
            <a:ext cx="36724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FF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月光图</a:t>
            </a:r>
            <a:endParaRPr lang="zh-CN" altLang="en-US" sz="4400" b="1" dirty="0">
              <a:solidFill>
                <a:srgbClr val="FFFF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5793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63888" y="764704"/>
            <a:ext cx="25538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6AA9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总结提升</a:t>
            </a:r>
            <a:endParaRPr lang="zh-CN" altLang="en-US" sz="3600" b="1" dirty="0">
              <a:solidFill>
                <a:srgbClr val="6AA9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7584" y="2348880"/>
            <a:ext cx="80264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      本文</a:t>
            </a:r>
            <a:r>
              <a:rPr lang="zh-CN" altLang="en-US" sz="3600" b="1" dirty="0" smtClean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描绘</a:t>
            </a:r>
            <a:r>
              <a:rPr lang="zh-CN" altLang="en-US" sz="36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了夏夜海滨特有的景色和海滨沙滩上劳动者闲适、欢愉的休憩场面，</a:t>
            </a:r>
            <a:r>
              <a:rPr lang="zh-CN" altLang="en-US" sz="3600" b="1" dirty="0" smtClean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抒发</a:t>
            </a:r>
            <a:r>
              <a:rPr lang="zh-CN" altLang="en-US" sz="36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了作者对海滨夏夜优美景色的喜爱和对人民幸福生活的由衷祝福。</a:t>
            </a:r>
            <a:endParaRPr lang="zh-CN" altLang="en-US" sz="36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104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4"/>
          </p:nvPr>
        </p:nvSpPr>
        <p:spPr>
          <a:xfrm>
            <a:off x="323528" y="404664"/>
            <a:ext cx="2952328" cy="1512168"/>
          </a:xfrm>
          <a:solidFill>
            <a:schemeClr val="bg1">
              <a:alpha val="31000"/>
            </a:schemeClr>
          </a:solidFill>
        </p:spPr>
        <p:txBody>
          <a:bodyPr/>
          <a:lstStyle/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611560" y="699083"/>
            <a:ext cx="26642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rgbClr val="6AA926"/>
                </a:solidFill>
                <a:latin typeface="微软雅黑" pitchFamily="34" charset="-122"/>
                <a:ea typeface="微软雅黑" pitchFamily="34" charset="-122"/>
              </a:rPr>
              <a:t>作业：</a:t>
            </a:r>
            <a:endParaRPr lang="en-US" altLang="zh-CN" sz="5400" b="1" dirty="0" smtClean="0">
              <a:solidFill>
                <a:srgbClr val="6AA9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3528" y="2228086"/>
            <a:ext cx="871296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积累本课生字词并抄写在练习本上。</a:t>
            </a:r>
            <a:endParaRPr lang="en-US" altLang="zh-CN" sz="40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同步</a:t>
            </a:r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练习</a:t>
            </a:r>
            <a:r>
              <a:rPr lang="en-US" altLang="zh-CN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P7</a:t>
            </a:r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：</a:t>
            </a:r>
            <a:r>
              <a:rPr lang="en-US" altLang="zh-CN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1—4</a:t>
            </a:r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题。</a:t>
            </a:r>
            <a:endParaRPr lang="en-US" altLang="zh-CN" sz="40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342900" indent="-342900">
              <a:buAutoNum type="arabicPeriod"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7039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251519" y="2857500"/>
            <a:ext cx="7951367" cy="1143000"/>
          </a:xfrm>
        </p:spPr>
        <p:txBody>
          <a:bodyPr>
            <a:noAutofit/>
          </a:bodyPr>
          <a:lstStyle/>
          <a:p>
            <a:r>
              <a:rPr lang="en-US" altLang="zh-CN" sz="7200" b="1" dirty="0" smtClean="0">
                <a:solidFill>
                  <a:srgbClr val="6AA926"/>
                </a:solidFill>
              </a:rPr>
              <a:t>	</a:t>
            </a:r>
            <a:r>
              <a:rPr lang="zh-CN" altLang="en-US" sz="7200" b="1" dirty="0" smtClean="0">
                <a:solidFill>
                  <a:srgbClr val="6AA926"/>
                </a:solidFill>
              </a:rPr>
              <a:t>谢  谢</a:t>
            </a:r>
            <a:endParaRPr lang="zh-CN" altLang="en-US" sz="7200" b="1" dirty="0">
              <a:solidFill>
                <a:srgbClr val="6AA9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0379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2780928"/>
            <a:ext cx="4680520" cy="1143000"/>
          </a:xfrm>
        </p:spPr>
        <p:txBody>
          <a:bodyPr>
            <a:normAutofit/>
          </a:bodyPr>
          <a:lstStyle/>
          <a:p>
            <a:r>
              <a:rPr lang="zh-CN" altLang="en-US" sz="5400" dirty="0" smtClean="0"/>
              <a:t>     第二课时</a:t>
            </a:r>
            <a:endParaRPr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250612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87624" y="1412776"/>
            <a:ext cx="6064482" cy="38318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cap="none" spc="0" dirty="0" smtClean="0">
                <a:ln/>
                <a:solidFill>
                  <a:schemeClr val="accent3"/>
                </a:solidFill>
                <a:effectLst/>
              </a:rPr>
              <a:t>一、常规训练</a:t>
            </a:r>
            <a:endParaRPr lang="en-US" altLang="zh-CN" sz="5400" b="1" cap="none" spc="0" dirty="0" smtClean="0">
              <a:ln/>
              <a:solidFill>
                <a:schemeClr val="accent3"/>
              </a:solidFill>
              <a:effectLst/>
            </a:endParaRPr>
          </a:p>
          <a:p>
            <a:pPr algn="ctr">
              <a:lnSpc>
                <a:spcPct val="150000"/>
              </a:lnSpc>
            </a:pPr>
            <a:r>
              <a:rPr lang="en-US" altLang="zh-CN" sz="5400" b="1" dirty="0" smtClean="0">
                <a:ln/>
                <a:solidFill>
                  <a:schemeClr val="accent3"/>
                </a:solidFill>
              </a:rPr>
              <a:t> 《</a:t>
            </a:r>
            <a:r>
              <a:rPr lang="zh-CN" altLang="en-US" sz="5400" b="1" dirty="0" smtClean="0">
                <a:ln/>
                <a:solidFill>
                  <a:schemeClr val="accent3"/>
                </a:solidFill>
              </a:rPr>
              <a:t>论语</a:t>
            </a:r>
            <a:r>
              <a:rPr lang="en-US" altLang="zh-CN" sz="5400" b="1" dirty="0" smtClean="0">
                <a:ln/>
                <a:solidFill>
                  <a:schemeClr val="accent3"/>
                </a:solidFill>
              </a:rPr>
              <a:t>·</a:t>
            </a:r>
            <a:r>
              <a:rPr lang="zh-CN" altLang="en-US" sz="5400" b="1" dirty="0">
                <a:ln/>
                <a:solidFill>
                  <a:schemeClr val="accent3"/>
                </a:solidFill>
              </a:rPr>
              <a:t>为政</a:t>
            </a:r>
            <a:r>
              <a:rPr lang="en-US" altLang="zh-CN" sz="5400" b="1" dirty="0" smtClean="0">
                <a:ln/>
                <a:solidFill>
                  <a:schemeClr val="accent3"/>
                </a:solidFill>
              </a:rPr>
              <a:t>》</a:t>
            </a:r>
          </a:p>
          <a:p>
            <a:pPr algn="ctr">
              <a:lnSpc>
                <a:spcPct val="150000"/>
              </a:lnSpc>
            </a:pPr>
            <a:r>
              <a:rPr lang="en-US" altLang="zh-CN" sz="5400" b="1" dirty="0" smtClean="0">
                <a:ln/>
                <a:solidFill>
                  <a:schemeClr val="accent3"/>
                </a:solidFill>
              </a:rPr>
              <a:t>  《</a:t>
            </a:r>
            <a:r>
              <a:rPr lang="zh-CN" altLang="en-US" sz="5400" b="1" dirty="0" smtClean="0">
                <a:ln/>
                <a:solidFill>
                  <a:schemeClr val="accent3"/>
                </a:solidFill>
              </a:rPr>
              <a:t>中华成语故事</a:t>
            </a:r>
            <a:r>
              <a:rPr lang="en-US" altLang="zh-CN" sz="5400" b="1" dirty="0" smtClean="0">
                <a:ln/>
                <a:solidFill>
                  <a:schemeClr val="accent3"/>
                </a:solidFill>
              </a:rPr>
              <a:t>》</a:t>
            </a:r>
            <a:endParaRPr lang="zh-CN" altLang="en-US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423649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777552" y="3429000"/>
            <a:ext cx="147348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zh-CN" altLang="en-US" sz="4400" b="1" spc="50" dirty="0" smtClean="0">
                <a:ln w="0"/>
                <a:solidFill>
                  <a:srgbClr val="FFFF99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峻 青</a:t>
            </a:r>
            <a:endParaRPr lang="zh-CN" altLang="en-US" sz="4400" b="1" cap="none" spc="50" dirty="0">
              <a:ln w="0"/>
              <a:solidFill>
                <a:srgbClr val="FFFF99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99698" y="1205136"/>
            <a:ext cx="484940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7200" b="1" spc="50" dirty="0" smtClean="0">
                <a:ln w="0"/>
                <a:solidFill>
                  <a:srgbClr val="FFFF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海滨仲夏夜</a:t>
            </a:r>
            <a:endParaRPr lang="zh-CN" altLang="en-US" sz="7200" b="1" cap="none" spc="50" dirty="0">
              <a:ln w="0"/>
              <a:solidFill>
                <a:srgbClr val="FFFF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31297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87691" y="1198492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1.</a:t>
            </a:r>
            <a:r>
              <a:rPr lang="zh-CN" altLang="en-US" sz="3200" b="1" dirty="0" smtClean="0"/>
              <a:t>梳理思路：</a:t>
            </a:r>
            <a:endParaRPr lang="en-US" altLang="zh-CN" sz="3200" b="1" dirty="0" smtClean="0"/>
          </a:p>
        </p:txBody>
      </p:sp>
      <p:sp>
        <p:nvSpPr>
          <p:cNvPr id="3" name="文本框 2"/>
          <p:cNvSpPr txBox="1"/>
          <p:nvPr/>
        </p:nvSpPr>
        <p:spPr>
          <a:xfrm>
            <a:off x="1166529" y="5242867"/>
            <a:ext cx="59766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这篇文章是按照什么顺序写的？</a:t>
            </a:r>
            <a:endParaRPr lang="zh-CN" altLang="en-US" sz="3200" dirty="0"/>
          </a:p>
        </p:txBody>
      </p:sp>
      <p:sp>
        <p:nvSpPr>
          <p:cNvPr id="4" name="文本框 3"/>
          <p:cNvSpPr txBox="1"/>
          <p:nvPr/>
        </p:nvSpPr>
        <p:spPr>
          <a:xfrm>
            <a:off x="1327868" y="4378515"/>
            <a:ext cx="52949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明确：</a:t>
            </a:r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按照时间顺序写的。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27868" y="2042965"/>
            <a:ext cx="74120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作者描写哪几幅画面？</a:t>
            </a:r>
            <a:endParaRPr lang="zh-CN" altLang="en-US" sz="3200" dirty="0"/>
          </a:p>
        </p:txBody>
      </p:sp>
      <p:sp>
        <p:nvSpPr>
          <p:cNvPr id="6" name="文本框 5"/>
          <p:cNvSpPr txBox="1"/>
          <p:nvPr/>
        </p:nvSpPr>
        <p:spPr>
          <a:xfrm>
            <a:off x="1166529" y="2778386"/>
            <a:ext cx="82089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（         ）</a:t>
            </a:r>
            <a:r>
              <a:rPr lang="en-US" altLang="zh-CN" sz="2800" b="1" dirty="0" smtClean="0"/>
              <a:t>——</a:t>
            </a:r>
            <a:r>
              <a:rPr lang="zh-CN" altLang="en-US" sz="2800" b="1" dirty="0" smtClean="0"/>
              <a:t>（          ）</a:t>
            </a:r>
            <a:r>
              <a:rPr lang="en-US" altLang="zh-CN" sz="2800" b="1" dirty="0" smtClean="0"/>
              <a:t>——</a:t>
            </a:r>
            <a:r>
              <a:rPr lang="zh-CN" altLang="en-US" sz="2800" b="1" dirty="0" smtClean="0"/>
              <a:t>（           ）</a:t>
            </a:r>
            <a:endParaRPr lang="en-US" altLang="zh-CN" sz="2800" b="1" dirty="0" smtClean="0"/>
          </a:p>
          <a:p>
            <a:endParaRPr lang="en-US" altLang="zh-CN" sz="2800" b="1" dirty="0"/>
          </a:p>
          <a:p>
            <a:r>
              <a:rPr lang="en-US" altLang="zh-CN" sz="2800" b="1" dirty="0" smtClean="0"/>
              <a:t>   ——</a:t>
            </a:r>
            <a:r>
              <a:rPr lang="zh-CN" altLang="en-US" sz="2800" b="1" dirty="0" smtClean="0"/>
              <a:t>（                ）</a:t>
            </a:r>
            <a:r>
              <a:rPr lang="en-US" altLang="zh-CN" sz="2800" b="1" dirty="0" smtClean="0"/>
              <a:t>——</a:t>
            </a:r>
            <a:r>
              <a:rPr lang="zh-CN" altLang="en-US" sz="2800" b="1" dirty="0" smtClean="0"/>
              <a:t>（           ）</a:t>
            </a:r>
            <a:endParaRPr lang="zh-CN" altLang="en-US" sz="2800" b="1" dirty="0"/>
          </a:p>
        </p:txBody>
      </p:sp>
      <p:sp>
        <p:nvSpPr>
          <p:cNvPr id="7" name="文本框 6"/>
          <p:cNvSpPr txBox="1"/>
          <p:nvPr/>
        </p:nvSpPr>
        <p:spPr>
          <a:xfrm>
            <a:off x="1548160" y="2856444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2"/>
                </a:solidFill>
              </a:rPr>
              <a:t>霞光图</a:t>
            </a:r>
            <a:endParaRPr lang="zh-CN" altLang="en-US" sz="2000" b="1" dirty="0">
              <a:solidFill>
                <a:schemeClr val="accent2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17985" y="2856444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2"/>
                </a:solidFill>
              </a:rPr>
              <a:t>星光图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887810" y="2856444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2"/>
                </a:solidFill>
              </a:rPr>
              <a:t>灯</a:t>
            </a:r>
            <a:r>
              <a:rPr lang="zh-CN" altLang="en-US" sz="2000" b="1" dirty="0" smtClean="0">
                <a:solidFill>
                  <a:schemeClr val="accent2"/>
                </a:solidFill>
              </a:rPr>
              <a:t>光图</a:t>
            </a:r>
            <a:endParaRPr lang="zh-CN" altLang="en-US" sz="2000" b="1" dirty="0">
              <a:solidFill>
                <a:schemeClr val="accent2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47831" y="3688443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2"/>
                </a:solidFill>
              </a:rPr>
              <a:t>海滩乘凉</a:t>
            </a:r>
            <a:r>
              <a:rPr lang="zh-CN" altLang="en-US" sz="2000" b="1" dirty="0" smtClean="0">
                <a:solidFill>
                  <a:schemeClr val="accent2"/>
                </a:solidFill>
              </a:rPr>
              <a:t>图</a:t>
            </a:r>
            <a:endParaRPr lang="zh-CN" altLang="en-US" sz="2000" b="1" dirty="0">
              <a:solidFill>
                <a:schemeClr val="accent2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51970" y="3688443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2"/>
                </a:solidFill>
              </a:rPr>
              <a:t>月光</a:t>
            </a:r>
            <a:r>
              <a:rPr lang="zh-CN" altLang="en-US" sz="2000" b="1" dirty="0" smtClean="0">
                <a:solidFill>
                  <a:schemeClr val="accent2"/>
                </a:solidFill>
              </a:rPr>
              <a:t>图</a:t>
            </a:r>
            <a:endParaRPr lang="zh-CN" altLang="en-US" sz="2000" b="1" dirty="0">
              <a:solidFill>
                <a:schemeClr val="accent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88220" y="0"/>
            <a:ext cx="43396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zh-CN" altLang="en-US" sz="5400" b="1" dirty="0">
                <a:ln/>
                <a:solidFill>
                  <a:schemeClr val="accent4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三</a:t>
            </a:r>
            <a:r>
              <a:rPr lang="zh-CN" altLang="en-US" sz="5400" b="1" cap="none" spc="0" dirty="0" smtClean="0">
                <a:ln/>
                <a:solidFill>
                  <a:schemeClr val="accent4">
                    <a:lumMod val="75000"/>
                  </a:schemeClr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、研读共品</a:t>
            </a:r>
            <a:endParaRPr lang="zh-CN" altLang="en-US" sz="5400" b="1" cap="none" spc="0" dirty="0">
              <a:ln/>
              <a:solidFill>
                <a:schemeClr val="accent4">
                  <a:lumMod val="75000"/>
                </a:schemeClr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3631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7584" y="1196752"/>
            <a:ext cx="73448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6AA9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2.</a:t>
            </a:r>
            <a:r>
              <a:rPr lang="zh-CN" altLang="en-US" sz="3200" b="1" dirty="0" smtClean="0">
                <a:solidFill>
                  <a:srgbClr val="6AA9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请你选择喜欢的图景进行赏析并概括该图景的景色特点。</a:t>
            </a:r>
            <a:endParaRPr lang="zh-CN" altLang="en-US" sz="3200" b="1" dirty="0">
              <a:solidFill>
                <a:srgbClr val="6AA9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915816" y="4272544"/>
            <a:ext cx="5112568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 b="1" dirty="0"/>
              <a:t>运用了</a:t>
            </a:r>
            <a:r>
              <a:rPr lang="en-US" altLang="zh-CN" sz="2800" b="1" dirty="0" smtClean="0"/>
              <a:t>……</a:t>
            </a:r>
            <a:r>
              <a:rPr lang="zh-CN" altLang="en-US" sz="2800" b="1" dirty="0" smtClean="0"/>
              <a:t>手法</a:t>
            </a:r>
            <a:r>
              <a:rPr lang="zh-CN" altLang="en-US" sz="2800" b="1" dirty="0"/>
              <a:t>，</a:t>
            </a:r>
            <a:endParaRPr lang="en-US" altLang="zh-CN" sz="2800" b="1" dirty="0"/>
          </a:p>
          <a:p>
            <a:pPr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800" b="1" dirty="0"/>
              <a:t>……</a:t>
            </a:r>
            <a:r>
              <a:rPr lang="zh-CN" altLang="en-US" sz="2800" b="1" dirty="0"/>
              <a:t>（效果）写出了</a:t>
            </a:r>
            <a:r>
              <a:rPr lang="en-US" altLang="zh-CN" sz="2800" b="1" dirty="0"/>
              <a:t>……</a:t>
            </a:r>
            <a:r>
              <a:rPr lang="zh-CN" altLang="en-US" sz="2800" b="1" dirty="0"/>
              <a:t>，</a:t>
            </a:r>
            <a:endParaRPr lang="en-US" altLang="zh-CN" sz="2800" b="1" dirty="0"/>
          </a:p>
          <a:p>
            <a:pPr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 b="1" dirty="0"/>
              <a:t>表达了作者</a:t>
            </a:r>
            <a:r>
              <a:rPr lang="en-US" altLang="zh-CN" sz="2800" b="1" dirty="0"/>
              <a:t>……</a:t>
            </a:r>
            <a:r>
              <a:rPr lang="zh-CN" altLang="en-US" sz="2800" b="1" dirty="0"/>
              <a:t>情感。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27584" y="2464187"/>
            <a:ext cx="78488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</a:rPr>
              <a:t>赏析：</a:t>
            </a:r>
            <a:endParaRPr lang="en-US" altLang="zh-CN" sz="2800" b="1" dirty="0" smtClean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/>
              <a:t>学生自主赏析</a:t>
            </a:r>
            <a:r>
              <a:rPr lang="en-US" altLang="zh-CN" sz="2800" dirty="0" smtClean="0"/>
              <a:t>—</a:t>
            </a:r>
            <a:r>
              <a:rPr lang="zh-CN" altLang="en-US" sz="2800" dirty="0" smtClean="0"/>
              <a:t>师友明确释疑</a:t>
            </a:r>
            <a:r>
              <a:rPr lang="en-US" altLang="zh-CN" sz="2800" dirty="0" smtClean="0"/>
              <a:t>—</a:t>
            </a:r>
            <a:r>
              <a:rPr lang="zh-CN" altLang="en-US" sz="2800" dirty="0" smtClean="0"/>
              <a:t>他组补充评价</a:t>
            </a:r>
            <a:endParaRPr lang="zh-CN" altLang="en-US" sz="2800" dirty="0"/>
          </a:p>
        </p:txBody>
      </p:sp>
      <p:sp>
        <p:nvSpPr>
          <p:cNvPr id="6" name="文本框 5"/>
          <p:cNvSpPr txBox="1"/>
          <p:nvPr/>
        </p:nvSpPr>
        <p:spPr>
          <a:xfrm>
            <a:off x="899592" y="4056167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</a:rPr>
              <a:t>提示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：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890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49490" y="1052736"/>
            <a:ext cx="55446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6AA9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3.</a:t>
            </a:r>
            <a:r>
              <a:rPr lang="zh-CN" altLang="en-US" sz="3600" dirty="0" smtClean="0">
                <a:solidFill>
                  <a:srgbClr val="6AA9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本文写景上有什么特点？</a:t>
            </a:r>
            <a:endParaRPr lang="zh-CN" altLang="en-US" sz="3600" dirty="0">
              <a:solidFill>
                <a:srgbClr val="6AA9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49490" y="1953706"/>
            <a:ext cx="7056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寓情于景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，情景交融。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27584" y="2837975"/>
            <a:ext cx="799288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   作者笔下的月夜海滨竟是如此的可爱迷人，而这美妙的景色又激起了“我”的情感，再加之海滩上的乘凉的人幸福的欢歌与笑语，越发使得全篇情感浓郁，魅力无穷。</a:t>
            </a:r>
            <a:endParaRPr lang="zh-CN" altLang="en-US" sz="32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2132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1619" y="1340768"/>
            <a:ext cx="84249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6AA9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作者为什么用更多的笔墨写了沙滩上的人？</a:t>
            </a:r>
          </a:p>
        </p:txBody>
      </p:sp>
      <p:sp>
        <p:nvSpPr>
          <p:cNvPr id="4" name="矩形 3"/>
          <p:cNvSpPr/>
          <p:nvPr/>
        </p:nvSpPr>
        <p:spPr>
          <a:xfrm>
            <a:off x="2088219" y="0"/>
            <a:ext cx="43396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zh-CN" altLang="en-US" sz="5400" b="1" dirty="0" smtClean="0">
                <a:ln/>
                <a:solidFill>
                  <a:schemeClr val="accent4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四、质疑探究</a:t>
            </a:r>
            <a:endParaRPr lang="zh-CN" altLang="en-US" sz="5400" b="1" cap="none" spc="0" dirty="0">
              <a:ln/>
              <a:solidFill>
                <a:schemeClr val="accent4">
                  <a:lumMod val="75000"/>
                </a:schemeClr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71600" y="2376725"/>
            <a:ext cx="7362769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作者</a:t>
            </a:r>
            <a:r>
              <a:rPr lang="zh-CN" altLang="en-US" sz="3600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以抒情的笔调将眼前的情景和人物</a:t>
            </a:r>
            <a:r>
              <a:rPr lang="zh-CN" altLang="en-US" sz="36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结合起来</a:t>
            </a:r>
            <a:r>
              <a:rPr lang="zh-CN" altLang="en-US" sz="3600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，以更多的笔墨写人们在这自由的天幕下酣畅地休憩，目的在于写</a:t>
            </a:r>
            <a:r>
              <a:rPr lang="zh-CN" altLang="en-US" sz="36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生活美</a:t>
            </a:r>
            <a:r>
              <a:rPr lang="zh-CN" altLang="en-US" sz="36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，从而</a:t>
            </a:r>
            <a:r>
              <a:rPr lang="zh-CN" altLang="en-US" sz="3600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将文章推进了</a:t>
            </a:r>
            <a:r>
              <a:rPr lang="zh-CN" altLang="en-US" sz="36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美的境界</a:t>
            </a:r>
            <a:r>
              <a:rPr lang="zh-CN" altLang="en-US" sz="3600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。</a:t>
            </a:r>
          </a:p>
          <a:p>
            <a:r>
              <a:rPr lang="zh-CN" altLang="en-US" sz="3200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  </a:t>
            </a:r>
            <a:endParaRPr lang="zh-CN" altLang="en-US" sz="3200" u="none" strike="noStrike" dirty="0">
              <a:solidFill>
                <a:srgbClr val="000000"/>
              </a:solidFill>
              <a:effectLst/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023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95736" y="1052736"/>
            <a:ext cx="43396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zh-CN" altLang="en-US" sz="5400" b="1" dirty="0" smtClean="0">
                <a:ln/>
                <a:solidFill>
                  <a:schemeClr val="accent4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五</a:t>
            </a:r>
            <a:r>
              <a:rPr lang="zh-CN" altLang="en-US" sz="5400" b="1" cap="none" spc="0" dirty="0" smtClean="0">
                <a:ln/>
                <a:solidFill>
                  <a:schemeClr val="accent4">
                    <a:lumMod val="75000"/>
                  </a:schemeClr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、提升总结</a:t>
            </a:r>
            <a:endParaRPr lang="zh-CN" altLang="en-US" sz="5400" b="1" cap="none" spc="0" dirty="0">
              <a:ln/>
              <a:solidFill>
                <a:schemeClr val="accent4">
                  <a:lumMod val="75000"/>
                </a:schemeClr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87624" y="2564904"/>
            <a:ext cx="727280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   作者以时间的推移为线索，开拓出诗的意境。惟妙惟肖地描绘出海滨仲夏夜的自然美景，给人以既幽美迷人又奋力向上的感觉，仿佛身临其境，享受这景与情的和谐统一。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7817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88233" y="1052736"/>
            <a:ext cx="29546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zh-CN" altLang="en-US" sz="5400" b="1" dirty="0" smtClean="0">
                <a:ln/>
                <a:solidFill>
                  <a:schemeClr val="accent4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六</a:t>
            </a:r>
            <a:r>
              <a:rPr lang="zh-CN" altLang="en-US" sz="5400" b="1" cap="none" spc="0" dirty="0" smtClean="0">
                <a:ln/>
                <a:solidFill>
                  <a:schemeClr val="accent4">
                    <a:lumMod val="75000"/>
                  </a:schemeClr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、作业</a:t>
            </a:r>
            <a:endParaRPr lang="zh-CN" altLang="en-US" sz="5400" b="1" cap="none" spc="0" dirty="0">
              <a:ln/>
              <a:solidFill>
                <a:schemeClr val="accent4">
                  <a:lumMod val="75000"/>
                </a:schemeClr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87624" y="2348880"/>
            <a:ext cx="734481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找出你喜欢的语句（</a:t>
            </a:r>
            <a:r>
              <a:rPr lang="zh-CN" altLang="en-US" sz="3600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至少</a:t>
            </a:r>
            <a:r>
              <a:rPr lang="en-US" altLang="zh-CN" sz="3600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zh-CN" altLang="en-US" sz="360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处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）进行赏析，写在练习本上。</a:t>
            </a:r>
            <a:endParaRPr lang="en-US" altLang="zh-CN" sz="36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endParaRPr lang="en-US" altLang="zh-CN" sz="36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用“绯红”“肃穆”“徘徊”三个词语造句。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6899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15816" y="692696"/>
            <a:ext cx="29674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zh-CN" altLang="en-US" sz="5400" b="1" dirty="0" smtClean="0">
                <a:ln/>
                <a:solidFill>
                  <a:schemeClr val="accent3"/>
                </a:solidFill>
              </a:rPr>
              <a:t>学习目标</a:t>
            </a:r>
            <a:endParaRPr lang="zh-CN" altLang="en-US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683568" y="1686479"/>
            <a:ext cx="8297688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掌握“苍穹”“炙晒”等</a:t>
            </a: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词语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的读音，揣摩语言，提高</a:t>
            </a:r>
            <a:r>
              <a:rPr lang="zh-CN" altLang="en-US" sz="3600" dirty="0" smtClean="0">
                <a:solidFill>
                  <a:schemeClr val="accent5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概括感悟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信息的能力。</a:t>
            </a:r>
            <a:endParaRPr lang="en-US" altLang="zh-CN" sz="36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hangingPunct="1"/>
            <a:endParaRPr lang="en-US" altLang="zh-CN" sz="3600" dirty="0" smtClean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hangingPunct="1"/>
            <a:r>
              <a:rPr lang="en-US" altLang="zh-CN" sz="3600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通过不同形式有</a:t>
            </a: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感情的朗读课文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，</a:t>
            </a: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分析</a:t>
            </a:r>
            <a:r>
              <a:rPr lang="zh-CN" altLang="en-US" sz="3600" dirty="0" smtClean="0">
                <a:solidFill>
                  <a:schemeClr val="accent5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比喻</a:t>
            </a: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的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作用</a:t>
            </a: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，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领会</a:t>
            </a: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景物的特征及</a:t>
            </a:r>
            <a:r>
              <a:rPr lang="zh-CN" altLang="en-US" sz="3600" dirty="0">
                <a:solidFill>
                  <a:schemeClr val="accent5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寓情于景</a:t>
            </a: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的写法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en-US" altLang="zh-CN" sz="36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hangingPunct="1"/>
            <a:endParaRPr lang="en-US" altLang="zh-CN" sz="3600" dirty="0" smtClean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hangingPunct="1"/>
            <a:r>
              <a:rPr lang="en-US" altLang="zh-CN" sz="3600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3.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感受</a:t>
            </a: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海滨仲夏夜的美丽景色，培养热爱大自然、热爱生活的</a:t>
            </a:r>
            <a:r>
              <a:rPr lang="zh-CN" altLang="en-US" sz="3600" dirty="0">
                <a:solidFill>
                  <a:schemeClr val="accent5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情怀</a:t>
            </a: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06677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83768" y="-4801"/>
            <a:ext cx="6048672" cy="1143000"/>
          </a:xfrm>
          <a:extLst/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6000" dirty="0">
                <a:ea typeface="隶书" charset="0"/>
                <a:cs typeface="隶书" charset="0"/>
              </a:rPr>
              <a:t>作者及作品简介</a:t>
            </a:r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4067944" y="1531415"/>
            <a:ext cx="4608512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 smtClean="0">
                <a:solidFill>
                  <a:schemeClr val="accent1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作者：峻</a:t>
            </a:r>
            <a:r>
              <a:rPr lang="zh-CN" altLang="en-US" sz="3200" b="1" dirty="0">
                <a:solidFill>
                  <a:schemeClr val="accent1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青，原名孙俊卿，生于</a:t>
            </a:r>
            <a:r>
              <a:rPr lang="en-US" altLang="zh-CN" sz="3200" b="1" dirty="0">
                <a:solidFill>
                  <a:schemeClr val="accent1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1922</a:t>
            </a:r>
            <a:r>
              <a:rPr lang="zh-CN" altLang="en-US" sz="3200" b="1" dirty="0">
                <a:solidFill>
                  <a:schemeClr val="accent1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年，山东海阳人，当代作家。主要作品有：短篇小说集</a:t>
            </a:r>
            <a:r>
              <a:rPr lang="en-US" altLang="zh-CN" sz="3200" b="1" dirty="0">
                <a:solidFill>
                  <a:schemeClr val="accent1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《</a:t>
            </a:r>
            <a:r>
              <a:rPr lang="zh-CN" altLang="en-US" sz="3200" b="1" dirty="0">
                <a:solidFill>
                  <a:schemeClr val="accent1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黎明的河边</a:t>
            </a:r>
            <a:r>
              <a:rPr lang="en-US" altLang="zh-CN" sz="3200" b="1" dirty="0">
                <a:solidFill>
                  <a:schemeClr val="accent1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》</a:t>
            </a:r>
            <a:r>
              <a:rPr lang="zh-CN" altLang="en-US" sz="3200" b="1" dirty="0">
                <a:solidFill>
                  <a:schemeClr val="accent1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，散文集</a:t>
            </a:r>
            <a:r>
              <a:rPr lang="en-US" altLang="zh-CN" sz="3200" b="1" dirty="0">
                <a:solidFill>
                  <a:schemeClr val="accent2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《</a:t>
            </a:r>
            <a:r>
              <a:rPr lang="zh-CN" altLang="en-US" sz="3200" b="1" dirty="0">
                <a:solidFill>
                  <a:schemeClr val="accent2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秋色赋</a:t>
            </a:r>
            <a:r>
              <a:rPr lang="en-US" altLang="zh-CN" sz="3200" b="1" dirty="0">
                <a:solidFill>
                  <a:schemeClr val="accent2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》</a:t>
            </a:r>
            <a:r>
              <a:rPr lang="zh-CN" altLang="en-US" sz="3200" b="1" dirty="0">
                <a:solidFill>
                  <a:schemeClr val="accent1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等。</a:t>
            </a:r>
            <a:endParaRPr lang="en-US" altLang="zh-CN" sz="3200" b="1" dirty="0">
              <a:solidFill>
                <a:schemeClr val="accent1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chemeClr val="accent1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</a:t>
            </a:r>
            <a:endParaRPr lang="zh-CN" altLang="en-US" sz="3200" b="1" dirty="0">
              <a:solidFill>
                <a:schemeClr val="accent1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26629" name="Picture 5" descr="https://timgsa.baidu.com/timg?image&amp;quality=80&amp;size=b9999_10000&amp;sec=1489303519487&amp;di=394ea1db612c9f25f67f08becc5fb981&amp;imgtype=0&amp;src=http%3A%2F%2Fpic.baike.soso.com%2Fp%2F20130922%2F20130922150452-10435388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350" y="1290323"/>
            <a:ext cx="2304256" cy="335823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文本框 1"/>
          <p:cNvSpPr txBox="1"/>
          <p:nvPr/>
        </p:nvSpPr>
        <p:spPr>
          <a:xfrm>
            <a:off x="1259632" y="4941168"/>
            <a:ext cx="77351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b="1" dirty="0" smtClean="0">
                <a:solidFill>
                  <a:schemeClr val="accent1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他的作品大都具有坚实的生活基础和革命浪漫主义精神，结构严谨，故事动人，文笔清新而流利。</a:t>
            </a:r>
            <a:endParaRPr lang="zh-CN" altLang="en-US" sz="3200" b="1" dirty="0">
              <a:solidFill>
                <a:schemeClr val="accent1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257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31376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2326" y="3068960"/>
            <a:ext cx="9461850" cy="3789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8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j012667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3818" y="5653280"/>
            <a:ext cx="2260182" cy="1173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899592" y="1046639"/>
            <a:ext cx="7720012" cy="4801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kumimoji="0" lang="en-US" altLang="zh-CN" sz="4400" b="1" dirty="0" smtClean="0">
                <a:latin typeface="宋体" panose="02010600030101010101" pitchFamily="2" charset="-122"/>
              </a:rPr>
              <a:t>1.</a:t>
            </a:r>
            <a:r>
              <a:rPr kumimoji="0" lang="zh-CN" altLang="en-US" sz="4400" b="1" dirty="0" smtClean="0">
                <a:latin typeface="宋体" panose="02010600030101010101" pitchFamily="2" charset="-122"/>
              </a:rPr>
              <a:t>为下列划线字注音：</a:t>
            </a:r>
            <a:endParaRPr kumimoji="0" lang="zh-CN" altLang="en-US" sz="44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kumimoji="0" lang="zh-CN" altLang="en-US" sz="4000" b="1" dirty="0">
                <a:latin typeface="楷体_GB2312" pitchFamily="49" charset="-122"/>
                <a:ea typeface="楷体_GB2312" pitchFamily="49" charset="-122"/>
              </a:rPr>
              <a:t>闪</a:t>
            </a:r>
            <a:r>
              <a:rPr kumimoji="0" lang="zh-CN" altLang="en-US" sz="4000" b="1" u="sng" dirty="0">
                <a:latin typeface="楷体_GB2312" pitchFamily="49" charset="-122"/>
                <a:ea typeface="楷体_GB2312" pitchFamily="49" charset="-122"/>
              </a:rPr>
              <a:t>烁</a:t>
            </a:r>
            <a:r>
              <a:rPr kumimoji="0" lang="zh-CN" altLang="en-US" sz="4000" b="1" dirty="0" smtClean="0">
                <a:latin typeface="楷体_GB2312" pitchFamily="49" charset="-122"/>
                <a:ea typeface="楷体_GB2312" pitchFamily="49" charset="-122"/>
              </a:rPr>
              <a:t>(     </a:t>
            </a:r>
            <a:r>
              <a:rPr kumimoji="0" lang="zh-CN" altLang="en-US" sz="4000" b="1" dirty="0">
                <a:latin typeface="楷体_GB2312" pitchFamily="49" charset="-122"/>
                <a:ea typeface="楷体_GB2312" pitchFamily="49" charset="-122"/>
              </a:rPr>
              <a:t>)	</a:t>
            </a:r>
            <a:r>
              <a:rPr kumimoji="0" lang="zh-CN" altLang="en-US" sz="4000" b="1" u="sng" dirty="0">
                <a:latin typeface="楷体_GB2312" pitchFamily="49" charset="-122"/>
                <a:ea typeface="楷体_GB2312" pitchFamily="49" charset="-122"/>
              </a:rPr>
              <a:t>绯</a:t>
            </a:r>
            <a:r>
              <a:rPr kumimoji="0" lang="zh-CN" altLang="en-US" sz="4000" b="1" dirty="0" smtClean="0">
                <a:latin typeface="楷体_GB2312" pitchFamily="49" charset="-122"/>
                <a:ea typeface="楷体_GB2312" pitchFamily="49" charset="-122"/>
              </a:rPr>
              <a:t>红（</a:t>
            </a:r>
            <a:r>
              <a:rPr kumimoji="0" lang="en-US" altLang="zh-CN" sz="4000" b="1" dirty="0" smtClean="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kumimoji="0" lang="zh-CN" altLang="en-US" sz="4000" b="1" dirty="0" smtClean="0">
                <a:latin typeface="楷体_GB2312" pitchFamily="49" charset="-122"/>
                <a:ea typeface="楷体_GB2312" pitchFamily="49" charset="-122"/>
              </a:rPr>
              <a:t>）</a:t>
            </a:r>
            <a:endParaRPr kumimoji="0" lang="en-US" altLang="zh-CN" sz="4000" b="1" dirty="0" smtClean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kumimoji="0" lang="zh-CN" altLang="en-US" sz="4000" b="1" dirty="0" smtClean="0">
                <a:latin typeface="楷体_GB2312" pitchFamily="49" charset="-122"/>
                <a:ea typeface="楷体_GB2312" pitchFamily="49" charset="-122"/>
              </a:rPr>
              <a:t>苍</a:t>
            </a:r>
            <a:r>
              <a:rPr kumimoji="0" lang="zh-CN" altLang="en-US" sz="4000" b="1" u="sng" dirty="0">
                <a:latin typeface="楷体_GB2312" pitchFamily="49" charset="-122"/>
                <a:ea typeface="楷体_GB2312" pitchFamily="49" charset="-122"/>
              </a:rPr>
              <a:t>穹</a:t>
            </a:r>
            <a:r>
              <a:rPr kumimoji="0" lang="zh-CN" altLang="en-US" sz="4000" b="1" dirty="0" smtClean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kumimoji="0" lang="en-US" altLang="zh-CN" sz="4000" b="1" dirty="0" smtClean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kumimoji="0" lang="zh-CN" altLang="en-US" sz="4000" b="1" dirty="0">
                <a:latin typeface="楷体_GB2312" pitchFamily="49" charset="-122"/>
                <a:ea typeface="楷体_GB2312" pitchFamily="49" charset="-122"/>
              </a:rPr>
              <a:t>）</a:t>
            </a:r>
            <a:r>
              <a:rPr kumimoji="0" lang="en-US" altLang="zh-CN" sz="4000" b="1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kumimoji="0" lang="zh-CN" altLang="en-US" sz="4000" b="1" dirty="0">
                <a:latin typeface="楷体_GB2312" pitchFamily="49" charset="-122"/>
                <a:ea typeface="楷体_GB2312" pitchFamily="49" charset="-122"/>
              </a:rPr>
              <a:t>肃</a:t>
            </a:r>
            <a:r>
              <a:rPr kumimoji="0" lang="zh-CN" altLang="en-US" sz="4000" b="1" u="sng" dirty="0">
                <a:latin typeface="楷体_GB2312" pitchFamily="49" charset="-122"/>
                <a:ea typeface="楷体_GB2312" pitchFamily="49" charset="-122"/>
              </a:rPr>
              <a:t>穆</a:t>
            </a:r>
            <a:r>
              <a:rPr kumimoji="0" lang="zh-CN" altLang="en-US" sz="4000" b="1" dirty="0">
                <a:latin typeface="楷体_GB2312" pitchFamily="49" charset="-122"/>
                <a:ea typeface="楷体_GB2312" pitchFamily="49" charset="-122"/>
              </a:rPr>
              <a:t>(   </a:t>
            </a:r>
            <a:r>
              <a:rPr kumimoji="0" lang="en-US" altLang="zh-CN" sz="40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kumimoji="0" lang="zh-CN" altLang="en-US" sz="40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kumimoji="0" lang="zh-CN" altLang="en-US" sz="4000" b="1" dirty="0" smtClean="0">
                <a:latin typeface="楷体_GB2312" pitchFamily="49" charset="-122"/>
                <a:ea typeface="楷体_GB2312" pitchFamily="49" charset="-122"/>
              </a:rPr>
              <a:t>) 休</a:t>
            </a:r>
            <a:r>
              <a:rPr kumimoji="0" lang="zh-CN" altLang="en-US" sz="4000" b="1" u="sng" dirty="0">
                <a:latin typeface="楷体_GB2312" pitchFamily="49" charset="-122"/>
                <a:ea typeface="楷体_GB2312" pitchFamily="49" charset="-122"/>
              </a:rPr>
              <a:t>憩</a:t>
            </a:r>
            <a:r>
              <a:rPr kumimoji="0" lang="zh-CN" altLang="en-US" sz="4000" b="1" dirty="0" smtClean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kumimoji="0" lang="en-US" altLang="zh-CN" sz="4000" b="1" dirty="0" smtClean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kumimoji="0" lang="zh-CN" altLang="en-US" sz="4000" b="1" dirty="0">
                <a:latin typeface="楷体_GB2312" pitchFamily="49" charset="-122"/>
                <a:ea typeface="楷体_GB2312" pitchFamily="49" charset="-122"/>
              </a:rPr>
              <a:t>）</a:t>
            </a:r>
            <a:r>
              <a:rPr kumimoji="0" lang="en-US" altLang="zh-CN" sz="4000" b="1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kumimoji="0" lang="zh-CN" altLang="en-US" sz="4000" b="1" u="sng" dirty="0">
                <a:latin typeface="楷体_GB2312" pitchFamily="49" charset="-122"/>
                <a:ea typeface="楷体_GB2312" pitchFamily="49" charset="-122"/>
              </a:rPr>
              <a:t>煞</a:t>
            </a:r>
            <a:r>
              <a:rPr kumimoji="0" lang="zh-CN" altLang="en-US" sz="4000" b="1" dirty="0">
                <a:latin typeface="楷体_GB2312" pitchFamily="49" charset="-122"/>
                <a:ea typeface="楷体_GB2312" pitchFamily="49" charset="-122"/>
              </a:rPr>
              <a:t>是</a:t>
            </a:r>
            <a:r>
              <a:rPr kumimoji="0" lang="zh-CN" altLang="en-US" sz="4000" b="1" dirty="0" smtClean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kumimoji="0" lang="en-US" altLang="zh-CN" sz="4000" b="1" dirty="0" smtClean="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kumimoji="0" lang="zh-CN" altLang="en-US" sz="4000" b="1" dirty="0">
                <a:latin typeface="楷体_GB2312" pitchFamily="49" charset="-122"/>
                <a:ea typeface="楷体_GB2312" pitchFamily="49" charset="-122"/>
              </a:rPr>
              <a:t>）</a:t>
            </a:r>
          </a:p>
          <a:p>
            <a:pPr eaLnBrk="1" hangingPunct="1">
              <a:lnSpc>
                <a:spcPct val="150000"/>
              </a:lnSpc>
            </a:pPr>
            <a:r>
              <a:rPr kumimoji="0" lang="zh-CN" altLang="en-US" sz="4000" b="1" u="sng" dirty="0">
                <a:latin typeface="楷体_GB2312" pitchFamily="49" charset="-122"/>
                <a:ea typeface="楷体_GB2312" pitchFamily="49" charset="-122"/>
              </a:rPr>
              <a:t>炙</a:t>
            </a:r>
            <a:r>
              <a:rPr kumimoji="0" lang="zh-CN" altLang="en-US" sz="4000" b="1" dirty="0">
                <a:latin typeface="楷体_GB2312" pitchFamily="49" charset="-122"/>
                <a:ea typeface="楷体_GB2312" pitchFamily="49" charset="-122"/>
              </a:rPr>
              <a:t>晒(     )	</a:t>
            </a:r>
            <a:r>
              <a:rPr kumimoji="0" lang="zh-CN" altLang="en-US" sz="4000" b="1" dirty="0" smtClean="0">
                <a:latin typeface="楷体_GB2312" pitchFamily="49" charset="-122"/>
                <a:ea typeface="楷体_GB2312" pitchFamily="49" charset="-122"/>
              </a:rPr>
              <a:t> </a:t>
            </a:r>
            <a:r>
              <a:rPr kumimoji="0" lang="zh-CN" altLang="en-US" sz="4000" b="1" u="sng" dirty="0">
                <a:latin typeface="楷体_GB2312" pitchFamily="49" charset="-122"/>
                <a:ea typeface="楷体_GB2312" pitchFamily="49" charset="-122"/>
              </a:rPr>
              <a:t>酣</a:t>
            </a:r>
            <a:r>
              <a:rPr kumimoji="0" lang="zh-CN" altLang="en-US" sz="4000" b="1" dirty="0" smtClean="0">
                <a:latin typeface="楷体_GB2312" pitchFamily="49" charset="-122"/>
                <a:ea typeface="楷体_GB2312" pitchFamily="49" charset="-122"/>
              </a:rPr>
              <a:t>畅(</a:t>
            </a:r>
            <a:r>
              <a:rPr kumimoji="0" lang="en-US" altLang="zh-CN" sz="4000" b="1" dirty="0" smtClean="0">
                <a:latin typeface="楷体_GB2312" pitchFamily="49" charset="-122"/>
                <a:ea typeface="楷体_GB2312" pitchFamily="49" charset="-122"/>
              </a:rPr>
              <a:t> </a:t>
            </a:r>
            <a:r>
              <a:rPr kumimoji="0" lang="zh-CN" altLang="en-US" sz="4000" b="1" dirty="0" smtClean="0">
                <a:latin typeface="楷体_GB2312" pitchFamily="49" charset="-122"/>
                <a:ea typeface="楷体_GB2312" pitchFamily="49" charset="-122"/>
              </a:rPr>
              <a:t> </a:t>
            </a:r>
            <a:r>
              <a:rPr kumimoji="0" lang="en-US" altLang="zh-CN" sz="4000" b="1" dirty="0" smtClean="0">
                <a:latin typeface="楷体_GB2312" pitchFamily="49" charset="-122"/>
                <a:ea typeface="楷体_GB2312" pitchFamily="49" charset="-122"/>
              </a:rPr>
              <a:t> </a:t>
            </a:r>
            <a:r>
              <a:rPr kumimoji="0" lang="zh-CN" altLang="en-US" sz="4000" b="1" dirty="0" smtClean="0">
                <a:latin typeface="楷体_GB2312" pitchFamily="49" charset="-122"/>
                <a:ea typeface="楷体_GB2312" pitchFamily="49" charset="-122"/>
              </a:rPr>
              <a:t>   )</a:t>
            </a:r>
            <a:endParaRPr kumimoji="0"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2204045" y="2169340"/>
            <a:ext cx="175971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en-US" altLang="zh-CN" sz="4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shuò</a:t>
            </a:r>
            <a:endParaRPr kumimoji="0" lang="en-US" altLang="zh-CN" sz="4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061" name="Rectangle 5"/>
          <p:cNvSpPr>
            <a:spLocks noChangeArrowheads="1"/>
          </p:cNvSpPr>
          <p:nvPr/>
        </p:nvSpPr>
        <p:spPr bwMode="auto">
          <a:xfrm>
            <a:off x="6265862" y="2978914"/>
            <a:ext cx="158273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en-US" altLang="zh-CN" sz="4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mù</a:t>
            </a:r>
            <a:endParaRPr kumimoji="0" lang="en-US" altLang="zh-CN" sz="4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062" name="Rectangle 6"/>
          <p:cNvSpPr>
            <a:spLocks noChangeArrowheads="1"/>
          </p:cNvSpPr>
          <p:nvPr/>
        </p:nvSpPr>
        <p:spPr bwMode="auto">
          <a:xfrm>
            <a:off x="2425439" y="4875440"/>
            <a:ext cx="115728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en-US" altLang="zh-CN" sz="4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zhì</a:t>
            </a:r>
            <a:endParaRPr kumimoji="0" lang="en-US" altLang="zh-CN" sz="4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063" name="Rectangle 7"/>
          <p:cNvSpPr>
            <a:spLocks noChangeArrowheads="1"/>
          </p:cNvSpPr>
          <p:nvPr/>
        </p:nvSpPr>
        <p:spPr bwMode="auto">
          <a:xfrm>
            <a:off x="6328610" y="3924548"/>
            <a:ext cx="150971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en-US" altLang="zh-CN" sz="4800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sh</a:t>
            </a:r>
            <a:r>
              <a:rPr kumimoji="0" lang="en-US" altLang="zh-CN" sz="4800" dirty="0" err="1" smtClean="0">
                <a:solidFill>
                  <a:srgbClr val="FF0000"/>
                </a:solidFill>
                <a:ea typeface="楷体_GB2312" pitchFamily="49" charset="-122"/>
                <a:sym typeface="Arial" panose="020B0604020202020204" pitchFamily="34" charset="0"/>
              </a:rPr>
              <a:t>à</a:t>
            </a:r>
            <a:endParaRPr kumimoji="0" lang="en-US" altLang="zh-CN" sz="4800" dirty="0">
              <a:solidFill>
                <a:srgbClr val="FF0000"/>
              </a:solidFill>
              <a:ea typeface="楷体_GB2312" pitchFamily="49" charset="-122"/>
              <a:sym typeface="Arial" panose="020B0604020202020204" pitchFamily="34" charset="0"/>
            </a:endParaRPr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6265862" y="4882756"/>
            <a:ext cx="121379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en-US" altLang="zh-CN" sz="4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hān</a:t>
            </a:r>
            <a:endParaRPr kumimoji="0" lang="zh-CN" altLang="en-US" sz="4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065" name="Text Box 9"/>
          <p:cNvSpPr txBox="1">
            <a:spLocks noChangeArrowheads="1"/>
          </p:cNvSpPr>
          <p:nvPr/>
        </p:nvSpPr>
        <p:spPr bwMode="auto">
          <a:xfrm>
            <a:off x="6399261" y="2158092"/>
            <a:ext cx="72648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en-US" altLang="zh-CN" sz="4000" dirty="0" err="1" smtClean="0">
                <a:solidFill>
                  <a:srgbClr val="FF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fēi</a:t>
            </a:r>
            <a:endParaRPr kumimoji="0" lang="en-US" altLang="zh-CN" sz="4000" dirty="0">
              <a:solidFill>
                <a:srgbClr val="FF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5066" name="Text Box 10"/>
          <p:cNvSpPr txBox="1">
            <a:spLocks noChangeArrowheads="1"/>
          </p:cNvSpPr>
          <p:nvPr/>
        </p:nvSpPr>
        <p:spPr bwMode="auto">
          <a:xfrm>
            <a:off x="2266510" y="3093353"/>
            <a:ext cx="143981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en-US" altLang="zh-CN" sz="4000" dirty="0" err="1" smtClean="0">
                <a:solidFill>
                  <a:srgbClr val="FF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qióng</a:t>
            </a:r>
            <a:endParaRPr kumimoji="0" lang="en-US" altLang="zh-CN" sz="4000" dirty="0">
              <a:solidFill>
                <a:srgbClr val="FF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5067" name="Text Box 11"/>
          <p:cNvSpPr txBox="1">
            <a:spLocks noChangeArrowheads="1"/>
          </p:cNvSpPr>
          <p:nvPr/>
        </p:nvSpPr>
        <p:spPr bwMode="auto">
          <a:xfrm>
            <a:off x="2636804" y="3894255"/>
            <a:ext cx="69923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en-US" altLang="zh-CN" sz="4800" dirty="0" err="1" smtClean="0">
                <a:solidFill>
                  <a:srgbClr val="FF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qì</a:t>
            </a:r>
            <a:endParaRPr kumimoji="0" lang="en-US" altLang="zh-CN" sz="4800" dirty="0">
              <a:solidFill>
                <a:srgbClr val="FF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88221" y="0"/>
            <a:ext cx="43396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/>
                <a:solidFill>
                  <a:schemeClr val="accent4">
                    <a:lumMod val="75000"/>
                  </a:schemeClr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二、交流预习</a:t>
            </a:r>
            <a:endParaRPr lang="zh-CN" altLang="en-US" sz="5400" b="1" cap="none" spc="0" dirty="0">
              <a:ln/>
              <a:solidFill>
                <a:schemeClr val="accent4">
                  <a:lumMod val="75000"/>
                </a:schemeClr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63667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505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506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506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506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4506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4506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4506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4506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4506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bldLvl="0" autoUpdateAnimBg="0"/>
      <p:bldP spid="45060" grpId="0" bldLvl="0" autoUpdateAnimBg="0"/>
      <p:bldP spid="45061" grpId="0" bldLvl="0" autoUpdateAnimBg="0"/>
      <p:bldP spid="45062" grpId="0" bldLvl="0" autoUpdateAnimBg="0"/>
      <p:bldP spid="45063" grpId="0" bldLvl="0" autoUpdateAnimBg="0"/>
      <p:bldP spid="45064" grpId="0" bldLvl="0" autoUpdateAnimBg="0"/>
      <p:bldP spid="45065" grpId="0" bldLvl="0" autoUpdateAnimBg="0"/>
      <p:bldP spid="45066" grpId="0" bldLvl="0" autoUpdateAnimBg="0"/>
      <p:bldP spid="45067" grpId="0" bldLvl="0" autoUpdateAnimBg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323850" y="69215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Arial Black" panose="020B0A04020102020204" pitchFamily="34" charset="0"/>
            </a:endParaRP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2657837" y="1100023"/>
            <a:ext cx="5658579" cy="550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闪动的样子。</a:t>
            </a:r>
          </a:p>
          <a:p>
            <a:pPr eaLnBrk="1" hangingPunct="1"/>
            <a:r>
              <a:rPr lang="zh-CN" altLang="en-US" sz="44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鲜红。绯：红色。</a:t>
            </a:r>
          </a:p>
          <a:p>
            <a:pPr eaLnBrk="1" hangingPunct="1"/>
            <a:r>
              <a:rPr lang="zh-CN" altLang="en-US" sz="44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严肃安静。    </a:t>
            </a:r>
          </a:p>
          <a:p>
            <a:pPr eaLnBrk="1" hangingPunct="1"/>
            <a:r>
              <a:rPr lang="zh-CN" altLang="en-US" sz="44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广大空旷。     </a:t>
            </a:r>
          </a:p>
          <a:p>
            <a:pPr eaLnBrk="1" hangingPunct="1"/>
            <a:r>
              <a:rPr lang="zh-CN" altLang="en-US" sz="4400" b="1" dirty="0" smtClean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天空</a:t>
            </a:r>
            <a:r>
              <a:rPr lang="zh-CN" altLang="en-US" sz="44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。      </a:t>
            </a:r>
          </a:p>
          <a:p>
            <a:pPr eaLnBrk="1" hangingPunct="1"/>
            <a:r>
              <a:rPr lang="zh-CN" altLang="en-US" sz="44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在一个地方来回地走。    </a:t>
            </a:r>
            <a:endParaRPr lang="zh-CN" altLang="en-US" sz="4400" b="1" dirty="0" smtClean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/>
            <a:r>
              <a:rPr lang="zh-CN" altLang="en-US" sz="4400" b="1" dirty="0" smtClean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（月光）明亮洁白。      </a:t>
            </a:r>
          </a:p>
          <a:p>
            <a:pPr eaLnBrk="1" hangingPunct="1"/>
            <a:r>
              <a:rPr lang="zh-CN" altLang="en-US" sz="4400" b="1" dirty="0" smtClean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像</a:t>
            </a:r>
            <a:r>
              <a:rPr lang="zh-CN" altLang="en-US" sz="44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火烤一样的晒</a:t>
            </a:r>
            <a:r>
              <a:rPr lang="zh-CN" altLang="en-US" sz="4400" b="1" dirty="0" smtClean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。</a:t>
            </a:r>
            <a:endParaRPr lang="zh-CN" altLang="en-US" sz="44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7970838" y="3527425"/>
            <a:ext cx="458787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Arial Black" panose="020B0A04020102020204" pitchFamily="34" charset="0"/>
            </a:endParaRP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879475" y="409575"/>
            <a:ext cx="184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b="1">
              <a:solidFill>
                <a:srgbClr val="66FFFF"/>
              </a:solidFill>
              <a:latin typeface="Arial Black" panose="020B0A04020102020204" pitchFamily="34" charset="0"/>
            </a:endParaRPr>
          </a:p>
          <a:p>
            <a:pPr eaLnBrk="1" hangingPunct="1"/>
            <a:endParaRPr lang="zh-CN" altLang="en-US" b="1">
              <a:solidFill>
                <a:srgbClr val="66FFFF"/>
              </a:solidFill>
              <a:latin typeface="Arial Black" panose="020B0A04020102020204" pitchFamily="34" charset="0"/>
            </a:endParaRPr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231775" y="122238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b="1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19464" name="Text Box 8"/>
          <p:cNvSpPr txBox="1">
            <a:spLocks noChangeArrowheads="1"/>
          </p:cNvSpPr>
          <p:nvPr/>
        </p:nvSpPr>
        <p:spPr bwMode="auto">
          <a:xfrm>
            <a:off x="895003" y="1040946"/>
            <a:ext cx="1763713" cy="550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b="1" dirty="0">
                <a:latin typeface="隶书" panose="02010509060101010101" pitchFamily="49" charset="-122"/>
                <a:ea typeface="隶书" panose="02010509060101010101" pitchFamily="49" charset="-122"/>
              </a:rPr>
              <a:t>霍霍：      绯红：      肃穆：      广漠：      苍穹：      徘徊：      皎洁：      炙晒：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63625" y="188640"/>
            <a:ext cx="63166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/>
              <a:t>2.</a:t>
            </a:r>
            <a:r>
              <a:rPr lang="zh-CN" altLang="en-US" sz="3600" b="1" dirty="0" smtClean="0"/>
              <a:t>师友交流，解释下列词语。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367226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8999" y="1518"/>
            <a:ext cx="714375" cy="5334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38064" y="980728"/>
            <a:ext cx="740177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6AA9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3</a:t>
            </a:r>
            <a:r>
              <a:rPr lang="en-US" altLang="zh-CN" sz="3600" b="1" dirty="0" smtClean="0">
                <a:solidFill>
                  <a:srgbClr val="6AA9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. </a:t>
            </a:r>
            <a:r>
              <a:rPr lang="zh-CN" altLang="en-US" sz="3600" b="1" dirty="0" smtClean="0">
                <a:solidFill>
                  <a:srgbClr val="6AA9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听音朗读，思考作者描绘了哪几幅图景？</a:t>
            </a:r>
            <a:endParaRPr lang="zh-CN" altLang="en-US" sz="3600" b="1" dirty="0">
              <a:solidFill>
                <a:srgbClr val="6AA9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04684" y="2852936"/>
            <a:ext cx="78824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（</a:t>
            </a:r>
            <a:r>
              <a:rPr lang="en-US" altLang="zh-CN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）听录音跟读，把握语速、语气和语调。</a:t>
            </a:r>
            <a:endParaRPr lang="en-US" altLang="zh-CN" sz="32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（</a:t>
            </a:r>
            <a:r>
              <a:rPr lang="en-US" altLang="zh-CN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）师友互读，不错读、不漏读。</a:t>
            </a:r>
            <a:endParaRPr lang="en-US" altLang="zh-CN" sz="32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（</a:t>
            </a:r>
            <a:r>
              <a:rPr lang="en-US" altLang="zh-CN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）自主思考</a:t>
            </a:r>
            <a:r>
              <a:rPr lang="en-US" altLang="zh-CN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—</a:t>
            </a:r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总结归纳</a:t>
            </a:r>
            <a:r>
              <a:rPr lang="en-US" altLang="zh-CN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—</a:t>
            </a:r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师友明确。</a:t>
            </a:r>
            <a:endParaRPr lang="en-US" altLang="zh-CN" sz="32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7104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80" y="1196752"/>
            <a:ext cx="1368152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图片 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3485" y="3808246"/>
            <a:ext cx="1596669" cy="25271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图片 3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311" y="3882182"/>
            <a:ext cx="1797222" cy="2448272"/>
          </a:xfrm>
          <a:prstGeom prst="rect">
            <a:avLst/>
          </a:prstGeom>
        </p:spPr>
      </p:pic>
      <p:pic>
        <p:nvPicPr>
          <p:cNvPr id="5" name="图片 4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8462" y="980727"/>
            <a:ext cx="2025549" cy="25560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图片 5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2090744"/>
            <a:ext cx="2631421" cy="28920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新月形 6">
            <a:hlinkClick r:id="rId12" action="ppaction://hlinksldjump"/>
          </p:cNvPr>
          <p:cNvSpPr/>
          <p:nvPr/>
        </p:nvSpPr>
        <p:spPr>
          <a:xfrm>
            <a:off x="107504" y="5805264"/>
            <a:ext cx="733783" cy="720080"/>
          </a:xfrm>
          <a:prstGeom prst="moon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1560" y="-6128"/>
            <a:ext cx="81650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4.</a:t>
            </a:r>
            <a:r>
              <a:rPr lang="zh-CN" altLang="en-US" sz="3600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小组展示，选择不同的图景进行齐读。</a:t>
            </a:r>
          </a:p>
        </p:txBody>
      </p:sp>
    </p:spTree>
    <p:extLst>
      <p:ext uri="{BB962C8B-B14F-4D97-AF65-F5344CB8AC3E}">
        <p14:creationId xmlns:p14="http://schemas.microsoft.com/office/powerpoint/2010/main" val="227510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1188</TotalTime>
  <Words>728</Words>
  <Paragraphs>96</Paragraphs>
  <Slides>25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华文楷体</vt:lpstr>
      <vt:lpstr>华文新魏</vt:lpstr>
      <vt:lpstr>楷体_GB2312</vt:lpstr>
      <vt:lpstr>隶书</vt:lpstr>
      <vt:lpstr>宋体</vt:lpstr>
      <vt:lpstr>微软雅黑</vt:lpstr>
      <vt:lpstr>幼圆</vt:lpstr>
      <vt:lpstr>Arial</vt:lpstr>
      <vt:lpstr>Arial Black</vt:lpstr>
      <vt:lpstr>Calibri</vt:lpstr>
      <vt:lpstr>Rockwell Extra Bold</vt:lpstr>
      <vt:lpstr>Times New Roman</vt:lpstr>
      <vt:lpstr>Office 主题</vt:lpstr>
      <vt:lpstr>PowerPoint 演示文稿</vt:lpstr>
      <vt:lpstr>PowerPoint 演示文稿</vt:lpstr>
      <vt:lpstr>PowerPoint 演示文稿</vt:lpstr>
      <vt:lpstr>作者及作品简介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谢  谢</vt:lpstr>
      <vt:lpstr>     第二课时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MY6Z-JSJ</cp:lastModifiedBy>
  <dcterms:created xsi:type="dcterms:W3CDTF">2012-05-19T11:28:56Z</dcterms:created>
  <dcterms:modified xsi:type="dcterms:W3CDTF">2018-11-13T05:54:34Z</dcterms:modified>
  <cp:category/>
</cp:coreProperties>
</file>