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wmf" ContentType="image/x-wmf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6" r:id="rId3"/>
    <p:sldId id="267" r:id="rId4"/>
    <p:sldId id="273" r:id="rId5"/>
    <p:sldId id="337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259" r:id="rId18"/>
    <p:sldId id="338" r:id="rId19"/>
    <p:sldId id="339" r:id="rId20"/>
    <p:sldId id="298" r:id="rId21"/>
    <p:sldId id="286" r:id="rId22"/>
    <p:sldId id="319" r:id="rId23"/>
    <p:sldId id="295" r:id="rId24"/>
    <p:sldId id="320" r:id="rId25"/>
    <p:sldId id="321" r:id="rId26"/>
    <p:sldId id="262" r:id="rId27"/>
    <p:sldId id="323" r:id="rId28"/>
    <p:sldId id="322" r:id="rId29"/>
    <p:sldId id="277" r:id="rId30"/>
    <p:sldId id="324" r:id="rId31"/>
    <p:sldId id="290" r:id="rId32"/>
    <p:sldId id="333" r:id="rId33"/>
    <p:sldId id="325" r:id="rId34"/>
    <p:sldId id="328" r:id="rId35"/>
    <p:sldId id="329" r:id="rId36"/>
    <p:sldId id="330" r:id="rId37"/>
    <p:sldId id="331" r:id="rId38"/>
    <p:sldId id="332" r:id="rId39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1" i="0" u="none" kern="1200" baseline="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1" i="0" u="none" kern="1200" baseline="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1" i="0" u="none" kern="1200" baseline="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1" i="0" u="none" kern="1200" baseline="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1" i="0" u="none" kern="1200" baseline="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1" i="0" u="none" kern="1200" baseline="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1" i="0" u="none" kern="1200" baseline="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1" i="0" u="none" kern="1200" baseline="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1" i="0" u="none" kern="1200" baseline="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339933"/>
    <a:srgbClr val="006600"/>
    <a:srgbClr val="996633"/>
    <a:srgbClr val="FF5050"/>
    <a:srgbClr val="CC00CC"/>
    <a:srgbClr val="FF33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40"/>
    <p:restoredTop sz="94668"/>
  </p:normalViewPr>
  <p:slideViewPr>
    <p:cSldViewPr showGuides="1">
      <p:cViewPr varScale="1">
        <p:scale>
          <a:sx n="61" d="100"/>
          <a:sy n="61" d="100"/>
        </p:scale>
        <p:origin x="-84" y="-2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</p:transition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000" b="1" i="0" u="none" kern="1200" baseline="0">
          <a:solidFill>
            <a:schemeClr val="tx1"/>
          </a:solidFill>
          <a:latin typeface="Times New Roman" panose="02020603050405020304" pitchFamily="18" charset="0"/>
          <a:ea typeface="华文新魏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000" b="1" i="0" u="none" kern="1200" baseline="0">
          <a:solidFill>
            <a:schemeClr val="tx1"/>
          </a:solidFill>
          <a:latin typeface="Times New Roman" panose="02020603050405020304" pitchFamily="18" charset="0"/>
          <a:ea typeface="华文新魏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000" b="1" i="0" u="none" kern="1200" baseline="0">
          <a:solidFill>
            <a:schemeClr val="tx1"/>
          </a:solidFill>
          <a:latin typeface="Times New Roman" panose="02020603050405020304" pitchFamily="18" charset="0"/>
          <a:ea typeface="华文新魏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000" b="1" i="0" u="none" kern="1200" baseline="0">
          <a:solidFill>
            <a:schemeClr val="tx1"/>
          </a:solidFill>
          <a:latin typeface="Times New Roman" panose="02020603050405020304" pitchFamily="18" charset="0"/>
          <a:ea typeface="华文新魏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000" b="1" i="0" u="none" kern="1200" baseline="0">
          <a:solidFill>
            <a:schemeClr val="tx1"/>
          </a:solidFill>
          <a:latin typeface="Times New Roman" panose="02020603050405020304" pitchFamily="18" charset="0"/>
          <a:ea typeface="华文新魏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000" b="1" i="0" u="none" kern="1200" baseline="0">
          <a:solidFill>
            <a:schemeClr val="tx1"/>
          </a:solidFill>
          <a:latin typeface="Times New Roman" panose="02020603050405020304" pitchFamily="18" charset="0"/>
          <a:ea typeface="华文新魏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000" b="1" i="0" u="none" kern="1200" baseline="0">
          <a:solidFill>
            <a:schemeClr val="tx1"/>
          </a:solidFill>
          <a:latin typeface="Times New Roman" panose="02020603050405020304" pitchFamily="18" charset="0"/>
          <a:ea typeface="华文新魏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000" b="1" i="0" u="none" kern="1200" baseline="0">
          <a:solidFill>
            <a:schemeClr val="tx1"/>
          </a:solidFill>
          <a:latin typeface="Times New Roman" panose="02020603050405020304" pitchFamily="18" charset="0"/>
          <a:ea typeface="华文新魏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wmf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GI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1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24.GIF"/><Relationship Id="rId4" Type="http://schemas.openxmlformats.org/officeDocument/2006/relationships/slide" Target="slide32.xml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C:/Users/Administrator/Desktop/http:/www.sz.chinanews.com.cn/suzhou/images/pic58.jpg" TargetMode="External"/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.xml"/><Relationship Id="rId1" Type="http://schemas.openxmlformats.org/officeDocument/2006/relationships/slide" Target="slide2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audio" Target="../media/audio4.wav"/><Relationship Id="rId6" Type="http://schemas.openxmlformats.org/officeDocument/2006/relationships/audio" Target="../media/audio3.wav"/><Relationship Id="rId5" Type="http://schemas.openxmlformats.org/officeDocument/2006/relationships/image" Target="../media/image32.jpeg"/><Relationship Id="rId4" Type="http://schemas.openxmlformats.org/officeDocument/2006/relationships/image" Target="../media/image31.png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audio" Target="../media/audio1.wav"/><Relationship Id="rId6" Type="http://schemas.openxmlformats.org/officeDocument/2006/relationships/audio" Target="../media/audio3.wav"/><Relationship Id="rId5" Type="http://schemas.openxmlformats.org/officeDocument/2006/relationships/image" Target="../media/image36.GIF"/><Relationship Id="rId4" Type="http://schemas.openxmlformats.org/officeDocument/2006/relationships/image" Target="../media/image35.jpeg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16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24.GIF"/><Relationship Id="rId4" Type="http://schemas.openxmlformats.org/officeDocument/2006/relationships/image" Target="../media/image39.jpeg"/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image" Target="../media/image16.jpe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24.GIF"/><Relationship Id="rId2" Type="http://schemas.openxmlformats.org/officeDocument/2006/relationships/hyperlink" Target="&#33487;&#24030;&#22253;&#26519;&#35270;&#39057;&#36164;&#26009;.ram" TargetMode="External"/><Relationship Id="rId1" Type="http://schemas.openxmlformats.org/officeDocument/2006/relationships/image" Target="../media/image25.jpe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4.GIF"/><Relationship Id="rId2" Type="http://schemas.openxmlformats.org/officeDocument/2006/relationships/slide" Target="slide20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C:/Users/Administrator/Desktop/http:/www.szgarden.sz.js.cn/garden/map.jpg" TargetMode="External"/><Relationship Id="rId2" Type="http://schemas.openxmlformats.org/officeDocument/2006/relationships/image" Target="../media/image4.jpeg"/><Relationship Id="rId1" Type="http://schemas.openxmlformats.org/officeDocument/2006/relationships/hyperlink" Target="..\&#33487;&#24030;&#22253;&#26519;.avi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7111" name="图片 47110" descr="qiu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3" y="3068638"/>
            <a:ext cx="4013200" cy="290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16" name="文本框 47115"/>
          <p:cNvSpPr txBox="1"/>
          <p:nvPr/>
        </p:nvSpPr>
        <p:spPr>
          <a:xfrm>
            <a:off x="5219700" y="2565400"/>
            <a:ext cx="262255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80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—</a:t>
            </a:r>
            <a:r>
              <a:rPr lang="zh-CN" altLang="en-US" sz="4800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叶圣陶</a:t>
            </a:r>
            <a:endParaRPr lang="zh-CN" altLang="en-US" sz="480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pic>
        <p:nvPicPr>
          <p:cNvPr id="47117" name="图片 47116" descr="图片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6375" y="404813"/>
            <a:ext cx="6205538" cy="17922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3492" name="图片 63491" descr="图片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088" y="908050"/>
            <a:ext cx="7704137" cy="47164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4516" name="图片 64515" descr="图片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836613"/>
            <a:ext cx="7993062" cy="4794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5540" name="图片 65539" descr="图片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981075"/>
            <a:ext cx="8281988" cy="4886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6564" name="图片 66563" descr="图片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125538"/>
            <a:ext cx="7850187" cy="4537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7588" name="图片 67587" descr="图片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3" y="908050"/>
            <a:ext cx="7993062" cy="4797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8610" name="图片 68609" descr="NA00864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457200"/>
            <a:ext cx="1628775" cy="1582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8611" name="文本框 68610"/>
          <p:cNvSpPr txBox="1"/>
          <p:nvPr/>
        </p:nvSpPr>
        <p:spPr>
          <a:xfrm>
            <a:off x="2209800" y="990600"/>
            <a:ext cx="6553200" cy="5210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欣赏完图片后，如果让你用一个比喻句形容苏州园林：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0" dirty="0">
                <a:latin typeface="Times New Roman" panose="02020603050405020304" pitchFamily="18" charset="0"/>
                <a:ea typeface="隶书" pitchFamily="49" charset="-122"/>
              </a:rPr>
              <a:t>你觉得</a:t>
            </a:r>
            <a:r>
              <a:rPr lang="en-US" altLang="zh-CN" sz="4400" b="0">
                <a:latin typeface="Times New Roman" panose="02020603050405020304" pitchFamily="18" charset="0"/>
                <a:ea typeface="隶书" pitchFamily="49" charset="-122"/>
              </a:rPr>
              <a:t>——</a:t>
            </a:r>
            <a:r>
              <a:rPr lang="zh-CN" altLang="en-US" sz="4400" b="0" dirty="0">
                <a:latin typeface="Times New Roman" panose="02020603050405020304" pitchFamily="18" charset="0"/>
                <a:ea typeface="隶书" pitchFamily="49" charset="-122"/>
              </a:rPr>
              <a:t>苏州园林就像</a:t>
            </a:r>
            <a:r>
              <a:rPr lang="en-US" altLang="zh-CN" sz="4400" b="0">
                <a:latin typeface="Times New Roman" panose="02020603050405020304" pitchFamily="18" charset="0"/>
                <a:ea typeface="隶书" pitchFamily="49" charset="-122"/>
              </a:rPr>
              <a:t>……</a:t>
            </a:r>
            <a:endParaRPr lang="en-US" altLang="zh-CN" sz="4400" b="0">
              <a:latin typeface="Times New Roman" panose="02020603050405020304" pitchFamily="18" charset="0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0" dirty="0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一幅幅优美的图画。</a:t>
            </a:r>
            <a:endParaRPr lang="zh-CN" altLang="en-US" sz="4400" b="0" dirty="0">
              <a:solidFill>
                <a:srgbClr val="0000FF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8611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charRg st="26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8611">
                                            <p:txEl>
                                              <p:charRg st="26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charRg st="4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8611">
                                            <p:txEl>
                                              <p:charRg st="40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3" name="文本框 5122"/>
          <p:cNvSpPr txBox="1"/>
          <p:nvPr/>
        </p:nvSpPr>
        <p:spPr>
          <a:xfrm>
            <a:off x="838200" y="762000"/>
            <a:ext cx="3886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总是一幅</a:t>
            </a:r>
            <a:endParaRPr lang="zh-CN" altLang="en-US" sz="540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grpSp>
        <p:nvGrpSpPr>
          <p:cNvPr id="5127" name="组合 5126"/>
          <p:cNvGrpSpPr/>
          <p:nvPr/>
        </p:nvGrpSpPr>
        <p:grpSpPr>
          <a:xfrm>
            <a:off x="1103313" y="2767013"/>
            <a:ext cx="6937375" cy="1311275"/>
            <a:chOff x="0" y="0"/>
            <a:chExt cx="4370" cy="826"/>
          </a:xfrm>
        </p:grpSpPr>
        <p:sp>
          <p:nvSpPr>
            <p:cNvPr id="5124" name="矩形 5123"/>
            <p:cNvSpPr/>
            <p:nvPr/>
          </p:nvSpPr>
          <p:spPr>
            <a:xfrm>
              <a:off x="0" y="0"/>
              <a:ext cx="4370" cy="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25" name="矩形 5124"/>
            <p:cNvSpPr/>
            <p:nvPr/>
          </p:nvSpPr>
          <p:spPr>
            <a:xfrm>
              <a:off x="0" y="0"/>
              <a:ext cx="4370" cy="82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r>
                <a:rPr lang="en-US" altLang="zh-CN" sz="900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</a:t>
              </a:r>
              <a:r>
                <a:rPr lang="en-US" altLang="zh-CN" sz="8000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 </a:t>
              </a:r>
              <a:r>
                <a:rPr lang="en-US" altLang="zh-CN" sz="900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                                                                   </a:t>
              </a:r>
              <a:endParaRPr lang="en-US" altLang="zh-CN" sz="900" b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5144" name="矩形 5143"/>
          <p:cNvSpPr/>
          <p:nvPr/>
        </p:nvSpPr>
        <p:spPr>
          <a:xfrm>
            <a:off x="4953000" y="3276600"/>
            <a:ext cx="3429000" cy="2209800"/>
          </a:xfrm>
          <a:prstGeom prst="rect">
            <a:avLst/>
          </a:prstGeom>
          <a:solidFill>
            <a:srgbClr val="808080"/>
          </a:solidFill>
          <a:ln w="9525" cap="flat" cmpd="sng">
            <a:solidFill>
              <a:srgbClr val="8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5126" name="图片 5125" descr="留 园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0" y="3200400"/>
            <a:ext cx="3390900" cy="22320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145" name="组合 5144"/>
          <p:cNvGrpSpPr/>
          <p:nvPr/>
        </p:nvGrpSpPr>
        <p:grpSpPr>
          <a:xfrm>
            <a:off x="838200" y="3200400"/>
            <a:ext cx="3505200" cy="2286000"/>
            <a:chOff x="528" y="2016"/>
            <a:chExt cx="2208" cy="1440"/>
          </a:xfrm>
        </p:grpSpPr>
        <p:sp>
          <p:nvSpPr>
            <p:cNvPr id="5143" name="矩形 5142"/>
            <p:cNvSpPr/>
            <p:nvPr/>
          </p:nvSpPr>
          <p:spPr>
            <a:xfrm>
              <a:off x="672" y="2064"/>
              <a:ext cx="2064" cy="1392"/>
            </a:xfrm>
            <a:prstGeom prst="rect">
              <a:avLst/>
            </a:prstGeom>
            <a:solidFill>
              <a:srgbClr val="808080"/>
            </a:solidFill>
            <a:ln w="9525" cap="flat" cmpd="sng">
              <a:solidFill>
                <a:srgbClr val="80808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pic>
          <p:nvPicPr>
            <p:cNvPr id="5130" name="图片 5129" descr="拙 政 园 之 冬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8" y="2016"/>
              <a:ext cx="2136" cy="140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132" name="文本框 5131"/>
          <p:cNvSpPr txBox="1"/>
          <p:nvPr/>
        </p:nvSpPr>
        <p:spPr>
          <a:xfrm>
            <a:off x="1447800" y="5638800"/>
            <a:ext cx="2362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i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拙政园之冬</a:t>
            </a:r>
            <a:endParaRPr lang="zh-CN" altLang="en-US" sz="2400" i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33" name="文本框 5132"/>
          <p:cNvSpPr txBox="1"/>
          <p:nvPr/>
        </p:nvSpPr>
        <p:spPr>
          <a:xfrm>
            <a:off x="5181600" y="5638800"/>
            <a:ext cx="2590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i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留园</a:t>
            </a:r>
            <a:endParaRPr lang="zh-CN" altLang="en-US" sz="2400" i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5137" name="组合 5136"/>
          <p:cNvGrpSpPr/>
          <p:nvPr/>
        </p:nvGrpSpPr>
        <p:grpSpPr>
          <a:xfrm>
            <a:off x="1143000" y="2667000"/>
            <a:ext cx="6937375" cy="1311275"/>
            <a:chOff x="0" y="0"/>
            <a:chExt cx="4370" cy="826"/>
          </a:xfrm>
        </p:grpSpPr>
        <p:sp>
          <p:nvSpPr>
            <p:cNvPr id="5134" name="矩形 5133"/>
            <p:cNvSpPr/>
            <p:nvPr/>
          </p:nvSpPr>
          <p:spPr>
            <a:xfrm>
              <a:off x="0" y="0"/>
              <a:ext cx="4370" cy="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35" name="矩形 5134"/>
            <p:cNvSpPr/>
            <p:nvPr/>
          </p:nvSpPr>
          <p:spPr>
            <a:xfrm>
              <a:off x="0" y="0"/>
              <a:ext cx="4370" cy="82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r>
                <a:rPr lang="en-US" altLang="zh-CN" sz="900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</a:t>
              </a:r>
              <a:r>
                <a:rPr lang="en-US" altLang="zh-CN" sz="8000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 </a:t>
              </a:r>
              <a:r>
                <a:rPr lang="en-US" altLang="zh-CN" sz="900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                                                                   </a:t>
              </a:r>
              <a:endParaRPr lang="en-US" altLang="zh-CN" sz="900" b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146" name="组合 5145"/>
          <p:cNvGrpSpPr/>
          <p:nvPr/>
        </p:nvGrpSpPr>
        <p:grpSpPr>
          <a:xfrm>
            <a:off x="5257800" y="533400"/>
            <a:ext cx="2895600" cy="1905000"/>
            <a:chOff x="3312" y="336"/>
            <a:chExt cx="1824" cy="1200"/>
          </a:xfrm>
        </p:grpSpPr>
        <p:sp>
          <p:nvSpPr>
            <p:cNvPr id="5142" name="矩形 5141"/>
            <p:cNvSpPr/>
            <p:nvPr/>
          </p:nvSpPr>
          <p:spPr>
            <a:xfrm>
              <a:off x="3360" y="384"/>
              <a:ext cx="1776" cy="1152"/>
            </a:xfrm>
            <a:prstGeom prst="rect">
              <a:avLst/>
            </a:prstGeom>
            <a:solidFill>
              <a:srgbClr val="808080"/>
            </a:solidFill>
            <a:ln w="9525" cap="flat" cmpd="sng">
              <a:solidFill>
                <a:srgbClr val="80808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pic>
          <p:nvPicPr>
            <p:cNvPr id="5136" name="图片 5135" descr="网 师 园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12" y="336"/>
              <a:ext cx="1776" cy="116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138" name="文本框 5137"/>
          <p:cNvSpPr txBox="1"/>
          <p:nvPr/>
        </p:nvSpPr>
        <p:spPr>
          <a:xfrm>
            <a:off x="5715000" y="2514600"/>
            <a:ext cx="1981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i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网师园</a:t>
            </a:r>
            <a:endParaRPr lang="zh-CN" altLang="en-US" sz="2400" i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48" name="矩形 5147"/>
          <p:cNvSpPr/>
          <p:nvPr/>
        </p:nvSpPr>
        <p:spPr>
          <a:xfrm>
            <a:off x="914400" y="1828800"/>
            <a:ext cx="361315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5400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完美的图画</a:t>
            </a:r>
            <a:endParaRPr lang="zh-CN" altLang="en-US" sz="5400" dirty="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514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1138" name="文本框 91137"/>
          <p:cNvSpPr txBox="1"/>
          <p:nvPr/>
        </p:nvSpPr>
        <p:spPr>
          <a:xfrm>
            <a:off x="2514600" y="762000"/>
            <a:ext cx="364172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0" dirty="0">
                <a:solidFill>
                  <a:srgbClr val="FF5050"/>
                </a:solidFill>
                <a:latin typeface="Times New Roman" panose="02020603050405020304" pitchFamily="18" charset="0"/>
                <a:ea typeface="华文彩云" pitchFamily="2" charset="-122"/>
              </a:rPr>
              <a:t>划分层次：</a:t>
            </a:r>
            <a:endParaRPr lang="zh-CN" altLang="en-US" sz="4800" b="0">
              <a:solidFill>
                <a:srgbClr val="FF5050"/>
              </a:solidFill>
              <a:latin typeface="Times New Roman" panose="02020603050405020304" pitchFamily="18" charset="0"/>
              <a:ea typeface="华文彩云" pitchFamily="2" charset="-122"/>
            </a:endParaRPr>
          </a:p>
        </p:txBody>
      </p:sp>
      <p:sp>
        <p:nvSpPr>
          <p:cNvPr id="91139" name="左大括号 91138"/>
          <p:cNvSpPr/>
          <p:nvPr/>
        </p:nvSpPr>
        <p:spPr>
          <a:xfrm>
            <a:off x="1143000" y="1600200"/>
            <a:ext cx="304800" cy="4343400"/>
          </a:xfrm>
          <a:prstGeom prst="leftBrace">
            <a:avLst>
              <a:gd name="adj1" fmla="val 11875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1140" name="文本框 91139"/>
          <p:cNvSpPr txBox="1"/>
          <p:nvPr/>
        </p:nvSpPr>
        <p:spPr>
          <a:xfrm>
            <a:off x="1524000" y="1752600"/>
            <a:ext cx="6172200" cy="3992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一、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（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）说明苏州园林在园林艺术中的重要地位。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二、（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2-9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）作者从园林建筑设施的各个方面，说明了苏州园林图画美的总的特征。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三、（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）指出苏州园林的美还不止以上这些，引人回味。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91141" name="图片 91140" descr="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0600" y="609600"/>
            <a:ext cx="1104900" cy="1104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1140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>
                                            <p:txEl>
                                              <p:charRg st="24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91140">
                                            <p:txEl>
                                              <p:charRg st="24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>
                                            <p:txEl>
                                              <p:charRg st="63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91140">
                                            <p:txEl>
                                              <p:charRg st="63" end="9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0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3186" name="文本框 93185"/>
          <p:cNvSpPr txBox="1"/>
          <p:nvPr/>
        </p:nvSpPr>
        <p:spPr>
          <a:xfrm>
            <a:off x="685800" y="762000"/>
            <a:ext cx="7848600" cy="5395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0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第一段：</a:t>
            </a:r>
            <a:endParaRPr lang="zh-CN" altLang="en-US" sz="4400" b="0" dirty="0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、哪个词最能说明苏州园林的重要地位？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明确：“标本”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、标本在这里是什么意思？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明确：这里有典范、代表的意思。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（这个词形象地表明它继承了古代园林艺术传统，浓缩了中国园林艺术精华，具有典范性。）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318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charRg st="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3186">
                                            <p:txEl>
                                              <p:charRg st="5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charRg st="25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3186">
                                            <p:txEl>
                                              <p:charRg st="25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charRg st="33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3186">
                                            <p:txEl>
                                              <p:charRg st="33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charRg st="47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3186">
                                            <p:txEl>
                                              <p:charRg st="47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charRg st="63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3186">
                                            <p:txEl>
                                              <p:charRg st="63" end="10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6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8" name="文本框 49157"/>
          <p:cNvSpPr txBox="1"/>
          <p:nvPr/>
        </p:nvSpPr>
        <p:spPr>
          <a:xfrm>
            <a:off x="304800" y="2438400"/>
            <a:ext cx="17526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完美的图   画</a:t>
            </a:r>
            <a:endParaRPr lang="zh-CN" altLang="en-US" sz="400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grpSp>
        <p:nvGrpSpPr>
          <p:cNvPr id="49159" name="组合 49158"/>
          <p:cNvGrpSpPr/>
          <p:nvPr/>
        </p:nvGrpSpPr>
        <p:grpSpPr>
          <a:xfrm>
            <a:off x="2438400" y="1447800"/>
            <a:ext cx="228600" cy="3429000"/>
            <a:chOff x="2160" y="288"/>
            <a:chExt cx="240" cy="2400"/>
          </a:xfrm>
        </p:grpSpPr>
        <p:sp>
          <p:nvSpPr>
            <p:cNvPr id="49160" name="直接连接符 49159"/>
            <p:cNvSpPr/>
            <p:nvPr/>
          </p:nvSpPr>
          <p:spPr>
            <a:xfrm>
              <a:off x="2160" y="288"/>
              <a:ext cx="240" cy="0"/>
            </a:xfrm>
            <a:prstGeom prst="line">
              <a:avLst/>
            </a:prstGeom>
            <a:ln w="5715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9161" name="直接连接符 49160"/>
            <p:cNvSpPr/>
            <p:nvPr/>
          </p:nvSpPr>
          <p:spPr>
            <a:xfrm>
              <a:off x="2160" y="288"/>
              <a:ext cx="0" cy="2400"/>
            </a:xfrm>
            <a:prstGeom prst="line">
              <a:avLst/>
            </a:prstGeom>
            <a:ln w="5715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9162" name="直接连接符 49161"/>
            <p:cNvSpPr/>
            <p:nvPr/>
          </p:nvSpPr>
          <p:spPr>
            <a:xfrm>
              <a:off x="2160" y="2688"/>
              <a:ext cx="192" cy="0"/>
            </a:xfrm>
            <a:prstGeom prst="line">
              <a:avLst/>
            </a:prstGeom>
            <a:ln w="5715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9164" name="文本框 49163"/>
          <p:cNvSpPr txBox="1"/>
          <p:nvPr/>
        </p:nvSpPr>
        <p:spPr>
          <a:xfrm>
            <a:off x="2667000" y="1143000"/>
            <a:ext cx="3429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华文中宋" pitchFamily="2" charset="-122"/>
              </a:rPr>
              <a:t>讲究亭台轩榭的布局</a:t>
            </a:r>
            <a:endParaRPr lang="zh-CN" altLang="en-US" sz="280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49165" name="文本框 49164"/>
          <p:cNvSpPr txBox="1"/>
          <p:nvPr/>
        </p:nvSpPr>
        <p:spPr>
          <a:xfrm>
            <a:off x="2667000" y="2286000"/>
            <a:ext cx="3429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华文中宋" pitchFamily="2" charset="-122"/>
              </a:rPr>
              <a:t>讲究假山池沼的配合</a:t>
            </a:r>
            <a:endParaRPr lang="zh-CN" altLang="en-US" sz="280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49166" name="文本框 49165"/>
          <p:cNvSpPr txBox="1"/>
          <p:nvPr/>
        </p:nvSpPr>
        <p:spPr>
          <a:xfrm>
            <a:off x="2743200" y="3429000"/>
            <a:ext cx="3429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华文中宋" pitchFamily="2" charset="-122"/>
              </a:rPr>
              <a:t>讲究花草树木的映衬</a:t>
            </a:r>
            <a:endParaRPr lang="zh-CN" altLang="en-US" sz="280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49167" name="文本框 49166"/>
          <p:cNvSpPr txBox="1"/>
          <p:nvPr/>
        </p:nvSpPr>
        <p:spPr>
          <a:xfrm>
            <a:off x="2667000" y="4495800"/>
            <a:ext cx="3429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华文中宋" pitchFamily="2" charset="-122"/>
              </a:rPr>
              <a:t>讲究近景远景的层次</a:t>
            </a:r>
            <a:endParaRPr lang="zh-CN" altLang="en-US" sz="280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49168" name="直接连接符 49167"/>
          <p:cNvSpPr/>
          <p:nvPr/>
        </p:nvSpPr>
        <p:spPr>
          <a:xfrm>
            <a:off x="2057400" y="3124200"/>
            <a:ext cx="381000" cy="0"/>
          </a:xfrm>
          <a:prstGeom prst="line">
            <a:avLst/>
          </a:prstGeom>
          <a:ln w="5715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9169" name="直接连接符 49168"/>
          <p:cNvSpPr/>
          <p:nvPr/>
        </p:nvSpPr>
        <p:spPr>
          <a:xfrm>
            <a:off x="2438400" y="3657600"/>
            <a:ext cx="304800" cy="0"/>
          </a:xfrm>
          <a:prstGeom prst="line">
            <a:avLst/>
          </a:prstGeom>
          <a:ln w="5715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9170" name="直接连接符 49169"/>
          <p:cNvSpPr/>
          <p:nvPr/>
        </p:nvSpPr>
        <p:spPr>
          <a:xfrm>
            <a:off x="2438400" y="2590800"/>
            <a:ext cx="304800" cy="0"/>
          </a:xfrm>
          <a:prstGeom prst="line">
            <a:avLst/>
          </a:prstGeom>
          <a:ln w="5715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9172" name="文本框 49171"/>
          <p:cNvSpPr txBox="1"/>
          <p:nvPr/>
        </p:nvSpPr>
        <p:spPr>
          <a:xfrm>
            <a:off x="6443663" y="1125538"/>
            <a:ext cx="12192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3 </a:t>
            </a:r>
            <a:r>
              <a:rPr lang="zh-CN" altLang="en-US" sz="3200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段</a:t>
            </a:r>
            <a:endParaRPr lang="zh-CN" altLang="en-US" sz="320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49173" name="文本框 49172"/>
          <p:cNvSpPr txBox="1"/>
          <p:nvPr/>
        </p:nvSpPr>
        <p:spPr>
          <a:xfrm>
            <a:off x="6443663" y="2205038"/>
            <a:ext cx="12192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4 </a:t>
            </a:r>
            <a:r>
              <a:rPr lang="zh-CN" altLang="en-US" sz="3200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段</a:t>
            </a:r>
            <a:endParaRPr lang="zh-CN" altLang="en-US" sz="320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49174" name="文本框 49173"/>
          <p:cNvSpPr txBox="1"/>
          <p:nvPr/>
        </p:nvSpPr>
        <p:spPr>
          <a:xfrm>
            <a:off x="6443663" y="4437063"/>
            <a:ext cx="12192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6 </a:t>
            </a:r>
            <a:r>
              <a:rPr lang="zh-CN" altLang="en-US" sz="3200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段</a:t>
            </a:r>
            <a:endParaRPr lang="zh-CN" altLang="en-US" sz="320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49175" name="文本框 49174"/>
          <p:cNvSpPr txBox="1"/>
          <p:nvPr/>
        </p:nvSpPr>
        <p:spPr>
          <a:xfrm>
            <a:off x="6443663" y="3429000"/>
            <a:ext cx="1219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5 </a:t>
            </a:r>
            <a:r>
              <a:rPr lang="zh-CN" altLang="en-US" sz="3200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段</a:t>
            </a:r>
            <a:endParaRPr lang="zh-CN" altLang="en-US" sz="320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49177" name="文本框 49176"/>
          <p:cNvSpPr txBox="1"/>
          <p:nvPr/>
        </p:nvSpPr>
        <p:spPr>
          <a:xfrm>
            <a:off x="2590800" y="6019800"/>
            <a:ext cx="13716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49178" name="文本框 49177"/>
          <p:cNvSpPr txBox="1"/>
          <p:nvPr/>
        </p:nvSpPr>
        <p:spPr>
          <a:xfrm>
            <a:off x="3733800" y="5334000"/>
            <a:ext cx="19050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分说</a:t>
            </a:r>
            <a:endParaRPr lang="zh-CN" altLang="en-US" sz="540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49179" name="矩形 49178"/>
          <p:cNvSpPr/>
          <p:nvPr/>
        </p:nvSpPr>
        <p:spPr>
          <a:xfrm>
            <a:off x="457200" y="5334000"/>
            <a:ext cx="155575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540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总说</a:t>
            </a:r>
            <a:endParaRPr lang="zh-CN" altLang="en-US" sz="540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49180" name="直接连接符 49179"/>
          <p:cNvSpPr/>
          <p:nvPr/>
        </p:nvSpPr>
        <p:spPr>
          <a:xfrm>
            <a:off x="2057400" y="5867400"/>
            <a:ext cx="1600200" cy="0"/>
          </a:xfrm>
          <a:prstGeom prst="line">
            <a:avLst/>
          </a:prstGeom>
          <a:ln w="57150" cap="flat" cmpd="sng">
            <a:solidFill>
              <a:srgbClr val="FF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9181" name="文本框 49180"/>
          <p:cNvSpPr txBox="1"/>
          <p:nvPr/>
        </p:nvSpPr>
        <p:spPr>
          <a:xfrm>
            <a:off x="7620000" y="1447800"/>
            <a:ext cx="733425" cy="37338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内容上一一对应</a:t>
            </a:r>
            <a:endParaRPr lang="zh-CN" altLang="en-US" sz="3600">
              <a:solidFill>
                <a:schemeClr val="hlink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49182" name="图片 49181" descr="42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62800" y="5410200"/>
            <a:ext cx="1981200" cy="1447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84" name="矩形 49183"/>
          <p:cNvSpPr/>
          <p:nvPr/>
        </p:nvSpPr>
        <p:spPr>
          <a:xfrm>
            <a:off x="381000" y="3886200"/>
            <a:ext cx="17081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（</a:t>
            </a:r>
            <a:r>
              <a:rPr lang="en-US" altLang="zh-CN" sz="3200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2 </a:t>
            </a:r>
            <a:r>
              <a:rPr lang="zh-CN" altLang="en-US" sz="3200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段）</a:t>
            </a:r>
            <a:endParaRPr lang="zh-CN" altLang="en-US" sz="3200" dirty="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916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916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916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916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9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9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9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9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9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9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9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0" fill="hold"/>
                                        <p:tgtEl>
                                          <p:spTgt spid="49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0" fill="hold"/>
                                        <p:tgtEl>
                                          <p:spTgt spid="49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7" dur="500"/>
                                        <p:tgtEl>
                                          <p:spTgt spid="491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" fill="hold"/>
                                        <p:tgtEl>
                                          <p:spTgt spid="4918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" fill="hold"/>
                                        <p:tgtEl>
                                          <p:spTgt spid="4917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64" grpId="0" build="p"/>
      <p:bldP spid="49165" grpId="0" build="p"/>
      <p:bldP spid="49166" grpId="0" build="p"/>
      <p:bldP spid="49167" grpId="0" build="p"/>
      <p:bldP spid="49172" grpId="0"/>
      <p:bldP spid="49173" grpId="0"/>
      <p:bldP spid="49174" grpId="0"/>
      <p:bldP spid="49175" grpId="0"/>
      <p:bldP spid="49178" grpId="0"/>
      <p:bldP spid="49179" grpId="0"/>
      <p:bldP spid="4918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4339" name="文本框 14338"/>
          <p:cNvSpPr txBox="1"/>
          <p:nvPr/>
        </p:nvSpPr>
        <p:spPr>
          <a:xfrm>
            <a:off x="685800" y="1828800"/>
            <a:ext cx="7696200" cy="4584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dirty="0">
                <a:latin typeface="Times New Roman" panose="02020603050405020304" pitchFamily="18" charset="0"/>
                <a:ea typeface="华文新魏" pitchFamily="2" charset="-122"/>
              </a:rPr>
              <a:t> </a:t>
            </a:r>
            <a:r>
              <a:rPr lang="zh-CN" altLang="en-US" sz="4000" b="0" dirty="0">
                <a:solidFill>
                  <a:srgbClr val="CC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叶圣陶</a:t>
            </a:r>
            <a:r>
              <a:rPr lang="en-US" altLang="zh-CN" sz="4000" b="0">
                <a:solidFill>
                  <a:srgbClr val="CC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: </a:t>
            </a:r>
            <a:endParaRPr lang="en-US" altLang="zh-CN" sz="4000" b="0">
              <a:solidFill>
                <a:srgbClr val="CC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r>
              <a:rPr lang="en-US" altLang="zh-CN" sz="3600" b="0">
                <a:solidFill>
                  <a:srgbClr val="CC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       </a:t>
            </a:r>
            <a:r>
              <a:rPr lang="en-US" altLang="zh-CN" sz="3600" dirty="0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(1894—1988),</a:t>
            </a:r>
            <a:r>
              <a:rPr lang="zh-CN" altLang="en-US" sz="3600" dirty="0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原名叶绍钧，现代著名作家、教育家，有“</a:t>
            </a:r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优秀的语言艺术家</a:t>
            </a:r>
            <a:r>
              <a:rPr lang="zh-CN" altLang="en-US" sz="3600" dirty="0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”之称，代表作是</a:t>
            </a:r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长篇小说</a:t>
            </a:r>
            <a:r>
              <a:rPr lang="en-US" altLang="zh-CN" sz="3600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倪焕之</a:t>
            </a:r>
            <a:r>
              <a:rPr lang="en-US" altLang="zh-CN" sz="3600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sz="3600" dirty="0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。他原籍是江苏苏州，所以对苏州园林很熟悉，又有深刻的研究。</a:t>
            </a:r>
            <a:endParaRPr lang="zh-CN" altLang="en-US" sz="3600" dirty="0">
              <a:effectLst>
                <a:outerShdw blurRad="38100" dist="38100" dir="2700000">
                  <a:srgbClr val="FFFFFF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endParaRPr lang="zh-CN" altLang="en-US" sz="360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4340" name="文本框 14339"/>
          <p:cNvSpPr txBox="1"/>
          <p:nvPr/>
        </p:nvSpPr>
        <p:spPr>
          <a:xfrm>
            <a:off x="2057400" y="990600"/>
            <a:ext cx="184150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4341" name="文本框 14340"/>
          <p:cNvSpPr txBox="1"/>
          <p:nvPr/>
        </p:nvSpPr>
        <p:spPr>
          <a:xfrm>
            <a:off x="762000" y="685800"/>
            <a:ext cx="2590800" cy="76200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作者简介</a:t>
            </a:r>
            <a:endParaRPr lang="zh-CN" altLang="en-US" sz="440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3818" name="矩形 33817"/>
          <p:cNvSpPr/>
          <p:nvPr/>
        </p:nvSpPr>
        <p:spPr>
          <a:xfrm>
            <a:off x="1143000" y="685800"/>
            <a:ext cx="64008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 i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effectLst>
                  <a:outerShdw dist="35921" dir="2699999" algn="ctr" rotWithShape="0">
                    <a:srgbClr val="80808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讲究亭台轩榭的布局</a:t>
            </a:r>
            <a:endParaRPr lang="zh-CN" altLang="en-US" sz="3600" b="1" i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effectLst>
                <a:outerShdw dist="35921" dir="2699999" algn="ctr" rotWithShape="0">
                  <a:srgbClr val="80808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3819" name="图片 33818" descr="苏州园林0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3505200"/>
            <a:ext cx="4038600" cy="2667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20" name="图片 33819" descr="g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1828800"/>
            <a:ext cx="4114800" cy="2362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822" name="文本框 33821"/>
          <p:cNvSpPr txBox="1"/>
          <p:nvPr/>
        </p:nvSpPr>
        <p:spPr>
          <a:xfrm>
            <a:off x="838200" y="2514600"/>
            <a:ext cx="3505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对称的建筑是图案画</a:t>
            </a:r>
            <a:endParaRPr lang="zh-CN" altLang="en-US" sz="280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23" name="文本框 33822"/>
          <p:cNvSpPr txBox="1"/>
          <p:nvPr/>
        </p:nvSpPr>
        <p:spPr>
          <a:xfrm>
            <a:off x="4953000" y="4572000"/>
            <a:ext cx="381000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园林是美术画，美术画要求自然之趣，是不讲究对称的。</a:t>
            </a:r>
            <a:endParaRPr lang="zh-CN" altLang="en-US" sz="280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3824" name="图片 33823" descr="ani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12088" y="5792788"/>
            <a:ext cx="1331912" cy="10652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82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3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3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22" grpId="0" build="p"/>
      <p:bldP spid="338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文本框 70657"/>
          <p:cNvSpPr txBox="1"/>
          <p:nvPr/>
        </p:nvSpPr>
        <p:spPr>
          <a:xfrm>
            <a:off x="685800" y="1066800"/>
            <a:ext cx="81534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、亭台轩榭的布局有什么特点？（用文中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的话回答）</a:t>
            </a:r>
            <a:endParaRPr lang="zh-CN" altLang="en-US" sz="320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0659" name="矩形 70658"/>
          <p:cNvSpPr/>
          <p:nvPr/>
        </p:nvSpPr>
        <p:spPr>
          <a:xfrm>
            <a:off x="914400" y="2362200"/>
            <a:ext cx="54991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明确：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绝不讲究对称”。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0660" name="矩形 70659"/>
          <p:cNvSpPr/>
          <p:nvPr/>
        </p:nvSpPr>
        <p:spPr>
          <a:xfrm>
            <a:off x="685800" y="2971800"/>
            <a:ext cx="72961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、文中哪句话紧扣“图画美”这一特征？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0661" name="文本框 70660"/>
          <p:cNvSpPr txBox="1"/>
          <p:nvPr/>
        </p:nvSpPr>
        <p:spPr>
          <a:xfrm>
            <a:off x="685800" y="3657600"/>
            <a:ext cx="77724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明确：“我想，用图画来比方，对称的建筑是图案画，不是美术画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……”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0662" name="文本框 70661"/>
          <p:cNvSpPr txBox="1"/>
          <p:nvPr/>
        </p:nvSpPr>
        <p:spPr>
          <a:xfrm>
            <a:off x="762000" y="4876800"/>
            <a:ext cx="7391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、这段用了什么说明方法？</a:t>
            </a:r>
            <a:endParaRPr lang="zh-CN" altLang="en-US" sz="320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0663" name="文本框 70662"/>
          <p:cNvSpPr txBox="1"/>
          <p:nvPr/>
        </p:nvSpPr>
        <p:spPr>
          <a:xfrm>
            <a:off x="685800" y="304800"/>
            <a:ext cx="35052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0" dirty="0">
                <a:solidFill>
                  <a:srgbClr val="FF5050"/>
                </a:solidFill>
                <a:latin typeface="Times New Roman" panose="02020603050405020304" pitchFamily="18" charset="0"/>
                <a:ea typeface="隶书" pitchFamily="49" charset="-122"/>
              </a:rPr>
              <a:t>第三段：</a:t>
            </a:r>
            <a:endParaRPr lang="zh-CN" altLang="en-US" sz="4800" b="0">
              <a:solidFill>
                <a:srgbClr val="FF505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70664" name="矩形 70663"/>
          <p:cNvSpPr/>
          <p:nvPr/>
        </p:nvSpPr>
        <p:spPr>
          <a:xfrm>
            <a:off x="914400" y="5257800"/>
            <a:ext cx="6280150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明确：打比方（图案画和美术画）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作比较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0658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0658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charRg st="2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0658">
                                            <p:txEl>
                                              <p:charRg st="2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0658">
                                            <p:txEl>
                                              <p:charRg st="2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0660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0660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066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066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066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066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>
                                            <p:txEl>
                                              <p:charRg st="16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0664">
                                            <p:txEl>
                                              <p:charRg st="16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0664">
                                            <p:txEl>
                                              <p:charRg st="16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8" grpId="0" uiExpand="1" build="p"/>
      <p:bldP spid="70659" grpId="0"/>
      <p:bldP spid="70660" grpId="0" build="p"/>
      <p:bldP spid="70661" grpId="0"/>
      <p:bldP spid="70662" grpId="0" build="p"/>
      <p:bldP spid="70663" grpId="0"/>
      <p:bldP spid="70664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6082" name="矩形 46081"/>
          <p:cNvSpPr/>
          <p:nvPr/>
        </p:nvSpPr>
        <p:spPr>
          <a:xfrm>
            <a:off x="304800" y="533400"/>
            <a:ext cx="8534400" cy="10668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  <a:normAutofit/>
          </a:bodyPr>
          <a:p>
            <a:pPr algn="ctr"/>
            <a:r>
              <a:rPr lang="zh-CN" altLang="en-US" sz="3600" b="0">
                <a:ln w="12700" cap="flat" cmpd="sng">
                  <a:solidFill>
                    <a:srgbClr val="B2B2B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3366"/>
                </a:solidFill>
                <a:effectLst>
                  <a:outerShdw dist="35921" dir="2699999" sy="50000" rotWithShape="0">
                    <a:srgbClr val="875B0D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讲究假山池沼的配合</a:t>
            </a:r>
            <a:endParaRPr lang="zh-CN" altLang="en-US" sz="3600" b="0">
              <a:ln w="12700" cap="flat" cmpd="sng">
                <a:solidFill>
                  <a:srgbClr val="B2B2B2"/>
                </a:solidFill>
                <a:prstDash val="solid"/>
                <a:headEnd type="none" w="med" len="med"/>
                <a:tailEnd type="none" w="med" len="med"/>
              </a:ln>
              <a:solidFill>
                <a:srgbClr val="003366"/>
              </a:solidFill>
              <a:effectLst>
                <a:outerShdw dist="35921" dir="2699999" sy="50000" rotWithShape="0">
                  <a:srgbClr val="875B0D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6083" name="图片 46082" descr="liuyuan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4038600"/>
            <a:ext cx="3505200" cy="2574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4" name="矩形 46083"/>
          <p:cNvSpPr/>
          <p:nvPr/>
        </p:nvSpPr>
        <p:spPr>
          <a:xfrm>
            <a:off x="3762375" y="28956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pic>
        <p:nvPicPr>
          <p:cNvPr id="46085" name="图片 46084" descr="狮 子 林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2667000" y="1828800"/>
            <a:ext cx="2895600" cy="2160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6" name="图片 46085" descr="耦 园 假 山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67400" y="4267200"/>
            <a:ext cx="2743200" cy="2208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7" name="文本框 46086"/>
          <p:cNvSpPr txBox="1"/>
          <p:nvPr/>
        </p:nvSpPr>
        <p:spPr>
          <a:xfrm>
            <a:off x="3810000" y="4419600"/>
            <a:ext cx="1914525" cy="2227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假山的堆叠，是一项艺术而不仅是技术。</a:t>
            </a:r>
            <a:endParaRPr lang="zh-CN" altLang="en-US" sz="280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6088" name="文本框 46087"/>
          <p:cNvSpPr txBox="1"/>
          <p:nvPr/>
        </p:nvSpPr>
        <p:spPr>
          <a:xfrm>
            <a:off x="5940425" y="1916113"/>
            <a:ext cx="2362200" cy="2227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池沼或河道的边沿很少砌齐整的石岸，总是高低屈曲任其自然。</a:t>
            </a:r>
            <a:endParaRPr lang="zh-CN" altLang="en-US" sz="280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6088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608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7" grpId="0" build="p"/>
      <p:bldP spid="46088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2" name="矩形 71681"/>
          <p:cNvSpPr/>
          <p:nvPr/>
        </p:nvSpPr>
        <p:spPr>
          <a:xfrm>
            <a:off x="381000" y="344488"/>
            <a:ext cx="3333750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800" b="0" dirty="0">
                <a:solidFill>
                  <a:srgbClr val="FF33CC"/>
                </a:solidFill>
                <a:latin typeface="Times New Roman" panose="02020603050405020304" pitchFamily="18" charset="0"/>
                <a:ea typeface="隶书" pitchFamily="49" charset="-122"/>
              </a:rPr>
              <a:t>第四段</a:t>
            </a:r>
            <a:r>
              <a:rPr lang="en-US" altLang="zh-CN" sz="4800" b="0" dirty="0">
                <a:solidFill>
                  <a:srgbClr val="FF33CC"/>
                </a:solidFill>
                <a:latin typeface="Times New Roman" panose="02020603050405020304" pitchFamily="18" charset="0"/>
                <a:ea typeface="隶书" pitchFamily="49" charset="-122"/>
              </a:rPr>
              <a:t>(1)</a:t>
            </a:r>
            <a:r>
              <a:rPr lang="zh-CN" altLang="en-US" sz="4800" b="0" dirty="0">
                <a:solidFill>
                  <a:srgbClr val="FF33CC"/>
                </a:solidFill>
                <a:latin typeface="Times New Roman" panose="02020603050405020304" pitchFamily="18" charset="0"/>
                <a:ea typeface="隶书" pitchFamily="49" charset="-122"/>
              </a:rPr>
              <a:t>：</a:t>
            </a:r>
            <a:endParaRPr lang="zh-CN" altLang="en-US" sz="4800" b="0" dirty="0">
              <a:solidFill>
                <a:srgbClr val="FF33CC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71684" name="左大括号 71683"/>
          <p:cNvSpPr/>
          <p:nvPr/>
        </p:nvSpPr>
        <p:spPr>
          <a:xfrm>
            <a:off x="1066800" y="1524000"/>
            <a:ext cx="381000" cy="4953000"/>
          </a:xfrm>
          <a:prstGeom prst="leftBrace">
            <a:avLst>
              <a:gd name="adj1" fmla="val 10833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1685" name="文本框 71684"/>
          <p:cNvSpPr txBox="1"/>
          <p:nvPr/>
        </p:nvSpPr>
        <p:spPr>
          <a:xfrm>
            <a:off x="1447800" y="1752600"/>
            <a:ext cx="2438400" cy="2043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  <a:hlinkClick r:id="" action="ppaction://noaction"/>
              </a:rPr>
              <a:t>假山的堆叠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686" name="文本框 71685"/>
          <p:cNvSpPr txBox="1"/>
          <p:nvPr/>
        </p:nvSpPr>
        <p:spPr>
          <a:xfrm>
            <a:off x="1403350" y="4581525"/>
            <a:ext cx="23622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  <a:hlinkClick r:id="rId1" action="ppaction://hlinksldjump"/>
              </a:rPr>
              <a:t>池沼的配合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687" name="左大括号 71686"/>
          <p:cNvSpPr/>
          <p:nvPr/>
        </p:nvSpPr>
        <p:spPr>
          <a:xfrm>
            <a:off x="3779838" y="836613"/>
            <a:ext cx="533400" cy="2514600"/>
          </a:xfrm>
          <a:prstGeom prst="leftBrace">
            <a:avLst>
              <a:gd name="adj1" fmla="val 3928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1688" name="文本框 71687"/>
          <p:cNvSpPr txBox="1"/>
          <p:nvPr/>
        </p:nvSpPr>
        <p:spPr>
          <a:xfrm>
            <a:off x="4140200" y="836613"/>
            <a:ext cx="5003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hlinkClick r:id="rId2" action="ppaction://hlinksldjump"/>
              </a:rPr>
              <a:t>是一项</a:t>
            </a:r>
            <a:r>
              <a:rPr lang="zh-CN" altLang="en-US" sz="3200" u="sng" dirty="0">
                <a:latin typeface="Times New Roman" panose="02020603050405020304" pitchFamily="18" charset="0"/>
                <a:ea typeface="宋体" panose="02010600030101010101" pitchFamily="2" charset="-122"/>
                <a:hlinkClick r:id="rId2" action="ppaction://hlinksldjump"/>
              </a:rPr>
              <a:t>艺术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  <a:hlinkClick r:id="rId2" action="ppaction://hlinksldjump"/>
              </a:rPr>
              <a:t>而不仅是</a:t>
            </a:r>
            <a:r>
              <a:rPr lang="zh-CN" altLang="en-US" sz="3200" u="sng" dirty="0">
                <a:latin typeface="Times New Roman" panose="02020603050405020304" pitchFamily="18" charset="0"/>
                <a:ea typeface="宋体" panose="02010600030101010101" pitchFamily="2" charset="-122"/>
                <a:hlinkClick r:id="rId2" action="ppaction://hlinksldjump"/>
              </a:rPr>
              <a:t>技术</a:t>
            </a:r>
            <a:endParaRPr lang="zh-CN" altLang="en-US" sz="3200" u="sng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689" name="矩形 71688"/>
          <p:cNvSpPr/>
          <p:nvPr/>
        </p:nvSpPr>
        <p:spPr>
          <a:xfrm>
            <a:off x="4267200" y="1752600"/>
            <a:ext cx="4654550" cy="15541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生平多阅历，胸中有丘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壑”与“忘却苏州城市，只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觉身在山间”照应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690" name="左大括号 71689"/>
          <p:cNvSpPr/>
          <p:nvPr/>
        </p:nvSpPr>
        <p:spPr>
          <a:xfrm>
            <a:off x="3779838" y="3644900"/>
            <a:ext cx="685800" cy="2667000"/>
          </a:xfrm>
          <a:prstGeom prst="leftBrace">
            <a:avLst>
              <a:gd name="adj1" fmla="val 32407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1691" name="文本框 71690"/>
          <p:cNvSpPr txBox="1"/>
          <p:nvPr/>
        </p:nvSpPr>
        <p:spPr>
          <a:xfrm>
            <a:off x="4500563" y="3500438"/>
            <a:ext cx="4643437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两种：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一种宽敞，一种成河道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692" name="矩形 71691"/>
          <p:cNvSpPr/>
          <p:nvPr/>
        </p:nvSpPr>
        <p:spPr>
          <a:xfrm>
            <a:off x="4495800" y="5229225"/>
            <a:ext cx="46482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相同点：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总是高低屈曲任其自然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693" name="文本框 71692"/>
          <p:cNvSpPr txBox="1"/>
          <p:nvPr/>
        </p:nvSpPr>
        <p:spPr>
          <a:xfrm>
            <a:off x="274638" y="3429000"/>
            <a:ext cx="854075" cy="12954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0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自然</a:t>
            </a:r>
            <a:endParaRPr lang="zh-CN" altLang="en-US" sz="4400" b="0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168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>
                                            <p:txEl>
                                              <p:charRg st="6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1685">
                                            <p:txEl>
                                              <p:charRg st="6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168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>
                                            <p:txEl>
                                              <p:charRg st="6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1686">
                                            <p:txEl>
                                              <p:charRg st="6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1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1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168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168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>
                                            <p:txEl>
                                              <p:charRg st="12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1689">
                                            <p:txEl>
                                              <p:charRg st="12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>
                                            <p:txEl>
                                              <p:charRg st="25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71689">
                                            <p:txEl>
                                              <p:charRg st="25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1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1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7169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1">
                                            <p:txEl>
                                              <p:charRg st="4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71691">
                                            <p:txEl>
                                              <p:charRg st="4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7169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2">
                                            <p:txEl>
                                              <p:charRg st="5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71692">
                                            <p:txEl>
                                              <p:charRg st="5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7169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/>
      <p:bldP spid="71685" grpId="0" build="p"/>
      <p:bldP spid="71686" grpId="0" build="p"/>
      <p:bldP spid="71688" grpId="0" build="p"/>
      <p:bldP spid="71689" grpId="0" build="p"/>
      <p:bldP spid="71691" grpId="0" build="p"/>
      <p:bldP spid="71692" grpId="0" build="p"/>
      <p:bldP spid="7169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6" name="矩形 72705"/>
          <p:cNvSpPr/>
          <p:nvPr/>
        </p:nvSpPr>
        <p:spPr>
          <a:xfrm>
            <a:off x="609600" y="573088"/>
            <a:ext cx="3333750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800" b="0" dirty="0">
                <a:solidFill>
                  <a:srgbClr val="FF33CC"/>
                </a:solidFill>
                <a:latin typeface="Times New Roman" panose="02020603050405020304" pitchFamily="18" charset="0"/>
                <a:ea typeface="隶书" pitchFamily="49" charset="-122"/>
              </a:rPr>
              <a:t>第四段</a:t>
            </a:r>
            <a:r>
              <a:rPr lang="en-US" altLang="zh-CN" sz="4800" b="0" dirty="0">
                <a:solidFill>
                  <a:srgbClr val="FF33CC"/>
                </a:solidFill>
                <a:latin typeface="Times New Roman" panose="02020603050405020304" pitchFamily="18" charset="0"/>
                <a:ea typeface="隶书" pitchFamily="49" charset="-122"/>
              </a:rPr>
              <a:t>(2)</a:t>
            </a:r>
            <a:r>
              <a:rPr lang="zh-CN" altLang="en-US" sz="4800" b="0" dirty="0">
                <a:solidFill>
                  <a:srgbClr val="FF33CC"/>
                </a:solidFill>
                <a:latin typeface="Times New Roman" panose="02020603050405020304" pitchFamily="18" charset="0"/>
                <a:ea typeface="隶书" pitchFamily="49" charset="-122"/>
              </a:rPr>
              <a:t>：</a:t>
            </a:r>
            <a:endParaRPr lang="zh-CN" altLang="en-US" sz="4800" b="0" dirty="0">
              <a:solidFill>
                <a:srgbClr val="FF33CC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72707" name="文本框 72706"/>
          <p:cNvSpPr txBox="1"/>
          <p:nvPr/>
        </p:nvSpPr>
        <p:spPr>
          <a:xfrm>
            <a:off x="685800" y="1524000"/>
            <a:ext cx="78486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本段哪些句子紧扣“图画美”这一特征？</a:t>
            </a: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2708" name="文本框 72707"/>
          <p:cNvSpPr txBox="1"/>
          <p:nvPr/>
        </p:nvSpPr>
        <p:spPr>
          <a:xfrm>
            <a:off x="1143000" y="2667000"/>
            <a:ext cx="7010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sz="32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2709" name="矩形 72708"/>
          <p:cNvSpPr/>
          <p:nvPr/>
        </p:nvSpPr>
        <p:spPr>
          <a:xfrm>
            <a:off x="762000" y="2819400"/>
            <a:ext cx="72390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明确：“ 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……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这也是为了取得从各个角度看都成一幅画的效果。”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2710" name="矩形 72709"/>
          <p:cNvSpPr/>
          <p:nvPr/>
        </p:nvSpPr>
        <p:spPr>
          <a:xfrm>
            <a:off x="990600" y="4343400"/>
            <a:ext cx="69342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游览者看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  <a:hlinkClick r:id="" action="ppaction://noaction"/>
              </a:rPr>
              <a:t>“鱼戏莲叶间”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，又是入画的一景。”        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270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270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72709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72710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0" build="p"/>
      <p:bldP spid="72707" grpId="0" build="p"/>
      <p:bldP spid="72708" grpId="0"/>
      <p:bldP spid="72709" grpId="0" build="p"/>
      <p:bldP spid="72710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194" name="文本框 8193"/>
          <p:cNvSpPr txBox="1"/>
          <p:nvPr/>
        </p:nvSpPr>
        <p:spPr>
          <a:xfrm>
            <a:off x="1752600" y="3048000"/>
            <a:ext cx="5638800" cy="7112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FF5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dirty="0">
                <a:solidFill>
                  <a:schemeClr val="bg1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Times New Roman" panose="02020603050405020304" pitchFamily="18" charset="0"/>
                <a:ea typeface="宋体" panose="02010600030101010101" pitchFamily="2" charset="-122"/>
              </a:rPr>
              <a:t>讲究花草树木的映衬</a:t>
            </a:r>
            <a:endParaRPr lang="zh-CN" altLang="en-US" sz="4000">
              <a:solidFill>
                <a:schemeClr val="bg1"/>
              </a:solidFill>
              <a:effectDag name="">
                <a:effect ref="fillLine"/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</a:effectDag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8195" name="图片 8194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457200"/>
            <a:ext cx="3352800" cy="19716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210" name="组合 8209"/>
          <p:cNvGrpSpPr/>
          <p:nvPr/>
        </p:nvGrpSpPr>
        <p:grpSpPr>
          <a:xfrm>
            <a:off x="4724400" y="4343400"/>
            <a:ext cx="3276600" cy="2057400"/>
            <a:chOff x="2976" y="2736"/>
            <a:chExt cx="2064" cy="1296"/>
          </a:xfrm>
        </p:grpSpPr>
        <p:sp>
          <p:nvSpPr>
            <p:cNvPr id="8207" name="矩形 8206"/>
            <p:cNvSpPr/>
            <p:nvPr/>
          </p:nvSpPr>
          <p:spPr>
            <a:xfrm>
              <a:off x="2976" y="2736"/>
              <a:ext cx="2064" cy="1296"/>
            </a:xfrm>
            <a:prstGeom prst="rect">
              <a:avLst/>
            </a:prstGeom>
            <a:solidFill>
              <a:srgbClr val="808080"/>
            </a:solidFill>
            <a:ln w="9525" cap="flat" cmpd="sng">
              <a:solidFill>
                <a:srgbClr val="80808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pic>
          <p:nvPicPr>
            <p:cNvPr id="8196" name="图片 8195" descr="P402000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24" y="2784"/>
              <a:ext cx="1992" cy="122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8209" name="组合 8208"/>
          <p:cNvGrpSpPr/>
          <p:nvPr/>
        </p:nvGrpSpPr>
        <p:grpSpPr>
          <a:xfrm>
            <a:off x="838200" y="4343400"/>
            <a:ext cx="3200400" cy="2133600"/>
            <a:chOff x="528" y="2736"/>
            <a:chExt cx="2016" cy="1344"/>
          </a:xfrm>
        </p:grpSpPr>
        <p:sp>
          <p:nvSpPr>
            <p:cNvPr id="8206" name="矩形 8205"/>
            <p:cNvSpPr/>
            <p:nvPr/>
          </p:nvSpPr>
          <p:spPr>
            <a:xfrm>
              <a:off x="528" y="2736"/>
              <a:ext cx="2016" cy="1344"/>
            </a:xfrm>
            <a:prstGeom prst="rect">
              <a:avLst/>
            </a:prstGeom>
            <a:solidFill>
              <a:srgbClr val="808080"/>
            </a:solidFill>
            <a:ln w="9525" cap="flat" cmpd="sng">
              <a:solidFill>
                <a:srgbClr val="80808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pic>
          <p:nvPicPr>
            <p:cNvPr id="8197" name="图片 8196" descr="GH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76" y="2788"/>
              <a:ext cx="1944" cy="124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8208" name="组合 8207"/>
          <p:cNvGrpSpPr/>
          <p:nvPr/>
        </p:nvGrpSpPr>
        <p:grpSpPr>
          <a:xfrm>
            <a:off x="4876800" y="457200"/>
            <a:ext cx="3124200" cy="1905000"/>
            <a:chOff x="3072" y="192"/>
            <a:chExt cx="1968" cy="1296"/>
          </a:xfrm>
        </p:grpSpPr>
        <p:sp>
          <p:nvSpPr>
            <p:cNvPr id="8205" name="矩形 8204"/>
            <p:cNvSpPr/>
            <p:nvPr/>
          </p:nvSpPr>
          <p:spPr>
            <a:xfrm>
              <a:off x="3072" y="192"/>
              <a:ext cx="1968" cy="1296"/>
            </a:xfrm>
            <a:prstGeom prst="rect">
              <a:avLst/>
            </a:prstGeom>
            <a:solidFill>
              <a:srgbClr val="808080"/>
            </a:solidFill>
            <a:ln w="9525" cap="flat" cmpd="sng">
              <a:solidFill>
                <a:srgbClr val="80808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pic>
          <p:nvPicPr>
            <p:cNvPr id="8202" name="图片 8201" descr="P402001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120" y="240"/>
              <a:ext cx="1872" cy="12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203" name="文本框 8202"/>
          <p:cNvSpPr txBox="1"/>
          <p:nvPr/>
        </p:nvSpPr>
        <p:spPr>
          <a:xfrm>
            <a:off x="179388" y="3789363"/>
            <a:ext cx="867568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2800" i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落叶树和常绿树相间，花时不同的多种花树相间。</a:t>
            </a:r>
            <a:endParaRPr lang="zh-CN" altLang="en-US" sz="2800" i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11" name="文本框 8210"/>
          <p:cNvSpPr txBox="1"/>
          <p:nvPr/>
        </p:nvSpPr>
        <p:spPr>
          <a:xfrm>
            <a:off x="2339975" y="2492375"/>
            <a:ext cx="45370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i="1" dirty="0">
                <a:latin typeface="Times New Roman" panose="02020603050405020304" pitchFamily="18" charset="0"/>
                <a:ea typeface="宋体" panose="02010600030101010101" pitchFamily="2" charset="-122"/>
              </a:rPr>
              <a:t>高树与低树俯仰生姿</a:t>
            </a:r>
            <a:endParaRPr lang="zh-CN" altLang="en-US" sz="3200" i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8203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3" grpId="0" build="p"/>
      <p:bldP spid="82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矩形 74753"/>
          <p:cNvSpPr/>
          <p:nvPr/>
        </p:nvSpPr>
        <p:spPr>
          <a:xfrm>
            <a:off x="457200" y="496888"/>
            <a:ext cx="3333750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800" b="0" dirty="0">
                <a:solidFill>
                  <a:srgbClr val="FF33CC"/>
                </a:solidFill>
                <a:latin typeface="Times New Roman" panose="02020603050405020304" pitchFamily="18" charset="0"/>
                <a:ea typeface="隶书" pitchFamily="49" charset="-122"/>
              </a:rPr>
              <a:t>第五段</a:t>
            </a:r>
            <a:r>
              <a:rPr lang="en-US" altLang="zh-CN" sz="4800" b="0" dirty="0">
                <a:solidFill>
                  <a:srgbClr val="FF33CC"/>
                </a:solidFill>
                <a:latin typeface="Times New Roman" panose="02020603050405020304" pitchFamily="18" charset="0"/>
                <a:ea typeface="隶书" pitchFamily="49" charset="-122"/>
              </a:rPr>
              <a:t>(1)</a:t>
            </a:r>
            <a:r>
              <a:rPr lang="zh-CN" altLang="en-US" sz="4800" b="0" dirty="0">
                <a:solidFill>
                  <a:srgbClr val="FF33CC"/>
                </a:solidFill>
                <a:latin typeface="Times New Roman" panose="02020603050405020304" pitchFamily="18" charset="0"/>
                <a:ea typeface="隶书" pitchFamily="49" charset="-122"/>
              </a:rPr>
              <a:t>：</a:t>
            </a:r>
            <a:endParaRPr lang="zh-CN" altLang="en-US" sz="4800" b="0" dirty="0">
              <a:solidFill>
                <a:srgbClr val="FF33CC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74756" name="矩形 74755"/>
          <p:cNvSpPr/>
          <p:nvPr/>
        </p:nvSpPr>
        <p:spPr>
          <a:xfrm>
            <a:off x="838200" y="1627188"/>
            <a:ext cx="6076950" cy="1066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、花草树木的映衬有什么特点？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3200" b="0" dirty="0">
              <a:solidFill>
                <a:srgbClr val="FF993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4757" name="矩形 74756"/>
          <p:cNvSpPr/>
          <p:nvPr/>
        </p:nvSpPr>
        <p:spPr>
          <a:xfrm>
            <a:off x="1371600" y="2362200"/>
            <a:ext cx="504983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明确：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着眼在画意。”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4758" name="文本框 74757"/>
          <p:cNvSpPr txBox="1"/>
          <p:nvPr/>
        </p:nvSpPr>
        <p:spPr>
          <a:xfrm>
            <a:off x="827088" y="3284538"/>
            <a:ext cx="61722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、本段用了哪些说明方法？</a:t>
            </a:r>
            <a:endParaRPr lang="zh-CN" altLang="en-US" sz="320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4759" name="文本框 74758"/>
          <p:cNvSpPr txBox="1"/>
          <p:nvPr/>
        </p:nvSpPr>
        <p:spPr>
          <a:xfrm>
            <a:off x="1371600" y="4191000"/>
            <a:ext cx="6781800" cy="2043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明确：作比较：与松柏，道旁树比较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举例子：“古老的藤萝”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打比方：把藤萝比作一幅画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4" grpId="0"/>
      <p:bldP spid="74756" grpId="0"/>
      <p:bldP spid="74757" grpId="0"/>
      <p:bldP spid="74758" grpId="0"/>
      <p:bldP spid="7475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矩形 73729"/>
          <p:cNvSpPr/>
          <p:nvPr/>
        </p:nvSpPr>
        <p:spPr>
          <a:xfrm>
            <a:off x="914400" y="2895600"/>
            <a:ext cx="7391400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明确：“苏州园林栽种和修剪树木也着眼在画意。”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“有几个园里有古老的藤萝，盘曲嶙峋的枝干就是一幅好画。”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3731" name="矩形 73730"/>
          <p:cNvSpPr/>
          <p:nvPr/>
        </p:nvSpPr>
        <p:spPr>
          <a:xfrm>
            <a:off x="762000" y="1524000"/>
            <a:ext cx="7727950" cy="11906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、本段哪些句子紧扣“图画美”这一特</a:t>
            </a:r>
            <a:endParaRPr lang="zh-CN" altLang="en-US" sz="36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征？</a:t>
            </a:r>
            <a:endParaRPr lang="zh-CN" altLang="en-US" sz="36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3732" name="矩形 73731"/>
          <p:cNvSpPr/>
          <p:nvPr/>
        </p:nvSpPr>
        <p:spPr>
          <a:xfrm>
            <a:off x="838200" y="496888"/>
            <a:ext cx="3333750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800" b="0" dirty="0">
                <a:solidFill>
                  <a:srgbClr val="FF33CC"/>
                </a:solidFill>
                <a:latin typeface="Times New Roman" panose="02020603050405020304" pitchFamily="18" charset="0"/>
                <a:ea typeface="隶书" pitchFamily="49" charset="-122"/>
              </a:rPr>
              <a:t>第五段</a:t>
            </a:r>
            <a:r>
              <a:rPr lang="en-US" altLang="zh-CN" sz="4800" b="0" dirty="0">
                <a:solidFill>
                  <a:srgbClr val="FF33CC"/>
                </a:solidFill>
                <a:latin typeface="Times New Roman" panose="02020603050405020304" pitchFamily="18" charset="0"/>
                <a:ea typeface="隶书" pitchFamily="49" charset="-122"/>
              </a:rPr>
              <a:t>(2)</a:t>
            </a:r>
            <a:r>
              <a:rPr lang="zh-CN" altLang="en-US" sz="4800" b="0" dirty="0">
                <a:solidFill>
                  <a:srgbClr val="FF33CC"/>
                </a:solidFill>
                <a:latin typeface="Times New Roman" panose="02020603050405020304" pitchFamily="18" charset="0"/>
                <a:ea typeface="隶书" pitchFamily="49" charset="-122"/>
              </a:rPr>
              <a:t>：</a:t>
            </a:r>
            <a:endParaRPr lang="zh-CN" altLang="en-US" sz="4800" b="0" dirty="0">
              <a:solidFill>
                <a:srgbClr val="FF33CC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0" grpId="0"/>
      <p:bldP spid="73731" grpId="0"/>
      <p:bldP spid="7373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4588" name="组合 24587"/>
          <p:cNvGrpSpPr/>
          <p:nvPr/>
        </p:nvGrpSpPr>
        <p:grpSpPr>
          <a:xfrm>
            <a:off x="323850" y="4652963"/>
            <a:ext cx="3105150" cy="2016125"/>
            <a:chOff x="432" y="192"/>
            <a:chExt cx="1632" cy="1152"/>
          </a:xfrm>
        </p:grpSpPr>
        <p:sp>
          <p:nvSpPr>
            <p:cNvPr id="24583" name="矩形 24582"/>
            <p:cNvSpPr/>
            <p:nvPr/>
          </p:nvSpPr>
          <p:spPr>
            <a:xfrm>
              <a:off x="480" y="240"/>
              <a:ext cx="1584" cy="1104"/>
            </a:xfrm>
            <a:prstGeom prst="rect">
              <a:avLst/>
            </a:prstGeom>
            <a:solidFill>
              <a:srgbClr val="808080"/>
            </a:solidFill>
            <a:ln w="9525" cap="flat" cmpd="sng">
              <a:solidFill>
                <a:srgbClr val="80808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pic>
          <p:nvPicPr>
            <p:cNvPr id="24578" name="图片 24577" descr="TN_B00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2" y="192"/>
              <a:ext cx="1584" cy="110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4590" name="组合 24589"/>
          <p:cNvGrpSpPr/>
          <p:nvPr/>
        </p:nvGrpSpPr>
        <p:grpSpPr>
          <a:xfrm>
            <a:off x="323850" y="260350"/>
            <a:ext cx="3105150" cy="2016125"/>
            <a:chOff x="528" y="2784"/>
            <a:chExt cx="1632" cy="1152"/>
          </a:xfrm>
        </p:grpSpPr>
        <p:sp>
          <p:nvSpPr>
            <p:cNvPr id="24585" name="矩形 24584"/>
            <p:cNvSpPr/>
            <p:nvPr/>
          </p:nvSpPr>
          <p:spPr>
            <a:xfrm>
              <a:off x="576" y="2880"/>
              <a:ext cx="1584" cy="1056"/>
            </a:xfrm>
            <a:prstGeom prst="rect">
              <a:avLst/>
            </a:prstGeom>
            <a:solidFill>
              <a:srgbClr val="808080"/>
            </a:solidFill>
            <a:ln w="9525" cap="flat" cmpd="sng">
              <a:solidFill>
                <a:srgbClr val="80808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pic>
          <p:nvPicPr>
            <p:cNvPr id="24579" name="图片 24578" descr="TN_B04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8" y="2784"/>
              <a:ext cx="1584" cy="109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4589" name="组合 24588"/>
          <p:cNvGrpSpPr/>
          <p:nvPr/>
        </p:nvGrpSpPr>
        <p:grpSpPr>
          <a:xfrm>
            <a:off x="323850" y="2492375"/>
            <a:ext cx="3105150" cy="1944688"/>
            <a:chOff x="480" y="1488"/>
            <a:chExt cx="1632" cy="1152"/>
          </a:xfrm>
        </p:grpSpPr>
        <p:sp>
          <p:nvSpPr>
            <p:cNvPr id="24584" name="矩形 24583"/>
            <p:cNvSpPr/>
            <p:nvPr/>
          </p:nvSpPr>
          <p:spPr>
            <a:xfrm>
              <a:off x="528" y="1536"/>
              <a:ext cx="1584" cy="1104"/>
            </a:xfrm>
            <a:prstGeom prst="rect">
              <a:avLst/>
            </a:prstGeom>
            <a:solidFill>
              <a:srgbClr val="808080"/>
            </a:solidFill>
            <a:ln w="9525" cap="flat" cmpd="sng">
              <a:solidFill>
                <a:srgbClr val="80808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pic>
          <p:nvPicPr>
            <p:cNvPr id="24580" name="图片 24579" descr="TN_B03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0" y="1488"/>
              <a:ext cx="1584" cy="110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4586" name="文本框 24585"/>
          <p:cNvSpPr txBox="1"/>
          <p:nvPr/>
        </p:nvSpPr>
        <p:spPr>
          <a:xfrm>
            <a:off x="3581400" y="762000"/>
            <a:ext cx="51816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苏州园林的墙壁上有砖砌的镂空图案</a:t>
            </a:r>
            <a:endParaRPr lang="zh-CN" altLang="en-US" sz="320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4587" name="文本框 24586"/>
          <p:cNvSpPr txBox="1"/>
          <p:nvPr/>
        </p:nvSpPr>
        <p:spPr>
          <a:xfrm>
            <a:off x="3563938" y="4365625"/>
            <a:ext cx="5181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廊子是隔而不隔，界而未界</a:t>
            </a:r>
            <a:endParaRPr lang="zh-CN" altLang="en-US" sz="320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4591" name="矩形 24590"/>
          <p:cNvSpPr/>
          <p:nvPr/>
        </p:nvSpPr>
        <p:spPr>
          <a:xfrm>
            <a:off x="3733800" y="2514600"/>
            <a:ext cx="46482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讲究近景远景的层次</a:t>
            </a:r>
            <a:endParaRPr lang="zh-CN" altLang="en-US" sz="3600" b="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4592" name="图片 24591" descr="z">
            <a:hlinkClick r:id="" action="ppaction://noaction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48550" y="4953000"/>
            <a:ext cx="1695450" cy="1905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6" grpId="0"/>
      <p:bldP spid="2458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矩形 75777"/>
          <p:cNvSpPr/>
          <p:nvPr/>
        </p:nvSpPr>
        <p:spPr>
          <a:xfrm>
            <a:off x="457200" y="457200"/>
            <a:ext cx="262255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800" b="0" dirty="0">
                <a:solidFill>
                  <a:srgbClr val="FF33CC"/>
                </a:solidFill>
                <a:latin typeface="Times New Roman" panose="02020603050405020304" pitchFamily="18" charset="0"/>
                <a:ea typeface="隶书" pitchFamily="49" charset="-122"/>
              </a:rPr>
              <a:t>第六段：</a:t>
            </a:r>
            <a:endParaRPr lang="zh-CN" altLang="en-US" sz="4800" b="0" dirty="0">
              <a:solidFill>
                <a:srgbClr val="FF33CC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75779" name="矩形 75778"/>
          <p:cNvSpPr/>
          <p:nvPr/>
        </p:nvSpPr>
        <p:spPr>
          <a:xfrm>
            <a:off x="304800" y="1676400"/>
            <a:ext cx="8007350" cy="44783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、近景远景的层次如何安排？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明确：利用花墙、廊子或镜子为苏州园林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增加景致的层次和深度。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" action="ppaction://noaction"/>
              </a:rPr>
              <a:t>“隔而不隔，界而未界”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是什么意思？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    明确：尽管花墙和廊子作为一个隔界把景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    致分为几个部分，但是好像并没有把景致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    分开。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77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77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5779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charRg st="15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5779">
                                            <p:txEl>
                                              <p:charRg st="15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charRg st="34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5779">
                                            <p:txEl>
                                              <p:charRg st="34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charRg st="47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75779">
                                            <p:txEl>
                                              <p:charRg st="47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charRg st="67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75779">
                                            <p:txEl>
                                              <p:charRg st="67" end="9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charRg st="91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75779">
                                            <p:txEl>
                                              <p:charRg st="91" end="1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charRg st="115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75779">
                                            <p:txEl>
                                              <p:charRg st="115" end="1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 build="p"/>
      <p:bldP spid="7577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482" name="文本框 20481"/>
          <p:cNvSpPr txBox="1"/>
          <p:nvPr/>
        </p:nvSpPr>
        <p:spPr>
          <a:xfrm>
            <a:off x="838200" y="2286000"/>
            <a:ext cx="7239000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轩       榭      池沼</a:t>
            </a:r>
            <a:endParaRPr lang="zh-CN" altLang="en-US" sz="4000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000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丘壑        嶙     峋</a:t>
            </a:r>
            <a:endParaRPr lang="zh-CN" altLang="en-US" sz="4000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000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镂    空    蔷      薇</a:t>
            </a:r>
            <a:endParaRPr lang="zh-CN" altLang="en-US" sz="4000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000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重峦叠    嶂</a:t>
            </a:r>
            <a:endParaRPr lang="zh-CN" altLang="en-US" sz="400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5" name="文本框 20484"/>
          <p:cNvSpPr txBox="1"/>
          <p:nvPr/>
        </p:nvSpPr>
        <p:spPr>
          <a:xfrm>
            <a:off x="1219200" y="2362200"/>
            <a:ext cx="39839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err="1">
                <a:solidFill>
                  <a:srgbClr val="CC0000"/>
                </a:solidFill>
                <a:uFillTx/>
                <a:latin typeface="Times New Roman" panose="02020603050405020304" pitchFamily="18" charset="0"/>
                <a:ea typeface="华文新魏" pitchFamily="2" charset="-122"/>
              </a:rPr>
              <a:t>（</a:t>
            </a:r>
            <a:r>
              <a:rPr lang="en-US" altLang="zh-CN" sz="3200" err="1">
                <a:solidFill>
                  <a:srgbClr val="CC0000"/>
                </a:solidFill>
                <a:uFillTx/>
                <a:latin typeface="Times New Roman" panose="02020603050405020304" pitchFamily="18" charset="0"/>
                <a:ea typeface="华文新魏" pitchFamily="2" charset="-122"/>
              </a:rPr>
              <a:t>xuān</a:t>
            </a:r>
            <a:r>
              <a:rPr lang="zh-CN" altLang="en-US" sz="3200" dirty="0">
                <a:solidFill>
                  <a:srgbClr val="CC0000"/>
                </a:solidFill>
                <a:uFillTx/>
                <a:latin typeface="Times New Roman" panose="02020603050405020304" pitchFamily="18" charset="0"/>
                <a:ea typeface="华文新魏" pitchFamily="2" charset="-122"/>
              </a:rPr>
              <a:t>）       （</a:t>
            </a:r>
            <a:r>
              <a:rPr lang="zh-CN" altLang="en-US" sz="3200" err="1">
                <a:solidFill>
                  <a:srgbClr val="CC0000"/>
                </a:solidFill>
                <a:uFillTx/>
                <a:latin typeface="Times New Roman" panose="02020603050405020304" pitchFamily="18" charset="0"/>
                <a:ea typeface="华文新魏" pitchFamily="2" charset="-122"/>
              </a:rPr>
              <a:t> </a:t>
            </a:r>
            <a:r>
              <a:rPr lang="en-US" altLang="zh-CN" sz="3200" err="1">
                <a:solidFill>
                  <a:srgbClr val="CC0000"/>
                </a:solidFill>
                <a:uFillTx/>
                <a:latin typeface="Times New Roman" panose="02020603050405020304" pitchFamily="18" charset="0"/>
                <a:ea typeface="华文新魏" pitchFamily="2" charset="-122"/>
              </a:rPr>
              <a:t>xiè</a:t>
            </a:r>
            <a:r>
              <a:rPr lang="zh-CN" altLang="en-US" sz="3200">
                <a:solidFill>
                  <a:srgbClr val="CC0000"/>
                </a:solidFill>
                <a:uFillTx/>
                <a:latin typeface="Times New Roman" panose="02020603050405020304" pitchFamily="18" charset="0"/>
                <a:ea typeface="华文新魏" pitchFamily="2" charset="-122"/>
              </a:rPr>
              <a:t>）</a:t>
            </a:r>
            <a:endParaRPr lang="zh-CN" altLang="en-US" sz="3200">
              <a:solidFill>
                <a:srgbClr val="CC0000"/>
              </a:solidFill>
              <a:uFillTx/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0486" name="文本框 20485"/>
          <p:cNvSpPr txBox="1"/>
          <p:nvPr/>
        </p:nvSpPr>
        <p:spPr>
          <a:xfrm>
            <a:off x="6248400" y="2362200"/>
            <a:ext cx="14700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>
                <a:solidFill>
                  <a:srgbClr val="CC0000"/>
                </a:solidFill>
                <a:latin typeface="Times New Roman" panose="02020603050405020304" pitchFamily="18" charset="0"/>
                <a:ea typeface="华文新魏" pitchFamily="2" charset="-122"/>
              </a:rPr>
              <a:t>(zhǎo)</a:t>
            </a:r>
            <a:endParaRPr lang="en-US" altLang="zh-CN" sz="3200">
              <a:solidFill>
                <a:srgbClr val="CC00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0487" name="文本框 20486"/>
          <p:cNvSpPr txBox="1"/>
          <p:nvPr/>
        </p:nvSpPr>
        <p:spPr>
          <a:xfrm>
            <a:off x="2057400" y="2971800"/>
            <a:ext cx="8604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>
                <a:solidFill>
                  <a:srgbClr val="CC0000"/>
                </a:solidFill>
                <a:latin typeface="Times New Roman" panose="02020603050405020304" pitchFamily="18" charset="0"/>
                <a:ea typeface="华文新魏" pitchFamily="2" charset="-122"/>
              </a:rPr>
              <a:t>(hè)</a:t>
            </a:r>
            <a:endParaRPr lang="en-US" altLang="zh-CN" sz="3200">
              <a:solidFill>
                <a:srgbClr val="CC00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0488" name="文本框 20487"/>
          <p:cNvSpPr txBox="1"/>
          <p:nvPr/>
        </p:nvSpPr>
        <p:spPr>
          <a:xfrm>
            <a:off x="4572000" y="2971800"/>
            <a:ext cx="30480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>
                <a:solidFill>
                  <a:srgbClr val="CC0000"/>
                </a:solidFill>
                <a:latin typeface="Times New Roman" panose="02020603050405020304" pitchFamily="18" charset="0"/>
                <a:ea typeface="华文新魏" pitchFamily="2" charset="-122"/>
              </a:rPr>
              <a:t>(l ín)           (xún)</a:t>
            </a:r>
            <a:endParaRPr lang="en-US" altLang="zh-CN" sz="3200">
              <a:solidFill>
                <a:srgbClr val="CC00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0489" name="文本框 20488"/>
          <p:cNvSpPr txBox="1"/>
          <p:nvPr/>
        </p:nvSpPr>
        <p:spPr>
          <a:xfrm>
            <a:off x="1447800" y="3581400"/>
            <a:ext cx="99536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>
                <a:solidFill>
                  <a:srgbClr val="CC0000"/>
                </a:solidFill>
                <a:latin typeface="Times New Roman" panose="02020603050405020304" pitchFamily="18" charset="0"/>
                <a:ea typeface="华文新魏" pitchFamily="2" charset="-122"/>
              </a:rPr>
              <a:t>(lòu)</a:t>
            </a:r>
            <a:endParaRPr lang="en-US" altLang="zh-CN" sz="3200">
              <a:solidFill>
                <a:srgbClr val="CC00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0490" name="文本框 20489"/>
          <p:cNvSpPr txBox="1"/>
          <p:nvPr/>
        </p:nvSpPr>
        <p:spPr>
          <a:xfrm>
            <a:off x="4572000" y="3581400"/>
            <a:ext cx="321786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err="1">
                <a:solidFill>
                  <a:srgbClr val="CC0000"/>
                </a:solidFill>
                <a:latin typeface="Times New Roman" panose="02020603050405020304" pitchFamily="18" charset="0"/>
                <a:ea typeface="华文新魏" pitchFamily="2" charset="-122"/>
              </a:rPr>
              <a:t>(qiáng</a:t>
            </a:r>
            <a:r>
              <a:rPr lang="en-US" altLang="zh-CN" sz="3200">
                <a:solidFill>
                  <a:srgbClr val="CC0000"/>
                </a:solidFill>
                <a:latin typeface="Times New Roman" panose="02020603050405020304" pitchFamily="18" charset="0"/>
                <a:ea typeface="华文新魏" pitchFamily="2" charset="-122"/>
              </a:rPr>
              <a:t>)       (wēi)</a:t>
            </a:r>
            <a:endParaRPr lang="en-US" altLang="zh-CN" sz="3200">
              <a:solidFill>
                <a:srgbClr val="CC00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0491" name="文本框 20490"/>
          <p:cNvSpPr txBox="1"/>
          <p:nvPr/>
        </p:nvSpPr>
        <p:spPr>
          <a:xfrm>
            <a:off x="2438400" y="4191000"/>
            <a:ext cx="97313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err="1">
                <a:solidFill>
                  <a:srgbClr val="CC0000"/>
                </a:solidFill>
                <a:latin typeface="Times New Roman" panose="02020603050405020304" pitchFamily="18" charset="0"/>
                <a:ea typeface="华文新魏" pitchFamily="2" charset="-122"/>
              </a:rPr>
              <a:t>(dié</a:t>
            </a:r>
            <a:r>
              <a:rPr lang="en-US" altLang="zh-CN" sz="3200">
                <a:solidFill>
                  <a:srgbClr val="CC0000"/>
                </a:solidFill>
                <a:latin typeface="Times New Roman" panose="02020603050405020304" pitchFamily="18" charset="0"/>
                <a:ea typeface="华文新魏" pitchFamily="2" charset="-122"/>
              </a:rPr>
              <a:t>)</a:t>
            </a:r>
            <a:endParaRPr lang="en-US" altLang="zh-CN" sz="3200">
              <a:solidFill>
                <a:srgbClr val="CC00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0492" name="文本框 20491"/>
          <p:cNvSpPr txBox="1"/>
          <p:nvPr/>
        </p:nvSpPr>
        <p:spPr>
          <a:xfrm>
            <a:off x="3962400" y="4191000"/>
            <a:ext cx="14922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err="1">
                <a:solidFill>
                  <a:srgbClr val="CC0000"/>
                </a:solidFill>
                <a:latin typeface="Times New Roman" panose="02020603050405020304" pitchFamily="18" charset="0"/>
                <a:ea typeface="华文新魏" pitchFamily="2" charset="-122"/>
              </a:rPr>
              <a:t>(zhàng</a:t>
            </a:r>
            <a:r>
              <a:rPr lang="en-US" altLang="zh-CN" sz="3200">
                <a:solidFill>
                  <a:srgbClr val="CC0000"/>
                </a:solidFill>
                <a:latin typeface="Times New Roman" panose="02020603050405020304" pitchFamily="18" charset="0"/>
                <a:ea typeface="华文新魏" pitchFamily="2" charset="-122"/>
              </a:rPr>
              <a:t>)</a:t>
            </a:r>
            <a:endParaRPr lang="en-US" altLang="zh-CN" sz="3200">
              <a:solidFill>
                <a:srgbClr val="CC00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0493" name="文本框 20492"/>
          <p:cNvSpPr txBox="1"/>
          <p:nvPr/>
        </p:nvSpPr>
        <p:spPr>
          <a:xfrm>
            <a:off x="755650" y="1125538"/>
            <a:ext cx="4673600" cy="91440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读准下列词语</a:t>
            </a:r>
            <a:endParaRPr lang="zh-CN" altLang="en-US" sz="540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  <p:bldP spid="20486" grpId="0"/>
      <p:bldP spid="20487" grpId="0"/>
      <p:bldP spid="20488" grpId="0"/>
      <p:bldP spid="20489" grpId="0"/>
      <p:bldP spid="20490" grpId="0"/>
      <p:bldP spid="20491" grpId="0"/>
      <p:bldP spid="2049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7923" name="图片 37922" descr="苏州园林0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376738"/>
            <a:ext cx="3748088" cy="2481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921" name="文本框 37920"/>
          <p:cNvSpPr txBox="1"/>
          <p:nvPr/>
        </p:nvSpPr>
        <p:spPr>
          <a:xfrm>
            <a:off x="914400" y="609600"/>
            <a:ext cx="4343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中宋" pitchFamily="2" charset="-122"/>
              </a:rPr>
              <a:t>讲究每一个角落的图画美</a:t>
            </a:r>
            <a:endParaRPr lang="zh-CN" altLang="en-US" sz="280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中宋" pitchFamily="2" charset="-122"/>
            </a:endParaRPr>
          </a:p>
        </p:txBody>
      </p:sp>
      <p:pic>
        <p:nvPicPr>
          <p:cNvPr id="37922" name="图片 37921" descr="苏州园林0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3575" y="2349500"/>
            <a:ext cx="3810000" cy="2552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27" name="图片 37926" descr="苏州园林00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7800" y="0"/>
            <a:ext cx="3886200" cy="264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928" name="矩形 37927"/>
          <p:cNvSpPr/>
          <p:nvPr/>
        </p:nvSpPr>
        <p:spPr>
          <a:xfrm>
            <a:off x="0" y="3810000"/>
            <a:ext cx="2895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中宋" pitchFamily="2" charset="-122"/>
              </a:rPr>
              <a:t>讲究色彩的搭配</a:t>
            </a:r>
            <a:endParaRPr lang="zh-CN" altLang="en-US" sz="2800" dirty="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37929" name="矩形 37928"/>
          <p:cNvSpPr/>
          <p:nvPr/>
        </p:nvSpPr>
        <p:spPr>
          <a:xfrm>
            <a:off x="4876800" y="5105400"/>
            <a:ext cx="33845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中宋" pitchFamily="2" charset="-122"/>
              </a:rPr>
              <a:t>讲究门、窗的图案美</a:t>
            </a:r>
            <a:endParaRPr lang="zh-CN" altLang="en-US" sz="2800" dirty="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中宋" pitchFamily="2" charset="-122"/>
            </a:endParaRPr>
          </a:p>
        </p:txBody>
      </p:sp>
      <p:pic>
        <p:nvPicPr>
          <p:cNvPr id="37930" name="图片 37929" descr="ani1">
            <a:hlinkClick r:id="" action="ppaction://noaction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12088" y="5792788"/>
            <a:ext cx="1331912" cy="10652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79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9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9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21" grpId="0"/>
      <p:bldP spid="37928" grpId="0"/>
      <p:bldP spid="3792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5013" name="图片 85012" descr="图片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4994" name="矩形 84993"/>
          <p:cNvSpPr/>
          <p:nvPr/>
        </p:nvSpPr>
        <p:spPr>
          <a:xfrm>
            <a:off x="1447800" y="990600"/>
            <a:ext cx="4852988" cy="2443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华文新魏" pitchFamily="2" charset="-122"/>
              </a:rPr>
              <a:t>讲究亭台轩榭的布局（</a:t>
            </a:r>
            <a:r>
              <a:rPr lang="en-US" altLang="zh-CN" sz="2800" dirty="0">
                <a:latin typeface="Times New Roman" panose="02020603050405020304" pitchFamily="18" charset="0"/>
                <a:ea typeface="华文新魏" pitchFamily="2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华文新魏" pitchFamily="2" charset="-122"/>
              </a:rPr>
              <a:t>段）</a:t>
            </a:r>
            <a:endParaRPr lang="zh-CN" altLang="en-US" sz="2800" dirty="0">
              <a:latin typeface="Times New Roman" panose="02020603050405020304" pitchFamily="18" charset="0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华文新魏" pitchFamily="2" charset="-122"/>
              </a:rPr>
              <a:t>讲究假山池沼的配合（</a:t>
            </a:r>
            <a:r>
              <a:rPr lang="en-US" altLang="zh-CN" sz="2800" dirty="0">
                <a:latin typeface="Times New Roman" panose="02020603050405020304" pitchFamily="18" charset="0"/>
                <a:ea typeface="华文新魏" pitchFamily="2" charset="-122"/>
              </a:rPr>
              <a:t>4</a:t>
            </a:r>
            <a:r>
              <a:rPr lang="zh-CN" altLang="en-US" sz="2800" dirty="0">
                <a:latin typeface="Times New Roman" panose="02020603050405020304" pitchFamily="18" charset="0"/>
                <a:ea typeface="华文新魏" pitchFamily="2" charset="-122"/>
              </a:rPr>
              <a:t>段）</a:t>
            </a:r>
            <a:endParaRPr lang="zh-CN" altLang="en-US" sz="2800" dirty="0">
              <a:latin typeface="Times New Roman" panose="02020603050405020304" pitchFamily="18" charset="0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华文新魏" pitchFamily="2" charset="-122"/>
              </a:rPr>
              <a:t>讲究花草树木的映衬（</a:t>
            </a:r>
            <a:r>
              <a:rPr lang="en-US" altLang="zh-CN" sz="2800" dirty="0">
                <a:latin typeface="Times New Roman" panose="02020603050405020304" pitchFamily="18" charset="0"/>
                <a:ea typeface="华文新魏" pitchFamily="2" charset="-122"/>
              </a:rPr>
              <a:t>5</a:t>
            </a:r>
            <a:r>
              <a:rPr lang="zh-CN" altLang="en-US" sz="2800" dirty="0">
                <a:latin typeface="Times New Roman" panose="02020603050405020304" pitchFamily="18" charset="0"/>
                <a:ea typeface="华文新魏" pitchFamily="2" charset="-122"/>
              </a:rPr>
              <a:t>段）</a:t>
            </a:r>
            <a:endParaRPr lang="zh-CN" altLang="en-US" sz="2800" dirty="0">
              <a:latin typeface="Times New Roman" panose="02020603050405020304" pitchFamily="18" charset="0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华文新魏" pitchFamily="2" charset="-122"/>
              </a:rPr>
              <a:t>讲究近景远景的层次（</a:t>
            </a:r>
            <a:r>
              <a:rPr lang="en-US" altLang="zh-CN" sz="2800" dirty="0">
                <a:latin typeface="Times New Roman" panose="02020603050405020304" pitchFamily="18" charset="0"/>
                <a:ea typeface="华文新魏" pitchFamily="2" charset="-122"/>
              </a:rPr>
              <a:t>6</a:t>
            </a:r>
            <a:r>
              <a:rPr lang="zh-CN" altLang="en-US" sz="2800" dirty="0">
                <a:latin typeface="Times New Roman" panose="02020603050405020304" pitchFamily="18" charset="0"/>
                <a:ea typeface="华文新魏" pitchFamily="2" charset="-122"/>
              </a:rPr>
              <a:t>段）</a:t>
            </a:r>
            <a:endParaRPr lang="zh-CN" altLang="en-US" sz="2800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84995" name="矩形 84994"/>
          <p:cNvSpPr/>
          <p:nvPr/>
        </p:nvSpPr>
        <p:spPr>
          <a:xfrm>
            <a:off x="1524000" y="3505200"/>
            <a:ext cx="4572000" cy="18018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华文新魏" pitchFamily="2" charset="-122"/>
              </a:rPr>
              <a:t>讲究角落的图画美（</a:t>
            </a:r>
            <a:r>
              <a:rPr lang="en-US" altLang="zh-CN" sz="2800" dirty="0">
                <a:latin typeface="Times New Roman" panose="02020603050405020304" pitchFamily="18" charset="0"/>
                <a:ea typeface="华文新魏" pitchFamily="2" charset="-122"/>
              </a:rPr>
              <a:t>7</a:t>
            </a:r>
            <a:r>
              <a:rPr lang="zh-CN" altLang="en-US" sz="2800" dirty="0">
                <a:latin typeface="Times New Roman" panose="02020603050405020304" pitchFamily="18" charset="0"/>
                <a:ea typeface="华文新魏" pitchFamily="2" charset="-122"/>
              </a:rPr>
              <a:t>段）</a:t>
            </a:r>
            <a:endParaRPr lang="zh-CN" altLang="en-US" sz="2800" dirty="0">
              <a:latin typeface="Times New Roman" panose="02020603050405020304" pitchFamily="18" charset="0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华文新魏" pitchFamily="2" charset="-122"/>
              </a:rPr>
              <a:t>讲究门窗的图案美（</a:t>
            </a:r>
            <a:r>
              <a:rPr lang="en-US" altLang="zh-CN" sz="2800" dirty="0">
                <a:latin typeface="Times New Roman" panose="02020603050405020304" pitchFamily="18" charset="0"/>
                <a:ea typeface="华文新魏" pitchFamily="2" charset="-122"/>
              </a:rPr>
              <a:t>8</a:t>
            </a:r>
            <a:r>
              <a:rPr lang="zh-CN" altLang="en-US" sz="2800" dirty="0">
                <a:latin typeface="Times New Roman" panose="02020603050405020304" pitchFamily="18" charset="0"/>
                <a:ea typeface="华文新魏" pitchFamily="2" charset="-122"/>
              </a:rPr>
              <a:t>段）</a:t>
            </a:r>
            <a:endParaRPr lang="zh-CN" altLang="en-US" sz="2800" dirty="0">
              <a:latin typeface="Times New Roman" panose="02020603050405020304" pitchFamily="18" charset="0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华文新魏" pitchFamily="2" charset="-122"/>
              </a:rPr>
              <a:t>讲究色彩的搭配（</a:t>
            </a:r>
            <a:r>
              <a:rPr lang="en-US" altLang="zh-CN" sz="2800" dirty="0">
                <a:latin typeface="Times New Roman" panose="02020603050405020304" pitchFamily="18" charset="0"/>
                <a:ea typeface="华文新魏" pitchFamily="2" charset="-122"/>
              </a:rPr>
              <a:t>9</a:t>
            </a:r>
            <a:r>
              <a:rPr lang="zh-CN" altLang="en-US" sz="2800" dirty="0">
                <a:latin typeface="Times New Roman" panose="02020603050405020304" pitchFamily="18" charset="0"/>
                <a:ea typeface="华文新魏" pitchFamily="2" charset="-122"/>
              </a:rPr>
              <a:t>段）</a:t>
            </a:r>
            <a:endParaRPr lang="zh-CN" altLang="en-US" sz="2800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84996" name="矩形 84995"/>
          <p:cNvSpPr/>
          <p:nvPr/>
        </p:nvSpPr>
        <p:spPr>
          <a:xfrm>
            <a:off x="381000" y="2133600"/>
            <a:ext cx="685800" cy="2528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latin typeface="Times New Roman" panose="02020603050405020304" pitchFamily="18" charset="0"/>
                <a:ea typeface="华文新魏" pitchFamily="2" charset="-122"/>
              </a:rPr>
              <a:t>完美的图画</a:t>
            </a:r>
            <a:endParaRPr lang="zh-CN" altLang="en-US" sz="3200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84997" name="左大括号 84996"/>
          <p:cNvSpPr/>
          <p:nvPr/>
        </p:nvSpPr>
        <p:spPr>
          <a:xfrm>
            <a:off x="1219200" y="1219200"/>
            <a:ext cx="228600" cy="3962400"/>
          </a:xfrm>
          <a:prstGeom prst="leftBrace">
            <a:avLst>
              <a:gd name="adj1" fmla="val 144444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84998" name="右大括号 84997"/>
          <p:cNvSpPr/>
          <p:nvPr/>
        </p:nvSpPr>
        <p:spPr>
          <a:xfrm>
            <a:off x="5943600" y="1219200"/>
            <a:ext cx="304800" cy="1905000"/>
          </a:xfrm>
          <a:prstGeom prst="rightBrace">
            <a:avLst>
              <a:gd name="adj1" fmla="val 5208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84999" name="右大括号 84998"/>
          <p:cNvSpPr/>
          <p:nvPr/>
        </p:nvSpPr>
        <p:spPr>
          <a:xfrm>
            <a:off x="5867400" y="3657600"/>
            <a:ext cx="304800" cy="1447800"/>
          </a:xfrm>
          <a:prstGeom prst="rightBrace">
            <a:avLst>
              <a:gd name="adj1" fmla="val 3958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85000" name="矩形 84999"/>
          <p:cNvSpPr/>
          <p:nvPr/>
        </p:nvSpPr>
        <p:spPr>
          <a:xfrm>
            <a:off x="6400800" y="1600200"/>
            <a:ext cx="6096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FF5050"/>
                </a:solidFill>
                <a:latin typeface="Times New Roman" panose="02020603050405020304" pitchFamily="18" charset="0"/>
                <a:ea typeface="华文新魏" pitchFamily="2" charset="-122"/>
              </a:rPr>
              <a:t>整体</a:t>
            </a:r>
            <a:endParaRPr lang="zh-CN" altLang="en-US" sz="3200" dirty="0">
              <a:solidFill>
                <a:srgbClr val="FF505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85001" name="矩形 85000"/>
          <p:cNvSpPr/>
          <p:nvPr/>
        </p:nvSpPr>
        <p:spPr>
          <a:xfrm>
            <a:off x="6400800" y="3962400"/>
            <a:ext cx="5334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FF5050"/>
                </a:solidFill>
                <a:latin typeface="Times New Roman" panose="02020603050405020304" pitchFamily="18" charset="0"/>
                <a:ea typeface="华文新魏" pitchFamily="2" charset="-122"/>
              </a:rPr>
              <a:t>局部</a:t>
            </a:r>
            <a:endParaRPr lang="zh-CN" altLang="en-US" sz="3200" dirty="0">
              <a:solidFill>
                <a:srgbClr val="FF505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85002" name="矩形 85001"/>
          <p:cNvSpPr/>
          <p:nvPr/>
        </p:nvSpPr>
        <p:spPr>
          <a:xfrm>
            <a:off x="7467600" y="2743200"/>
            <a:ext cx="11430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华文新魏" pitchFamily="2" charset="-122"/>
              </a:rPr>
              <a:t>不止这些</a:t>
            </a:r>
            <a:endParaRPr lang="zh-CN" altLang="en-US" sz="2800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85003" name="右大括号 85002"/>
          <p:cNvSpPr/>
          <p:nvPr/>
        </p:nvSpPr>
        <p:spPr>
          <a:xfrm>
            <a:off x="7162800" y="1752600"/>
            <a:ext cx="228600" cy="2895600"/>
          </a:xfrm>
          <a:prstGeom prst="rightBrace">
            <a:avLst>
              <a:gd name="adj1" fmla="val 10555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85004" name="矩形 85003"/>
          <p:cNvSpPr/>
          <p:nvPr/>
        </p:nvSpPr>
        <p:spPr>
          <a:xfrm>
            <a:off x="228600" y="5562600"/>
            <a:ext cx="9969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dirty="0">
                <a:solidFill>
                  <a:srgbClr val="FF5050"/>
                </a:solidFill>
                <a:latin typeface="Times New Roman" panose="02020603050405020304" pitchFamily="18" charset="0"/>
                <a:ea typeface="华文新魏" pitchFamily="2" charset="-122"/>
              </a:rPr>
              <a:t>总说</a:t>
            </a:r>
            <a:endParaRPr lang="zh-CN" altLang="en-US" sz="3200" dirty="0">
              <a:solidFill>
                <a:srgbClr val="FF505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85005" name="矩形 85004"/>
          <p:cNvSpPr/>
          <p:nvPr/>
        </p:nvSpPr>
        <p:spPr>
          <a:xfrm>
            <a:off x="3779838" y="5589588"/>
            <a:ext cx="9969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dirty="0">
                <a:solidFill>
                  <a:srgbClr val="FF5050"/>
                </a:solidFill>
                <a:latin typeface="Times New Roman" panose="02020603050405020304" pitchFamily="18" charset="0"/>
                <a:ea typeface="华文新魏" pitchFamily="2" charset="-122"/>
              </a:rPr>
              <a:t>分说</a:t>
            </a:r>
            <a:endParaRPr lang="zh-CN" altLang="en-US" sz="3200" dirty="0">
              <a:solidFill>
                <a:srgbClr val="FF505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85006" name="矩形 85005"/>
          <p:cNvSpPr/>
          <p:nvPr/>
        </p:nvSpPr>
        <p:spPr>
          <a:xfrm>
            <a:off x="7235825" y="5516563"/>
            <a:ext cx="9969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dirty="0">
                <a:solidFill>
                  <a:srgbClr val="FF5050"/>
                </a:solidFill>
                <a:latin typeface="Times New Roman" panose="02020603050405020304" pitchFamily="18" charset="0"/>
                <a:ea typeface="华文新魏" pitchFamily="2" charset="-122"/>
              </a:rPr>
              <a:t>总说</a:t>
            </a:r>
            <a:endParaRPr lang="zh-CN" altLang="en-US" sz="3200" dirty="0">
              <a:solidFill>
                <a:srgbClr val="FF505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pic>
        <p:nvPicPr>
          <p:cNvPr id="85007" name="图片 85006" descr="ani1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2088" y="5792788"/>
            <a:ext cx="1331912" cy="1065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5008" name="直接连接符 85007"/>
          <p:cNvSpPr/>
          <p:nvPr/>
        </p:nvSpPr>
        <p:spPr>
          <a:xfrm>
            <a:off x="6705600" y="2895600"/>
            <a:ext cx="0" cy="838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5009" name="直接连接符 85008"/>
          <p:cNvSpPr/>
          <p:nvPr/>
        </p:nvSpPr>
        <p:spPr>
          <a:xfrm>
            <a:off x="1547813" y="5876925"/>
            <a:ext cx="20161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5010" name="直接连接符 85009"/>
          <p:cNvSpPr/>
          <p:nvPr/>
        </p:nvSpPr>
        <p:spPr>
          <a:xfrm flipV="1">
            <a:off x="5219700" y="5876925"/>
            <a:ext cx="20891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5012" name="矩形 85011"/>
          <p:cNvSpPr/>
          <p:nvPr/>
        </p:nvSpPr>
        <p:spPr>
          <a:xfrm>
            <a:off x="-180975" y="4508500"/>
            <a:ext cx="154781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（</a:t>
            </a:r>
            <a:r>
              <a:rPr lang="en-US" altLang="zh-CN" sz="2800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2 </a:t>
            </a:r>
            <a:r>
              <a:rPr lang="zh-CN" altLang="en-US" sz="2800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段）</a:t>
            </a:r>
            <a:endParaRPr lang="zh-CN" altLang="en-US" sz="2800" dirty="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500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500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50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50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50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50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" fill="hold"/>
                                        <p:tgtEl>
                                          <p:spTgt spid="8500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" fill="hold"/>
                                        <p:tgtEl>
                                          <p:spTgt spid="8500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" fill="hold"/>
                                        <p:tgtEl>
                                          <p:spTgt spid="8500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" fill="hold"/>
                                        <p:tgtEl>
                                          <p:spTgt spid="8500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" fill="hold"/>
                                        <p:tgtEl>
                                          <p:spTgt spid="8500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" fill="hold"/>
                                        <p:tgtEl>
                                          <p:spTgt spid="850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" fill="hold"/>
                                        <p:tgtEl>
                                          <p:spTgt spid="8500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000" grpId="0" build="p"/>
      <p:bldP spid="85001" grpId="0" build="p"/>
      <p:bldP spid="85002" grpId="0"/>
      <p:bldP spid="85004" grpId="0"/>
      <p:bldP spid="85005" grpId="0"/>
      <p:bldP spid="8500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2" name="文本框 76801"/>
          <p:cNvSpPr txBox="1"/>
          <p:nvPr/>
        </p:nvSpPr>
        <p:spPr>
          <a:xfrm>
            <a:off x="457200" y="1143000"/>
            <a:ext cx="8382000" cy="5308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0" dirty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</a:t>
            </a:r>
            <a:r>
              <a:rPr lang="zh-CN" altLang="en-US" sz="5400" b="0" dirty="0">
                <a:solidFill>
                  <a:srgbClr val="FF33CC"/>
                </a:solidFill>
                <a:latin typeface="华文彩云" pitchFamily="2" charset="-122"/>
                <a:ea typeface="华文彩云" pitchFamily="2" charset="-122"/>
              </a:rPr>
              <a:t>小结</a:t>
            </a:r>
            <a:r>
              <a:rPr lang="en-US" altLang="zh-CN" sz="5400" b="0">
                <a:solidFill>
                  <a:srgbClr val="FF33CC"/>
                </a:solidFill>
                <a:latin typeface="华文彩云" pitchFamily="2" charset="-122"/>
                <a:ea typeface="华文彩云" pitchFamily="2" charset="-122"/>
              </a:rPr>
              <a:t>:</a:t>
            </a:r>
            <a:endParaRPr lang="en-US" altLang="zh-CN" sz="5400" b="0">
              <a:solidFill>
                <a:srgbClr val="FF33CC"/>
              </a:solidFill>
              <a:latin typeface="华文彩云" pitchFamily="2" charset="-122"/>
              <a:ea typeface="华文彩云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en-US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可见，苏州园林无论是整体，还是它的每一个局部，甚至每一个细部处处都注意到了图画美，作者反反复复用图画作比，目的在于始终强调苏州园林总的特征。由此我们可以知道说明文始终要注意紧紧抓住被说明事物的特征。</a:t>
            </a:r>
            <a:endParaRPr lang="zh-CN" altLang="en-US" sz="36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600" b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76804" name="图片 76803" descr="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609600"/>
            <a:ext cx="1066800" cy="1006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6805" name="图片 76804" descr="ani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2088" y="5792788"/>
            <a:ext cx="1331912" cy="10652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4" name="文本框 79873"/>
          <p:cNvSpPr txBox="1"/>
          <p:nvPr/>
        </p:nvSpPr>
        <p:spPr>
          <a:xfrm>
            <a:off x="539750" y="0"/>
            <a:ext cx="8153400" cy="7478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0" dirty="0">
                <a:solidFill>
                  <a:srgbClr val="FF5050"/>
                </a:solidFill>
                <a:latin typeface="Times New Roman" panose="02020603050405020304" pitchFamily="18" charset="0"/>
                <a:ea typeface="华文彩云" pitchFamily="2" charset="-122"/>
              </a:rPr>
              <a:t>语言特点：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说出下列句画横线的词的作用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endParaRPr lang="en-US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）苏州园林</a:t>
            </a:r>
            <a:r>
              <a:rPr lang="zh-CN" altLang="en-US" sz="2800" u="sng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据说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有一百多处，我到过的不过十多处。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）谁要</a:t>
            </a:r>
            <a:r>
              <a:rPr lang="zh-CN" altLang="en-US" sz="2800" u="sng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鉴赏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我国的园林，苏州园林就不该错过。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800" u="sng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务必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使游览者</a:t>
            </a:r>
            <a:r>
              <a:rPr lang="zh-CN" altLang="en-US" sz="2800" u="sng" dirty="0">
                <a:latin typeface="Times New Roman" panose="02020603050405020304" pitchFamily="18" charset="0"/>
                <a:ea typeface="宋体" panose="02010600030101010101" pitchFamily="2" charset="-122"/>
              </a:rPr>
              <a:t>无论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站在哪个点上，眼前</a:t>
            </a:r>
            <a:r>
              <a:rPr lang="zh-CN" altLang="en-US" sz="2800" u="sng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总是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一幅完美的图画。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）我国的建筑，从古代的宫殿到近代的一般住房，</a:t>
            </a:r>
            <a:r>
              <a:rPr lang="zh-CN" altLang="en-US" sz="2800" u="sng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绝大部分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是对称的。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）苏州园林与北京园林不同，</a:t>
            </a:r>
            <a:r>
              <a:rPr lang="zh-CN" altLang="en-US" sz="2800" u="sng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极少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使用彩绘。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）阶砌旁边</a:t>
            </a:r>
            <a:r>
              <a:rPr lang="zh-CN" altLang="en-US" sz="2800" u="sng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栽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几丛书带草。墙上</a:t>
            </a:r>
            <a:r>
              <a:rPr lang="zh-CN" altLang="en-US" sz="2800" u="sng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蔓延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着爬山虎或者蔷蔽木香。如果开窗正对着白色墙壁，太单调了，给</a:t>
            </a:r>
            <a:r>
              <a:rPr lang="zh-CN" altLang="en-US" sz="2800" u="sng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补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上几竿竹子或几棵芭蕉。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8" name="文本框 80897"/>
          <p:cNvSpPr txBox="1"/>
          <p:nvPr/>
        </p:nvSpPr>
        <p:spPr>
          <a:xfrm>
            <a:off x="762000" y="381000"/>
            <a:ext cx="7620000" cy="7143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“据说”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是留有余地的说法，很有分寸。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“鉴赏”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指对艺术品的欣赏和评价，而“欣赏”指对艺术品的领略和玩赏，在句中用“鉴赏”词最恰当。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） 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“务必”“无论”“总是”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强调了图画美。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“绝大部分”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是从范围上作出限制。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“极少”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则从数量上加以限制。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“栽”“蔓延”“补”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这几个动词恰当而形象地写出设计者和匠师们的精心布局，化静为动，化单调为多彩。这个例子体现了本文语言的精练。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0898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>
                                            <p:txEl>
                                              <p:charRg st="22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80898">
                                            <p:txEl>
                                              <p:charRg st="22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>
                                            <p:txEl>
                                              <p:charRg st="72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80898">
                                            <p:txEl>
                                              <p:charRg st="72" end="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>
                                            <p:txEl>
                                              <p:charRg st="96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80898">
                                            <p:txEl>
                                              <p:charRg st="96" end="1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>
                                            <p:txEl>
                                              <p:charRg st="116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80898">
                                            <p:txEl>
                                              <p:charRg st="116" end="1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>
                                            <p:txEl>
                                              <p:charRg st="134" end="2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80898">
                                            <p:txEl>
                                              <p:charRg st="134" end="20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2" name="文本框 81921"/>
          <p:cNvSpPr txBox="1"/>
          <p:nvPr/>
        </p:nvSpPr>
        <p:spPr>
          <a:xfrm>
            <a:off x="1524000" y="1143000"/>
            <a:ext cx="6400800" cy="1004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en-US" altLang="zh-CN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23" name="矩形 81922"/>
          <p:cNvSpPr/>
          <p:nvPr/>
        </p:nvSpPr>
        <p:spPr>
          <a:xfrm>
            <a:off x="838200" y="1579563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</a:pPr>
            <a:endParaRPr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24" name="矩形 81923"/>
          <p:cNvSpPr/>
          <p:nvPr/>
        </p:nvSpPr>
        <p:spPr>
          <a:xfrm>
            <a:off x="2133600" y="4398963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25" name="文本框 81924"/>
          <p:cNvSpPr txBox="1"/>
          <p:nvPr/>
        </p:nvSpPr>
        <p:spPr>
          <a:xfrm>
            <a:off x="1042988" y="1125538"/>
            <a:ext cx="7161212" cy="36147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600" dirty="0">
                <a:solidFill>
                  <a:srgbClr val="FF33CC"/>
                </a:solidFill>
                <a:latin typeface="Times New Roman" panose="02020603050405020304" pitchFamily="18" charset="0"/>
                <a:ea typeface="华文彩云" pitchFamily="2" charset="-122"/>
              </a:rPr>
              <a:t>语言特点：</a:t>
            </a:r>
            <a:endParaRPr lang="zh-CN" altLang="en-US" sz="6600" dirty="0">
              <a:solidFill>
                <a:srgbClr val="FF33CC"/>
              </a:solidFill>
              <a:latin typeface="Times New Roman" panose="02020603050405020304" pitchFamily="18" charset="0"/>
              <a:ea typeface="华文彩云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6600" b="0" dirty="0">
                <a:latin typeface="Times New Roman" panose="02020603050405020304" pitchFamily="18" charset="0"/>
                <a:ea typeface="宋体" panose="02010600030101010101" pitchFamily="2" charset="-122"/>
              </a:rPr>
              <a:t>语言准确、生动、周密、精炼</a:t>
            </a:r>
            <a:endParaRPr lang="zh-CN" altLang="en-US" sz="6600" b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6" name="文本框 82945"/>
          <p:cNvSpPr txBox="1"/>
          <p:nvPr/>
        </p:nvSpPr>
        <p:spPr>
          <a:xfrm>
            <a:off x="539750" y="0"/>
            <a:ext cx="7924800" cy="7527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FF5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4000" dirty="0">
                <a:solidFill>
                  <a:srgbClr val="FF5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．作比较：</a:t>
            </a:r>
            <a:endParaRPr lang="zh-CN" altLang="en-US" sz="4000" dirty="0">
              <a:solidFill>
                <a:srgbClr val="FF505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在介绍布局的时候，将苏州园林内亭台轩村的布局跟宫殿和住宅相比； 突出了苏州园林讲究“自然之趣”的特点。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在介绍花草树木时说，“没有修剪得像宝塔那样的松柏，没有阅兵式似的道旁树”。这既是比喻，又是比较，表现了我国传统的审美观点和民族的特有风格。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③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在介绍建筑物的色彩时，又与北京的园林相比较，’‘与北京的园林的不同，极少使用彩绘。梁和杜子以及门窗栏杆大多漆广漆，那是不刺眼的颜色”。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294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charRg st="7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2946">
                                            <p:txEl>
                                              <p:charRg st="7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charRg st="60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2946">
                                            <p:txEl>
                                              <p:charRg st="60" end="1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charRg st="131" end="2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2946">
                                            <p:txEl>
                                              <p:charRg st="131" end="20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0" name="文本框 83969"/>
          <p:cNvSpPr txBox="1"/>
          <p:nvPr/>
        </p:nvSpPr>
        <p:spPr>
          <a:xfrm>
            <a:off x="762000" y="228600"/>
            <a:ext cx="7543800" cy="7138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5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200" dirty="0">
                <a:solidFill>
                  <a:srgbClr val="FF5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．举例子</a:t>
            </a:r>
            <a:endParaRPr lang="zh-CN" altLang="en-US" sz="3200" dirty="0">
              <a:solidFill>
                <a:srgbClr val="FF505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例如：第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自然段，以游览都来到园里，没有一个不心里想着口头说着“如在图画中”的例子，说明苏州园林是一幅完美的图画的特点。再如第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自然段中，以几条园里的古藤为例，形象地说明了苏州园林花树的艺术风采。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5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3200" dirty="0">
                <a:solidFill>
                  <a:srgbClr val="FF5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．摹状貌</a:t>
            </a:r>
            <a:endParaRPr lang="zh-CN" altLang="en-US" sz="3200" dirty="0">
              <a:solidFill>
                <a:srgbClr val="FF505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例如第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自然段中，对苏州园林树木的栽种和修剪着眼在画意的描摹等。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FF33CC"/>
                </a:solidFill>
                <a:latin typeface="Times New Roman" panose="02020603050405020304" pitchFamily="18" charset="0"/>
                <a:ea typeface="隶书" pitchFamily="49" charset="-122"/>
              </a:rPr>
              <a:t>小结：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多种说明方法的运用，既突出了事物的特征，又使语言达到了准确、简明而又形象生动的要求。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397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charRg st="6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3970">
                                            <p:txEl>
                                              <p:charRg st="6" end="10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charRg st="105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3970">
                                            <p:txEl>
                                              <p:charRg st="105" end="1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charRg st="111" end="1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3970">
                                            <p:txEl>
                                              <p:charRg st="111" end="1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charRg st="144" end="1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3970">
                                            <p:txEl>
                                              <p:charRg st="144" end="1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0114" name="图片 90113" descr="C:/Users/Administrator/Desktop/http:/www.szgarden.sz.js.cn/garden/map.jpg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0" y="0"/>
            <a:ext cx="8785225" cy="6588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8372" name="图片 58371" descr="图片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549275"/>
            <a:ext cx="7993062" cy="4797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9396" name="图片 59395" descr="图片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836613"/>
            <a:ext cx="8496300" cy="5064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0420" name="图片 60419" descr="图片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765175"/>
            <a:ext cx="8713788" cy="52816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44" name="图片 61443" descr="图片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620713"/>
            <a:ext cx="8424863" cy="50879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2466" name="图片 62465" descr="狮子林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685800"/>
            <a:ext cx="8610600" cy="5391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CC"/>
      </a:lt1>
      <a:dk2>
        <a:srgbClr val="808000"/>
      </a:dk2>
      <a:lt2>
        <a:srgbClr val="666633"/>
      </a:lt2>
      <a:accent1>
        <a:srgbClr val="339933"/>
      </a:accent1>
      <a:accent2>
        <a:srgbClr val="800000"/>
      </a:accent2>
      <a:accent3>
        <a:srgbClr val="FFFFE2"/>
      </a:accent3>
      <a:accent4>
        <a:srgbClr val="000000"/>
      </a:accent4>
      <a:accent5>
        <a:srgbClr val="ADCAAD"/>
      </a:accent5>
      <a:accent6>
        <a:srgbClr val="720000"/>
      </a:accent6>
      <a:hlink>
        <a:srgbClr val="0033CC"/>
      </a:hlink>
      <a:folHlink>
        <a:srgbClr val="FFCC66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2605</Words>
  <PresentationFormat>在屏幕上显示</PresentationFormat>
  <Paragraphs>265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1" baseType="lpstr">
      <vt:lpstr>Arial</vt:lpstr>
      <vt:lpstr>宋体</vt:lpstr>
      <vt:lpstr>Wingdings</vt:lpstr>
      <vt:lpstr>Times New Roman</vt:lpstr>
      <vt:lpstr>华文新魏</vt:lpstr>
      <vt:lpstr>华文中宋</vt:lpstr>
      <vt:lpstr>隶书</vt:lpstr>
      <vt:lpstr>黑体</vt:lpstr>
      <vt:lpstr>华文彩云</vt:lpstr>
      <vt:lpstr>微软雅黑</vt:lpstr>
      <vt:lpstr>隶书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dcterms:created xsi:type="dcterms:W3CDTF">2001-12-04T06:56:27Z</dcterms:created>
  <dcterms:modified xsi:type="dcterms:W3CDTF">2018-09-15T17:49:01Z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