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523" r:id="rId3"/>
    <p:sldId id="601" r:id="rId5"/>
    <p:sldId id="634" r:id="rId6"/>
    <p:sldId id="609" r:id="rId7"/>
    <p:sldId id="604" r:id="rId8"/>
    <p:sldId id="635" r:id="rId9"/>
    <p:sldId id="636" r:id="rId10"/>
    <p:sldId id="627" r:id="rId11"/>
    <p:sldId id="637" r:id="rId12"/>
    <p:sldId id="638" r:id="rId1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8"/>
    </p:embeddedFont>
    <p:embeddedFont>
      <p:font typeface="黑体" panose="02010609060101010101" pitchFamily="49" charset="-122"/>
      <p:regular r:id="rId19"/>
    </p:embeddedFont>
    <p:embeddedFont>
      <p:font typeface="微软雅黑" panose="020B0503020204020204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13" d="100"/>
          <a:sy n="113" d="100"/>
        </p:scale>
        <p:origin x="312" y="90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 userDrawn="1"/>
        </p:nvPicPr>
        <p:blipFill>
          <a:blip r:embed="rId9">
            <a:lum contrast="40000"/>
          </a:blip>
          <a:srcRect t="55883"/>
          <a:stretch>
            <a:fillRect/>
          </a:stretch>
        </p:blipFill>
        <p:spPr bwMode="auto">
          <a:xfrm>
            <a:off x="0" y="3000378"/>
            <a:ext cx="9144000" cy="214312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432143" y="1822683"/>
            <a:ext cx="258572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2676514" y="945821"/>
            <a:ext cx="3489960" cy="74549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小故事大道理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755" y="214297"/>
            <a:ext cx="168539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快乐读书吧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6" name="Picture 2" descr="https://timgsa.baidu.com/timg?image&amp;quality=80&amp;size=b9999_10000&amp;sec=1538632162244&amp;di=c6ae0acfcd26983a598aa55a1eef92de&amp;imgtype=0&amp;src=http%3A%2F%2Ffiles.ygjj.com%2Fnewsimages%2Fimage%2F20150301%2F20150301120033_2296.jpg"/>
          <p:cNvPicPr>
            <a:picLocks noChangeAspect="1" noChangeArrowheads="1"/>
          </p:cNvPicPr>
          <p:nvPr/>
        </p:nvPicPr>
        <p:blipFill>
          <a:blip r:embed="rId1"/>
          <a:srcRect r="991"/>
          <a:stretch>
            <a:fillRect/>
          </a:stretch>
        </p:blipFill>
        <p:spPr bwMode="auto">
          <a:xfrm>
            <a:off x="2433955" y="2357120"/>
            <a:ext cx="4119245" cy="2786380"/>
          </a:xfrm>
          <a:prstGeom prst="rect">
            <a:avLst/>
          </a:prstGeom>
          <a:noFill/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500" y="1040130"/>
            <a:ext cx="7945120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3208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故事寓意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13208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301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这个故事告诉我们，要善于听取别人的意见，不要一意孤行，最终会害了自己。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737074" y="312643"/>
            <a:ext cx="2441703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活动内容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49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1571618"/>
            <a:ext cx="7786742" cy="17312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本次“快乐读书吧”要求大家阅读中外寓言故事，并且推荐了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中国古代寓言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》《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伊索寓言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》《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克雷洛夫寓言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》《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封丹寓言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。并且教给我们阅读寓言的方法：读懂故事，懂得其中的道理。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17" y="312643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45122" y="1290797"/>
            <a:ext cx="7823479" cy="2561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寓言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寓言是智慧的花朵，它的花瓣是一个个美丽的故事，它的花蜜是蕴含在故事中的道理。寓言是用比喻性的故事来寄托意味深长的道理，给人以启示的文学体裁，字数不多，但言简意赅。故事的主人公可以是人，也可以是动植物或其他事物。寓言的篇幅一般比较短小，语言精辟简练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阅读提示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46405" y="911225"/>
            <a:ext cx="8115935" cy="3808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  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选择自己感兴趣的一本寓言故事书。先浏览一下目录，选定一个通俗简单的故事，然后找到对应的故事，可以在大人的帮助下阅读故事。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2.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阅读故事时，要明确故事中的主人公是谁，了解故事的主要内容。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3.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要弄懂寓言故事所蕴含的道理。蕴含一个怎样的道理，既要联系到作者的主旨，也要依据故事情节的发展来决定。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4.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可以制作阅读记录卡，将自己的收获记录下来。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说说内容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15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285162" y="2411015"/>
            <a:ext cx="1700910" cy="2732486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86260" y="1143556"/>
            <a:ext cx="5929354" cy="2676525"/>
          </a:xfrm>
          <a:prstGeom prst="wedgeRectCallout">
            <a:avLst>
              <a:gd name="adj1" fmla="val -56232"/>
              <a:gd name="adj2" fmla="val 21414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中国寓言故事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：本书是由许多有趣的小故事组成的，这些故事虽然短小、简单易懂，可是每一个故事里面都阐述了一个深刻的道理，使人回味无穷，受益匪浅。里面有很多我们常见的故事，如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亡羊补牢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塞翁失马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画蛇添足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高山流水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kumimoji="0" lang="zh-CN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072"/>
            <a:ext cx="1821906" cy="3375428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34" y="1357990"/>
            <a:ext cx="6143636" cy="2306954"/>
          </a:xfrm>
          <a:prstGeom prst="wedgeRectCallout">
            <a:avLst>
              <a:gd name="adj1" fmla="val 57111"/>
              <a:gd name="adj2" fmla="val 6208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伊索寓言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：相传为公元前六世纪，被释放的古希腊奴隶伊索所著，搜集有古希腊民间故事，并加入印度、阿拉伯及基督教故事，共三百五十七篇。大部分为动物寓言。里面的代表故事有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蝙蝠与黄鼠狼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狐狸和山羊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狼来了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龟兔赛跑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kumimoji="0" lang="zh-CN" sz="24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000232" y="1411921"/>
            <a:ext cx="6429420" cy="2306954"/>
          </a:xfrm>
          <a:prstGeom prst="wedgeRectCallout">
            <a:avLst>
              <a:gd name="adj1" fmla="val -57337"/>
              <a:gd name="adj2" fmla="val 21194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克雷洛夫寓言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作者是克雷洛夫。主要内容包括《乌鸦和母鸡》《农夫和雇工》《老狼和小狼》《乌鸦和狐狸》《鹰和田鼠》《鹅》《群兽大会》《长尾猴和眼镜》《农夫和强盗》《患难中的农夫》《想要国王的青蛙》《狗的友谊》等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285162" y="2411015"/>
            <a:ext cx="1700910" cy="273248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4348" y="928676"/>
            <a:ext cx="771530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有一个人到别人家里做客，看到他家灶上的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烟囱砌得很直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，旁边还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堆放着许多柴草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。客人劝告主人：“你要把那个烟囱改成弯曲的，把柴草移到远处，不然会失火的！”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主人</a:t>
            </a:r>
            <a:r>
              <a:rPr lang="zh-CN" altLang="en-US" sz="2400" u="heavy" dirty="0">
                <a:solidFill>
                  <a:schemeClr val="tx1"/>
                </a:solidFill>
                <a:uFill>
                  <a:solidFill>
                    <a:srgbClr val="0066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装作没有听见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807117" y="312643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学寓言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313055" y="2501265"/>
            <a:ext cx="2143125" cy="701040"/>
          </a:xfrm>
          <a:prstGeom prst="wedgeRectCallout">
            <a:avLst>
              <a:gd name="adj1" fmla="val 10740"/>
              <a:gd name="adj2" fmla="val -168931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安全隐患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500562" y="2786064"/>
            <a:ext cx="2928958" cy="928694"/>
          </a:xfrm>
          <a:prstGeom prst="wedgeRectCallout">
            <a:avLst>
              <a:gd name="adj1" fmla="val -58868"/>
              <a:gd name="adj2" fmla="val -89691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主人不想改变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7776" y="3925581"/>
            <a:ext cx="628890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ysClr val="windowText" lastClr="000000"/>
                </a:solidFill>
              </a:rPr>
              <a:t>写对于客人的提醒，主人假装没听见。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071552"/>
            <a:ext cx="8286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         过了几天，这家</a:t>
            </a:r>
            <a:r>
              <a:rPr lang="zh-CN" altLang="en-US" sz="2400" b="1" dirty="0">
                <a:solidFill>
                  <a:srgbClr val="FF0000"/>
                </a:solidFill>
              </a:rPr>
              <a:t>果然</a:t>
            </a:r>
            <a:r>
              <a:rPr lang="zh-CN" altLang="en-US" sz="2400" dirty="0"/>
              <a:t>失火了，街坊邻居一起帮忙，终于把火扑灭了。于是，主人杀牛设宴，答谢街坊邻居。唯独没有邀请那位曾提醒过他的客人。假如这个主人早听了那位客人的建议，他家的房子根本不会失火，也就不必破费请客了。</a:t>
            </a:r>
            <a:endParaRPr lang="zh-CN" altLang="en-US" sz="2400" dirty="0"/>
          </a:p>
        </p:txBody>
      </p:sp>
      <p:sp>
        <p:nvSpPr>
          <p:cNvPr id="3" name="矩形标注 2"/>
          <p:cNvSpPr/>
          <p:nvPr/>
        </p:nvSpPr>
        <p:spPr>
          <a:xfrm>
            <a:off x="3286116" y="428610"/>
            <a:ext cx="2357454" cy="428628"/>
          </a:xfrm>
          <a:prstGeom prst="wedgeRectCallout">
            <a:avLst>
              <a:gd name="adj1" fmla="val -30821"/>
              <a:gd name="adj2" fmla="val 107780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ysClr val="windowText" lastClr="000000"/>
                </a:solidFill>
              </a:rPr>
              <a:t>失火的必然性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1730" y="3327725"/>
            <a:ext cx="6500858" cy="9531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写过了几天，主人家果然失火，在邻居的帮助下，扑灭大火。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1090</Words>
  <Application>WPS 演示</Application>
  <PresentationFormat>全屏显示(16:9)</PresentationFormat>
  <Paragraphs>49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楷体</vt:lpstr>
      <vt:lpstr>黑体</vt:lpstr>
      <vt:lpstr>Times New Roman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19</cp:revision>
  <dcterms:created xsi:type="dcterms:W3CDTF">2017-03-17T02:28:00Z</dcterms:created>
  <dcterms:modified xsi:type="dcterms:W3CDTF">2019-01-16T09:57:28Z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