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950" r:id="rId3"/>
    <p:sldId id="949" r:id="rId4"/>
    <p:sldId id="979" r:id="rId5"/>
    <p:sldId id="826" r:id="rId6"/>
    <p:sldId id="952" r:id="rId8"/>
    <p:sldId id="980" r:id="rId9"/>
    <p:sldId id="953" r:id="rId10"/>
    <p:sldId id="981" r:id="rId11"/>
    <p:sldId id="844" r:id="rId12"/>
    <p:sldId id="978" r:id="rId13"/>
    <p:sldId id="865" r:id="rId14"/>
    <p:sldId id="871" r:id="rId15"/>
    <p:sldId id="982" r:id="rId16"/>
    <p:sldId id="875" r:id="rId17"/>
    <p:sldId id="983" r:id="rId18"/>
    <p:sldId id="942" r:id="rId19"/>
    <p:sldId id="944" r:id="rId20"/>
    <p:sldId id="984" r:id="rId21"/>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3" autoAdjust="0"/>
    <p:restoredTop sz="98709" autoAdjust="0"/>
  </p:normalViewPr>
  <p:slideViewPr>
    <p:cSldViewPr>
      <p:cViewPr>
        <p:scale>
          <a:sx n="75" d="100"/>
          <a:sy n="75" d="100"/>
        </p:scale>
        <p:origin x="-1476" y="-82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8.xml"/><Relationship Id="rId1" Type="http://schemas.openxmlformats.org/officeDocument/2006/relationships/slide" Target="slide17.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slide" Target="slide16.xml"/><Relationship Id="rId2" Type="http://schemas.openxmlformats.org/officeDocument/2006/relationships/slide" Target="slide18.xml"/><Relationship Id="rId1" Type="http://schemas.openxmlformats.org/officeDocument/2006/relationships/slide" Target="slide1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6.xml"/><Relationship Id="rId4" Type="http://schemas.openxmlformats.org/officeDocument/2006/relationships/slide" Target="slide18.xml"/><Relationship Id="rId3" Type="http://schemas.openxmlformats.org/officeDocument/2006/relationships/slide" Target="slide17.xml"/><Relationship Id="rId2" Type="http://schemas.openxmlformats.org/officeDocument/2006/relationships/image" Target="../media/image4.png"/><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slide" Target="slide8.xml"/><Relationship Id="rId4" Type="http://schemas.openxmlformats.org/officeDocument/2006/relationships/slide" Target="slide4.xml"/><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slide" Target="slide6.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8.xml"/><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 Target="slide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hdphoto1.wdp"/><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E:\高清图片\9.2\a5e5ea3697fcdf2cafa996ab4c8af9d5.jpg"/>
          <p:cNvPicPr>
            <a:picLocks noChangeAspect="1" noChangeArrowheads="1"/>
          </p:cNvPicPr>
          <p:nvPr/>
        </p:nvPicPr>
        <p:blipFill rotWithShape="1">
          <a:blip r:embed="rId1">
            <a:extLst>
              <a:ext uri="{28A0092B-C50C-407E-A947-70E740481C1C}">
                <a14:useLocalDpi xmlns:a14="http://schemas.microsoft.com/office/drawing/2010/main" val="0"/>
              </a:ext>
            </a:extLst>
          </a:blip>
          <a:srcRect l="1495" t="6341" r="1495" b="6322"/>
          <a:stretch>
            <a:fillRect/>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标题 2"/>
          <p:cNvSpPr txBox="1"/>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panose="02020603050405020304"/>
                <a:ea typeface="微软雅黑" panose="020B0503020204020204" pitchFamily="34" charset="-122"/>
              </a:rPr>
              <a:t>专题一　精准掌握情景式扩展题的要点</a:t>
            </a:r>
            <a:endParaRPr lang="zh-CN" altLang="zh-CN" sz="4000" kern="100" dirty="0">
              <a:latin typeface="Times New Roman" panose="02020603050405020304"/>
              <a:ea typeface="微软雅黑" panose="020B0503020204020204" pitchFamily="34" charset="-122"/>
            </a:endParaRP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第一章　</a:t>
            </a:r>
            <a:r>
              <a:rPr lang="zh-CN" altLang="en-US" sz="2400" dirty="0" smtClean="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rPr>
              <a:t>语言文字运用</a:t>
            </a:r>
            <a:endParaRPr lang="zh-CN" altLang="en-US" sz="2400" dirty="0">
              <a:solidFill>
                <a:schemeClr val="tx1">
                  <a:lumMod val="65000"/>
                  <a:lumOff val="3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Ⅱ</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326626" y="3069754"/>
              <a:ext cx="5280748"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anose="020B0503020204020204" pitchFamily="34" charset="-122"/>
                  <a:ea typeface="微软雅黑" panose="020B0503020204020204" pitchFamily="34" charset="-122"/>
                </a:rPr>
                <a:t>读文答题</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精细突破</a:t>
              </a:r>
              <a:endParaRPr lang="zh-CN" altLang="en-US" sz="4400" b="1" dirty="0">
                <a:latin typeface="微软雅黑" panose="020B0503020204020204" pitchFamily="34" charset="-122"/>
                <a:ea typeface="微软雅黑" panose="020B0503020204020204" pitchFamily="34" charset="-122"/>
              </a:endParaRPr>
            </a:p>
          </p:txBody>
        </p:sp>
      </p:grpSp>
      <p:pic>
        <p:nvPicPr>
          <p:cNvPr id="3" name="Picture 2" descr="G:\1112\timg (23).jpg"/>
          <p:cNvPicPr>
            <a:picLocks noChangeAspect="1" noChangeArrowheads="1"/>
          </p:cNvPicPr>
          <p:nvPr/>
        </p:nvPicPr>
        <p:blipFill rotWithShape="1">
          <a:blip r:embed="rId1">
            <a:extLst>
              <a:ext uri="{28A0092B-C50C-407E-A947-70E740481C1C}">
                <a14:useLocalDpi xmlns:a14="http://schemas.microsoft.com/office/drawing/2010/main" val="0"/>
              </a:ext>
            </a:extLst>
          </a:blip>
          <a:srcRect r="68001"/>
          <a:stretch>
            <a:fillRect/>
          </a:stretch>
        </p:blipFill>
        <p:spPr bwMode="auto">
          <a:xfrm flipH="1">
            <a:off x="8287147" y="1588"/>
            <a:ext cx="3903266"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954" y="172815"/>
            <a:ext cx="11531892" cy="6586394"/>
          </a:xfrm>
          <a:prstGeom prst="rect">
            <a:avLst/>
          </a:prstGeom>
        </p:spPr>
        <p:txBody>
          <a:bodyPr wrap="square" lIns="121898" tIns="60948" rIns="121898" bIns="60948">
            <a:spAutoFit/>
          </a:bodyPr>
          <a:lstStyle/>
          <a:p>
            <a:pPr algn="just">
              <a:lnSpc>
                <a:spcPct val="150000"/>
              </a:lnSpc>
              <a:tabLst>
                <a:tab pos="1890395" algn="l"/>
              </a:tabLst>
            </a:pPr>
            <a:r>
              <a:rPr lang="zh-CN" altLang="zh-CN" sz="2800" kern="100">
                <a:latin typeface="Times New Roman" panose="02020603050405020304"/>
                <a:ea typeface="华文细黑"/>
                <a:cs typeface="Times New Roman" panose="02020603050405020304"/>
              </a:rPr>
              <a:t>情景式扩展是指命题者设定情景或给出关键词语或诗句，要求考生根据这一情景或这几个关键词语或诗句展开合理的想象和联想，灵活运用多种表达方式、表达人称以及修辞方法进行扩展。这类题型有几个要点需掌握好</a:t>
            </a:r>
            <a:r>
              <a:rPr lang="zh-CN" altLang="zh-CN" sz="2800" kern="100" smtClean="0">
                <a:latin typeface="Times New Roman" panose="02020603050405020304"/>
                <a:ea typeface="华文细黑"/>
                <a:cs typeface="Times New Roman" panose="02020603050405020304"/>
              </a:rPr>
              <a:t>：</a:t>
            </a:r>
            <a:endParaRPr lang="en-US" altLang="zh-CN" sz="2800" kern="100" smtClean="0">
              <a:latin typeface="Times New Roman" panose="02020603050405020304"/>
              <a:ea typeface="华文细黑"/>
              <a:cs typeface="Times New Roman" panose="02020603050405020304"/>
            </a:endParaRPr>
          </a:p>
          <a:p>
            <a:pPr algn="just">
              <a:lnSpc>
                <a:spcPct val="150000"/>
              </a:lnSpc>
              <a:spcAft>
                <a:spcPts val="0"/>
              </a:spcAft>
            </a:pPr>
            <a:r>
              <a:rPr lang="zh-CN" altLang="zh-CN" sz="2800" b="1" kern="100">
                <a:solidFill>
                  <a:srgbClr val="C00000"/>
                </a:solidFill>
                <a:latin typeface="Times New Roman" panose="02020603050405020304"/>
                <a:ea typeface="微软雅黑" panose="020B0503020204020204" pitchFamily="34" charset="-122"/>
                <a:cs typeface="Times New Roman" panose="02020603050405020304"/>
              </a:rPr>
              <a:t>一、充分展现情景</a:t>
            </a:r>
            <a:endParaRPr lang="zh-CN" altLang="zh-CN" sz="2800" b="1" kern="10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情景式扩展一般是给出几个情景信息词或句子，充分展开联想与想象，将所构思的情景生动地表现出来。这种形式由于所给的几个词语之间存在一定的空白，这个空白给我们的思维提供了一定的想象空间。想什么，怎么想，要根据给出的情景信息，围绕中心词想象一种情景。可以说，情景想好了，写好了，扩展就成功了</a:t>
            </a:r>
            <a:r>
              <a:rPr lang="zh-CN" altLang="zh-CN" sz="2800" kern="10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8440" y="549474"/>
            <a:ext cx="11236155"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a:latin typeface="Times New Roman" panose="02020603050405020304"/>
                <a:ea typeface="华文细黑"/>
                <a:cs typeface="Courier New"/>
              </a:rPr>
              <a:t>1.</a:t>
            </a:r>
            <a:r>
              <a:rPr lang="zh-CN" altLang="zh-CN" sz="2800" b="1" kern="100">
                <a:latin typeface="Times New Roman" panose="02020603050405020304"/>
                <a:ea typeface="华文细黑"/>
                <a:cs typeface="Times New Roman" panose="02020603050405020304"/>
              </a:rPr>
              <a:t>精细审出，审出情景要求</a:t>
            </a:r>
            <a:endParaRPr lang="zh-CN" altLang="zh-CN" sz="2800" b="1" kern="100">
              <a:latin typeface="宋体" panose="02010600030101010101" pitchFamily="2" charset="-122"/>
              <a:cs typeface="Courier New"/>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扩展语句的审题尤其重要，情景式扩展重在审出情景。有的题已经给出情景。如上面第</a:t>
            </a:r>
            <a:r>
              <a:rPr lang="en-US" altLang="zh-CN" sz="2800" kern="100">
                <a:latin typeface="Times New Roman" panose="02020603050405020304"/>
                <a:ea typeface="华文细黑"/>
                <a:cs typeface="Courier New"/>
              </a:rPr>
              <a:t>1</a:t>
            </a:r>
            <a:r>
              <a:rPr lang="zh-CN" altLang="zh-CN" sz="2800" kern="100">
                <a:latin typeface="Times New Roman" panose="02020603050405020304"/>
                <a:ea typeface="华文细黑"/>
                <a:cs typeface="Times New Roman" panose="02020603050405020304"/>
              </a:rPr>
              <a:t>题，情景中的</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物</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景</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已经给出：祖孙、梅花、矮墙边。且情景特点也已经给出：冬日温暖场景。有的题只给出情景中的景物要素，而情景的特点并未给出。如</a:t>
            </a:r>
            <a:r>
              <a:rPr lang="en-US" altLang="zh-CN" sz="2800" kern="100">
                <a:latin typeface="Times New Roman" panose="02020603050405020304"/>
                <a:ea typeface="华文细黑"/>
                <a:cs typeface="Courier New"/>
              </a:rPr>
              <a:t>2017</a:t>
            </a:r>
            <a:r>
              <a:rPr lang="zh-CN" altLang="zh-CN" sz="2800" kern="100">
                <a:latin typeface="Times New Roman" panose="02020603050405020304"/>
                <a:ea typeface="华文细黑"/>
                <a:cs typeface="Times New Roman" panose="02020603050405020304"/>
              </a:rPr>
              <a:t>年浙江卷第</a:t>
            </a:r>
            <a:r>
              <a:rPr lang="en-US" altLang="zh-CN" sz="2800" kern="100">
                <a:latin typeface="Times New Roman" panose="02020603050405020304"/>
                <a:ea typeface="华文细黑"/>
                <a:cs typeface="Courier New"/>
              </a:rPr>
              <a:t>6</a:t>
            </a:r>
            <a:r>
              <a:rPr lang="zh-CN" altLang="zh-CN" sz="2800" kern="100">
                <a:latin typeface="Times New Roman" panose="02020603050405020304"/>
                <a:ea typeface="华文细黑"/>
                <a:cs typeface="Times New Roman" panose="02020603050405020304"/>
              </a:rPr>
              <a:t>题，那首小诗把情景中的形象因素给得很充分，但就是未给出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我</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在此情景中的心理特点。这时就要善于推断。根据最后一句推知这是一个</a:t>
            </a:r>
            <a:r>
              <a:rPr lang="zh-CN" altLang="zh-CN" sz="2800" kern="100" spc="200">
                <a:latin typeface="Times New Roman" panose="02020603050405020304"/>
                <a:ea typeface="华文细黑"/>
                <a:cs typeface="Times New Roman" panose="02020603050405020304"/>
              </a:rPr>
              <a:t>成年人数蚂蚁，一下子数回了他的童年，因此这种心情有点甜蜜</a:t>
            </a:r>
            <a:r>
              <a:rPr lang="zh-CN" altLang="zh-CN" sz="2800" kern="100" spc="200" smtClean="0">
                <a:latin typeface="Times New Roman" panose="02020603050405020304"/>
                <a:ea typeface="华文细黑"/>
                <a:cs typeface="Times New Roman" panose="02020603050405020304"/>
              </a:rPr>
              <a:t>，</a:t>
            </a:r>
            <a:endParaRPr lang="zh-CN" altLang="zh-CN" sz="2800" kern="100" spc="2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2259" y="1167494"/>
            <a:ext cx="11348517"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smtClean="0">
                <a:latin typeface="Times New Roman" panose="02020603050405020304"/>
                <a:ea typeface="华文细黑"/>
                <a:cs typeface="Times New Roman" panose="02020603050405020304"/>
              </a:rPr>
              <a:t>更</a:t>
            </a:r>
            <a:r>
              <a:rPr lang="zh-CN" altLang="zh-CN" sz="2800" kern="100">
                <a:latin typeface="Times New Roman" panose="02020603050405020304"/>
                <a:ea typeface="华文细黑"/>
                <a:cs typeface="Times New Roman" panose="02020603050405020304"/>
              </a:rPr>
              <a:t>有些失落与迷惘，这种心理就是在那种情景下的心理特点。这个情景的隐性要求把握不准，扩展就很难成功。又如上面第</a:t>
            </a: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题，要求</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表达自己的感受</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，什么</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感受</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？题干并未直接给出，但可根据提供的信息推出：</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我</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是一只流浪猫，碰到一群有爱心的学生，</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我</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的心理应是快乐、幸福和感激的。因此，通过审题，审出情景要求，尤其是隐性情景要求，至关重要。</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0055" y="656341"/>
            <a:ext cx="11499437"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a:latin typeface="Times New Roman" panose="02020603050405020304"/>
                <a:ea typeface="华文细黑"/>
                <a:cs typeface="Courier New"/>
              </a:rPr>
              <a:t>2.</a:t>
            </a:r>
            <a:r>
              <a:rPr lang="zh-CN" altLang="zh-CN" sz="2800" b="1" kern="100">
                <a:latin typeface="Times New Roman" panose="02020603050405020304"/>
                <a:ea typeface="华文细黑"/>
                <a:cs typeface="Times New Roman" panose="02020603050405020304"/>
              </a:rPr>
              <a:t>充分展现情景之法</a:t>
            </a:r>
            <a:endParaRPr lang="zh-CN" altLang="zh-CN" sz="2800" b="1"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(1)</a:t>
            </a:r>
            <a:r>
              <a:rPr lang="zh-CN" altLang="zh-CN" sz="2800" kern="100">
                <a:latin typeface="Times New Roman" panose="02020603050405020304"/>
                <a:ea typeface="华文细黑"/>
                <a:cs typeface="Times New Roman" panose="02020603050405020304"/>
              </a:rPr>
              <a:t>描绘场景，以</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情境</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或</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镜头</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为核心，展开想象，扩展内容。</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(2)</a:t>
            </a:r>
            <a:r>
              <a:rPr lang="zh-CN" altLang="zh-CN" sz="2800" kern="100">
                <a:latin typeface="Times New Roman" panose="02020603050405020304"/>
                <a:ea typeface="华文细黑"/>
                <a:cs typeface="Times New Roman" panose="02020603050405020304"/>
              </a:rPr>
              <a:t>借助描写，多角度表现出情景中的景物内涵，如形、色、声、光、味等；表现情景中人的神态举止、心理活动等。</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(3)</a:t>
            </a:r>
            <a:r>
              <a:rPr lang="zh-CN" altLang="zh-CN" sz="2800" kern="100">
                <a:latin typeface="Times New Roman" panose="02020603050405020304"/>
                <a:ea typeface="华文细黑"/>
                <a:cs typeface="Times New Roman" panose="02020603050405020304"/>
              </a:rPr>
              <a:t>通过比喻、拟人来进行扩写，在内容上充实，在细节处突出。</a:t>
            </a:r>
            <a:endParaRPr lang="zh-CN" altLang="zh-CN" sz="2800" kern="100">
              <a:latin typeface="宋体" panose="02010600030101010101" pitchFamily="2" charset="-122"/>
              <a:cs typeface="Courier New"/>
            </a:endParaRPr>
          </a:p>
          <a:p>
            <a:pPr algn="just">
              <a:lnSpc>
                <a:spcPct val="150000"/>
              </a:lnSpc>
              <a:spcAft>
                <a:spcPts val="0"/>
              </a:spcAft>
            </a:pPr>
            <a:r>
              <a:rPr lang="en-US" altLang="zh-CN" sz="2800" kern="100">
                <a:latin typeface="Times New Roman" panose="02020603050405020304"/>
                <a:ea typeface="华文细黑"/>
                <a:cs typeface="Courier New"/>
              </a:rPr>
              <a:t>(4)</a:t>
            </a:r>
            <a:r>
              <a:rPr lang="zh-CN" altLang="zh-CN" sz="2800" kern="100">
                <a:latin typeface="Times New Roman" panose="02020603050405020304"/>
                <a:ea typeface="华文细黑"/>
                <a:cs typeface="Times New Roman" panose="02020603050405020304"/>
              </a:rPr>
              <a:t>巧妙烘托渲染氛围，以虚衬实，联想想象。</a:t>
            </a:r>
            <a:endParaRPr lang="zh-CN" altLang="zh-CN" sz="2800" kern="100">
              <a:latin typeface="宋体" panose="02010600030101010101" pitchFamily="2" charset="-122"/>
              <a:cs typeface="Courier New"/>
            </a:endParaRPr>
          </a:p>
          <a:p>
            <a:pPr algn="just">
              <a:lnSpc>
                <a:spcPct val="150000"/>
              </a:lnSpc>
            </a:pPr>
            <a:r>
              <a:rPr lang="zh-CN" altLang="zh-CN" sz="2800" kern="100">
                <a:latin typeface="Times New Roman" panose="02020603050405020304"/>
                <a:ea typeface="华文细黑"/>
                <a:cs typeface="Times New Roman" panose="02020603050405020304"/>
              </a:rPr>
              <a:t>另外，特别提醒的是题干中给出的情景材料不可遗漏，都要在扩展中有所体现，只是注意主次详略而已。</a:t>
            </a:r>
            <a:endParaRPr lang="zh-CN" altLang="zh-CN" sz="1050" kern="100" dirty="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043" y="1668067"/>
            <a:ext cx="11417715" cy="2625823"/>
          </a:xfrm>
          <a:prstGeom prst="rect">
            <a:avLst/>
          </a:prstGeom>
        </p:spPr>
        <p:txBody>
          <a:bodyPr wrap="square" lIns="121898" tIns="60948" rIns="121898" bIns="60948">
            <a:spAutoFit/>
          </a:bodyPr>
          <a:lstStyle/>
          <a:p>
            <a:pPr algn="just">
              <a:lnSpc>
                <a:spcPct val="150000"/>
              </a:lnSpc>
            </a:pPr>
            <a:r>
              <a:rPr lang="zh-CN" altLang="zh-CN" sz="2800" b="1" kern="100">
                <a:solidFill>
                  <a:srgbClr val="C00000"/>
                </a:solidFill>
                <a:latin typeface="Times New Roman" panose="02020603050405020304"/>
                <a:ea typeface="微软雅黑" panose="020B0503020204020204" pitchFamily="34" charset="-122"/>
                <a:cs typeface="Times New Roman" panose="02020603050405020304"/>
              </a:rPr>
              <a:t>二、突出重点</a:t>
            </a:r>
            <a:endParaRPr lang="zh-CN" altLang="zh-CN" sz="2800" b="1" kern="100">
              <a:solidFill>
                <a:srgbClr val="C00000"/>
              </a:solidFill>
              <a:latin typeface="Times New Roman" panose="02020603050405020304"/>
              <a:ea typeface="微软雅黑" panose="020B0503020204020204" pitchFamily="34" charset="-122"/>
              <a:cs typeface="Times New Roman" panose="02020603050405020304"/>
            </a:endParaRPr>
          </a:p>
          <a:p>
            <a:pPr algn="just">
              <a:lnSpc>
                <a:spcPct val="150000"/>
              </a:lnSpc>
              <a:spcAft>
                <a:spcPts val="0"/>
              </a:spcAft>
            </a:pPr>
            <a:r>
              <a:rPr lang="zh-CN" altLang="zh-CN" sz="2800" kern="100">
                <a:latin typeface="Times New Roman" panose="02020603050405020304"/>
                <a:ea typeface="华文细黑"/>
                <a:cs typeface="Times New Roman" panose="02020603050405020304"/>
              </a:rPr>
              <a:t>什么是扩展的重点？对于情景式扩展来说，情景的特点就是扩写的重点，就是扩写的主体，所有想象内容都必须围绕它进行，不可主次不分，乱写一气。</a:t>
            </a:r>
            <a:endParaRPr lang="zh-CN" altLang="zh-CN" sz="2800" kern="100">
              <a:effectLst/>
              <a:latin typeface="宋体" panose="02010600030101010101" pitchFamily="2" charset="-122"/>
              <a:cs typeface="Courier New"/>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230664"/>
            <a:ext cx="11385581" cy="1984430"/>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1.</a:t>
            </a:r>
            <a:r>
              <a:rPr lang="zh-CN" altLang="zh-CN" sz="2800" kern="100">
                <a:latin typeface="Times New Roman" panose="02020603050405020304"/>
                <a:ea typeface="华文细黑"/>
                <a:cs typeface="Times New Roman" panose="02020603050405020304"/>
              </a:rPr>
              <a:t>请展开想象，写一段描绘某种情境的话，其中必须包含</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晨光</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露珠</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消散</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遗憾</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这四个词语，至少运用两种修辞方法，表达某种哲思，不超过</a:t>
            </a:r>
            <a:r>
              <a:rPr lang="en-US" altLang="zh-CN" sz="2800" kern="100">
                <a:latin typeface="Times New Roman" panose="02020603050405020304"/>
                <a:ea typeface="华文细黑"/>
              </a:rPr>
              <a:t>120</a:t>
            </a:r>
            <a:r>
              <a:rPr lang="zh-CN" altLang="zh-CN" sz="2800" kern="100">
                <a:latin typeface="Times New Roman" panose="02020603050405020304"/>
                <a:ea typeface="华文细黑"/>
                <a:cs typeface="Times New Roman" panose="02020603050405020304"/>
              </a:rPr>
              <a:t>字。</a:t>
            </a:r>
            <a:endParaRPr lang="en-US" altLang="zh-CN" sz="2800" kern="100" dirty="0" smtClean="0">
              <a:latin typeface="Times New Roman" panose="02020603050405020304"/>
              <a:ea typeface="华文细黑"/>
              <a:cs typeface="Times New Roman" panose="02020603050405020304"/>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anose="02010609060101010101" pitchFamily="49" charset="-122"/>
                <a:ea typeface="黑体" panose="02010609060101010101" pitchFamily="49" charset="-122"/>
                <a:cs typeface="Courier New"/>
              </a:rPr>
              <a:t>即时小练</a:t>
            </a:r>
            <a:endParaRPr lang="zh-CN" altLang="en-US" sz="2800" b="1" kern="100" dirty="0">
              <a:solidFill>
                <a:schemeClr val="bg1"/>
              </a:solidFill>
              <a:latin typeface="黑体" panose="02010609060101010101" pitchFamily="49" charset="-122"/>
              <a:ea typeface="黑体" panose="02010609060101010101" pitchFamily="49" charset="-122"/>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nvSpPr>
        <p:spPr>
          <a:xfrm>
            <a:off x="406574" y="3215094"/>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cs typeface="Courier New"/>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cs typeface="Courier New"/>
              </a:rPr>
              <a:t>)</a:t>
            </a:r>
            <a:r>
              <a:rPr lang="zh-CN" altLang="zh-CN" sz="2800" kern="100">
                <a:solidFill>
                  <a:srgbClr val="C00000"/>
                </a:solidFill>
                <a:latin typeface="Times New Roman" panose="02020603050405020304"/>
                <a:ea typeface="华文细黑"/>
                <a:cs typeface="Times New Roman" panose="02020603050405020304"/>
              </a:rPr>
              <a:t>在晨光的爱抚下，寒霜在荷叶的托盘里成了一滴滴露珠。用手去抚动荷叶，露珠在其中可爱地蹦来跳去；当你想去捕捉它时，露珠却顽皮地在你手中变成了一小滩水，一会儿，就消散于空气中了。心里会有一丝丝的遗憾么？不必，因为这样的美丽明天还会再现。</a:t>
            </a:r>
            <a:endParaRPr lang="zh-CN" altLang="zh-CN" sz="2800" kern="100">
              <a:solidFill>
                <a:srgbClr val="C00000"/>
              </a:solidFill>
              <a:effectLst/>
              <a:latin typeface="宋体" panose="02010600030101010101" pitchFamily="2" charset="-122"/>
              <a:cs typeface="Courier New"/>
            </a:endParaRPr>
          </a:p>
        </p:txBody>
      </p:sp>
      <p:sp>
        <p:nvSpPr>
          <p:cNvPr id="8"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1"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405458"/>
            <a:ext cx="11385581" cy="1338099"/>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2.</a:t>
            </a:r>
            <a:r>
              <a:rPr lang="zh-CN" altLang="zh-CN" sz="2800" kern="100">
                <a:latin typeface="Times New Roman" panose="02020603050405020304"/>
                <a:ea typeface="华文细黑"/>
                <a:cs typeface="Times New Roman" panose="02020603050405020304"/>
              </a:rPr>
              <a:t>请选择一个有代表性的物象，围绕</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思乡</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主题，写一段以描写、抒情为主的文字。要求：</a:t>
            </a:r>
            <a:r>
              <a:rPr lang="en-US" altLang="zh-CN" sz="2800" kern="100">
                <a:latin typeface="宋体" panose="02010600030101010101" pitchFamily="2" charset="-122"/>
                <a:ea typeface="华文细黑"/>
                <a:cs typeface="Times New Roman" panose="02020603050405020304"/>
              </a:rPr>
              <a:t>①</a:t>
            </a:r>
            <a:r>
              <a:rPr lang="zh-CN" altLang="zh-CN" sz="2800" kern="100">
                <a:latin typeface="Times New Roman" panose="02020603050405020304"/>
                <a:ea typeface="华文细黑"/>
                <a:cs typeface="Times New Roman" panose="02020603050405020304"/>
              </a:rPr>
              <a:t>至少运用一种修辞方法，</a:t>
            </a:r>
            <a:r>
              <a:rPr lang="en-US" altLang="zh-CN" sz="2800" kern="100">
                <a:latin typeface="宋体" panose="02010600030101010101" pitchFamily="2" charset="-122"/>
                <a:ea typeface="华文细黑"/>
                <a:cs typeface="Times New Roman" panose="02020603050405020304"/>
              </a:rPr>
              <a:t>②</a:t>
            </a:r>
            <a:r>
              <a:rPr lang="zh-CN" altLang="zh-CN" sz="2800" kern="100">
                <a:latin typeface="Times New Roman" panose="02020603050405020304"/>
                <a:ea typeface="华文细黑"/>
                <a:cs typeface="Times New Roman" panose="02020603050405020304"/>
              </a:rPr>
              <a:t>不少于</a:t>
            </a:r>
            <a:r>
              <a:rPr lang="en-US" altLang="zh-CN" sz="2800" kern="100">
                <a:latin typeface="Times New Roman" panose="02020603050405020304"/>
                <a:ea typeface="华文细黑"/>
              </a:rPr>
              <a:t>100</a:t>
            </a:r>
            <a:r>
              <a:rPr lang="zh-CN" altLang="zh-CN" sz="2800" kern="100">
                <a:latin typeface="Times New Roman" panose="02020603050405020304"/>
                <a:ea typeface="华文细黑"/>
                <a:cs typeface="Times New Roman" panose="02020603050405020304"/>
              </a:rPr>
              <a:t>字。</a:t>
            </a:r>
            <a:endParaRPr lang="en-US" altLang="zh-CN" sz="2800" kern="100" dirty="0" smtClean="0">
              <a:latin typeface="Times New Roman" panose="02020603050405020304"/>
              <a:ea typeface="华文细黑"/>
              <a:cs typeface="Times New Roman" panose="02020603050405020304"/>
            </a:endParaRPr>
          </a:p>
        </p:txBody>
      </p:sp>
      <p:sp>
        <p:nvSpPr>
          <p:cNvPr id="6" name="矩形 5"/>
          <p:cNvSpPr/>
          <p:nvPr/>
        </p:nvSpPr>
        <p:spPr>
          <a:xfrm>
            <a:off x="406574" y="1845618"/>
            <a:ext cx="11385581" cy="3923422"/>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故乡的天井，是房子和房子之间一小片自由又明亮的天空。晴天，天井石板缝里的小草，因为阳光而透出新绿，一株株抖擞精神，雀跃起来。雨天里，急骤或舒缓的雨水从高高的屋檐落下，如一串串晶莹的珍珠，在青石板上铺开或飞溅。天井是游子们的牵挂，曾有多少缕阳光、多少个雨点，洒落在江南游子的心里，还有多少蟋蟀和知了，它们用美妙的歌声作为背景音乐，点缀过游子童年的梦想。</a:t>
            </a:r>
            <a:endParaRPr lang="en-US" altLang="zh-CN" sz="2800" kern="100" dirty="0" smtClean="0">
              <a:solidFill>
                <a:srgbClr val="C00000"/>
              </a:solidFill>
              <a:latin typeface="Times New Roman" panose="02020603050405020304"/>
              <a:ea typeface="华文细黑"/>
              <a:cs typeface="Times New Roman" panose="02020603050405020304"/>
            </a:endParaRPr>
          </a:p>
        </p:txBody>
      </p:sp>
      <p:sp>
        <p:nvSpPr>
          <p:cNvPr id="7"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406574" y="1125538"/>
            <a:ext cx="11385581" cy="263076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3.</a:t>
            </a:r>
            <a:r>
              <a:rPr lang="zh-CN" altLang="zh-CN" sz="2800" kern="100">
                <a:latin typeface="Times New Roman" panose="02020603050405020304"/>
                <a:ea typeface="华文细黑"/>
                <a:cs typeface="Times New Roman" panose="02020603050405020304"/>
              </a:rPr>
              <a:t>高中教室，陪伴了你几百个日日夜夜，也见证了你的努力与成长。在即将毕业之际，请用散文的笔法，以第二人称写一段描述性的文字，表达你对教室的感情。要求：</a:t>
            </a:r>
            <a:r>
              <a:rPr lang="en-US" altLang="zh-CN" sz="2800" kern="100">
                <a:latin typeface="宋体" panose="02010600030101010101" pitchFamily="2" charset="-122"/>
                <a:ea typeface="华文细黑"/>
                <a:cs typeface="Times New Roman" panose="02020603050405020304"/>
              </a:rPr>
              <a:t>①</a:t>
            </a:r>
            <a:r>
              <a:rPr lang="zh-CN" altLang="zh-CN" sz="2800" kern="100">
                <a:latin typeface="Times New Roman" panose="02020603050405020304"/>
                <a:ea typeface="华文细黑"/>
                <a:cs typeface="Times New Roman" panose="02020603050405020304"/>
              </a:rPr>
              <a:t>至少运用两种修辞方法；</a:t>
            </a:r>
            <a:r>
              <a:rPr lang="en-US" altLang="zh-CN" sz="2800" kern="100">
                <a:latin typeface="宋体" panose="02010600030101010101" pitchFamily="2" charset="-122"/>
                <a:ea typeface="华文细黑"/>
                <a:cs typeface="Times New Roman" panose="02020603050405020304"/>
              </a:rPr>
              <a:t>②</a:t>
            </a:r>
            <a:r>
              <a:rPr lang="zh-CN" altLang="zh-CN" sz="2800" kern="100">
                <a:latin typeface="Times New Roman" panose="02020603050405020304"/>
                <a:ea typeface="华文细黑"/>
                <a:cs typeface="Times New Roman" panose="02020603050405020304"/>
              </a:rPr>
              <a:t>不少于</a:t>
            </a:r>
            <a:r>
              <a:rPr lang="en-US" altLang="zh-CN" sz="2800" kern="100">
                <a:latin typeface="Times New Roman" panose="02020603050405020304"/>
                <a:ea typeface="华文细黑"/>
              </a:rPr>
              <a:t>100</a:t>
            </a:r>
            <a:r>
              <a:rPr lang="zh-CN" altLang="zh-CN" sz="2800" kern="100">
                <a:latin typeface="Times New Roman" panose="02020603050405020304"/>
                <a:ea typeface="华文细黑"/>
                <a:cs typeface="Times New Roman" panose="02020603050405020304"/>
              </a:rPr>
              <a:t>字；</a:t>
            </a:r>
            <a:r>
              <a:rPr lang="en-US" altLang="zh-CN" sz="2800" kern="100">
                <a:latin typeface="宋体" panose="02010600030101010101" pitchFamily="2" charset="-122"/>
                <a:ea typeface="华文细黑"/>
                <a:cs typeface="Times New Roman" panose="02020603050405020304"/>
              </a:rPr>
              <a:t>③</a:t>
            </a:r>
            <a:r>
              <a:rPr lang="zh-CN" altLang="zh-CN" sz="2800" kern="100">
                <a:latin typeface="Times New Roman" panose="02020603050405020304"/>
                <a:ea typeface="华文细黑"/>
                <a:cs typeface="Times New Roman" panose="02020603050405020304"/>
              </a:rPr>
              <a:t>不能出现真实的人名、地点。</a:t>
            </a:r>
            <a:endParaRPr lang="en-US" altLang="zh-CN" sz="2800" kern="100" dirty="0" smtClean="0">
              <a:latin typeface="Times New Roman" panose="02020603050405020304"/>
              <a:ea typeface="华文细黑"/>
              <a:cs typeface="Times New Roman" panose="02020603050405020304"/>
            </a:endParaRPr>
          </a:p>
        </p:txBody>
      </p:sp>
      <p:sp>
        <p:nvSpPr>
          <p:cNvPr id="6" name="矩形 5"/>
          <p:cNvSpPr/>
          <p:nvPr/>
        </p:nvSpPr>
        <p:spPr>
          <a:xfrm>
            <a:off x="406574" y="3826852"/>
            <a:ext cx="11385581" cy="691768"/>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zh-CN" altLang="zh-CN" sz="2800" kern="100">
                <a:solidFill>
                  <a:srgbClr val="C00000"/>
                </a:solidFill>
                <a:latin typeface="Times New Roman" panose="02020603050405020304"/>
                <a:ea typeface="华文细黑"/>
                <a:cs typeface="Times New Roman" panose="02020603050405020304"/>
              </a:rPr>
              <a:t>略。注意情感特点，或留恋或感激。</a:t>
            </a:r>
            <a:endParaRPr lang="en-US" altLang="zh-CN" sz="2800" kern="100" dirty="0" smtClean="0">
              <a:solidFill>
                <a:srgbClr val="C00000"/>
              </a:solidFill>
              <a:latin typeface="Times New Roman" panose="02020603050405020304"/>
              <a:ea typeface="华文细黑"/>
              <a:cs typeface="Times New Roman" panose="02020603050405020304"/>
            </a:endParaRPr>
          </a:p>
        </p:txBody>
      </p:sp>
      <p:pic>
        <p:nvPicPr>
          <p:cNvPr id="7" name="图片 6">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8" name="Rectangle 21">
            <a:hlinkClick r:id="rId3"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4"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0" name="Rectangle 21">
            <a:hlinkClick r:id="rId5"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图片\timg.jpg"/>
          <p:cNvPicPr>
            <a:picLocks noChangeAspect="1" noChangeArrowheads="1"/>
          </p:cNvPicPr>
          <p:nvPr/>
        </p:nvPicPr>
        <p:blipFill rotWithShape="1">
          <a:blip r:embed="rId1">
            <a:extLst>
              <a:ext uri="{28A0092B-C50C-407E-A947-70E740481C1C}">
                <a14:useLocalDpi xmlns:a14="http://schemas.microsoft.com/office/drawing/2010/main" val="0"/>
              </a:ext>
            </a:extLst>
          </a:blip>
          <a:srcRect l="5711" t="10122" r="5723" b="8977"/>
          <a:stretch>
            <a:fillRect/>
          </a:stretch>
        </p:blipFill>
        <p:spPr bwMode="auto">
          <a:xfrm>
            <a:off x="0" y="1"/>
            <a:ext cx="12190413" cy="69596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35" name="文本框 12">
            <a:hlinkClick r:id="rId2"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把脉学情    准确诊断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6" name="文本框 13">
            <a:hlinkClick r:id="rId3"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读文答题    精细突破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Administrator\Desktop\timg (22).jpg"/>
          <p:cNvPicPr>
            <a:picLocks noChangeAspect="1" noChangeArrowheads="1"/>
          </p:cNvPicPr>
          <p:nvPr/>
        </p:nvPicPr>
        <p:blipFill rotWithShape="1">
          <a:blip r:embed="rId1">
            <a:extLst>
              <a:ext uri="{28A0092B-C50C-407E-A947-70E740481C1C}">
                <a14:useLocalDpi xmlns:a14="http://schemas.microsoft.com/office/drawing/2010/main" val="0"/>
              </a:ext>
            </a:extLst>
          </a:blip>
          <a:srcRect l="65739" t="3516"/>
          <a:stretch>
            <a:fillRect/>
          </a:stretch>
        </p:blipFill>
        <p:spPr bwMode="auto">
          <a:xfrm>
            <a:off x="8293099" y="0"/>
            <a:ext cx="3897314"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anose="02020603050405020304" pitchFamily="18" charset="0"/>
                  <a:ea typeface="Times New Roman" panose="02020603050405020304" pitchFamily="18" charset="0"/>
                  <a:cs typeface="Times New Roman" panose="02020603050405020304" pitchFamily="18" charset="0"/>
                </a:rPr>
                <a:t>Ⅰ</a:t>
              </a:r>
              <a:endParaRPr lang="zh-CN" altLang="en-US" sz="40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3" name="标题 1"/>
            <p:cNvSpPr txBox="1"/>
            <p:nvPr/>
          </p:nvSpPr>
          <p:spPr>
            <a:xfrm>
              <a:off x="2278782" y="3030596"/>
              <a:ext cx="5272500" cy="759238"/>
            </a:xfrm>
            <a:prstGeom prst="rect">
              <a:avLst/>
            </a:prstGeom>
          </p:spPr>
          <p:txBody>
            <a:bodyPr/>
            <a:lstStyle>
              <a:lvl1pPr algn="ctr" defTabSz="1218565"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anose="020B0503020204020204" pitchFamily="34" charset="-122"/>
                  <a:ea typeface="微软雅黑" panose="020B0503020204020204" pitchFamily="34" charset="-122"/>
                </a:rPr>
                <a:t>把脉学情</a:t>
              </a:r>
              <a:r>
                <a:rPr lang="zh-CN" altLang="zh-CN" sz="4400" b="1" dirty="0">
                  <a:latin typeface="微软雅黑" panose="020B0503020204020204" pitchFamily="34" charset="-122"/>
                  <a:ea typeface="微软雅黑" panose="020B0503020204020204" pitchFamily="34" charset="-122"/>
                </a:rPr>
                <a:t>　</a:t>
              </a:r>
              <a:r>
                <a:rPr lang="zh-CN" altLang="en-US" sz="4400" b="1" dirty="0">
                  <a:latin typeface="微软雅黑" panose="020B0503020204020204" pitchFamily="34" charset="-122"/>
                  <a:ea typeface="微软雅黑" panose="020B0503020204020204" pitchFamily="34" charset="-122"/>
                </a:rPr>
                <a:t>准确诊断</a:t>
              </a:r>
              <a:endParaRPr lang="zh-CN" altLang="en-US" sz="4400"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5774" y="621482"/>
            <a:ext cx="11385581"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1.</a:t>
            </a:r>
            <a:r>
              <a:rPr lang="zh-CN" altLang="zh-CN" sz="2800" kern="100">
                <a:latin typeface="Times New Roman" panose="02020603050405020304"/>
                <a:ea typeface="华文细黑"/>
                <a:cs typeface="Times New Roman" panose="02020603050405020304"/>
              </a:rPr>
              <a:t>运用</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梅花、矮墙边、祖孙</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等词语，写一段描述冬日温暖场景的文字。要求有细节描写，富有文采，不超过</a:t>
            </a:r>
            <a:r>
              <a:rPr lang="en-US" altLang="zh-CN" sz="2800" kern="100">
                <a:latin typeface="Times New Roman" panose="02020603050405020304"/>
                <a:ea typeface="华文细黑"/>
              </a:rPr>
              <a:t>150</a:t>
            </a:r>
            <a:r>
              <a:rPr lang="zh-CN" altLang="zh-CN" sz="2800" kern="100">
                <a:latin typeface="Times New Roman" panose="02020603050405020304"/>
                <a:ea typeface="华文细黑"/>
                <a:cs typeface="Times New Roman" panose="02020603050405020304"/>
              </a:rPr>
              <a:t>字。</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5774" y="1989634"/>
            <a:ext cx="11385581"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示例</a:t>
            </a:r>
            <a:r>
              <a:rPr lang="en-US" altLang="zh-CN" sz="2800" kern="100" dirty="0">
                <a:solidFill>
                  <a:srgbClr val="C00000"/>
                </a:solidFill>
                <a:latin typeface="Times New Roman" panose="02020603050405020304"/>
                <a:ea typeface="华文细黑"/>
                <a:cs typeface="Courier New"/>
              </a:rPr>
              <a:t>)</a:t>
            </a:r>
            <a:r>
              <a:rPr lang="zh-CN" altLang="zh-CN" sz="2800" kern="100" dirty="0">
                <a:solidFill>
                  <a:srgbClr val="C00000"/>
                </a:solidFill>
                <a:latin typeface="Times New Roman" panose="02020603050405020304"/>
                <a:ea typeface="华文细黑"/>
                <a:cs typeface="Times New Roman" panose="02020603050405020304"/>
              </a:rPr>
              <a:t>阳光暖暖的，矮墙边奶奶正拉着孙子学步。孩子裹着厚厚的棉衣，像一只小熊，扶着墙走得摇摇摆摆，不停地发出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咿咿呀呀</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的笑声，眸子中满是天真与执着；老奶奶始终弯腰护着孩子，脸上漾着慈祥的微笑。墙头的一枝梅花似乎被这场景吸引，偷偷探出身来，娇嫩的花朵缀在枝头，星星点点，散发出阵阵清香。</a:t>
            </a:r>
            <a:endParaRPr lang="zh-CN" altLang="zh-CN" sz="2800" kern="100" dirty="0">
              <a:solidFill>
                <a:srgbClr val="C00000"/>
              </a:solidFill>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solidFill>
                  <a:srgbClr val="0000FF"/>
                </a:solidFill>
                <a:latin typeface="Broadway" pitchFamily="82" charset="0"/>
                <a:ea typeface="楷体" pitchFamily="49" charset="-122"/>
                <a:cs typeface="经典繁仿黑" pitchFamily="49" charset="-122"/>
              </a:rPr>
              <a:t>1</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p:bldP spid="1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53616" y="1595290"/>
            <a:ext cx="1152128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2.</a:t>
            </a:r>
            <a:r>
              <a:rPr lang="zh-CN" altLang="zh-CN" sz="2800" kern="100">
                <a:latin typeface="Times New Roman" panose="02020603050405020304"/>
                <a:ea typeface="华文细黑"/>
                <a:cs typeface="Times New Roman" panose="02020603050405020304"/>
              </a:rPr>
              <a:t>某高中校园有只流浪猫，每到三餐饭点时，总会准时来到餐厅门口，很多同学会给它食物吃，并逗它玩。想象自己是那只猫，用第一人称写一段文字，表达自己的感受。要求：</a:t>
            </a:r>
            <a:r>
              <a:rPr lang="en-US" altLang="zh-CN" sz="2800" kern="100">
                <a:latin typeface="宋体" panose="02010600030101010101" pitchFamily="2" charset="-122"/>
                <a:ea typeface="华文细黑"/>
                <a:cs typeface="Times New Roman" panose="02020603050405020304"/>
              </a:rPr>
              <a:t>①</a:t>
            </a:r>
            <a:r>
              <a:rPr lang="zh-CN" altLang="zh-CN" sz="2800" kern="100">
                <a:latin typeface="Times New Roman" panose="02020603050405020304"/>
                <a:ea typeface="华文细黑"/>
                <a:cs typeface="Times New Roman" panose="02020603050405020304"/>
              </a:rPr>
              <a:t>综合运用叙述、描写、抒情三种表达方式；</a:t>
            </a:r>
            <a:r>
              <a:rPr lang="en-US" altLang="zh-CN" sz="2800" kern="100">
                <a:latin typeface="宋体" panose="02010600030101010101" pitchFamily="2" charset="-122"/>
                <a:ea typeface="华文细黑"/>
                <a:cs typeface="Times New Roman" panose="02020603050405020304"/>
              </a:rPr>
              <a:t>②</a:t>
            </a:r>
            <a:r>
              <a:rPr lang="zh-CN" altLang="zh-CN" sz="2800" kern="100">
                <a:latin typeface="Times New Roman" panose="02020603050405020304"/>
                <a:ea typeface="华文细黑"/>
                <a:cs typeface="Times New Roman" panose="02020603050405020304"/>
              </a:rPr>
              <a:t>不少于</a:t>
            </a:r>
            <a:r>
              <a:rPr lang="en-US" altLang="zh-CN" sz="2800" kern="100">
                <a:latin typeface="Times New Roman" panose="02020603050405020304"/>
                <a:ea typeface="华文细黑"/>
              </a:rPr>
              <a:t>100</a:t>
            </a:r>
            <a:r>
              <a:rPr lang="zh-CN" altLang="zh-CN" sz="2800" kern="100">
                <a:latin typeface="Times New Roman" panose="02020603050405020304"/>
                <a:ea typeface="华文细黑"/>
                <a:cs typeface="Times New Roman" panose="02020603050405020304"/>
              </a:rPr>
              <a:t>字。</a:t>
            </a:r>
            <a:endParaRPr lang="zh-CN" altLang="zh-CN" sz="1050" kern="100" dirty="0">
              <a:effectLst/>
              <a:latin typeface="宋体" panose="02010600030101010101" pitchFamily="2" charset="-122"/>
              <a:cs typeface="Courier New"/>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Rectangle 21">
            <a:hlinkClick r:id="rId2"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9" name="Rectangle 21">
            <a:hlinkClick r:id="rId5"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矩形 5"/>
          <p:cNvSpPr/>
          <p:nvPr/>
        </p:nvSpPr>
        <p:spPr>
          <a:xfrm>
            <a:off x="353616" y="405458"/>
            <a:ext cx="1152128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cs typeface="Courier New"/>
              </a:rPr>
              <a:t>(</a:t>
            </a:r>
            <a:r>
              <a:rPr lang="zh-CN" altLang="zh-CN" sz="2800" kern="100">
                <a:solidFill>
                  <a:srgbClr val="C00000"/>
                </a:solidFill>
                <a:latin typeface="Times New Roman" panose="02020603050405020304"/>
                <a:ea typeface="华文细黑"/>
                <a:cs typeface="Times New Roman" panose="02020603050405020304"/>
              </a:rPr>
              <a:t>示例一</a:t>
            </a:r>
            <a:r>
              <a:rPr lang="en-US" altLang="zh-CN" sz="2800" kern="100">
                <a:solidFill>
                  <a:srgbClr val="C00000"/>
                </a:solidFill>
                <a:latin typeface="Times New Roman" panose="02020603050405020304"/>
                <a:ea typeface="华文细黑"/>
                <a:cs typeface="Courier New"/>
              </a:rPr>
              <a:t>)</a:t>
            </a:r>
            <a:r>
              <a:rPr lang="zh-CN" altLang="zh-CN" sz="2800" kern="100">
                <a:solidFill>
                  <a:srgbClr val="C00000"/>
                </a:solidFill>
                <a:latin typeface="Times New Roman" panose="02020603050405020304"/>
                <a:ea typeface="华文细黑"/>
                <a:cs typeface="Times New Roman" panose="02020603050405020304"/>
              </a:rPr>
              <a:t>我是一只流浪猫，四处流浪，风餐露宿。有一天，我来到了一所美丽的学校，无意间走进了一间温暖的餐厅，结识了一群善良的朋友，他们不仅给我美味的小鱼，还逗我玩。从此，我过上了衣食无忧的日子，时而晒晒太阳，时而小憩片刻，时而追逐打闹，真是轻松惬意。</a:t>
            </a:r>
            <a:endParaRPr lang="zh-CN" altLang="zh-CN" sz="2800" kern="100">
              <a:solidFill>
                <a:srgbClr val="C00000"/>
              </a:solidFill>
              <a:latin typeface="宋体" panose="02010600030101010101" pitchFamily="2" charset="-122"/>
              <a:cs typeface="Courier New"/>
            </a:endParaRPr>
          </a:p>
          <a:p>
            <a:pPr algn="just">
              <a:lnSpc>
                <a:spcPct val="150000"/>
              </a:lnSpc>
            </a:pP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示例二</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我是一只幸福的流浪猫，每天饭点在餐厅享受着学生们给我的美食。他们给我美食时，洋溢着微笑，满是怜惜和疼爱，还不时用柔软细腻的手抚摩我。与其说，我享受了美味，不如说，我更享受了温暖和爱意。那一刻，我觉得自己是一只猫，收获了猫在人类面前的尊重和关爱。可爱的学生们，感谢你们赐予我这只流浪猫以怜爱、尊重和幸福！</a:t>
            </a:r>
            <a:endParaRPr lang="zh-CN" altLang="zh-CN" sz="1050" kern="100" dirty="0">
              <a:solidFill>
                <a:srgbClr val="C00000"/>
              </a:solidFill>
              <a:effectLst/>
              <a:latin typeface="宋体" panose="02010600030101010101" pitchFamily="2" charset="-122"/>
              <a:cs typeface="Courier New"/>
            </a:endParaRPr>
          </a:p>
        </p:txBody>
      </p:sp>
      <p:sp>
        <p:nvSpPr>
          <p:cNvPr id="7"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2</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8"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0"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750"/>
                                        <p:tgtEl>
                                          <p:spTgt spid="6">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blinds(horizontal)">
                                      <p:cBhvr>
                                        <p:cTn id="11"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132343"/>
            <a:ext cx="1152128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3.</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风</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有鲜明的季节特点：春风</a:t>
            </a:r>
            <a:r>
              <a:rPr lang="en-US" altLang="zh-CN" sz="2800" kern="100">
                <a:latin typeface="Times New Roman" panose="02020603050405020304"/>
                <a:ea typeface="华文细黑"/>
              </a:rPr>
              <a:t>________</a:t>
            </a:r>
            <a:r>
              <a:rPr lang="zh-CN" altLang="zh-CN" sz="2800" kern="100">
                <a:latin typeface="Times New Roman" panose="02020603050405020304"/>
                <a:ea typeface="华文细黑"/>
                <a:cs typeface="Times New Roman" panose="02020603050405020304"/>
              </a:rPr>
              <a:t>，夏风</a:t>
            </a:r>
            <a:r>
              <a:rPr lang="en-US" altLang="zh-CN" sz="2800" kern="100">
                <a:latin typeface="Times New Roman" panose="02020603050405020304"/>
                <a:ea typeface="华文细黑"/>
              </a:rPr>
              <a:t>________</a:t>
            </a:r>
            <a:r>
              <a:rPr lang="zh-CN" altLang="zh-CN" sz="2800" kern="100">
                <a:latin typeface="Times New Roman" panose="02020603050405020304"/>
                <a:ea typeface="华文细黑"/>
                <a:cs typeface="Times New Roman" panose="02020603050405020304"/>
              </a:rPr>
              <a:t>，秋风</a:t>
            </a:r>
            <a:r>
              <a:rPr lang="en-US" altLang="zh-CN" sz="2800" kern="100">
                <a:latin typeface="Times New Roman" panose="02020603050405020304"/>
                <a:ea typeface="华文细黑"/>
              </a:rPr>
              <a:t>________</a:t>
            </a:r>
            <a:r>
              <a:rPr lang="zh-CN" altLang="zh-CN" sz="2800" kern="100">
                <a:latin typeface="Times New Roman" panose="02020603050405020304"/>
                <a:ea typeface="华文细黑"/>
                <a:cs typeface="Times New Roman" panose="02020603050405020304"/>
              </a:rPr>
              <a:t>，冬风</a:t>
            </a:r>
            <a:r>
              <a:rPr lang="en-US" altLang="zh-CN" sz="2800" kern="100">
                <a:latin typeface="Times New Roman" panose="02020603050405020304"/>
                <a:ea typeface="华文细黑"/>
              </a:rPr>
              <a:t>________</a:t>
            </a:r>
            <a:r>
              <a:rPr lang="zh-CN" altLang="zh-CN" sz="2800" kern="100">
                <a:latin typeface="Times New Roman" panose="02020603050405020304"/>
                <a:ea typeface="华文细黑"/>
                <a:cs typeface="Times New Roman" panose="02020603050405020304"/>
              </a:rPr>
              <a:t>。选择某一季节的风，在相应横线上填写一个能表现其特点的形容词，并用一个场景描绘这个特点。要求：</a:t>
            </a:r>
            <a:r>
              <a:rPr lang="en-US" altLang="zh-CN" sz="2800" kern="100">
                <a:latin typeface="宋体" panose="02010600030101010101" pitchFamily="2" charset="-122"/>
                <a:ea typeface="华文细黑"/>
                <a:cs typeface="Times New Roman" panose="02020603050405020304"/>
              </a:rPr>
              <a:t>①</a:t>
            </a:r>
            <a:r>
              <a:rPr lang="zh-CN" altLang="zh-CN" sz="2800" kern="100">
                <a:latin typeface="Times New Roman" panose="02020603050405020304"/>
                <a:ea typeface="华文细黑"/>
                <a:cs typeface="Times New Roman" panose="02020603050405020304"/>
              </a:rPr>
              <a:t>至少运用两种修辞方法，</a:t>
            </a:r>
            <a:r>
              <a:rPr lang="en-US" altLang="zh-CN" sz="2800" kern="100">
                <a:latin typeface="宋体" panose="02010600030101010101" pitchFamily="2" charset="-122"/>
                <a:ea typeface="华文细黑"/>
                <a:cs typeface="Times New Roman" panose="02020603050405020304"/>
              </a:rPr>
              <a:t>②</a:t>
            </a:r>
            <a:r>
              <a:rPr lang="zh-CN" altLang="zh-CN" sz="2800" kern="100">
                <a:latin typeface="Times New Roman" panose="02020603050405020304"/>
                <a:ea typeface="华文细黑"/>
                <a:cs typeface="Times New Roman" panose="02020603050405020304"/>
              </a:rPr>
              <a:t>不少于</a:t>
            </a:r>
            <a:r>
              <a:rPr lang="en-US" altLang="zh-CN" sz="2800" kern="100">
                <a:latin typeface="Times New Roman" panose="02020603050405020304"/>
                <a:ea typeface="华文细黑"/>
              </a:rPr>
              <a:t>120</a:t>
            </a:r>
            <a:r>
              <a:rPr lang="zh-CN" altLang="zh-CN" sz="2800" kern="100">
                <a:latin typeface="Times New Roman" panose="02020603050405020304"/>
                <a:ea typeface="华文细黑"/>
                <a:cs typeface="Times New Roman" panose="02020603050405020304"/>
              </a:rPr>
              <a:t>字。</a:t>
            </a:r>
            <a:endParaRPr lang="zh-CN" altLang="zh-CN" sz="1050" kern="100" dirty="0">
              <a:effectLst/>
              <a:latin typeface="宋体" panose="02010600030101010101" pitchFamily="2" charset="-122"/>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334566" y="2781722"/>
            <a:ext cx="1152128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答案</a:t>
            </a:r>
            <a:r>
              <a:rPr lang="zh-CN" altLang="zh-CN" sz="2800" kern="100" dirty="0">
                <a:latin typeface="Times New Roman" panose="02020603050405020304"/>
                <a:ea typeface="华文细黑"/>
                <a:cs typeface="Times New Roman" panose="02020603050405020304"/>
              </a:rPr>
              <a:t>　</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示例</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冬风凛冽</a:t>
            </a:r>
            <a:r>
              <a:rPr lang="en-US" altLang="zh-CN" sz="2800" kern="100" dirty="0">
                <a:solidFill>
                  <a:srgbClr val="C00000"/>
                </a:solidFill>
                <a:latin typeface="Times New Roman" panose="02020603050405020304"/>
                <a:ea typeface="华文细黑"/>
              </a:rPr>
              <a:t>——</a:t>
            </a:r>
            <a:r>
              <a:rPr lang="zh-CN" altLang="zh-CN" sz="2800" kern="100" dirty="0">
                <a:solidFill>
                  <a:srgbClr val="C00000"/>
                </a:solidFill>
                <a:latin typeface="Times New Roman" panose="02020603050405020304"/>
                <a:ea typeface="华文细黑"/>
                <a:cs typeface="Times New Roman" panose="02020603050405020304"/>
              </a:rPr>
              <a:t>冬天到了，朔风毫不客气地蹿了过来。它掠过荒漠，越过湖海，奔向城市，像是饿急的猛虎从四面八方呼啸而来。街边的枯树在狂风中颤抖，不时发出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呜呜</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的呻吟声，似乎在乞求风对它手下留情。人被逼得蜷缩在门窗紧闭的屋内，有一种天要塌下来地要翻上去的恐惧，心都提到了嗓子眼儿。</a:t>
            </a:r>
            <a:endParaRPr lang="zh-CN" altLang="zh-CN" sz="1050" kern="100" dirty="0">
              <a:solidFill>
                <a:srgbClr val="C00000"/>
              </a:solidFill>
              <a:effectLst/>
              <a:latin typeface="宋体" panose="02010600030101010101" pitchFamily="2" charset="-122"/>
              <a:cs typeface="Courier New"/>
            </a:endParaRPr>
          </a:p>
        </p:txBody>
      </p:sp>
      <p:sp>
        <p:nvSpPr>
          <p:cNvPr id="1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1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3</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1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132343"/>
            <a:ext cx="1152128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a:latin typeface="Times New Roman" panose="02020603050405020304"/>
                <a:ea typeface="华文细黑"/>
              </a:rPr>
              <a:t>4.</a:t>
            </a:r>
            <a:r>
              <a:rPr lang="zh-CN" altLang="zh-CN" sz="2800" kern="100">
                <a:latin typeface="Times New Roman" panose="02020603050405020304"/>
                <a:ea typeface="华文细黑"/>
                <a:cs typeface="Times New Roman" panose="02020603050405020304"/>
              </a:rPr>
              <a:t>李商隐的一联诗</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秋阴不散霜飞晚，留得残荷听雨声</a:t>
            </a:r>
            <a:r>
              <a:rPr lang="en-US" altLang="zh-CN" sz="2800" kern="100">
                <a:latin typeface="宋体" panose="02010600030101010101" pitchFamily="2" charset="-122"/>
                <a:ea typeface="华文细黑"/>
                <a:cs typeface="Times New Roman" panose="02020603050405020304"/>
              </a:rPr>
              <a:t>”</a:t>
            </a:r>
            <a:r>
              <a:rPr lang="zh-CN" altLang="zh-CN" sz="2800" kern="100">
                <a:latin typeface="Times New Roman" panose="02020603050405020304"/>
                <a:ea typeface="华文细黑"/>
                <a:cs typeface="Times New Roman" panose="02020603050405020304"/>
              </a:rPr>
              <a:t>，引发人们无限的遐想。请根据诗意，发挥自己的联想和想象，写一段文字展现这联诗的意境。要求：</a:t>
            </a:r>
            <a:r>
              <a:rPr lang="en-US" altLang="zh-CN" sz="2800" kern="100">
                <a:latin typeface="Times New Roman" panose="02020603050405020304"/>
                <a:ea typeface="华文细黑"/>
              </a:rPr>
              <a:t>100</a:t>
            </a:r>
            <a:r>
              <a:rPr lang="zh-CN" altLang="zh-CN" sz="2800" kern="100">
                <a:latin typeface="Times New Roman" panose="02020603050405020304"/>
                <a:ea typeface="华文细黑"/>
                <a:cs typeface="Times New Roman" panose="02020603050405020304"/>
              </a:rPr>
              <a:t>字左右，至少运用两种修辞方法。</a:t>
            </a:r>
            <a:endParaRPr lang="zh-CN" altLang="zh-CN" sz="1050" kern="100" dirty="0">
              <a:effectLst/>
              <a:latin typeface="宋体" panose="02010600030101010101" pitchFamily="2" charset="-122"/>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答案</a:t>
            </a:r>
            <a:endParaRPr lang="zh-CN" altLang="en-US" sz="24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p:nvPr/>
        </p:nvSpPr>
        <p:spPr>
          <a:xfrm>
            <a:off x="334566" y="2205658"/>
            <a:ext cx="11521280"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a:solidFill>
                  <a:srgbClr val="0000FF"/>
                </a:solidFill>
                <a:latin typeface="Times New Roman" panose="02020603050405020304"/>
                <a:ea typeface="华文细黑"/>
                <a:cs typeface="Times New Roman" panose="02020603050405020304"/>
              </a:rPr>
              <a:t>答案</a:t>
            </a:r>
            <a:r>
              <a:rPr lang="zh-CN" altLang="zh-CN" sz="2800" kern="100">
                <a:latin typeface="Times New Roman" panose="02020603050405020304"/>
                <a:ea typeface="华文细黑"/>
                <a:cs typeface="Times New Roman" panose="02020603050405020304"/>
              </a:rPr>
              <a:t>　</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示例</a:t>
            </a:r>
            <a:r>
              <a:rPr lang="en-US" altLang="zh-CN" sz="2800" kern="100">
                <a:solidFill>
                  <a:srgbClr val="C00000"/>
                </a:solidFill>
                <a:latin typeface="Times New Roman" panose="02020603050405020304"/>
                <a:ea typeface="华文细黑"/>
              </a:rPr>
              <a:t>)</a:t>
            </a:r>
            <a:r>
              <a:rPr lang="zh-CN" altLang="zh-CN" sz="2800" kern="100">
                <a:solidFill>
                  <a:srgbClr val="C00000"/>
                </a:solidFill>
                <a:latin typeface="Times New Roman" panose="02020603050405020304"/>
                <a:ea typeface="华文细黑"/>
                <a:cs typeface="Times New Roman" panose="02020603050405020304"/>
              </a:rPr>
              <a:t>连日阴霾，天上结着一层厚厚的云，如一片巨大的铁幕压人心头，又如心中的浓浓愁思挥之不去。如此，想必寒霜也会下来得晚吧，才留下了这一池残荷供人欣赏。秋风萧瑟，曾经碧绿满眼的水面只剩下一枝枝枯黄黯然神伤地耷拉着，不正似寂寞憔悴的我么？一阵阵秋雨袭来，时而</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沙沙</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，时而</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吧嗒</a:t>
            </a:r>
            <a:r>
              <a:rPr lang="en-US" altLang="zh-CN" sz="2800" kern="100">
                <a:solidFill>
                  <a:srgbClr val="C00000"/>
                </a:solidFill>
                <a:latin typeface="宋体" panose="02010600030101010101" pitchFamily="2" charset="-122"/>
                <a:ea typeface="华文细黑"/>
                <a:cs typeface="Times New Roman" panose="02020603050405020304"/>
              </a:rPr>
              <a:t>”</a:t>
            </a:r>
            <a:r>
              <a:rPr lang="zh-CN" altLang="zh-CN" sz="2800" kern="100">
                <a:solidFill>
                  <a:srgbClr val="C00000"/>
                </a:solidFill>
                <a:latin typeface="Times New Roman" panose="02020603050405020304"/>
                <a:ea typeface="华文细黑"/>
                <a:cs typeface="Times New Roman" panose="02020603050405020304"/>
              </a:rPr>
              <a:t>，敲打着人的耳朵，思绪就在这或轻或重的天籁中如水墨弥漫，直至天外。</a:t>
            </a:r>
            <a:endParaRPr lang="zh-CN" altLang="zh-CN" sz="1050" kern="100" dirty="0">
              <a:solidFill>
                <a:srgbClr val="C00000"/>
              </a:solidFill>
              <a:effectLst/>
              <a:latin typeface="宋体" panose="02010600030101010101" pitchFamily="2" charset="-122"/>
              <a:cs typeface="Courier New"/>
            </a:endParaRPr>
          </a:p>
        </p:txBody>
      </p:sp>
      <p:sp>
        <p:nvSpPr>
          <p:cNvPr id="5" name="Rectangle 21">
            <a:hlinkClick r:id="rId1" action="ppaction://hlinksldjump"/>
          </p:cNvPr>
          <p:cNvSpPr>
            <a:spLocks noChangeArrowheads="1"/>
          </p:cNvSpPr>
          <p:nvPr/>
        </p:nvSpPr>
        <p:spPr bwMode="auto">
          <a:xfrm>
            <a:off x="526842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2</a:t>
            </a:r>
            <a:endParaRPr lang="en-US" altLang="zh-CN" sz="1800" dirty="0">
              <a:latin typeface="Broadway" pitchFamily="82" charset="0"/>
              <a:ea typeface="楷体" pitchFamily="49" charset="-122"/>
              <a:cs typeface="经典繁仿黑" pitchFamily="49" charset="-122"/>
            </a:endParaRPr>
          </a:p>
        </p:txBody>
      </p:sp>
      <p:sp>
        <p:nvSpPr>
          <p:cNvPr id="6" name="Rectangle 21">
            <a:hlinkClick r:id="rId2" action="ppaction://hlinksldjump"/>
          </p:cNvPr>
          <p:cNvSpPr>
            <a:spLocks noChangeArrowheads="1"/>
          </p:cNvSpPr>
          <p:nvPr/>
        </p:nvSpPr>
        <p:spPr bwMode="auto">
          <a:xfrm>
            <a:off x="581261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7" name="Rectangle 21">
            <a:hlinkClick r:id="rId3" action="ppaction://hlinksldjump"/>
          </p:cNvPr>
          <p:cNvSpPr>
            <a:spLocks noChangeArrowheads="1"/>
          </p:cNvSpPr>
          <p:nvPr/>
        </p:nvSpPr>
        <p:spPr bwMode="auto">
          <a:xfrm>
            <a:off x="472423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smtClean="0">
                <a:latin typeface="Broadway" pitchFamily="82" charset="0"/>
                <a:ea typeface="楷体" pitchFamily="49" charset="-122"/>
                <a:cs typeface="经典繁仿黑" pitchFamily="49" charset="-122"/>
              </a:rPr>
              <a:t>1</a:t>
            </a:r>
            <a:endParaRPr lang="en-US" altLang="zh-CN" sz="1800" dirty="0">
              <a:latin typeface="Broadway" pitchFamily="82" charset="0"/>
              <a:ea typeface="楷体" pitchFamily="49" charset="-122"/>
              <a:cs typeface="经典繁仿黑" pitchFamily="49" charset="-122"/>
            </a:endParaRPr>
          </a:p>
        </p:txBody>
      </p:sp>
      <p:sp>
        <p:nvSpPr>
          <p:cNvPr id="8" name="Rectangle 21">
            <a:hlinkClick r:id="rId4" action="ppaction://hlinksldjump"/>
          </p:cNvPr>
          <p:cNvSpPr>
            <a:spLocks noChangeArrowheads="1"/>
          </p:cNvSpPr>
          <p:nvPr/>
        </p:nvSpPr>
        <p:spPr bwMode="auto">
          <a:xfrm>
            <a:off x="6356803" y="631031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180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2028087"/>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a:latin typeface="Times New Roman" panose="02020603050405020304"/>
                <a:ea typeface="华文细黑"/>
                <a:cs typeface="Times New Roman" panose="02020603050405020304"/>
              </a:rPr>
              <a:t>浙江卷考查扩展语句考点，采用的是情景式扩展题型。该题型要求充分展现情景、突出重点、生动丰满。而考生在此常见的问题是情景展现不充分，以为只要把该词语用进去即可；突出不了重点，只是平均使用力量等。二轮复习应在这两个方面的问题上寻求突破。</a:t>
            </a:r>
            <a:endParaRPr lang="zh-CN" altLang="zh-CN" sz="1050" kern="100" dirty="0">
              <a:effectLst/>
              <a:latin typeface="宋体" panose="02010600030101010101" pitchFamily="2" charset="-122"/>
              <a:cs typeface="Courier New"/>
            </a:endParaRPr>
          </a:p>
        </p:txBody>
      </p:sp>
      <p:pic>
        <p:nvPicPr>
          <p:cNvPr id="9" name="图片 8">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9060101010101" pitchFamily="49" charset="-122"/>
                  <a:ea typeface="黑体" panose="02010609060101010101" pitchFamily="49" charset="-122"/>
                </a:rPr>
                <a:t>问题直击</a:t>
              </a:r>
              <a:endParaRPr lang="zh-CN" altLang="en-US" sz="3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2839</Words>
  <Application>WPS 演示</Application>
  <PresentationFormat>自定义</PresentationFormat>
  <Paragraphs>142</Paragraphs>
  <Slides>18</Slides>
  <Notes>9</Notes>
  <HiddenSlides>1</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Arial</vt:lpstr>
      <vt:lpstr>宋体</vt:lpstr>
      <vt:lpstr>Wingdings</vt:lpstr>
      <vt:lpstr>微软雅黑</vt:lpstr>
      <vt:lpstr>Times New Roman</vt:lpstr>
      <vt:lpstr>Times New Roman</vt:lpstr>
      <vt:lpstr>黑体</vt:lpstr>
      <vt:lpstr>华文细黑</vt:lpstr>
      <vt:lpstr>Courier New</vt:lpstr>
      <vt:lpstr>Broadway</vt:lpstr>
      <vt:lpstr>楷体</vt:lpstr>
      <vt:lpstr>经典繁仿黑</vt:lpstr>
      <vt:lpstr>Calibri</vt:lpstr>
      <vt:lpstr>Arial Unicode MS</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葡萄鱼蕃茄 </cp:lastModifiedBy>
  <cp:revision>语文备课大师【全免费】</cp:revision>
  <dcterms:created xsi:type="dcterms:W3CDTF">2017-12-13T09:31:13Z</dcterms:created>
  <dcterms:modified xsi:type="dcterms:W3CDTF">2017-12-13T09:31:23Z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