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1226" r:id="rId3"/>
    <p:sldId id="1231" r:id="rId4"/>
    <p:sldId id="1232" r:id="rId5"/>
    <p:sldId id="1233" r:id="rId6"/>
    <p:sldId id="1235" r:id="rId7"/>
    <p:sldId id="1234" r:id="rId8"/>
    <p:sldId id="1238" r:id="rId9"/>
    <p:sldId id="1237" r:id="rId10"/>
    <p:sldId id="1240" r:id="rId11"/>
    <p:sldId id="1241" r:id="rId12"/>
    <p:sldId id="1242" r:id="rId13"/>
    <p:sldId id="1243" r:id="rId14"/>
    <p:sldId id="1244" r:id="rId15"/>
    <p:sldId id="1245" r:id="rId16"/>
    <p:sldId id="1246" r:id="rId17"/>
    <p:sldId id="1247" r:id="rId18"/>
    <p:sldId id="1248" r:id="rId19"/>
    <p:sldId id="1249" r:id="rId20"/>
    <p:sldId id="1250" r:id="rId21"/>
  </p:sldIdLst>
  <p:sldSz cx="9144000" cy="5143500" type="screen16x9"/>
  <p:notesSz cx="6858000" cy="9144000"/>
  <p:embeddedFontLst>
    <p:embeddedFont>
      <p:font typeface="黑体" panose="02010600030101010101" pitchFamily="49" charset="-122"/>
      <p:regular r:id="rId27"/>
    </p:embeddedFont>
    <p:embeddedFont>
      <p:font typeface="微软雅黑" panose="020B0503020204020204" charset="-122"/>
      <p:regular r:id="rId28"/>
    </p:embeddedFont>
    <p:embeddedFont>
      <p:font typeface="楷体" panose="02010609060101010101" pitchFamily="49" charset="-122"/>
      <p:regular r:id="rId29"/>
    </p:embeddedFont>
    <p:embeddedFont>
      <p:font typeface="Calibri" panose="020F0502020204030204" charset="0"/>
      <p:regular r:id="rId30"/>
      <p:bold r:id="rId31"/>
      <p:italic r:id="rId32"/>
      <p:boldItalic r:id="rId33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00"/>
    <a:srgbClr val="FF00FF"/>
    <a:srgbClr val="EAEAEA"/>
    <a:srgbClr val="0000FF"/>
    <a:srgbClr val="0066FF"/>
    <a:srgbClr val="A38302"/>
    <a:srgbClr val="FEFCDE"/>
    <a:srgbClr val="00B05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479" autoAdjust="0"/>
    <p:restoredTop sz="94705" autoAdjust="0"/>
  </p:normalViewPr>
  <p:slideViewPr>
    <p:cSldViewPr>
      <p:cViewPr>
        <p:scale>
          <a:sx n="50" d="100"/>
          <a:sy n="50" d="100"/>
        </p:scale>
        <p:origin x="-180" y="-552"/>
      </p:cViewPr>
      <p:guideLst>
        <p:guide orient="horz" pos="3162"/>
        <p:guide pos="571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55"/>
        <p:guide pos="229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font" Target="fonts/font7.fntdata"/><Relationship Id="rId32" Type="http://schemas.openxmlformats.org/officeDocument/2006/relationships/font" Target="fonts/font6.fntdata"/><Relationship Id="rId31" Type="http://schemas.openxmlformats.org/officeDocument/2006/relationships/font" Target="fonts/font5.fntdata"/><Relationship Id="rId30" Type="http://schemas.openxmlformats.org/officeDocument/2006/relationships/font" Target="fonts/font4.fntdata"/><Relationship Id="rId3" Type="http://schemas.openxmlformats.org/officeDocument/2006/relationships/slide" Target="slides/slide1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8116"/>
            <a:ext cx="2743200" cy="365227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8116"/>
            <a:ext cx="4114800" cy="365227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8116"/>
            <a:ext cx="2743200" cy="365227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5460"/>
            <a:ext cx="6400443" cy="13148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44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485"/>
            <a:ext cx="8229481" cy="33954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1.jpeg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92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447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8"/>
          <p:cNvSpPr txBox="1"/>
          <p:nvPr/>
        </p:nvSpPr>
        <p:spPr>
          <a:xfrm>
            <a:off x="3929058" y="2000246"/>
            <a:ext cx="5718175" cy="1014730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rtlCol="0">
            <a:spAutoFit/>
          </a:bodyPr>
          <a:lstStyle/>
          <a:p>
            <a:r>
              <a:rPr lang="zh-CN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习作（二）</a:t>
            </a:r>
            <a:endParaRPr lang="zh-CN" sz="60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4" name="Picture 2" descr="https://timgsa.baidu.com/timg?image&amp;quality=80&amp;size=b9999_10000&amp;sec=1554477327747&amp;di=a48d5ae45326627b6b7e8bea9f0b262e&amp;imgtype=0&amp;src=http%3A%2F%2Fimgsa.baidu.com%2Fexp%2Fw%3D500%2Fsign%3D621aa695851001e94e3c140f880f7b06%2F48540923dd54564e538e0b45bbde9c82d0584fe7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0" y="1500180"/>
            <a:ext cx="4392545" cy="2452691"/>
          </a:xfrm>
          <a:prstGeom prst="rect">
            <a:avLst/>
          </a:prstGeom>
          <a:noFill/>
        </p:spPr>
      </p:pic>
      <p:sp>
        <p:nvSpPr>
          <p:cNvPr id="20" name="文本框 19"/>
          <p:cNvSpPr txBox="1"/>
          <p:nvPr/>
        </p:nvSpPr>
        <p:spPr>
          <a:xfrm>
            <a:off x="7489594" y="588246"/>
            <a:ext cx="1565828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5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人教五年级上册</a:t>
            </a:r>
            <a:endParaRPr lang="zh-CN" altLang="en-US" sz="15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34311" y="765165"/>
            <a:ext cx="8429652" cy="789305"/>
          </a:xfrm>
          <a:prstGeom prst="rect">
            <a:avLst/>
          </a:prstGeom>
          <a:solidFill>
            <a:srgbClr val="FFFFFF">
              <a:alpha val="52941"/>
            </a:srgbClr>
          </a:solidFill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400" dirty="0" smtClean="0"/>
              <a:t>       同学们，这一单元，我们有个训练的主题，那就是：速读。对于速读，你有什么收获？请大家交流一下。</a:t>
            </a:r>
            <a:endParaRPr lang="zh-CN" altLang="en-US" sz="2400" dirty="0" smtClean="0"/>
          </a:p>
        </p:txBody>
      </p:sp>
      <p:sp>
        <p:nvSpPr>
          <p:cNvPr id="100" name="文本框 99"/>
          <p:cNvSpPr txBox="1"/>
          <p:nvPr/>
        </p:nvSpPr>
        <p:spPr>
          <a:xfrm>
            <a:off x="15875" y="395605"/>
            <a:ext cx="1577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1" dirty="0" smtClean="0">
                <a:solidFill>
                  <a:srgbClr val="FF00FF"/>
                </a:solidFill>
                <a:ea typeface="宋体" panose="02010600030101010101" pitchFamily="2" charset="-122"/>
              </a:rPr>
              <a:t>交流平台</a:t>
            </a:r>
            <a:endParaRPr lang="zh-CN" sz="2400" b="1" dirty="0">
              <a:solidFill>
                <a:srgbClr val="FF00FF"/>
              </a:solidFill>
              <a:ea typeface="宋体" panose="02010600030101010101" pitchFamily="2" charset="-122"/>
            </a:endParaRPr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434340" y="1786890"/>
            <a:ext cx="8326755" cy="2676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524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ea typeface="宋体" panose="02010600030101010101" pitchFamily="2" charset="-122"/>
                <a:cs typeface="Times New Roman" panose="02020603050405020304" charset="0"/>
              </a:rPr>
              <a:t>1.阅读的时候，一定要集中精力。</a:t>
            </a:r>
            <a:endParaRPr kumimoji="0" sz="24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marR="0" lvl="0" indent="3524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ea typeface="宋体" panose="02010600030101010101" pitchFamily="2" charset="-122"/>
                <a:cs typeface="Times New Roman" panose="02020603050405020304" charset="0"/>
              </a:rPr>
              <a:t>2.阅读的时候，不能一字一句地读，要尽量连词成句地读，也不能回读。</a:t>
            </a:r>
            <a:endParaRPr kumimoji="0" sz="24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marR="0" lvl="0" indent="3524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ea typeface="宋体" panose="02010600030101010101" pitchFamily="2" charset="-122"/>
                <a:cs typeface="Times New Roman" panose="02020603050405020304" charset="0"/>
              </a:rPr>
              <a:t>3.带着问题可以读得更快。</a:t>
            </a:r>
            <a:endParaRPr kumimoji="0" sz="24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marR="0" lvl="0" indent="3524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ea typeface="宋体" panose="02010600030101010101" pitchFamily="2" charset="-122"/>
                <a:cs typeface="Times New Roman" panose="02020603050405020304" charset="0"/>
              </a:rPr>
              <a:t>4.边读边想，这样能读得快，还能收到很多有用的信息。</a:t>
            </a:r>
            <a:endParaRPr kumimoji="0" sz="24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marR="0" lvl="0" indent="3524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ea typeface="宋体" panose="02010600030101010101" pitchFamily="2" charset="-122"/>
                <a:cs typeface="Times New Roman" panose="02020603050405020304" charset="0"/>
              </a:rPr>
              <a:t>5.多练习。我们读文章的时候，有意识地练习速读，久而久之就能读得又快又好的。</a:t>
            </a:r>
            <a:endParaRPr kumimoji="0" sz="24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126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50031" y="319325"/>
            <a:ext cx="38100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altLang="en-US" sz="2800" dirty="0" smtClean="0"/>
              <a:t>词句段运用</a:t>
            </a:r>
            <a:endParaRPr lang="zh-CN" sz="2800" b="1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51840" y="842645"/>
            <a:ext cx="8202930" cy="4603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just"/>
            <a:r>
              <a:rPr lang="zh-CN" altLang="en-US" sz="2400" dirty="0" smtClean="0"/>
              <a:t>（1）读下面句子，快速把握句子所表现的主要内容。</a:t>
            </a:r>
            <a:endParaRPr lang="zh-CN" altLang="en-US" sz="2400" dirty="0" smtClean="0"/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656883" y="1421748"/>
            <a:ext cx="6858048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524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800" b="0" i="0" u="none" strike="noStrike" cap="none" normalizeH="0" baseline="0" dirty="0" smtClean="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a大声朗读书中的句子。</a:t>
            </a:r>
            <a:endParaRPr kumimoji="0" sz="2800" b="0" i="0" u="none" strike="noStrike" cap="none" normalizeH="0" baseline="0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48919" y="2053120"/>
            <a:ext cx="7929618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524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b思考每句所表达的主要意思。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48945" y="2683828"/>
            <a:ext cx="81407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524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kumimoji="0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c学会概括语句的意思，提高阅读速度。</a:t>
            </a:r>
            <a:endParaRPr kumimoji="0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10241" grpId="0" bldLvl="0" animBg="1"/>
      <p:bldP spid="6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83210" y="864870"/>
            <a:ext cx="85775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95275"/>
            <a:r>
              <a:rPr lang="zh-CN" sz="2400" b="1">
                <a:ea typeface="宋体" panose="02010600030101010101" pitchFamily="2" charset="-122"/>
              </a:rPr>
              <a:t>第一句表达了廉颇对蔺相如不服气。</a:t>
            </a:r>
            <a:r>
              <a:rPr lang="en-US" sz="2400" b="1">
                <a:latin typeface="宋体" panose="02010600030101010101" pitchFamily="2" charset="-122"/>
              </a:rPr>
              <a:t>      </a:t>
            </a:r>
            <a:r>
              <a:rPr lang="zh-CN" sz="2400" b="1">
                <a:ea typeface="宋体" panose="02010600030101010101" pitchFamily="2" charset="-122"/>
              </a:rPr>
              <a:t>第二句主要体现出光的速度快。</a:t>
            </a:r>
            <a:r>
              <a:rPr lang="en-US" sz="2400" b="1">
                <a:latin typeface="宋体" panose="02010600030101010101" pitchFamily="2" charset="-122"/>
              </a:rPr>
              <a:t>         </a:t>
            </a:r>
            <a:r>
              <a:rPr lang="zh-CN" sz="2400" b="1">
                <a:ea typeface="宋体" panose="02010600030101010101" pitchFamily="2" charset="-122"/>
              </a:rPr>
              <a:t>第三句主要描</a:t>
            </a:r>
            <a:r>
              <a:rPr 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挖的地道多</a:t>
            </a:r>
            <a:r>
              <a:rPr 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30" y="466090"/>
            <a:ext cx="1351280" cy="39878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>
                <a:solidFill>
                  <a:srgbClr val="FF00FF"/>
                </a:solidFill>
                <a:ea typeface="宋体" panose="02010600030101010101" pitchFamily="2" charset="-122"/>
                <a:sym typeface="+mn-ea"/>
              </a:rPr>
              <a:t>总结交流</a:t>
            </a:r>
            <a:endParaRPr lang="zh-CN" sz="2000">
              <a:solidFill>
                <a:srgbClr val="FF00FF"/>
              </a:solidFill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" y="2063750"/>
            <a:ext cx="3048000" cy="310451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999078" y="3063488"/>
            <a:ext cx="237626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0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74635" y="530848"/>
            <a:ext cx="8501090" cy="4603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（2）把成语的意思用具体的情景表现出来。</a:t>
            </a:r>
            <a:endParaRPr lang="zh-CN" altLang="en-US" sz="2400" dirty="0" smtClean="0"/>
          </a:p>
        </p:txBody>
      </p:sp>
      <p:sp>
        <p:nvSpPr>
          <p:cNvPr id="12" name="文本框 99"/>
          <p:cNvSpPr txBox="1"/>
          <p:nvPr/>
        </p:nvSpPr>
        <p:spPr>
          <a:xfrm>
            <a:off x="474345" y="1613535"/>
            <a:ext cx="422529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在阅读的过程中，要一边读一边想，在头脑中 重现文中描写的内容。现在，我们就进行这样的练习。对于一些重点词语，比如成语，我们要边读边把成语的内容具体化，这样更容易理解。</a:t>
            </a:r>
            <a:endParaRPr lang="zh-CN" altLang="en-US" sz="24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07305" y="1163320"/>
            <a:ext cx="3950970" cy="3950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27355" y="2291080"/>
            <a:ext cx="861822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95275"/>
            <a:r>
              <a:rPr lang="zh-CN" sz="2000" b="1">
                <a:solidFill>
                  <a:srgbClr val="0000FF"/>
                </a:solidFill>
                <a:ea typeface="宋体" panose="02010600030101010101" pitchFamily="2" charset="-122"/>
              </a:rPr>
              <a:t>左右为难：句子中“不能上当”和“怕他派兵来进攻”来体现他的左右为难。</a:t>
            </a:r>
            <a:endParaRPr lang="zh-CN" sz="2000" b="1">
              <a:solidFill>
                <a:srgbClr val="0000FF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9245" y="516255"/>
            <a:ext cx="861885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ea typeface="宋体" panose="02010600030101010101" pitchFamily="2" charset="-122"/>
                <a:sym typeface="+mn-ea"/>
              </a:rPr>
              <a:t>         </a:t>
            </a:r>
            <a:r>
              <a:rPr lang="zh-CN" sz="2000" b="1">
                <a:ea typeface="宋体" panose="02010600030101010101" pitchFamily="2" charset="-122"/>
                <a:sym typeface="+mn-ea"/>
              </a:rPr>
              <a:t>a小组活动。读文中给出的例句，看看是怎样体现“左右为难、奋不顾身”的，再照样子，描述“喋喋不休”“悠然自得”。在描述之前，我们首先应该把成语的意思理解清楚，然后再去描述。</a:t>
            </a:r>
            <a:endParaRPr lang="zh-CN" sz="2000" b="1"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9245" y="1577975"/>
            <a:ext cx="86182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        </a:t>
            </a:r>
            <a:r>
              <a:rPr lang="zh-CN" sz="20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b每个小组把成果展现出来和大家交流、分享。</a:t>
            </a:r>
            <a:endParaRPr lang="zh-CN" sz="20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5615" y="3169285"/>
            <a:ext cx="8286750" cy="675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95275"/>
            <a:r>
              <a:rPr lang="zh-CN" sz="2000" b="1">
                <a:solidFill>
                  <a:srgbClr val="0000FF"/>
                </a:solidFill>
                <a:ea typeface="宋体" panose="02010600030101010101" pitchFamily="2" charset="-122"/>
              </a:rPr>
              <a:t>奋不顾身：</a:t>
            </a:r>
            <a:r>
              <a:rPr lang="zh-CN" sz="1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奋勇向前，不考虑个人安危。句中杨靖宇不顾伤势，打击敌人，体现出了奋不顾身。</a:t>
            </a:r>
            <a:endParaRPr lang="zh-CN" altLang="en-US" sz="1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0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02590" y="828675"/>
            <a:ext cx="842645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  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现在的人是怎么了？刚才在公交车上，上来一个老太太，有一个中年人给她让座，可是她嫌座位在车尾而没有坐，非要坐到前面去。可是前面又没人给她让座。这个老太太就开始念叨起来：“我说，你们这一车人什么素质，看到我这样的老人家也不说让座，就是让座也这么靠后。你们家的大人们没有教过你们要尊老爱幼吗？……” 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3495" y="43180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95275"/>
            <a:r>
              <a:rPr lang="zh-CN" sz="2400" b="1">
                <a:ea typeface="宋体" panose="02010600030101010101" pitchFamily="2" charset="-122"/>
              </a:rPr>
              <a:t>喋喋不休：</a:t>
            </a:r>
            <a:endParaRPr lang="zh-CN" altLang="en-US" sz="2400" b="1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2590" y="3135630"/>
            <a:ext cx="854710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/>
              <a:t> 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体育课上，大家比赛跳远。小红怕跳不远丢人，就躲在后面。直到体育老师叫他，她也还是不想上。后来没办法，她闭着眼睛一跳——没及格。之后她就一直念叨：“我说我不跳，你们非让我跳，这下丢人了。”放学到家了，她还在说着这一番话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0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1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3495" y="43180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95275"/>
            <a:r>
              <a:rPr lang="zh-CN" sz="2400" b="1">
                <a:ea typeface="宋体" panose="02010600030101010101" pitchFamily="2" charset="-122"/>
              </a:rPr>
              <a:t>悠然自得：</a:t>
            </a:r>
            <a:endParaRPr lang="zh-CN" sz="2400" b="1"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2590" y="828675"/>
            <a:ext cx="84264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 smtClean="0"/>
              <a:t>  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1.秋高气爽，墙外的菊花开了。我各种颜色的菊花傲然挺立。我哼着歌，把菊花采下来，拿在手里。抬头望向远处，一座幽幽青山矗立在那里，和近处的菊花相映成趣，好一幅优美的图画。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2590" y="2482215"/>
            <a:ext cx="85045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/>
              <a:t>     </a:t>
            </a:r>
            <a:r>
              <a:rPr lang="en-US" altLang="zh-CN" sz="2400" b="1"/>
              <a:t>2.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夏天的夜晚，爷爷把躺椅摆在浓密的葡萄架下，爷爷躺在上面，旁边是冒着热气的茶。这时候，爷爷一边听着戏，一边摇着蒲扇，一边喝着热茶，真是快乐无比呀！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0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1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28950" y="365760"/>
            <a:ext cx="34639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2400" dirty="0" smtClean="0"/>
              <a:t>    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珍惜时间</a:t>
            </a:r>
            <a:endParaRPr lang="zh-CN" altLang="en-US" sz="2800" dirty="0" smtClean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7" name="文本框 99"/>
          <p:cNvSpPr txBox="1"/>
          <p:nvPr/>
        </p:nvSpPr>
        <p:spPr>
          <a:xfrm>
            <a:off x="5715" y="427355"/>
            <a:ext cx="19145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1" dirty="0" smtClean="0">
                <a:solidFill>
                  <a:srgbClr val="FF00FF"/>
                </a:solidFill>
                <a:ea typeface="宋体" panose="02010600030101010101" pitchFamily="2" charset="-122"/>
              </a:rPr>
              <a:t>日积月累</a:t>
            </a:r>
            <a:endParaRPr lang="zh-CN" sz="2400" b="1" dirty="0">
              <a:solidFill>
                <a:srgbClr val="FF00FF"/>
              </a:solidFill>
              <a:ea typeface="宋体" panose="02010600030101010101" pitchFamily="2" charset="-122"/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138430" y="1409700"/>
            <a:ext cx="901890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524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kumimoji="0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（2）思考，这些名言给了你什么启示？  </a:t>
            </a:r>
            <a:endParaRPr kumimoji="0" sz="28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文本框 1"/>
          <p:cNvSpPr txBox="1"/>
          <p:nvPr/>
        </p:nvSpPr>
        <p:spPr>
          <a:xfrm>
            <a:off x="370205" y="887730"/>
            <a:ext cx="79686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28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（1）朗读这几句名言，体会名言的意思。</a:t>
            </a:r>
            <a:endParaRPr lang="zh-CN" altLang="en-US" sz="2800" b="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715" y="1931670"/>
            <a:ext cx="917003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95275"/>
            <a:r>
              <a:rPr lang="en-US" alt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    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（3）你还知道哪些珍惜时间的名言？和大家分享一下。</a:t>
            </a:r>
            <a:endParaRPr lang="zh-CN" altLang="en-US" sz="28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38420" y="2722245"/>
            <a:ext cx="4018915" cy="23710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205" y="2759710"/>
            <a:ext cx="4743450" cy="23336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ldLvl="0" animBg="1"/>
      <p:bldP spid="7" grpId="0"/>
      <p:bldP spid="10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04495" y="917575"/>
            <a:ext cx="833564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这些都是劝人珍惜时间的名言。时间非常宝贵，我们每个人都要珍惜时间，不能浪费时间。</a:t>
            </a:r>
            <a:endParaRPr lang="zh-CN" altLang="en-US" sz="24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25345" y="395605"/>
            <a:ext cx="1960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2800" dirty="0" smtClean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总结、交流</a:t>
            </a:r>
            <a:endParaRPr lang="zh-CN" altLang="en-US" sz="2800" dirty="0" smtClean="0"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5130" y="1870710"/>
            <a:ext cx="81984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从古代到现代，人们都懂得时间的宝贵，都知道珍惜时间的重要性。我也要学习这些名人，珍惜时间，不浪费时间。我不会再把今天的事情留到明天去完成了，真正做到珍惜时间。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8350" y="3561080"/>
            <a:ext cx="77641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珍惜时间的名言：一年之计在于春，一日之计在于晨。一寸光阴一寸金，寸金难买寸光阴。</a:t>
            </a:r>
            <a:endParaRPr lang="zh-CN" altLang="en-US" sz="24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71472" y="1428742"/>
            <a:ext cx="795848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学们，这节课我们明白了怎样增加阅读速度，明白了在阅读过程中理解句子的主要意思，知道了怎样用具体的情景描述成语，还知道了一些珍惜时间的名言。希望我们在今后的学习中，运用到这些知识与方法，以提高自己的能力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590" y="501015"/>
            <a:ext cx="1402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课堂小结</a:t>
            </a:r>
            <a:endParaRPr lang="zh-CN" altLang="en-US" sz="2400" dirty="0" smtClean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04665" y="1868170"/>
            <a:ext cx="4762500" cy="321945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2545" y="455295"/>
            <a:ext cx="1351280" cy="39878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1">
                <a:solidFill>
                  <a:srgbClr val="FF00FF"/>
                </a:solidFill>
                <a:ea typeface="宋体" panose="02010600030101010101" pitchFamily="2" charset="-122"/>
              </a:rPr>
              <a:t>审题指导</a:t>
            </a:r>
            <a:endParaRPr lang="zh-CN" altLang="en-US" sz="2000" b="1">
              <a:solidFill>
                <a:srgbClr val="FF00FF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40025" y="382270"/>
            <a:ext cx="30918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“漫画”老师</a:t>
            </a:r>
            <a:endParaRPr lang="zh-CN" altLang="en-US" sz="28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5570" y="1009015"/>
            <a:ext cx="89515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95275"/>
            <a:r>
              <a:rPr lang="zh-CN" sz="2400" b="1">
                <a:ea typeface="宋体" panose="02010600030101010101" pitchFamily="2" charset="-122"/>
              </a:rPr>
              <a:t>1.读题目。思考：看到题目，你知道了什么信息？</a:t>
            </a:r>
            <a:endParaRPr lang="zh-CN" altLang="en-US" sz="2400" b="1"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2320" y="1469390"/>
            <a:ext cx="24149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老师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</a:rPr>
              <a:t>    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漫画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-19685" y="1929765"/>
            <a:ext cx="432371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95275"/>
            <a:r>
              <a:rPr lang="zh-CN" sz="2400" b="0">
                <a:ea typeface="宋体" panose="02010600030101010101" pitchFamily="2" charset="-122"/>
              </a:rPr>
              <a:t>2.这次习作，你应该在什么上下功夫？</a:t>
            </a:r>
            <a:endParaRPr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242570" y="2759710"/>
            <a:ext cx="37998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突出老师的特点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具体事件</a:t>
            </a:r>
            <a:endParaRPr lang="zh-CN" altLang="en-US" sz="2400"/>
          </a:p>
        </p:txBody>
      </p:sp>
      <p:sp>
        <p:nvSpPr>
          <p:cNvPr id="8" name="文本框 7"/>
          <p:cNvSpPr txBox="1"/>
          <p:nvPr/>
        </p:nvSpPr>
        <p:spPr>
          <a:xfrm>
            <a:off x="43180" y="3220085"/>
            <a:ext cx="424878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 b="0">
                <a:ea typeface="宋体" panose="02010600030101010101" pitchFamily="2" charset="-122"/>
              </a:rPr>
              <a:t>   </a:t>
            </a:r>
            <a:r>
              <a:rPr lang="zh-CN" sz="2400" b="0">
                <a:ea typeface="宋体" panose="02010600030101010101" pitchFamily="2" charset="-122"/>
              </a:rPr>
              <a:t>3.我们应该从哪些方面突出老师的特点呢？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2570" y="4133850"/>
            <a:ext cx="39281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外貌、衣着、性格、喜好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9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1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26365" y="1063307"/>
            <a:ext cx="5080000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95275"/>
            <a:r>
              <a:rPr lang="en-US" altLang="zh-CN" sz="2800" b="0">
                <a:ea typeface="宋体" panose="02010600030101010101" pitchFamily="2" charset="-122"/>
              </a:rPr>
              <a:t>  </a:t>
            </a:r>
            <a:r>
              <a:rPr lang="zh-CN" sz="2800" b="1">
                <a:ea typeface="宋体" panose="02010600030101010101" pitchFamily="2" charset="-122"/>
              </a:rPr>
              <a:t>要突出特点，普通的地方可以忽略，要把体现特点的地方浓墨重彩地描绘、刻画，这样会使老师的特点更加突出，使人印象深刻，也符合了“漫画”这个主题。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2430780" y="158750"/>
            <a:ext cx="4094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28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你怎样理解“漫画”呢？</a:t>
            </a:r>
            <a:endParaRPr lang="zh-CN" altLang="en-US" sz="2800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5730" y="616585"/>
            <a:ext cx="3913505" cy="4540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21640" y="1211580"/>
            <a:ext cx="366776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95275" algn="l"/>
            <a:r>
              <a:rPr lang="zh-CN" sz="2400" b="0">
                <a:ea typeface="宋体" panose="02010600030101010101" pitchFamily="2" charset="-122"/>
              </a:rPr>
              <a:t>1.要求：</a:t>
            </a:r>
            <a:endParaRPr lang="zh-CN" sz="2400" b="0">
              <a:ea typeface="宋体" panose="02010600030101010101" pitchFamily="2" charset="-122"/>
            </a:endParaRPr>
          </a:p>
          <a:p>
            <a:pPr indent="295275" algn="l"/>
            <a:r>
              <a:rPr lang="zh-CN" sz="2400" b="0">
                <a:ea typeface="宋体" panose="02010600030101010101" pitchFamily="2" charset="-122"/>
              </a:rPr>
              <a:t>（1）确定你要描写的对象，也就是先确定要写得老师。  （2）想一想：这个老师的特点是什么？  （3）在他身上发生过哪些突出其特点的具体事情？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11430" y="466090"/>
            <a:ext cx="1351280" cy="39878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>
                <a:solidFill>
                  <a:srgbClr val="FF00FF"/>
                </a:solidFill>
                <a:ea typeface="宋体" panose="02010600030101010101" pitchFamily="2" charset="-122"/>
                <a:sym typeface="+mn-ea"/>
              </a:rPr>
              <a:t>组织材料</a:t>
            </a:r>
            <a:endParaRPr lang="zh-CN" altLang="en-US" sz="2000" b="1">
              <a:solidFill>
                <a:srgbClr val="FF00FF"/>
              </a:solidFill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24302"/>
          <a:stretch>
            <a:fillRect/>
          </a:stretch>
        </p:blipFill>
        <p:spPr>
          <a:xfrm>
            <a:off x="4089400" y="1553845"/>
            <a:ext cx="4762500" cy="27038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61645" y="685165"/>
            <a:ext cx="367982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95275"/>
            <a:r>
              <a:rPr lang="zh-CN" sz="2400" b="1">
                <a:solidFill>
                  <a:srgbClr val="0000FF"/>
                </a:solidFill>
                <a:ea typeface="宋体" panose="02010600030101010101" pitchFamily="2" charset="-122"/>
              </a:rPr>
              <a:t>2.汇报自己所选材料。</a:t>
            </a:r>
            <a:r>
              <a:rPr 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  </a:t>
            </a:r>
            <a:r>
              <a:rPr lang="zh-CN" sz="2400" b="1">
                <a:solidFill>
                  <a:srgbClr val="0000FF"/>
                </a:solidFill>
                <a:ea typeface="宋体" panose="02010600030101010101" pitchFamily="2" charset="-122"/>
              </a:rPr>
              <a:t>（1）请作文较好的同学先汇报，其他同学认真听，并根据自己的理解做出评价。（2）请其他同学汇报，同学们和老师做出及时评价，提出优点和不足，加以指导。</a:t>
            </a:r>
            <a:endParaRPr lang="zh-CN" altLang="en-US" sz="2400" b="1">
              <a:solidFill>
                <a:srgbClr val="0000FF"/>
              </a:solidFill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5135" y="685165"/>
            <a:ext cx="4762500" cy="35718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32105" y="1921510"/>
            <a:ext cx="813752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95275"/>
            <a:r>
              <a:rPr lang="zh-CN" sz="2800" b="1">
                <a:solidFill>
                  <a:srgbClr val="0066FF"/>
                </a:solidFill>
                <a:ea typeface="宋体" panose="02010600030101010101" pitchFamily="2" charset="-122"/>
              </a:rPr>
              <a:t>我们除了要描写老师的外貌、衣着、言谈举止等方面的内容除外，还要通过典型的、具体的事件来突出这位老师的特征。这样刻画出来的人物形象才会更丰满。</a:t>
            </a:r>
            <a:endParaRPr lang="zh-CN" altLang="en-US" sz="2800" b="1">
              <a:solidFill>
                <a:srgbClr val="0066FF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5" y="455295"/>
            <a:ext cx="1351280" cy="39878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>
                <a:solidFill>
                  <a:srgbClr val="FF00FF"/>
                </a:solidFill>
                <a:ea typeface="宋体" panose="02010600030101010101" pitchFamily="2" charset="-122"/>
                <a:sym typeface="+mn-ea"/>
              </a:rPr>
              <a:t>突破难点</a:t>
            </a:r>
            <a:endParaRPr lang="zh-CN" altLang="en-US" sz="2000" b="1">
              <a:solidFill>
                <a:srgbClr val="FF00FF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2105" y="948690"/>
            <a:ext cx="791146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ea typeface="宋体" panose="02010600030101010101" pitchFamily="2" charset="-122"/>
                <a:sym typeface="+mn-ea"/>
              </a:rPr>
              <a:t>     </a:t>
            </a:r>
            <a:r>
              <a:rPr lang="zh-CN" sz="2400" b="1">
                <a:ea typeface="宋体" panose="02010600030101010101" pitchFamily="2" charset="-122"/>
                <a:sym typeface="+mn-ea"/>
              </a:rPr>
              <a:t>我们确定了写作的材料和方向。那么，怎样才能使“老师”这个形象丰满呢？请小组讨论一下。</a:t>
            </a:r>
            <a:endParaRPr lang="zh-CN" sz="2400" b="1">
              <a:ea typeface="宋体" panose="02010600030101010101" pitchFamily="2" charset="-122"/>
              <a:sym typeface="+mn-ea"/>
            </a:endParaRPr>
          </a:p>
          <a:p>
            <a:endParaRPr lang="zh-CN" altLang="en-US" sz="2400" b="1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10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04800" y="1278255"/>
            <a:ext cx="3287395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r>
              <a:rPr lang="en-US" altLang="zh-CN" sz="2400" b="1">
                <a:solidFill>
                  <a:srgbClr val="A38302"/>
                </a:solidFill>
                <a:ea typeface="宋体" panose="02010600030101010101" pitchFamily="2" charset="-122"/>
              </a:rPr>
              <a:t>    </a:t>
            </a:r>
            <a:r>
              <a:rPr lang="zh-CN" sz="2800" b="1">
                <a:solidFill>
                  <a:srgbClr val="A38302"/>
                </a:solidFill>
                <a:ea typeface="宋体" panose="02010600030101010101" pitchFamily="2" charset="-122"/>
              </a:rPr>
              <a:t>根据刚才组织的材料进行写作练习。注意要把人物外貌的特点凸现出来，要突出事件的主要内容，力求生动，能吸引人。</a:t>
            </a:r>
            <a:endParaRPr lang="zh-CN" altLang="en-US" sz="2800" b="1">
              <a:solidFill>
                <a:srgbClr val="A38302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30" y="466090"/>
            <a:ext cx="1351280" cy="39878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>
                <a:solidFill>
                  <a:srgbClr val="FF00FF"/>
                </a:solidFill>
                <a:ea typeface="宋体" panose="02010600030101010101" pitchFamily="2" charset="-122"/>
                <a:sym typeface="+mn-ea"/>
              </a:rPr>
              <a:t>动笔练习</a:t>
            </a:r>
            <a:endParaRPr lang="zh-CN" altLang="en-US" sz="2000" b="1">
              <a:solidFill>
                <a:srgbClr val="FF00FF"/>
              </a:solidFill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b="7376"/>
          <a:stretch>
            <a:fillRect/>
          </a:stretch>
        </p:blipFill>
        <p:spPr>
          <a:xfrm>
            <a:off x="3771900" y="1381125"/>
            <a:ext cx="4762500" cy="29025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66370" y="1233805"/>
            <a:ext cx="404876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95275"/>
            <a:r>
              <a:rPr lang="en-US" altLang="zh-CN" sz="2800" b="0">
                <a:ea typeface="宋体" panose="02010600030101010101" pitchFamily="2" charset="-122"/>
              </a:rPr>
              <a:t>   </a:t>
            </a:r>
            <a:r>
              <a:rPr lang="zh-CN" sz="2800" b="0">
                <a:ea typeface="宋体" panose="02010600030101010101" pitchFamily="2" charset="-122"/>
              </a:rPr>
              <a:t>这节习作，我们给老师“画”了一幅“漫画”。在画漫画的同时，我们要抓住特点，同时把自己的情感融入到写作中。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635" y="455295"/>
            <a:ext cx="961390" cy="39878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1">
                <a:solidFill>
                  <a:srgbClr val="FF00FF"/>
                </a:solidFill>
                <a:ea typeface="宋体" panose="02010600030101010101" pitchFamily="2" charset="-122"/>
                <a:sym typeface="+mn-ea"/>
              </a:rPr>
              <a:t>小结</a:t>
            </a:r>
            <a:endParaRPr lang="zh-CN" altLang="en-US" sz="2000" b="1">
              <a:solidFill>
                <a:srgbClr val="FF00FF"/>
              </a:solidFill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3525" y="756920"/>
            <a:ext cx="5015865" cy="3681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8"/>
          <p:cNvSpPr txBox="1"/>
          <p:nvPr/>
        </p:nvSpPr>
        <p:spPr>
          <a:xfrm>
            <a:off x="3425825" y="1928808"/>
            <a:ext cx="5718175" cy="1014730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rtlCol="0">
            <a:spAutoFit/>
          </a:bodyPr>
          <a:lstStyle/>
          <a:p>
            <a:r>
              <a:rPr lang="zh-CN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语文园地（二）</a:t>
            </a:r>
            <a:endParaRPr lang="zh-CN" sz="60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12290" name="Picture 2" descr="https://timgsa.baidu.com/timg?image&amp;quality=80&amp;size=b9999_10000&amp;sec=1554477327747&amp;di=a48d5ae45326627b6b7e8bea9f0b262e&amp;imgtype=0&amp;src=http%3A%2F%2Fimgsa.baidu.com%2Fexp%2Fw%3D500%2Fsign%3D621aa695851001e94e3c140f880f7b06%2F48540923dd54564e538e0b45bbde9c82d0584fe7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0" y="1500180"/>
            <a:ext cx="4392545" cy="2452691"/>
          </a:xfrm>
          <a:prstGeom prst="rect">
            <a:avLst/>
          </a:prstGeom>
          <a:noFill/>
        </p:spPr>
      </p:pic>
      <p:sp>
        <p:nvSpPr>
          <p:cNvPr id="20" name="文本框 19"/>
          <p:cNvSpPr txBox="1"/>
          <p:nvPr/>
        </p:nvSpPr>
        <p:spPr>
          <a:xfrm>
            <a:off x="7489594" y="588246"/>
            <a:ext cx="1565828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5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人教五年级上册</a:t>
            </a:r>
            <a:endParaRPr lang="zh-CN" altLang="en-US" sz="15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2067</Words>
  <Application>WPS 演示</Application>
  <PresentationFormat>全屏显示(16:9)</PresentationFormat>
  <Paragraphs>125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微软雅黑</vt:lpstr>
      <vt:lpstr>Times New Roman</vt:lpstr>
      <vt:lpstr>楷体</vt:lpstr>
      <vt:lpstr>Calibri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关注公众号：小学备课网 获得更多免费资料喔</Company>
  <LinksUpToDate>false</LinksUpToDate>
  <SharedDoc>false</SharedDoc>
  <HyperlinksChanged>false</HyperlinksChanged>
  <AppVersion>14.0000</AppVersion>
  <Manager>关注公众号：小学备课网 获得更多免费资料喔</Manager>
  <HyperlinkBase>关注公众号：小学备课网 获得更多免费资料喔</HyperlinkBas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关注公众号：小学备课网 获得更多免费资料喔</dc:title>
  <dc:creator>关注公众号：小学备课网 获得更多免费资料喔</dc:creator>
  <cp:keywords>关注公众号：小学备课网 获得更多免费资料喔</cp:keywords>
  <dc:description>关注公众号：小学备课网 获得更多免费资料喔</dc:description>
  <dc:subject>关注公众号：小学备课网 获得更多免费资料喔</dc:subject>
  <cp:category>关注公众号：小学备课网 获得更多免费资料喔</cp:category>
  <cp:lastModifiedBy>帅锅锅</cp:lastModifiedBy>
  <cp:revision>144</cp:revision>
  <dcterms:created xsi:type="dcterms:W3CDTF">2017-03-17T02:28:00Z</dcterms:created>
  <dcterms:modified xsi:type="dcterms:W3CDTF">2019-07-26T02:43:01Z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