
<file path=[Content_Types].xml><?xml version="1.0" encoding="utf-8"?>
<Types xmlns="http://schemas.openxmlformats.org/package/2006/content-types">
  <Override PartName="/customXml/itemProps35.xml" ContentType="application/vnd.openxmlformats-officedocument.customXmlProperties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3.xml" ContentType="application/vnd.openxmlformats-officedocument.customXmlProperties+xml"/>
  <Override PartName="/customXml/itemProps24.xml" ContentType="application/vnd.openxmlformats-officedocument.customXmlProperties+xml"/>
  <Override PartName="/customXml/itemProps60.xml" ContentType="application/vnd.openxmlformats-officedocument.customXmlProperties+xml"/>
  <Override PartName="/customXml/itemProps71.xml" ContentType="application/vnd.openxmlformats-officedocument.customXmlProperties+xml"/>
  <Override PartName="/ppt/slides/slide36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63.xml" ContentType="application/vnd.openxmlformats-officedocument.presentationml.notesSlide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30.xml" ContentType="application/vnd.openxmlformats-officedocument.presentationml.notesSlide+xml"/>
  <Override PartName="/customXml/itemProps29.xml" ContentType="application/vnd.openxmlformats-officedocument.customXmlProperties+xml"/>
  <Override PartName="/customXml/itemProps76.xml" ContentType="application/vnd.openxmlformats-officedocument.customXmlProperties+xml"/>
  <Override PartName="/ppt/notesSlides/notesSlide7.xml" ContentType="application/vnd.openxmlformats-officedocument.presentationml.notesSlide+xml"/>
  <Override PartName="/customXml/itemProps18.xml" ContentType="application/vnd.openxmlformats-officedocument.customXmlProperties+xml"/>
  <Override PartName="/customXml/itemProps65.xml" ContentType="application/vnd.openxmlformats-officedocument.customXmlProperties+xml"/>
  <Override PartName="/ppt/slides/slide77.xml" ContentType="application/vnd.openxmlformats-officedocument.presentationml.slide+xml"/>
  <Override PartName="/customXml/itemProps2.xml" ContentType="application/vnd.openxmlformats-officedocument.customXmlProperties+xml"/>
  <Override PartName="/customXml/itemProps54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Default Extension="png" ContentType="image/png"/>
  <Override PartName="/ppt/notesSlides/notesSlide68.xml" ContentType="application/vnd.openxmlformats-officedocument.presentationml.notesSlide+xml"/>
  <Override PartName="/customXml/itemProps32.xml" ContentType="application/vnd.openxmlformats-officedocument.customXmlProperties+xml"/>
  <Override PartName="/customXml/itemProps43.xml" ContentType="application/vnd.openxmlformats-officedocument.customXmlProperties+xml"/>
  <Override PartName="/ppt/slides/slide55.xml" ContentType="application/vnd.openxmlformats-officedocument.presentationml.slide+xml"/>
  <Override PartName="/ppt/theme/theme2.xml" ContentType="application/vnd.openxmlformats-officedocument.theme+xml"/>
  <Override PartName="/ppt/notesSlides/notesSlide57.xml" ContentType="application/vnd.openxmlformats-officedocument.presentationml.notesSlide+xml"/>
  <Override PartName="/customXml/itemProps21.xml" ContentType="application/vnd.openxmlformats-officedocument.customXmlProperties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71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customXml/itemProps59.xml" ContentType="application/vnd.openxmlformats-officedocument.customXmlProperties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customXml/itemProps7.xml" ContentType="application/vnd.openxmlformats-officedocument.customXmlProperties+xml"/>
  <Override PartName="/customXml/itemProps48.xml" ContentType="application/vnd.openxmlformats-officedocument.customXmlProperties+xml"/>
  <Override PartName="/customXml/itemProps77.xml" ContentType="application/vnd.openxmlformats-officedocument.customXmlProperties+xml"/>
  <Override PartName="/customXml/itemProps19.xml" ContentType="application/vnd.openxmlformats-officedocument.customXmlProperties+xml"/>
  <Override PartName="/customXml/itemProps37.xml" ContentType="application/vnd.openxmlformats-officedocument.customXmlProperties+xml"/>
  <Override PartName="/customXml/itemProps55.xml" ContentType="application/vnd.openxmlformats-officedocument.customXmlProperties+xml"/>
  <Override PartName="/customXml/itemProps66.xml" ContentType="application/vnd.openxmlformats-officedocument.customXmlProperties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customXml/itemProps26.xml" ContentType="application/vnd.openxmlformats-officedocument.customXmlProperties+xml"/>
  <Override PartName="/customXml/itemProps44.xml" ContentType="application/vnd.openxmlformats-officedocument.customXmlProperties+xml"/>
  <Override PartName="/customXml/itemProps62.xml" ContentType="application/vnd.openxmlformats-officedocument.customXmlProperties+xml"/>
  <Override PartName="/customXml/itemProps73.xml" ContentType="application/vnd.openxmlformats-officedocument.customXml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notesSlides/notesSlide69.xml" ContentType="application/vnd.openxmlformats-officedocument.presentationml.notesSlide+xml"/>
  <Override PartName="/customXml/itemProps33.xml" ContentType="application/vnd.openxmlformats-officedocument.customXmlProperties+xml"/>
  <Override PartName="/customXml/itemProps51.xml" ContentType="application/vnd.openxmlformats-officedocument.customXmlProperties+xml"/>
  <Override PartName="/customXml/itemProps80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76.xml" ContentType="application/vnd.openxmlformats-officedocument.presentationml.notesSlide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customXml/itemProps40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72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customXml/itemProps8.xml" ContentType="application/vnd.openxmlformats-officedocument.customXmlProperties+xml"/>
  <Override PartName="/customXml/itemProps78.xml" ContentType="application/vnd.openxmlformats-officedocument.customXmlProperties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customXml/itemProps38.xml" ContentType="application/vnd.openxmlformats-officedocument.customXmlProperties+xml"/>
  <Override PartName="/customXml/itemProps49.xml" ContentType="application/vnd.openxmlformats-officedocument.customXmlProperties+xml"/>
  <Override PartName="/customXml/itemProps67.xml" ContentType="application/vnd.openxmlformats-officedocument.customXmlProperties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27.xml" ContentType="application/vnd.openxmlformats-officedocument.customXmlProperties+xml"/>
  <Override PartName="/customXml/itemProps56.xml" ContentType="application/vnd.openxmlformats-officedocument.customXmlProperties+xml"/>
  <Override PartName="/customXml/itemProps74.xml" ContentType="application/vnd.openxmlformats-officedocument.customXmlProperties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notesSlides/notesSlide5.xml" ContentType="application/vnd.openxmlformats-officedocument.presentationml.notesSlide+xml"/>
  <Override PartName="/customXml/itemProps16.xml" ContentType="application/vnd.openxmlformats-officedocument.customXmlProperties+xml"/>
  <Override PartName="/customXml/itemProps34.xml" ContentType="application/vnd.openxmlformats-officedocument.customXmlProperties+xml"/>
  <Override PartName="/customXml/itemProps45.xml" ContentType="application/vnd.openxmlformats-officedocument.customXmlProperties+xml"/>
  <Override PartName="/customXml/itemProps63.xml" ContentType="application/vnd.openxmlformats-officedocument.customXmlProperties+xml"/>
  <Override PartName="/customXml/itemProps81.xml" ContentType="application/vnd.openxmlformats-officedocument.customXmlProperties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customXml/itemProps23.xml" ContentType="application/vnd.openxmlformats-officedocument.customXmlProperties+xml"/>
  <Override PartName="/customXml/itemProps41.xml" ContentType="application/vnd.openxmlformats-officedocument.customXmlProperties+xml"/>
  <Override PartName="/customXml/itemProps52.xml" ContentType="application/vnd.openxmlformats-officedocument.customXmlProperties+xml"/>
  <Override PartName="/customXml/itemProps70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customXml/itemProps12.xml" ContentType="application/vnd.openxmlformats-officedocument.customXmlProperties+xml"/>
  <Override PartName="/customXml/itemProps30.xml" ContentType="application/vnd.openxmlformats-officedocument.customXmlProperties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customXml/itemProps9.xml" ContentType="application/vnd.openxmlformats-officedocument.customXmlProperties+xml"/>
  <Override PartName="/customXml/itemProps79.xml" ContentType="application/vnd.openxmlformats-officedocument.customXmlProperties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customXml/itemProps39.xml" ContentType="application/vnd.openxmlformats-officedocument.customXmlProperties+xml"/>
  <Override PartName="/customXml/itemProps57.xml" ContentType="application/vnd.openxmlformats-officedocument.customXmlProperties+xml"/>
  <Override PartName="/customXml/itemProps68.xml" ContentType="application/vnd.openxmlformats-officedocument.customXmlProperties+xml"/>
  <Override PartName="/ppt/notesSlides/notesSlide6.xml" ContentType="application/vnd.openxmlformats-officedocument.presentationml.notesSlide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customXml/itemProps28.xml" ContentType="application/vnd.openxmlformats-officedocument.customXmlProperties+xml"/>
  <Override PartName="/customXml/itemProps46.xml" ContentType="application/vnd.openxmlformats-officedocument.customXmlProperties+xml"/>
  <Override PartName="/customXml/itemProps64.xml" ContentType="application/vnd.openxmlformats-officedocument.customXmlProperties+xml"/>
  <Override PartName="/customXml/itemProps75.xml" ContentType="application/vnd.openxmlformats-officedocument.customXmlProperties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customXml/itemProps53.xml" ContentType="application/vnd.openxmlformats-officedocument.customXmlProperties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notesSlides/notesSlide78.xml" ContentType="application/vnd.openxmlformats-officedocument.presentationml.notesSlide+xml"/>
  <Override PartName="/customXml/itemProps1.xml" ContentType="application/vnd.openxmlformats-officedocument.customXmlProperties+xml"/>
  <Override PartName="/customXml/itemProps42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notesSlides/notesSlide67.xml" ContentType="application/vnd.openxmlformats-officedocument.presentationml.notesSlide+xml"/>
  <Override PartName="/customXml/itemProps31.xml" ContentType="application/vnd.openxmlformats-officedocument.customXmlProperties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customXml/itemProps20.xml" ContentType="application/vnd.openxmlformats-officedocument.customXmlProperties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notesSlides/notesSlide23.xml" ContentType="application/vnd.openxmlformats-officedocument.presentationml.notesSlide+xml"/>
  <Override PartName="/ppt/notesSlides/notesSlide70.xml" ContentType="application/vnd.openxmlformats-officedocument.presentationml.notesSlide+xml"/>
  <Override PartName="/docProps/custom.xml" ContentType="application/vnd.openxmlformats-officedocument.custom-properties+xml"/>
  <Override PartName="/customXml/itemProps69.xml" ContentType="application/vnd.openxmlformats-officedocument.customXmlProperties+xml"/>
  <Override PartName="/ppt/notesSlides/notesSlide12.xml" ContentType="application/vnd.openxmlformats-officedocument.presentationml.notesSlide+xml"/>
  <Override PartName="/customXml/itemProps6.xml" ContentType="application/vnd.openxmlformats-officedocument.customXmlProperties+xml"/>
  <Override PartName="/customXml/itemProps58.xml" ContentType="application/vnd.openxmlformats-officedocument.customXmlProperties+xml"/>
  <Override PartName="/customXml/itemProps36.xml" ContentType="application/vnd.openxmlformats-officedocument.customXmlProperties+xml"/>
  <Override PartName="/customXml/itemProps47.xml" ContentType="application/vnd.openxmlformats-officedocument.customXmlProperties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customXml/itemProps25.xml" ContentType="application/vnd.openxmlformats-officedocument.customXmlProperties+xml"/>
  <Override PartName="/customXml/itemProps72.xml" ContentType="application/vnd.openxmlformats-officedocument.customXmlProperties+xml"/>
  <Override PartName="/ppt/slides/slide48.xml" ContentType="application/vnd.openxmlformats-officedocument.presentationml.slide+xml"/>
  <Override PartName="/ppt/notesSlides/notesSlide3.xml" ContentType="application/vnd.openxmlformats-officedocument.presentationml.notesSlide+xml"/>
  <Override PartName="/customXml/itemProps14.xml" ContentType="application/vnd.openxmlformats-officedocument.customXmlProperties+xml"/>
  <Override PartName="/customXml/itemProps61.xml" ContentType="application/vnd.openxmlformats-officedocument.customXmlProperties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notesSlides/notesSlide39.xml" ContentType="application/vnd.openxmlformats-officedocument.presentationml.notesSlide+xml"/>
  <Override PartName="/customXml/itemProps50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82"/>
  </p:sldMasterIdLst>
  <p:notesMasterIdLst>
    <p:notesMasterId r:id="rId162"/>
  </p:notesMasterIdLst>
  <p:sldIdLst>
    <p:sldId id="387" r:id="rId83"/>
    <p:sldId id="258" r:id="rId84"/>
    <p:sldId id="259" r:id="rId85"/>
    <p:sldId id="261" r:id="rId86"/>
    <p:sldId id="262" r:id="rId87"/>
    <p:sldId id="263" r:id="rId88"/>
    <p:sldId id="264" r:id="rId89"/>
    <p:sldId id="266" r:id="rId90"/>
    <p:sldId id="268" r:id="rId91"/>
    <p:sldId id="269" r:id="rId92"/>
    <p:sldId id="271" r:id="rId93"/>
    <p:sldId id="272" r:id="rId94"/>
    <p:sldId id="274" r:id="rId95"/>
    <p:sldId id="275" r:id="rId96"/>
    <p:sldId id="276" r:id="rId97"/>
    <p:sldId id="278" r:id="rId98"/>
    <p:sldId id="280" r:id="rId99"/>
    <p:sldId id="281" r:id="rId100"/>
    <p:sldId id="282" r:id="rId101"/>
    <p:sldId id="285" r:id="rId102"/>
    <p:sldId id="286" r:id="rId103"/>
    <p:sldId id="288" r:id="rId104"/>
    <p:sldId id="289" r:id="rId105"/>
    <p:sldId id="291" r:id="rId106"/>
    <p:sldId id="293" r:id="rId107"/>
    <p:sldId id="295" r:id="rId108"/>
    <p:sldId id="297" r:id="rId109"/>
    <p:sldId id="299" r:id="rId110"/>
    <p:sldId id="300" r:id="rId111"/>
    <p:sldId id="302" r:id="rId112"/>
    <p:sldId id="305" r:id="rId113"/>
    <p:sldId id="308" r:id="rId114"/>
    <p:sldId id="310" r:id="rId115"/>
    <p:sldId id="312" r:id="rId116"/>
    <p:sldId id="314" r:id="rId117"/>
    <p:sldId id="316" r:id="rId118"/>
    <p:sldId id="318" r:id="rId119"/>
    <p:sldId id="320" r:id="rId120"/>
    <p:sldId id="322" r:id="rId121"/>
    <p:sldId id="324" r:id="rId122"/>
    <p:sldId id="326" r:id="rId123"/>
    <p:sldId id="328" r:id="rId124"/>
    <p:sldId id="330" r:id="rId125"/>
    <p:sldId id="332" r:id="rId126"/>
    <p:sldId id="334" r:id="rId127"/>
    <p:sldId id="336" r:id="rId128"/>
    <p:sldId id="338" r:id="rId129"/>
    <p:sldId id="340" r:id="rId130"/>
    <p:sldId id="342" r:id="rId131"/>
    <p:sldId id="343" r:id="rId132"/>
    <p:sldId id="345" r:id="rId133"/>
    <p:sldId id="347" r:id="rId134"/>
    <p:sldId id="348" r:id="rId135"/>
    <p:sldId id="350" r:id="rId136"/>
    <p:sldId id="351" r:id="rId137"/>
    <p:sldId id="353" r:id="rId138"/>
    <p:sldId id="354" r:id="rId139"/>
    <p:sldId id="356" r:id="rId140"/>
    <p:sldId id="358" r:id="rId141"/>
    <p:sldId id="359" r:id="rId142"/>
    <p:sldId id="360" r:id="rId143"/>
    <p:sldId id="361" r:id="rId144"/>
    <p:sldId id="362" r:id="rId145"/>
    <p:sldId id="363" r:id="rId146"/>
    <p:sldId id="364" r:id="rId147"/>
    <p:sldId id="366" r:id="rId148"/>
    <p:sldId id="368" r:id="rId149"/>
    <p:sldId id="369" r:id="rId150"/>
    <p:sldId id="371" r:id="rId151"/>
    <p:sldId id="372" r:id="rId152"/>
    <p:sldId id="373" r:id="rId153"/>
    <p:sldId id="375" r:id="rId154"/>
    <p:sldId id="376" r:id="rId155"/>
    <p:sldId id="378" r:id="rId156"/>
    <p:sldId id="380" r:id="rId157"/>
    <p:sldId id="381" r:id="rId158"/>
    <p:sldId id="382" r:id="rId159"/>
    <p:sldId id="383" r:id="rId160"/>
    <p:sldId id="385" r:id="rId161"/>
  </p:sldIdLst>
  <p:sldSz cx="9144000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78142" autoAdjust="0"/>
  </p:normalViewPr>
  <p:slideViewPr>
    <p:cSldViewPr>
      <p:cViewPr varScale="1">
        <p:scale>
          <a:sx n="105" d="100"/>
          <a:sy n="105" d="100"/>
        </p:scale>
        <p:origin x="-5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customXml" Target="../customXml/item26.xml"/><Relationship Id="rId117" Type="http://schemas.openxmlformats.org/officeDocument/2006/relationships/slide" Target="slides/slide35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63" Type="http://schemas.openxmlformats.org/officeDocument/2006/relationships/customXml" Target="../customXml/item63.xml"/><Relationship Id="rId68" Type="http://schemas.openxmlformats.org/officeDocument/2006/relationships/customXml" Target="../customXml/item68.xml"/><Relationship Id="rId84" Type="http://schemas.openxmlformats.org/officeDocument/2006/relationships/slide" Target="slides/slide2.xml"/><Relationship Id="rId89" Type="http://schemas.openxmlformats.org/officeDocument/2006/relationships/slide" Target="slides/slide7.xml"/><Relationship Id="rId112" Type="http://schemas.openxmlformats.org/officeDocument/2006/relationships/slide" Target="slides/slide30.xml"/><Relationship Id="rId133" Type="http://schemas.openxmlformats.org/officeDocument/2006/relationships/slide" Target="slides/slide51.xml"/><Relationship Id="rId138" Type="http://schemas.openxmlformats.org/officeDocument/2006/relationships/slide" Target="slides/slide56.xml"/><Relationship Id="rId154" Type="http://schemas.openxmlformats.org/officeDocument/2006/relationships/slide" Target="slides/slide72.xml"/><Relationship Id="rId159" Type="http://schemas.openxmlformats.org/officeDocument/2006/relationships/slide" Target="slides/slide77.xml"/><Relationship Id="rId16" Type="http://schemas.openxmlformats.org/officeDocument/2006/relationships/customXml" Target="../customXml/item16.xml"/><Relationship Id="rId107" Type="http://schemas.openxmlformats.org/officeDocument/2006/relationships/slide" Target="slides/slide25.xml"/><Relationship Id="rId11" Type="http://schemas.openxmlformats.org/officeDocument/2006/relationships/customXml" Target="../customXml/item11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53" Type="http://schemas.openxmlformats.org/officeDocument/2006/relationships/customXml" Target="../customXml/item53.xml"/><Relationship Id="rId58" Type="http://schemas.openxmlformats.org/officeDocument/2006/relationships/customXml" Target="../customXml/item58.xml"/><Relationship Id="rId74" Type="http://schemas.openxmlformats.org/officeDocument/2006/relationships/customXml" Target="../customXml/item74.xml"/><Relationship Id="rId79" Type="http://schemas.openxmlformats.org/officeDocument/2006/relationships/customXml" Target="../customXml/item79.xml"/><Relationship Id="rId102" Type="http://schemas.openxmlformats.org/officeDocument/2006/relationships/slide" Target="slides/slide20.xml"/><Relationship Id="rId123" Type="http://schemas.openxmlformats.org/officeDocument/2006/relationships/slide" Target="slides/slide41.xml"/><Relationship Id="rId128" Type="http://schemas.openxmlformats.org/officeDocument/2006/relationships/slide" Target="slides/slide46.xml"/><Relationship Id="rId144" Type="http://schemas.openxmlformats.org/officeDocument/2006/relationships/slide" Target="slides/slide62.xml"/><Relationship Id="rId149" Type="http://schemas.openxmlformats.org/officeDocument/2006/relationships/slide" Target="slides/slide67.xml"/><Relationship Id="rId5" Type="http://schemas.openxmlformats.org/officeDocument/2006/relationships/customXml" Target="../customXml/item5.xml"/><Relationship Id="rId90" Type="http://schemas.openxmlformats.org/officeDocument/2006/relationships/slide" Target="slides/slide8.xml"/><Relationship Id="rId95" Type="http://schemas.openxmlformats.org/officeDocument/2006/relationships/slide" Target="slides/slide13.xml"/><Relationship Id="rId160" Type="http://schemas.openxmlformats.org/officeDocument/2006/relationships/slide" Target="slides/slide78.xml"/><Relationship Id="rId165" Type="http://schemas.openxmlformats.org/officeDocument/2006/relationships/theme" Target="theme/theme1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64" Type="http://schemas.openxmlformats.org/officeDocument/2006/relationships/customXml" Target="../customXml/item64.xml"/><Relationship Id="rId69" Type="http://schemas.openxmlformats.org/officeDocument/2006/relationships/customXml" Target="../customXml/item69.xml"/><Relationship Id="rId113" Type="http://schemas.openxmlformats.org/officeDocument/2006/relationships/slide" Target="slides/slide31.xml"/><Relationship Id="rId118" Type="http://schemas.openxmlformats.org/officeDocument/2006/relationships/slide" Target="slides/slide36.xml"/><Relationship Id="rId134" Type="http://schemas.openxmlformats.org/officeDocument/2006/relationships/slide" Target="slides/slide52.xml"/><Relationship Id="rId139" Type="http://schemas.openxmlformats.org/officeDocument/2006/relationships/slide" Target="slides/slide57.xml"/><Relationship Id="rId80" Type="http://schemas.openxmlformats.org/officeDocument/2006/relationships/customXml" Target="../customXml/item80.xml"/><Relationship Id="rId85" Type="http://schemas.openxmlformats.org/officeDocument/2006/relationships/slide" Target="slides/slide3.xml"/><Relationship Id="rId150" Type="http://schemas.openxmlformats.org/officeDocument/2006/relationships/slide" Target="slides/slide68.xml"/><Relationship Id="rId155" Type="http://schemas.openxmlformats.org/officeDocument/2006/relationships/slide" Target="slides/slide7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59" Type="http://schemas.openxmlformats.org/officeDocument/2006/relationships/customXml" Target="../customXml/item59.xml"/><Relationship Id="rId103" Type="http://schemas.openxmlformats.org/officeDocument/2006/relationships/slide" Target="slides/slide21.xml"/><Relationship Id="rId108" Type="http://schemas.openxmlformats.org/officeDocument/2006/relationships/slide" Target="slides/slide26.xml"/><Relationship Id="rId124" Type="http://schemas.openxmlformats.org/officeDocument/2006/relationships/slide" Target="slides/slide42.xml"/><Relationship Id="rId129" Type="http://schemas.openxmlformats.org/officeDocument/2006/relationships/slide" Target="slides/slide47.xml"/><Relationship Id="rId54" Type="http://schemas.openxmlformats.org/officeDocument/2006/relationships/customXml" Target="../customXml/item54.xml"/><Relationship Id="rId70" Type="http://schemas.openxmlformats.org/officeDocument/2006/relationships/customXml" Target="../customXml/item70.xml"/><Relationship Id="rId75" Type="http://schemas.openxmlformats.org/officeDocument/2006/relationships/customXml" Target="../customXml/item75.xml"/><Relationship Id="rId91" Type="http://schemas.openxmlformats.org/officeDocument/2006/relationships/slide" Target="slides/slide9.xml"/><Relationship Id="rId96" Type="http://schemas.openxmlformats.org/officeDocument/2006/relationships/slide" Target="slides/slide14.xml"/><Relationship Id="rId140" Type="http://schemas.openxmlformats.org/officeDocument/2006/relationships/slide" Target="slides/slide58.xml"/><Relationship Id="rId145" Type="http://schemas.openxmlformats.org/officeDocument/2006/relationships/slide" Target="slides/slide63.xml"/><Relationship Id="rId161" Type="http://schemas.openxmlformats.org/officeDocument/2006/relationships/slide" Target="slides/slide79.xml"/><Relationship Id="rId16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customXml" Target="../customXml/item49.xml"/><Relationship Id="rId57" Type="http://schemas.openxmlformats.org/officeDocument/2006/relationships/customXml" Target="../customXml/item57.xml"/><Relationship Id="rId106" Type="http://schemas.openxmlformats.org/officeDocument/2006/relationships/slide" Target="slides/slide24.xml"/><Relationship Id="rId114" Type="http://schemas.openxmlformats.org/officeDocument/2006/relationships/slide" Target="slides/slide32.xml"/><Relationship Id="rId119" Type="http://schemas.openxmlformats.org/officeDocument/2006/relationships/slide" Target="slides/slide37.xml"/><Relationship Id="rId127" Type="http://schemas.openxmlformats.org/officeDocument/2006/relationships/slide" Target="slides/slide45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customXml" Target="../customXml/item44.xml"/><Relationship Id="rId52" Type="http://schemas.openxmlformats.org/officeDocument/2006/relationships/customXml" Target="../customXml/item52.xml"/><Relationship Id="rId60" Type="http://schemas.openxmlformats.org/officeDocument/2006/relationships/customXml" Target="../customXml/item60.xml"/><Relationship Id="rId65" Type="http://schemas.openxmlformats.org/officeDocument/2006/relationships/customXml" Target="../customXml/item65.xml"/><Relationship Id="rId73" Type="http://schemas.openxmlformats.org/officeDocument/2006/relationships/customXml" Target="../customXml/item73.xml"/><Relationship Id="rId78" Type="http://schemas.openxmlformats.org/officeDocument/2006/relationships/customXml" Target="../customXml/item78.xml"/><Relationship Id="rId81" Type="http://schemas.openxmlformats.org/officeDocument/2006/relationships/customXml" Target="../customXml/item81.xml"/><Relationship Id="rId86" Type="http://schemas.openxmlformats.org/officeDocument/2006/relationships/slide" Target="slides/slide4.xml"/><Relationship Id="rId94" Type="http://schemas.openxmlformats.org/officeDocument/2006/relationships/slide" Target="slides/slide12.xml"/><Relationship Id="rId99" Type="http://schemas.openxmlformats.org/officeDocument/2006/relationships/slide" Target="slides/slide17.xml"/><Relationship Id="rId101" Type="http://schemas.openxmlformats.org/officeDocument/2006/relationships/slide" Target="slides/slide19.xml"/><Relationship Id="rId122" Type="http://schemas.openxmlformats.org/officeDocument/2006/relationships/slide" Target="slides/slide40.xml"/><Relationship Id="rId130" Type="http://schemas.openxmlformats.org/officeDocument/2006/relationships/slide" Target="slides/slide48.xml"/><Relationship Id="rId135" Type="http://schemas.openxmlformats.org/officeDocument/2006/relationships/slide" Target="slides/slide53.xml"/><Relationship Id="rId143" Type="http://schemas.openxmlformats.org/officeDocument/2006/relationships/slide" Target="slides/slide61.xml"/><Relationship Id="rId148" Type="http://schemas.openxmlformats.org/officeDocument/2006/relationships/slide" Target="slides/slide66.xml"/><Relationship Id="rId151" Type="http://schemas.openxmlformats.org/officeDocument/2006/relationships/slide" Target="slides/slide69.xml"/><Relationship Id="rId156" Type="http://schemas.openxmlformats.org/officeDocument/2006/relationships/slide" Target="slides/slide74.xml"/><Relationship Id="rId164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109" Type="http://schemas.openxmlformats.org/officeDocument/2006/relationships/slide" Target="slides/slide27.xml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76" Type="http://schemas.openxmlformats.org/officeDocument/2006/relationships/customXml" Target="../customXml/item76.xml"/><Relationship Id="rId97" Type="http://schemas.openxmlformats.org/officeDocument/2006/relationships/slide" Target="slides/slide15.xml"/><Relationship Id="rId104" Type="http://schemas.openxmlformats.org/officeDocument/2006/relationships/slide" Target="slides/slide22.xml"/><Relationship Id="rId120" Type="http://schemas.openxmlformats.org/officeDocument/2006/relationships/slide" Target="slides/slide38.xml"/><Relationship Id="rId125" Type="http://schemas.openxmlformats.org/officeDocument/2006/relationships/slide" Target="slides/slide43.xml"/><Relationship Id="rId141" Type="http://schemas.openxmlformats.org/officeDocument/2006/relationships/slide" Target="slides/slide59.xml"/><Relationship Id="rId146" Type="http://schemas.openxmlformats.org/officeDocument/2006/relationships/slide" Target="slides/slide64.xml"/><Relationship Id="rId7" Type="http://schemas.openxmlformats.org/officeDocument/2006/relationships/customXml" Target="../customXml/item7.xml"/><Relationship Id="rId71" Type="http://schemas.openxmlformats.org/officeDocument/2006/relationships/customXml" Target="../customXml/item71.xml"/><Relationship Id="rId92" Type="http://schemas.openxmlformats.org/officeDocument/2006/relationships/slide" Target="slides/slide10.xml"/><Relationship Id="rId16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4" Type="http://schemas.openxmlformats.org/officeDocument/2006/relationships/customXml" Target="../customXml/item24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66" Type="http://schemas.openxmlformats.org/officeDocument/2006/relationships/customXml" Target="../customXml/item66.xml"/><Relationship Id="rId87" Type="http://schemas.openxmlformats.org/officeDocument/2006/relationships/slide" Target="slides/slide5.xml"/><Relationship Id="rId110" Type="http://schemas.openxmlformats.org/officeDocument/2006/relationships/slide" Target="slides/slide28.xml"/><Relationship Id="rId115" Type="http://schemas.openxmlformats.org/officeDocument/2006/relationships/slide" Target="slides/slide33.xml"/><Relationship Id="rId131" Type="http://schemas.openxmlformats.org/officeDocument/2006/relationships/slide" Target="slides/slide49.xml"/><Relationship Id="rId136" Type="http://schemas.openxmlformats.org/officeDocument/2006/relationships/slide" Target="slides/slide54.xml"/><Relationship Id="rId157" Type="http://schemas.openxmlformats.org/officeDocument/2006/relationships/slide" Target="slides/slide75.xml"/><Relationship Id="rId61" Type="http://schemas.openxmlformats.org/officeDocument/2006/relationships/customXml" Target="../customXml/item61.xml"/><Relationship Id="rId82" Type="http://schemas.openxmlformats.org/officeDocument/2006/relationships/slideMaster" Target="slideMasters/slideMaster1.xml"/><Relationship Id="rId152" Type="http://schemas.openxmlformats.org/officeDocument/2006/relationships/slide" Target="slides/slide70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56" Type="http://schemas.openxmlformats.org/officeDocument/2006/relationships/customXml" Target="../customXml/item56.xml"/><Relationship Id="rId77" Type="http://schemas.openxmlformats.org/officeDocument/2006/relationships/customXml" Target="../customXml/item77.xml"/><Relationship Id="rId100" Type="http://schemas.openxmlformats.org/officeDocument/2006/relationships/slide" Target="slides/slide18.xml"/><Relationship Id="rId105" Type="http://schemas.openxmlformats.org/officeDocument/2006/relationships/slide" Target="slides/slide23.xml"/><Relationship Id="rId126" Type="http://schemas.openxmlformats.org/officeDocument/2006/relationships/slide" Target="slides/slide44.xml"/><Relationship Id="rId147" Type="http://schemas.openxmlformats.org/officeDocument/2006/relationships/slide" Target="slides/slide65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customXml" Target="../customXml/item72.xml"/><Relationship Id="rId93" Type="http://schemas.openxmlformats.org/officeDocument/2006/relationships/slide" Target="slides/slide11.xml"/><Relationship Id="rId98" Type="http://schemas.openxmlformats.org/officeDocument/2006/relationships/slide" Target="slides/slide16.xml"/><Relationship Id="rId121" Type="http://schemas.openxmlformats.org/officeDocument/2006/relationships/slide" Target="slides/slide39.xml"/><Relationship Id="rId142" Type="http://schemas.openxmlformats.org/officeDocument/2006/relationships/slide" Target="slides/slide60.xml"/><Relationship Id="rId163" Type="http://schemas.openxmlformats.org/officeDocument/2006/relationships/presProps" Target="presProps.xml"/><Relationship Id="rId3" Type="http://schemas.openxmlformats.org/officeDocument/2006/relationships/customXml" Target="../customXml/item3.xml"/><Relationship Id="rId25" Type="http://schemas.openxmlformats.org/officeDocument/2006/relationships/customXml" Target="../customXml/item25.xml"/><Relationship Id="rId46" Type="http://schemas.openxmlformats.org/officeDocument/2006/relationships/customXml" Target="../customXml/item46.xml"/><Relationship Id="rId67" Type="http://schemas.openxmlformats.org/officeDocument/2006/relationships/customXml" Target="../customXml/item67.xml"/><Relationship Id="rId116" Type="http://schemas.openxmlformats.org/officeDocument/2006/relationships/slide" Target="slides/slide34.xml"/><Relationship Id="rId137" Type="http://schemas.openxmlformats.org/officeDocument/2006/relationships/slide" Target="slides/slide55.xml"/><Relationship Id="rId158" Type="http://schemas.openxmlformats.org/officeDocument/2006/relationships/slide" Target="slides/slide76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62" Type="http://schemas.openxmlformats.org/officeDocument/2006/relationships/customXml" Target="../customXml/item62.xml"/><Relationship Id="rId83" Type="http://schemas.openxmlformats.org/officeDocument/2006/relationships/slide" Target="slides/slide1.xml"/><Relationship Id="rId88" Type="http://schemas.openxmlformats.org/officeDocument/2006/relationships/slide" Target="slides/slide6.xml"/><Relationship Id="rId111" Type="http://schemas.openxmlformats.org/officeDocument/2006/relationships/slide" Target="slides/slide29.xml"/><Relationship Id="rId132" Type="http://schemas.openxmlformats.org/officeDocument/2006/relationships/slide" Target="slides/slide50.xml"/><Relationship Id="rId153" Type="http://schemas.openxmlformats.org/officeDocument/2006/relationships/slide" Target="slides/slide7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2019-3-6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2019版53Bppt模板\2019版53Bppt模板-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48800" cy="68405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2019-3-6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9.xml"/><Relationship Id="rId3" Type="http://schemas.openxmlformats.org/officeDocument/2006/relationships/slideLayout" Target="../slideLayouts/slideLayout3.xml"/><Relationship Id="rId7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8"/>
          <p:cNvGrpSpPr/>
          <p:nvPr/>
        </p:nvGrpSpPr>
        <p:grpSpPr>
          <a:xfrm>
            <a:off x="7508240" y="-771460"/>
            <a:ext cx="1477010" cy="687221"/>
            <a:chOff x="7877866" y="892779"/>
            <a:chExt cx="928694" cy="761923"/>
          </a:xfrm>
        </p:grpSpPr>
        <p:sp>
          <p:nvSpPr>
            <p:cNvPr id="15" name="圆角矩形 14"/>
            <p:cNvSpPr/>
            <p:nvPr/>
          </p:nvSpPr>
          <p:spPr>
            <a:xfrm>
              <a:off x="7898656" y="892779"/>
              <a:ext cx="888995" cy="761923"/>
            </a:xfrm>
            <a:prstGeom prst="roundRect">
              <a:avLst/>
            </a:prstGeom>
            <a:solidFill>
              <a:srgbClr val="FFFFCC"/>
            </a:solidFill>
            <a:ln w="9525">
              <a:solidFill>
                <a:srgbClr val="CC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solidFill>
                    <a:srgbClr val="00B0F0"/>
                  </a:solidFill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877866" y="1017955"/>
              <a:ext cx="928694" cy="5105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sng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hlinkClick r:id="rId7" action="ppaction://hlinksldjump"/>
                </a:rPr>
                <a:t>五年高考</a:t>
              </a:r>
              <a:endParaRPr kumimoji="0" lang="zh-CN" altLang="en-US" sz="12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sng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hlinkClick r:id="rId8" action="ppaction://hlinksldjump"/>
                </a:rPr>
                <a:t>三年</a:t>
              </a:r>
              <a:r>
                <a:rPr kumimoji="0" lang="zh-CN" altLang="en-US" sz="1200" b="1" i="0" u="sng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hlinkClick r:id="rId8" action="ppaction://hlinksldjump"/>
                </a:rPr>
                <a:t>模拟</a:t>
              </a:r>
              <a:endParaRPr kumimoji="0" lang="zh-CN" altLang="en-US" sz="12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hlinkClick r:id="rId9" action="ppaction://hlinksldjump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7454901" y="-633"/>
            <a:ext cx="1740535" cy="787295"/>
          </a:xfrm>
          <a:prstGeom prst="rect">
            <a:avLst/>
          </a:prstGeom>
          <a:solidFill>
            <a:srgbClr val="A022B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组合 32"/>
          <p:cNvGrpSpPr/>
          <p:nvPr/>
        </p:nvGrpSpPr>
        <p:grpSpPr>
          <a:xfrm>
            <a:off x="7788275" y="253354"/>
            <a:ext cx="928688" cy="307191"/>
            <a:chOff x="6500826" y="236061"/>
            <a:chExt cx="1085882" cy="345632"/>
          </a:xfrm>
        </p:grpSpPr>
        <p:sp>
          <p:nvSpPr>
            <p:cNvPr id="12" name="流程图: 终止 11"/>
            <p:cNvSpPr/>
            <p:nvPr/>
          </p:nvSpPr>
          <p:spPr>
            <a:xfrm>
              <a:off x="6500826" y="282383"/>
              <a:ext cx="1071032" cy="285057"/>
            </a:xfrm>
            <a:prstGeom prst="flowChartTerminator">
              <a:avLst/>
            </a:prstGeom>
            <a:gradFill flip="none" rotWithShape="1">
              <a:gsLst>
                <a:gs pos="0">
                  <a:srgbClr val="7030A0"/>
                </a:gs>
                <a:gs pos="25000">
                  <a:srgbClr val="FF99FF"/>
                </a:gs>
                <a:gs pos="75000">
                  <a:srgbClr val="9900FF"/>
                </a:gs>
                <a:gs pos="100000">
                  <a:srgbClr val="7030A0"/>
                </a:gs>
              </a:gsLst>
              <a:lin ang="5400000" scaled="0"/>
              <a:tileRect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530525" y="236061"/>
              <a:ext cx="1056183" cy="3456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栏目索引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</p:sldLayoutIdLs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9.74478E-7 L -0.00052 0.21485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426  E" pathEditMode="relative" ptsTypes="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8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6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7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6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6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8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7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6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7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7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6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7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8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0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6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7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9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78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0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7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7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60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8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6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6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6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5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68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0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6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5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9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0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8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6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-6985" y="4717438"/>
            <a:ext cx="9144000" cy="1114754"/>
          </a:xfrm>
          <a:prstGeom prst="rect">
            <a:avLst/>
          </a:prstGeom>
        </p:spPr>
        <p:txBody>
          <a:bodyPr/>
          <a:lstStyle/>
          <a:p>
            <a:pPr marR="0" algn="ctr" defTabSz="914400">
              <a:lnSpc>
                <a:spcPts val="4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0" kern="0" cap="none" spc="0" normalizeH="0" baseline="0" noProof="0" dirty="0" smtClean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专题九 正确使用词语（包括熟语）</a:t>
            </a:r>
            <a:endParaRPr kumimoji="0" lang="zh-CN" altLang="en-US" sz="2800" b="0" kern="0" cap="none" spc="0" normalizeH="0" baseline="0" noProof="0" dirty="0"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3075" name="Rectangle 2"/>
          <p:cNvSpPr>
            <a:spLocks noGrp="1"/>
          </p:cNvSpPr>
          <p:nvPr>
            <p:ph type="ctrTitle" idx="4294967295"/>
          </p:nvPr>
        </p:nvSpPr>
        <p:spPr>
          <a:xfrm>
            <a:off x="0" y="3926975"/>
            <a:ext cx="9144000" cy="684054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/>
            </a:lvl1pPr>
          </a:lstStyle>
          <a:p>
            <a:pPr lvl="0" eaLnBrk="1" hangingPunct="1"/>
            <a:r>
              <a:rPr lang="zh-CN" altLang="en-US" sz="2400" b="1" dirty="0" smtClean="0">
                <a:solidFill>
                  <a:schemeClr val="tx1"/>
                </a:solidFill>
                <a:ea typeface="黑体" panose="02010609060101010101" pitchFamily="49" charset="-122"/>
              </a:rPr>
              <a:t>高考语文</a:t>
            </a:r>
            <a:r>
              <a:rPr lang="zh-CN" altLang="en-US" sz="4000" dirty="0" smtClean="0">
                <a:solidFill>
                  <a:schemeClr val="tx1"/>
                </a:solidFill>
                <a:ea typeface="黑体" panose="02010609060101010101" pitchFamily="49" charset="-122"/>
              </a:rPr>
              <a:t> </a:t>
            </a:r>
            <a:r>
              <a:rPr lang="zh-CN" altLang="en-US" sz="1800" dirty="0" smtClean="0">
                <a:solidFill>
                  <a:schemeClr val="tx1"/>
                </a:solidFill>
                <a:ea typeface="黑体" panose="02010609060101010101" pitchFamily="49" charset="-122"/>
              </a:rPr>
              <a:t>(课标</a:t>
            </a:r>
            <a:r>
              <a:rPr lang="en-US" altLang="zh-CN" sz="1800" dirty="0" smtClean="0">
                <a:solidFill>
                  <a:schemeClr val="tx1"/>
                </a:solidFill>
                <a:ea typeface="黑体" panose="02010609060101010101" pitchFamily="49" charset="-122"/>
              </a:rPr>
              <a:t>Ⅲ</a:t>
            </a:r>
            <a:r>
              <a:rPr lang="zh-CN" altLang="en-US" sz="1800" dirty="0" smtClean="0">
                <a:solidFill>
                  <a:schemeClr val="tx1"/>
                </a:solidFill>
                <a:ea typeface="黑体" panose="02010609060101010101" pitchFamily="49" charset="-122"/>
              </a:rPr>
              <a:t>专用</a:t>
            </a:r>
            <a:r>
              <a:rPr lang="zh-CN" altLang="en-US" sz="1800" dirty="0">
                <a:solidFill>
                  <a:schemeClr val="tx1"/>
                </a:solidFill>
                <a:ea typeface="黑体" panose="02010609060101010101" pitchFamily="49" charset="-122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338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A　①巧夺天工:精巧的人工胜过天然,形容技艺极其精巧。该词的适用范围仅限于人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工产品,而在本句中,该词却用来修饰“自然美景”,故适用范围出错。②望尘莫及:只望见走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在前面的人带起的尘土而追赶不上,形容远远落后。该词只能用来修饰人(机构等)之间的差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距之大,而在本句中,该词却被用来表达“触摸不到高档电器”之意,属望文生义。③博学审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问:该词出自《礼记》,意思是广博地学习,详细地询问。该词在本句中反映“他努力学习”,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使用正确。④充耳不闻:形容不愿听取别人的意见。该词在本句中批判“他不听群众意见”,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使用正确。⑤左支右绌:力量不足,应付了这一方面,那一方面又有了问题。该词在该句中指的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是“有的同学在高中学习语文很吃力”,使用正确。⑥温文尔雅:态度温和,举止文雅。该词仅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仅用来修饰人,但在该句中却用来修饰电视节目,故使用对象出错。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4206087"/>
            <a:ext cx="8127000" cy="14126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易错警示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区分4个修饰人工景观与自然景观的易混成语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仅用于修饰人工景观的成语:鬼斧神工,形容建筑、雕塑等技艺的精巧;巧夺天工,解释见本题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解析;美轮美奂,形容新屋高大、美观,也形容装饰、布置等美好漂亮。仅仅修饰自然景观的成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语:天造地设,自然形成而合乎理想。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2.(2017课标全国Ⅰ,17)下列各句中加点成语的使用,全都不正确的一项是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①比赛过后,教练希望大家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重整旗鼓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,继续以高昂的士气、振奋的精神、最佳的竞技状态,在下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一届赛事中再创佳绩。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②今年,公司加大公益广告创新力度,制作出一批画面清新、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意味深长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的精品,有效发挥了公益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广告引领社会风尚的积极作用。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③世界各国正大力研制实用的智能机器人,技术不断升级,创新产品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层出不穷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,未来有望在多领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域、多行业发挥更大的作用。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④赵老师学的是冷门专业,当年毕业时,不少同学离开了该领域,而他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守正不阿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,坚持致力于该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专业的教研工作,最后硕果累累。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⑤国家“一带一路”倡议的实施,给古丝绸之路的沿线城市带来了活力,很多城市对未来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踌躇</a:t>
            </a:r>
            <a:r>
              <a:t/>
            </a:r>
            <a:br/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满志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,跃跃欲试。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⑥目前,快递业已经成为一个不可忽视的行业,快递服务虽不能说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万无一失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,但的确为百姓生活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提供了极大的便利。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A.①③⑥　　　B.①④⑤　　　C.②③⑤　　　D.②④⑥</a:t>
            </a:r>
            <a:endParaRPr lang="zh-CN" altLang="en-US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0743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B　①重整旗鼓:失败之后,重新集合力量再干。而第①句中,“再创佳绩”表明本次比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赛已经获得佳绩,“重整旗鼓”与其意思不符,故错。②意味深长:含蓄深远,耐人寻味。符合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语境。③层出不穷:接连不断地出现,没有穷尽。符合语境。④守正不阿:坚守正道,毫不偏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袒。形容公正,不徇私。该句意为其能坚守岗位,使用错误。⑤踌躇满志:形容对自己的现状或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取得的成就非常得意。而该句中明显表示对未来的期许与希冀,使用错误。⑥万无一失:绝对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不会出差错。“服务”不能用“万无一失”修饰,使用对象错误。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134517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方法点拨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解答此类题,要做到以下几点:第一,逐字解释成语,分析成语的结构特点,把握成语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大意,但要注意不能望文生义;第二,体会成语的感情色彩;第三,要注意成语的适用范围、搭配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对象;第四,尽可能找出句中与之相关联的信息。总之,要正确理解成语的整体意义,要注意语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境与搭配情况。值得注意的是,越是字面意思讲得通的成语越要注意陷阱。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3.(2016课标全国Ⅱ,13)下列各句中加点成语的使用,全都正确的一项是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①舞台上的灯光时明时暗,快速变幻的布景令人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目不交睫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,随着歌手的狂歌劲舞,观众席上也一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片沸腾。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②有专家指出,石油是不可忽视的战略资源,我们必须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厝火积薪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,未雨绸缪,进一步健全中国的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石油安全体系。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③那些航空领域的拓荒者,很多已经离开人世,但他们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筚路蓝缕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的感人形象一直深深印在人们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的记忆中。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④这次会谈并没有其他人员参加,他们两个人又都一直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讳莫如深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,所以会谈内容就成为一个难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解之谜。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⑤正在悠闲散步的外科主任王教授,突然接到护士电话说有个病人情况危急,他立刻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安步当车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向医院跑去。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⑥从用字之讲究可以看出,这首诗的作者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苦心孤诣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,要在这有限的篇幅中营造出一种深邃幽远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的意境。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A.①②⑤　　　B.①④⑥　　　C.②③⑤　　　D.③④⑥</a:t>
            </a:r>
            <a:endParaRPr lang="zh-CN" altLang="en-US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D　①目不交睫:形容夜间不睡觉或睡不着觉。原句是说布景快速变幻,眼睛看不过来,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应该用“目不暇接”。②厝火积薪:把火放在柴堆下面,比喻潜伏着很大的危险。原句的意思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是要事先做好准备,该词词义与原句要表达的意思不符。③筚路蓝缕:《左传》中有“筚路蓝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缕,以启山林”,意思是说驾着柴车,穿着破旧的衣服去开辟山林。形容创业的艰苦。用在句中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形容航空领域拓荒者的艰苦创业,显然是恰当的。④讳莫如深:紧紧隐瞒。原句中的会谈只有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他们两个人参加,会谈内容又成了难解之谜,所以应该是他们两人不透露会谈内容,所以此成语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运用恰当。⑤安步当车:慢慢地步行,就当作是坐车。原句病人情况危急,应该急急忙忙地向医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院跑去,“安步当车”的意思与原句句意不符。⑥苦心孤诣:费尽心思钻研或经营,达到别人达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不到的境地。原句是说作者要在有限的篇幅中苦心营造出深邃幽远的意境,故此成语运用恰当。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119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4.(2016课标全国Ⅱ,15)填入下面文段空白处的词语,最恰当的一组是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比尔·布莱森在他的《万物简史》里介绍了超级火山的巨大破坏性。以美国为例,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①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境内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有一座超级火山喷发,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②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其产生的巨大能量将摧毁数千公里范围内的所有东西,无数人会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因此丧命,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③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会导致整个国家被深达6~20米的火山灰覆盖,随后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④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会出现其他许多可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怕后果。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⑤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目前人类还无法预测美国超级火山会在何时喷发,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⑥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了解了它的杀伤力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有利于我们制订各种减损预案。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40000" y="3277393"/>
          <a:ext cx="7739998" cy="1866600"/>
        </p:xfrm>
        <a:graphic>
          <a:graphicData uri="http://schemas.openxmlformats.org/drawingml/2006/table">
            <a:tbl>
              <a:tblPr/>
              <a:tblGrid>
                <a:gridCol w="1105714"/>
                <a:gridCol w="1105714"/>
                <a:gridCol w="1105714"/>
                <a:gridCol w="1105714"/>
                <a:gridCol w="1105714"/>
                <a:gridCol w="1105714"/>
                <a:gridCol w="1105714"/>
              </a:tblGrid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②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③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④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⑤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⑥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一旦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则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/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也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即使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然而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倘若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那么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进而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/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由于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所以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C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假如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则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甚至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更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/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那么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D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只要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/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而且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还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虽然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但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366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D    要分析句间关系和前后关联词的搭配:第①处,引出后面情况发生的充分条件,应填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写“只要”;第②处所在分句阐述的是后果,不需要关联词;第③处,引出更进一步的后果,应填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写表示递进的关联词;第④处所在分句紧承上文,说还会出现许多后果;第⑤处和第⑥处所在分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句构成转折关系。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491575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解题关键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虚词的位置必须根据句子的语法需要和虚词自身的表意特点来确定。有的只能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用于前一分句,如“由于”;有的只能用于后一分句,如“却”“然而”“以致”。复句中出现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的成对的关联词,如果前后分句主语相同,关联词用在主语后,后一分句的主语要承前省略;前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后分句主语不同,关联词用在主语前。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5.(2016课标全国Ⅰ,13)下列各句中加点成语的使用,全都正确的一项是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①第二展厅的文物如同一部浓缩的史书,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举重若轻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地展示了先民们在恶劣的自然条件下顽强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抗争、繁衍生息的漫长历史。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②这部翻译小说虽然是以家庭生活为题材的,却多侧面、多视角地展现出那个时代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光怪陆离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的社会生活画卷。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③毕业后他的同学大都顺理成章地走上了音乐创作之路,而他却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改换门庭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,另有所爱,一头扎进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中国古代文化研究中。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④就对后世的影响来说,我们一致认为《封神演义》虽然比不上《西游记》,但和《聊斋志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异》是可以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并行不悖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⑤在那几年的工作学习中,杨老师给了我很大的帮助,他的教导在我听来如同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空谷足音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,给我启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示,带我走出困惑。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⑥我国绘画史上有一个时期把王石谷等四人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奉为圭臬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,凡是学画,都以他们为宗,有的甚至照摹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照搬。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A.①②④　　B.①③⑤　　C.②⑤⑥　　D.③④⑥</a:t>
            </a:r>
            <a:endParaRPr lang="zh-CN" altLang="en-US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275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　①举重若轻:举重东西就像举轻东西那样。形容做繁难的事或处理棘手的问题轻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松而不费力。②光怪陆离:形容现象奇异、色彩繁杂。③改换门庭:a.改变门第出身,提高社会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地位;b.投靠新的主人或势力,以图维持、发展。④并行不悖:同时实行,互不冲突。⑤空谷足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音:在寂静的山谷里听到人的脚步声。比喻难得的音信、言论或事物。⑥奉为圭臬:比喻把某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些言论或事物当作准则。本题适用排除法。“举重若轻”属动词性短语,一般作谓语,使用对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象一般是人,①句的主语是“文物”,所以错误,排除A、B两项。“改换门庭”含贬义,与③句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语境不符,排除D项。选C。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6.(2016课标全国Ⅰ,15)填入下面文段空白处的词语,最恰当的一组是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我们曾说,中学生初学文言文时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①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不要依赖译文。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②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并不是说在整个学习过程中绝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对不去参看译文。其实,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③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肯动脑筋,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④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不盲目机械地看待译文,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⑤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,只要译文不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是太差,看看译文也无妨。有时候把译文跟注释对照起来揣摩学习,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⑥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不失为一种可行的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方法。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40000" y="2920203"/>
          <a:ext cx="7739998" cy="1866600"/>
        </p:xfrm>
        <a:graphic>
          <a:graphicData uri="http://schemas.openxmlformats.org/drawingml/2006/table">
            <a:tbl>
              <a:tblPr/>
              <a:tblGrid>
                <a:gridCol w="1105714"/>
                <a:gridCol w="1105714"/>
                <a:gridCol w="1105714"/>
                <a:gridCol w="1105714"/>
                <a:gridCol w="1105714"/>
                <a:gridCol w="1105714"/>
                <a:gridCol w="1105714"/>
              </a:tblGrid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②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③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④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⑤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⑥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/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这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如果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而且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那么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也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最好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当然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一旦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/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而且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就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C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一定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也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如果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并且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因此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/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D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尽量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/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因为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进而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所以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仍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sp>
        <p:nvSpPr>
          <p:cNvPr id="4" name="TextBox 2"/>
          <p:cNvSpPr txBox="1"/>
          <p:nvPr/>
        </p:nvSpPr>
        <p:spPr>
          <a:xfrm>
            <a:off x="540000" y="4920467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A　首先通读语段,理解段意。该语段阐述的是一个辩证的观点:中学生初学文言文时,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不要依赖译文,但可以参看译文。然后使用排除法确定答案。第③处使用“一旦”与语境不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符,因为“一旦”一般导致不好的结果;第③处后面的内容并不是原因,使用“因为”与语境不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符,排除B、D两项。第⑤处前后文不是因果关系,不能用“因此”,排除C项。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504992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1.(2017课标全国Ⅲ,17)下列各句中加点成语的使用,全都不正确的一项是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①促进科研成果转移转化是实施创新驱动发展战略的重要任务,我们应该制订一套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行之有效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的激励机制和创新协同机制。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②小庄从小就对机器人玩具特别感兴趣,上学后喜欢收集机器人模型,通过各种途径得到的模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型已经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汗牛充栋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,整整一间屋都摆满了。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③约翰逊的学术方法虽比较新颖,但其学术成果得到学术界公认的却不是很多,再加上其追随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者大都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等而下之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,以致他的学术地位一直不高。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④张家界独特的自然景观被列入《世界自然遗产名录》,徜徉其间,峰峦叠嶂,峪壑幽深,溪流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澄碧,让人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乐不思蜀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</p:txBody>
      </p:sp>
      <p:sp>
        <p:nvSpPr>
          <p:cNvPr id="3" name="TextBox 11"/>
          <p:cNvSpPr txBox="1"/>
          <p:nvPr/>
        </p:nvSpPr>
        <p:spPr>
          <a:xfrm>
            <a:off x="2829752" y="1610780"/>
            <a:ext cx="3413114" cy="4001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组</a:t>
            </a:r>
            <a:r>
              <a:rPr lang="en-US" altLang="x-none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统一命题</a:t>
            </a: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课标卷题组</a:t>
            </a:r>
            <a:endParaRPr lang="en-US" altLang="zh-CN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4"/>
          <p:cNvSpPr txBox="1"/>
          <p:nvPr/>
        </p:nvSpPr>
        <p:spPr>
          <a:xfrm>
            <a:off x="428596" y="2030068"/>
            <a:ext cx="2278188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题组一  课标</a:t>
            </a:r>
            <a:r>
              <a:rPr lang="en-US" altLang="zh-CN" b="1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Ⅲ</a:t>
            </a:r>
            <a:r>
              <a:rPr lang="zh-CN" altLang="en-US" b="1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题组</a:t>
            </a:r>
            <a:endParaRPr lang="zh-CN" altLang="en-US" b="1" dirty="0"/>
          </a:p>
        </p:txBody>
      </p:sp>
      <p:pic>
        <p:nvPicPr>
          <p:cNvPr id="5" name="Picture 2" descr="E:\2016年\图书出版\2017版 53B教参\教参课件\栏目图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0515" y="1062815"/>
            <a:ext cx="2543175" cy="549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6"/>
          <p:cNvSpPr/>
          <p:nvPr/>
        </p:nvSpPr>
        <p:spPr>
          <a:xfrm>
            <a:off x="3582706" y="1101088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五年高考</a:t>
            </a: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8849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7.(2015课标全国Ⅱ,13)依次填入下列各句横线处的成语,最恰当的一组是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①他是一个心地善良的人,但性格懦弱、谨小慎微,做起事来总是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,从来不敢越雷池一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步。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②当今世界科技突飞猛进,我们更要勇于开拓,不断进取,如果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,就会落后甚至被时代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潮流所淘汰。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③要想让中国传统戏曲焕发出新的生命力,决不能满足于现状,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,唯有创新才是弘扬戏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曲文化的康庄大道。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A.故步自封　墨守成规　抱残守缺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B.墨守成规　故步自封　抱残守缺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C.抱残守缺　故步自封　墨守成规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D.墨守成规　抱残守缺　故步自封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B　①墨守成规:形容因循守旧,不肯改进。②故步自封:比喻安于现状,不求进步。③抱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残守缺:抱着残破陈旧的事物,不肯放弃。有泥古守旧,不愿革新之意。也有保存虽有残缺但仍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有价值的古物之意。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134385"/>
            <a:ext cx="8127000" cy="1366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技巧点拨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对近义成语的辨析,应注意:一是辨析类型,类中求同。因为近义成语在某一点上,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有相同或相近之处。二是辨析差异,同中求异。如本题中的三个成语都有“因循守旧”的意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思,但又有差别。其中“墨守成规”偏重在按规矩办事,“故步自封”偏重在不求进取,“抱残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守缺”偏重在不肯接受新事物。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8849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8.(2015课标全国Ⅰ,13)依次填入下列各句横线处的成语,最恰当的一组是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①这正是经验丰富的主教练在战术安排上的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之处:下半场比赛中想方设法消耗对方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主力队员的体力,终于扭转劣势,赢得比赛。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②经过几天的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,又和病人家属作了充分沟通,吴医生最终否定了治疗小组提出的保守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治疗方案,决定尽快为病人进行肺部手术。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③早在上个世纪末,当地决策者就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,提出了从单一的小农业向大农业转移的战略措施,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于是一个个生态经济园区应运而生。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A.老谋深算　深谋远虑　深思熟虑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B.老谋深算　深思熟虑　深谋远虑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C.深思熟虑　老谋深算　深谋远虑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D.深谋远虑　深思熟虑　老谋深算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B　①老谋深算:周密的筹划、深远的打算。形容人办事精明老练。侧重做事老练、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有经验。②深思熟虑:深入细致地考虑。强调思考细致。③深谋远虑:周密地计划,往长远里考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虑。侧重考虑长远。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135753"/>
            <a:ext cx="8127000" cy="24275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易错警示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成语的使用都有着特定的语言环境,有的和整个句子的氛围相吻合,有的和人称相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对应,有的意义和句子相适合。辨析和运用成语,一定要通读句子,看该成语是否符合语境。下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列这些成对的成语,很容易在同一语境中误用,请注意: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不以为然—不以为意、不孚众望—不负众望、首当其冲—当务之急、舍本逐末—本末倒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置、望其项背—望尘莫及、身临其境—设身处地、耳濡目染—耳闻目睹、东山再起—死灰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复燃、形影相吊—形影不离、一见如故—一见钟情、不拘一格—无拘无束、乐不思蜀—乐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不可支、间不容发—亲密无间、无与伦比—不可同日而语。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9.(2014课标全国Ⅱ,13)依次填入下列各句横线处的成语,最恰当的一组是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①消防工作必须立足于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,从提高公众的防火意识做起。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②即使现有的产品畅销,也要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,抓紧技术储备与新产品开发。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③如果我们不从小事做起,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,那些细小的苗头最终可能酿成大祸。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A.防患未然　防微杜渐　未雨绸缪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B.防患未然　未雨绸缪　防微杜渐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C.未雨绸缪　防微杜渐　防患未然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D.未雨绸缪　防患未然　防微杜渐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40000" y="3920335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B　①防患未然:在事故或灾害尚未发生时采取预防措施。②未雨绸缪:趁着天没下雨,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先修缮房屋门窗,比喻事先做好准备。③防微杜渐:在错误或坏事萌芽的时候及时制止,不让它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发展。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8253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10.(2014课标全国Ⅰ,13)依次填入下列各句横线处的成语,最恰当的一组是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①医疗质量是关系到病人生命安危的大事,救死扶伤是医务人员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的天职。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②中国传统的严父慈母型的家庭关系,常令父亲们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地承担起教育子女的义务。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③在全国比赛中屡获金奖的我省杂技团,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地承担了这次出国演出任务。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A.当仁不让　　责无旁贷　　义不容辞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B.责无旁贷　　义不容辞　　当仁不让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C.义不容辞　　责无旁贷　　当仁不让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D.义不容辞　　当仁不让　　责无旁贷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920335"/>
            <a:ext cx="8127000" cy="17200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C　①义不容辞:道义上不允许推辞。是从正义要求方面讲的。②责无旁贷:自己的责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任,不能推卸给别人。强调客观上的要求。③当仁不让:泛指遇到应该做的事,积极主动去做,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不退让。侧重于主动积极。①句说医务人员的职责,应用“义不容辞”。②句说为人父母应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尽的责任,应用“责无旁贷”。③句说某杂技团技艺超群,在承担某项任务时无所谦让,应用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“当仁不让”。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595012"/>
            <a:ext cx="8127000" cy="28253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1.(2018江苏,1)在下面一段话的空缺处依次填入词语,最恰当的一组是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中国古代的儒家经典,莫不是古圣人深思熟虑、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的结晶。如果把经典仅仅当作一场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的说教,那你永远进不了圣学大门。必得躬亲实践,才能切实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圣人的心得,如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此我们的修为才能日有所进。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A.特立独行　耳提面命　顿悟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B.特立独行　耳濡目染　领悟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C.身体力行　耳提面命　领悟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D.身体力行　耳濡目染　顿悟</a:t>
            </a:r>
            <a:endParaRPr lang="zh-CN" altLang="en-US" dirty="0"/>
          </a:p>
        </p:txBody>
      </p:sp>
      <p:sp>
        <p:nvSpPr>
          <p:cNvPr id="3" name="TextBox 11"/>
          <p:cNvSpPr txBox="1"/>
          <p:nvPr/>
        </p:nvSpPr>
        <p:spPr>
          <a:xfrm>
            <a:off x="2214546" y="1134253"/>
            <a:ext cx="4445448" cy="4001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组</a:t>
            </a:r>
            <a:r>
              <a:rPr lang="en-US" altLang="x-none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自主命题</a:t>
            </a: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省（区、市）卷题组</a:t>
            </a:r>
            <a:endParaRPr lang="en-US" altLang="zh-CN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2"/>
          <p:cNvSpPr txBox="1"/>
          <p:nvPr/>
        </p:nvSpPr>
        <p:spPr>
          <a:xfrm>
            <a:off x="540000" y="4420401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C　特立独行:有操守、有见识,不随波逐流。身体力行:亲身体验,努力实行。句中强调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“实践”,应用“身体力行”。耳提面命:形容恳切地教导。耳濡目染:形容听得多见得多了之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后,无形之中受到影响。句中强调“说教”,故应用“耳提面命”。顿悟:忽然领悟。领悟:领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会;理解。句中说的是“心得”,故应用“领悟”。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8253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2.(2017天津,2)依次填入下面语段横线处的词语,最恰当的一组是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大多数人的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中,真与美并不是一回事,尤其是文艺复兴以后,美成为人文素养中的主要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,真与美就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了。这并不是说真与美是对立的,而是把美的价值提高,达到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与真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的程度。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A.观点　　　内涵　　　劳燕分飞　　　同日而语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B.观念　　　涵义　　　天南海北　　　平分秋色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C.理念　　　涵养　　　南辕北辙　　　相提并论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D.心目　　　内涵　　　分道扬镳　　　分庭抗礼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920335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D　可利用排除法,“同日而语”和“相提并论”一般用于否定句中。“劳燕分飞”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比喻人别离,“南辕北辙”形容行动和目的正好相反。这两个成语不合语境,可排除A、C。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“天南海北”形容距离遥远的不同地区,亦形容(谈话)漫无边际。与语境不符,可排除B。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5317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方法技巧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辨析词语五法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(1)语感法。有些词语在具体语境中使用,只要读一读就能辨别正确与否。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(2)正确释义法。要确定词语的意思,必须把它放在语境中考虑。汉语词语有许多是多义的,但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是到了一种语境中,每个词就只能有一个固定的意义。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(3)望词生义法。在自己不能准确解释的时候,不妨用“望词生义法”。望词生义,顾名思义就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是看到词语,根据自己平时的学习和领悟,估计和推测该词的意义和用法。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(4)联想想象法。如果所给选项中,有的词语很不容易区别或很难理解,就可以通过联想或想象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进行组词或造句。这样可以化难为易,把抽象变为具体。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(5)排除代入法。排除,即把最不可能的干扰选项排除掉,再把剩余选项代入句中,分析比较,最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终选出答案。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3.(2017山东,4)下面语段中画线的成语,使用不恰当的一项是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2013年,郎平就任中国女排主教练。她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知人善任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,派不同队员参加不同比赛,充分发挥她们各自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的优势。她眼光长远,在培养年轻球员,尤其是天才型球员时,不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揠苗助长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。赛场上,她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运筹帷</a:t>
            </a:r>
            <a:r>
              <a:t/>
            </a:r>
            <a:br/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幄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,指挥若定,带领队员们屡创佳绩。2016年,中国女排勇夺里约奥运会冠军,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不言而喻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地证明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了郎平执教水平的高超。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A.知人善任　　B.揠苗助长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C.运筹帷幄　　D.不言而喻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40000" y="3563145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D　A.知人善任:了解人(多指下属)的长处,并善于根据其长处予以任用。用于此处合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乎语境。B.揠苗助长:比喻违反事物的发展规律,急于求成,反而坏事。用于此处合乎语境。C.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运筹帷幄:出于《汉书·高帝纪》,“夫运筹帷幄之中,决胜千里之外,吾不如子房”。后因以称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在后方决定作战策略,泛指筹划决策。用于此处合乎语境。D.不言而喻:不用说就可以明白。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不可用在句中作状语,用在此处不合适。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119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⑤近年来,有关部门采取了一系列措施强化虚假广告的监管,使得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滥竽充数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的广告得到了一定</a:t>
            </a:r>
            <a:endParaRPr lang="zh-CN" altLang="en-US" sz="16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程度的遏制。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⑥丹·罗斯嘉德发明的“雾霾塔”是一种利用静电吸附尘粒原理的环保装置,脏空气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滔滔不绝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地从塔顶进入后,能在塔中间得到净化。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A.①③⑤　　B.①④⑥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C.②③④　　D.②⑤⑥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203307"/>
            <a:ext cx="8127000" cy="20743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D　①行之有效:实行起来有成效,多指政策、方针。②汗牛充栋:形容藏书很多。句中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用来形容“模型”多,用错对象。③等而下之:由这一等再往下,指比这一等差。④乐不思蜀: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蜀汉亡国后,后主刘禅被安置在魏国的都城洛阳。一天,司马昭问他想不想念西蜀,他说“此间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乐,不思蜀”。后来泛指乐而忘返。⑤滥竽充数:指没有真正的才干,而混在行家里面充数,或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拿不好的东西混在好的里面充数。不合语境。⑥滔滔不绝:形容连续不断,多指话多。此处用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来形容“脏空气”,对象有误。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119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4.(2017山东,16,4分)在下面语段横线处填上恰当的关联词语,使整段文字语意连贯,合乎逻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辑。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网络围观中貌似人人都有维护道德的责任感,①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这种责任感大多只局限于对他人行为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的评判,而缺乏对自身行为的省察;②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,网络上有再多的道德言论,也往往难以转化为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现实行动。有道德热情的义愤填膺③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重要,但我们更应该以切实的责任意识为出发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点,以敢于担当的实际行动为落脚点,④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网络围观也只能是纸上谈兵。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205955"/>
            <a:ext cx="8127000" cy="307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①但是　②所以　③固然　④否则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40000" y="3531262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本语段①处前后两个是转折关系,故应填“但是”;②处后面的内容是结果,故应填“所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以”;③处由后面“但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……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更应该”可知,应为让步假设关系,故应填“固然”;④处后面讲的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是否定假设下可能产生的结果,故应填“否则”。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5.(2017江苏,1)在下面一段话的空缺处依次填入词语,最恰当的一组是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刺绣画艺术,就是以绘画为稿本,以针黹、缣帛为绣材的艺术再创作。在其传承与发展过程中,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无数绣娘以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的工匠精神,创作出令人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的作品。它们或如摄影般写实,或如油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画般立体,或姿态婀娜,或设色古雅,可谓争奇斗艳,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A.精益求精　　耳目一新　　美不胜收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B.励精求治　　刮目相看　　美不胜收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C.精益求精　　刮目相看　　数不胜数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D.励精求治　　耳目一新　　数不胜数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40000" y="3920335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A　精益求精:指已经很好了,还要求更好。励精求治:振作精神,想办法把国家治理好。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耳目一新:听到的看到的跟以前完全不同,感到很新鲜。刮目相看:用新的眼光来看待。美不胜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收:美好的东西太多,一时看不过来。数不胜数:数也数不过来,形容很多。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40000" y="4974720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疑难突破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此题难在对“励精求治”的理解上。其实,只要知道这个成语只能用于国家领导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人,就很容易排除B、D两项。语境赞美绣娘们创作的作品,不能用“刮目相看”,这里不存在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与过去相比较的情况,不能说作品“令人刮目相看”。由此可排除C项。语境是强调刺绣画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艺术之美,而不是强调其多,应用“美不胜收”,进一步印证答案为A。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6.(2016山东,4)下列各句中,加点的成语使用正确的一项是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A.旅游业已成为当地经济发展的支柱产业,这里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巧夺天工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的自然美景闻名天下,每年都吸引大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量游客前来观赏。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B.持续多日的强降雨导致部分地区山洪暴发,农田被淹,房屋倒塌,灾情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扣人心弦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,相关部门正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全力以赴组织救灾。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C.两位多年未见的战友在火车上意外相逢,他们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一见如故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,回忆起一同出生入死的战斗经历,不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禁感慨万千。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D.没有强大的创新设计、生产制造能力,国家实力的提升就无从谈起,民族复兴的宏伟蓝图也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只能是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空中楼阁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4206087"/>
            <a:ext cx="8127000" cy="1366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D　A.巧夺天工:精巧的人工胜过天然,形容技艺极其精巧。使用对象错误。B.扣人心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弦:形容诗文、表演等有感染力,使人心情激动。用错对象。C.一见如故:初次见面就很相投,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像老朋友一样。望文生义。D.空中楼阁:多用来比喻虚幻的事物或脱离实际的理论、计划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等。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8253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7.(2016天津,2)依次填入下面语段横线处的词语,最恰当的一组是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何必执意认出每一个字?墨迹浓淡枯腴,运笔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,或者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如山,或者细若游丝,抚摸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得到搏动于撇捺点画之间的内心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,跌宕错落,奔走踊跃,蓬勃之势潮水般地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过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纸面,这就是懂得草书了。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A.抑扬顿挫　　凝重　　波动　　淌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B.顿挫缓急　　凝重　　波澜　　涌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C.抑扬顿挫　　厚重　　波澜　　淌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D.顿挫缓急　　厚重　　波动　　涌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848897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B　第一处,“抑扬顿挫”指声音高低起伏和停顿转折,用来修饰“运笔”不合适,应用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“顿挫缓急”,排除A、C两项;第三处,“波动”比“波澜”起伏大,与“撇捺点画之间”搭配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的应是“内心波澜”,排除D项。故选B。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8.(2016浙江,3)下列各句中,加点的词语运用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不正确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的一项是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A.他爱好广泛,喜欢安静的棋类运动,对热闹的纸牌游戏也来者不拒;欣赏通俗感性的流行歌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曲,对庄重恢宏的交响乐也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甘之如饴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B.荧屏上,他沉着大方,点评时事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亦庄亦谐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,精辟的见解让人折服;镜头外,他开朗乐观、热心助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人,是邻居、朋友心中的活雷锋。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C.虽然最初并不相信自己涉嫌犯罪,但由于电话那头的骗子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言之凿凿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,加上所谓最高检的“全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国通缉公告”,信息闭塞的受害人最终成了骗子的猎物。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D.在媒体的长枪短炮前,明星们也许悟出了言多必失的道理,鲜有人会在聚光灯前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竹筒倒豆子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少说、不说成了他们自我保护的明智选择。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40000" y="4277525"/>
            <a:ext cx="8127000" cy="1366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　A.甘之如饴:甘愿承受艰难、痛苦。语境中没有“艰难、痛苦”之意。B.亦庄亦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谐:形容既严肃又风趣。(指讲话或文章的内容)既庄重正派,又幽默活泼。C.言之凿凿:形容话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说得有根有据,非常肯定,即说话有真凭实据。D.竹筒倒豆子:比喻把事实全部说出来,没有隐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瞒。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9.(2015山东,4)下列各句中,加点的成语使用正确的一项是(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A.新闻发布会上,他讲话仅用了八分钟,简洁明了,新闻性、针对性强,没有一句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穿靴戴帽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的空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话套话。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B.联合国大会曾经两次召开会议,讨论是否应该废除死刑的问题,但因各方立场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南辕北辙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,讨论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无果而终。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C.本届展销会邀请到了安徽、浙江、上海等地知名企业,湖笔、宣笔、徽墨、宣纸、歙砚等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文房四宝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济济一堂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D.写一篇小说并不太难,但要想让自己的作品在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擢发难数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的小说中引起读者广泛关注,就不那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么容易了。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40000" y="4206087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A　A.穿靴戴帽:比喻写文章或讲话中套用一些空洞说教。B.南辕北辙:心里想往南去,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却驾车往北走。比喻行动和目的相反。不合语境。C.济济一堂:形容许多有才能的人聚集在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一起。使用对象错误。D.擢发难数:形容罪恶多得像头发那样,数也数不清。使用对象错误。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10.(2015安徽,16)下列各句中,加点的词语使用恰当的一句是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A.于敏院士在我国首颗氢弹的成功研制上功勋卓著,然而他淡泊名利,婉拒“氢弹之父”的称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号,其人品胸襟,令人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高山仰止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B.在东海舰队组织的此次实战演练中,我军的反水雷舰艇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倾巢而出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,成功扫除了“敌军”在航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道上隐蔽布设的多枚新型水雷。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C.某些管理机构缺乏“大数据思维”,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以邻为壑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,不与相关机构共享信息资源,公共数据中心的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建设将有助于改变这种状况。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D.现代舞剧《十面埋伏》,以其色彩浓重的舞台背景、风格鲜明的京剧音乐以及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刚柔相济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舞者形体,一举征服了现场观众。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40000" y="4206087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A　A.高山仰止:像仰望高山那样,对伟大的人物表示仰慕和崇敬。使用正确。B.倾巢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而出:出动全部力量(多含贬义)。褒贬不当。C.以邻为壑:拿邻国当作大水坑,把本国洪水排泄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到那里去,比喻把灾祸推给别人。不合语境。D.刚柔相济:刚强的和柔和的互相补充,使恰到好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处。多指为人处世,不能指“舞者形体”。使用对象错误。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527591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1.(2013课标全国Ⅱ,13)下列各句中,加点的成语使用恰当的一项是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A.荆山之巅的大禹雕像头戴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栉风沐雨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的斗笠,手握开山挖河的神锸,脚踏兴风作浪的蛟龙,再现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了他与洪水搏斗的雄姿。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B.京剧大师梅兰芳先生不仅在舞台上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风姿绰约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,在日常生活中也气度不凡,无论何时何地,他总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能让人为之倾倒。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C.最近几年,由于市场竞争加剧,小家电生产企业加速整合,目前只剩下五六家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分庭抗礼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,占据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了全省60%的市场份额。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D.家庭条件的优越和父母的溺爱,养成了他傲慢狂妄的个性,不管对谁都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侧目而视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,一副天不怕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地不怕的小霸王样子。</a:t>
            </a:r>
            <a:endParaRPr lang="zh-CN" altLang="en-US" dirty="0"/>
          </a:p>
        </p:txBody>
      </p:sp>
      <p:sp>
        <p:nvSpPr>
          <p:cNvPr id="3" name="TextBox 11"/>
          <p:cNvSpPr txBox="1"/>
          <p:nvPr/>
        </p:nvSpPr>
        <p:spPr>
          <a:xfrm>
            <a:off x="3214678" y="1062815"/>
            <a:ext cx="2380780" cy="4001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组</a:t>
            </a:r>
            <a:r>
              <a:rPr lang="en-US" altLang="x-none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教师专用题组</a:t>
            </a:r>
            <a:endParaRPr lang="en-US" altLang="zh-CN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2"/>
          <p:cNvSpPr txBox="1"/>
          <p:nvPr/>
        </p:nvSpPr>
        <p:spPr>
          <a:xfrm>
            <a:off x="540000" y="4706153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B　A.栉风沐雨:形容奔波劳碌,不避风雨。一般用作谓语。B.风姿绰约:形容人的风度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姿态非常优美。一般用来形容女子。这里用来形容舞台上的梅兰芳是正确的。C.分庭抗礼: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指双方平起平坐,实力相当,可以抗衡。只能用于两方,不能用于“五六家”。D.侧目而视:指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不敢从正面看,斜着眼睛看,形容畏惧而又愤恨。不合语境。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2.(2013课标全国Ⅰ,13)下列各句中,加点的成语使用恰当的一项是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A.他性格比较内向,平时沉默寡言,但是一到课堂上就变得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振振有词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,滔滔不绝,所以他的课很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受学生欢迎。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B.泰山几千年来都是文人墨客们向往的圣地,在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浩如烟海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的中华典籍中,留下了众多颂扬泰山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的诗词文章。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C.张经理语重心长的一席话,如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电光石火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,让小余心头郁积的阴霾顿时消散,再次燃起争创销售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佳绩的激情。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D.迅速崛起的快递行业,经过几年的激烈竞争,大部分企业都已经转行或倒闭了,市场上只剩他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们几家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平分秋色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4277525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B　A.振振有词:形容理由似乎很充分,说个不休。属于褒贬颠倒。B.浩如烟海:形容文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献、资料等非常丰富。符合语境。C.电光石火:比喻瞬息即逝的事物。属于对象误用。D.平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分秋色:比喻双方各占一半。属于对象误用,逻辑错误。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3.(2012课标全国,13)下列各句中,加点的成语使用恰当的一项是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A.这位姑娘天生就眼睛深凹,鼻梁挺直,头发卷曲,身材苗条,好似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芝兰玉树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,在黄皮肤黑眼睛的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国度里,很容易被人认出。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B.为化解部分旅客的不满情绪,他们设立了“旅客投诉中心”,此举说明他们不光有良好的服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务意识,还有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闻过则喜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的雅量。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C.一名惯偷在车站行窃后正要逃跑,两位守候多时的反扒队员突然拦住他的去路,二人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上下其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手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地将他摁倒,结果人赃俱获。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D.旧的梦想总是被新的梦想代替,很少有人能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从一而终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地记住自己做过的华丽缥缈的梦,因为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现实需要人们不断地调整梦想。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4277525"/>
            <a:ext cx="8127000" cy="1366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B　A.芝兰玉树:本比喻高尚人子弟,后亦用作对优秀子弟的美称。使用对象不当。B.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闻过则喜:听到别人指出自己的缺点、错误就感到高兴。形容虚心,对自己要求严格。C.上下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其手:指玩弄手法,暗中作弊。望文生义。D.从一而终:封建时代的爱情婚姻观念,认为女子一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生只可嫁一个丈夫。望文生义。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5912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方法技巧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掌握成语设误七大类型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(1)望文生义。如“在户外锻炼一定要量入为出,以步行为宜”,“量入为出”望文生义。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(2)用错对象。如“双手也情不自禁地颤抖起来”,“情不自禁”只能指人,用错对象。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(3)褒贬误用。如“上网资费全面下调,广大用户对此弹冠相庆”,“弹冠相庆”为贬义,此处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褒贬误用。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(4)谦敬错位。如“您有什么困难尽管说,我一定鼎力相助”,“鼎力相助”是敬辞,此处谦敬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失当。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(5)搭配失当。如“张大妈爱干净是出了名的,家中物品总是摆放得有条不紊”,“有条不紊”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是做事有条理,有次序,一点儿不乱,不能与“摆放”连用。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(6)形近混淆。如“骇人听闻”与“耸人听闻”,前者多指社会上发生的坏事使人吃惊,凭此与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后者区别。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(7)不符语境。如“他一家三口其乐融融,相濡以沫”,“相濡以沫”指在困境中互相救助,与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句中幸福的氛围不符。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4.(2011课标全国,13)下列各句中,加点的成语使用不恰当的一项是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A.近代中国内忧外患,强烈的社会责任感促使知识分子自觉自愿又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步履维艰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地开始了从器物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技术到思想文化的现代性追求。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B.经过长达两个星期的鏖战,本届世界锦标赛最终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尘埃落定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,中国队在赛程极其不利的情况下,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克服重重困难,获得冠军。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C.有人认为天才之作总是合天地之灵气,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妙手偶得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,据说《蓝色多瑙河》就是作者在用餐时灵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感一来随手写在袖口上的。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D.碳排放过量会给地球生态环境带来严重的危害,如果不设法加以遏制,必然会威胁人类生存,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全球性大灾难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指日可待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40000" y="4206087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D　A.步履维艰:行走艰难。B.尘埃落定:比喻事情有了结局或结果。C.妙手偶得:形容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文学素养深的人偶然间所得到的。D.指日可待:(事情、希望等)不久就可以实现。使用对象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不当。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5.(2010课标全国,13)下列各句中,加点的成语使用不恰当的一项是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A.看到果农家里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汗牛充栋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的黄灿灿的橙子,我深感欣慰,因为这说明我们开发的新品种产量高,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品质好。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B.有些人取得一点成绩,便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自命不凡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,洋洋自得,尾巴都翘到天上去了,这样的人终究不会有大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的作为。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C.对那些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少不更事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的年轻人,我们不仅要多加指导,还要给他们更多的锻炼机会,使他们尽快地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成熟起来。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D.开发商们对商品房面积的计算方式一直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讳莫如深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,由此导致的开发商与业主之间的经济纷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争经常发生。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4277525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　A.汗牛充栋:形容书籍极多。用在此处,不合语境。B.自命不凡:自以为很了不起、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不平凡。C.少不更事:指人年纪轻,经历的事不多,缺少经验。D.讳莫如深:紧紧隐瞒。B、C、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D三项均符合语境,故使用正确。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6.(2014大纲全国,2)下列各句中,加点的成语使用恰当的一项是(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A.在评价某些历史人物时,我们不能只是简单地对他们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盖棺论定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,还应该特别注意研究他们的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人生经历和思想变化轨迹。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B.这把吉他是我最要好的朋友出国前存在我这里的,本来说存一年,结果朋友一直没回来,这吉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他到现在已经由我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敝帚自珍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了十年。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C.最美的是小镇的春天,草长莺飞,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风声鹤唳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,走进小镇就如同置身于世外桃源,来此旅游的人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一定会被这里的美丽景色深深吸引。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D.这个剧院的大型话剧、歌剧等演出票价不菲,让许多有艺术爱好而又收入不高的普通人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叹</a:t>
            </a:r>
            <a:r>
              <a:t/>
            </a:r>
            <a:br/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为观止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,无法亲临现场享受艺术大餐。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40000" y="4277525"/>
            <a:ext cx="8127000" cy="1366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A　A.盖棺论定:指一个人的是非功过到死后做出结论。使用正确。B.敝帚自珍:破扫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帚,自己当宝贝爱惜,比喻东西虽不好,可是自己珍视。吉他是朋友的,不是“我”的。使用对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象错误。C.风声鹤唳:形容惊慌疑惧。不合语境。D.叹为观止:指赞美看到的事物好到极点。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望文生义。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7.(2011大纲全国,2)下列各句中,加点的成语使用恰当的一项是(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A.我读过弗莱的著作,很喜欢他那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高屋建瓴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的气势和包罗万象的体系,更欣赏他努力摆脱主观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印象式品评的文学批评方法。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B.奚羽先生指导弟子写论文时强调,学术论文要有的放矢,论证严密,语言准确而简洁,不能模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棱两可,也不能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繁文缛节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C.这是一家国家级出版社,近几年来,出版了很多深受读者尤其是在校大学生喜爱的精品图书,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不少作家都对它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趋之若鹜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D.虽然已经是晚上了,但候车大厅里依然人来人往,热闹非凡,大喇叭的广播声、商贩的叫卖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声、孩子的哭泣声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不绝如缕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40000" y="4270860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A　A.高屋建瓴:在房顶上用瓶子往下倒水,形容居高临下的形势。B.繁文缛节:烦琐而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不必要的礼节,也泛指烦琐多余的事项。只能用于形容礼节、事项,而不能用于文章。C.趋之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若鹜:像鸭子一样,成群地跑过去,形容许多人争着去追逐某种事物。贬义词。D.不绝如缕:像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细线一样连着,差点儿就要断了,多形容局势危急或声音细微悠长。此处说叫卖声、孩子的哭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泣声不间断,是渲染热闹气氛的,用在此处不合语境,可改为“不绝于耳”。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8.(2015广东,2)下面语段中画线的词语,使用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不恰当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的一项是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石钟山上那些错落有致的奇石以及记载着天下兴衰的石刻令人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叹为观止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。石钟山的名字也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叫得奇,围绕这一名字的由来,人们展开了激烈的争论。卷入这场争论的,有名扬四海的文人墨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客,也有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戎马倥偬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的赳赳武夫,还有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名不见经传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的山野村人。无论结果如何,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不容置喙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的是,石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钟山因此更加有名了。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A.叹为观止　　B.戎马倥偬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C.名不见经传　　D.不容置喙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40000" y="3491707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D　A.叹为观止:指赞美看到的事物好到极点。B.戎马倥偬:形容军务繁忙。C.名不见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经传:指人没有名声,或论述没有根据。D.不容置喙:指不容许别人插嘴说话。可改为“毋庸置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疑”。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9.(2014山东,4)下列各句中,加点的成语使用正确的一项是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A.严冬的夜晚,凛冽的北风从后窗缝里灌进来,常常把人们从睡梦中冻醒,让人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不寒而栗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B.这次军事演习,蓝军一度处于劣势,他们在关键时刻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反戈一击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,才夺回了战场上的主动权。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C.在座谈会上,代表们结合实际情况,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广开言路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,畅所欲言,为本地区的经济发展献计献策。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D.从文章风格看,《庄子》奇幻,《孟子》雄辩,《荀子》浑厚,《韩非子》峻峭,实在是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各有千</a:t>
            </a:r>
            <a:r>
              <a:t/>
            </a:r>
            <a:br/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秋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40000" y="3205955"/>
            <a:ext cx="8127000" cy="1366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D　A.不寒而栗:不寒冷而发抖,形容非常恐惧。此处属望文生义。B.反戈一击:比喻掉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转头来反对自己原来所属的或拥护的一方。与语境不合。C.广开言路:尽量给下属和群众创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造发表意见的条件。此处使用对象不当。D.各有千秋:各有各的存在价值,各有所长,各有特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色。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10.(2014辽宁,13)下列各句中,加点的成语使用不恰当的一项是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A.在全省经济发展座谈会上,李教授的讲话直击时弊,同时又颇具前瞻性,对于当前经济工作而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言,可谓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空谷足音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B.他对市场发展趋势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洞若观火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,在市场竞争中游刃有余,这与他曾在国企和外企工作、后来又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自己创业的经历有关。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C.张先生在这所大学从事教学和研究工作三十余年,学问炉火纯青,性格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外圆内方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,所以既受尊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重,又有很多朋友。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D.这位书法家书写作品,不管十几个字还是几十个字,都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倚马可待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,一气呵成,并且字里行间显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示出令人振奋的豪情。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40000" y="4262827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　A.空谷足音:在空寂的山谷里听到人的脚步声,比喻难得的音信、言论或事物。B.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洞若观火:形容看得清楚明白。C.外圆内方:指人外表随和,内心却很严正。D.倚马可待:形容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文思敏捷,写文章快。使用对象不当。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11.(2014安徽,17)下列各句中,加点的词语使用恰当的一句是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A.2013年,广州恒大足球队问鼎亚冠联赛,结束了中国俱乐部足球队二十余年无缘亚洲冠军的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局面,这对处于低谷之中的中国足球来说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弥足珍贵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B.随着4G时代的到来,国产智能手机纷纷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登堂入室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,截至今年第一季度,联想、华为、中兴和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小米等品牌手机在全球市场已占有三分之一的份额。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C.近两年,我国发明专利申请和授权的数量快速增长,专利申请质量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蒸蒸日上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,这表明我国专利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申请结构进一步优化,自主创新能力进一步增强。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D.去年我国电子商务交易总额高达10万亿元,其中网络商品零售额超过了1.8万亿元,凭此成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绩,我国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当仁不让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地跃居全球网络商品零售榜首。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4206087"/>
            <a:ext cx="8127000" cy="17200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A　A.弥足珍贵:更加值得珍爱、重视。B.登堂入室:比喻学问或技能由浅入深,循序渐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进,达到更高的水平。也说升堂入室。此处为望文生义。C.蒸蒸日上:形容事业天天向上发展,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十分兴旺。使用对象不当。D.当仁不让:泛指遇到应该做的事,积极主动去做,不退让。不合语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境,句中“跃居全球网络商品零售榜首”是客观地陈述事情结果,没有“积极主动去做”的意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思。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12.(2013辽宁,13)下列各句中,加点的成语使用不恰当的一项是(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A.爸爸工资不高,妈妈没有稳定的工作,生活拮据,但他们兄弟二人都很懂事,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让枣推梨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,关系融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洽,很受邻居们喜爱。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B.他潜心于文字学研究,身居书斋十多年,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焚膏继晷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,颇下了一番“头悬梁锥刺股”的功夫,终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于取得了令人瞩目的成就。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C.小李考虑问题总是出于公心,勇担责任,从不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患得患失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,所以在这个有着十年奋斗历程的团队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中威望很高。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D.我攀过陡峭的崖壁,历尽艰辛,登上绝顶,放眼望去,天无涯际,顿觉自己渺小,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登高自卑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之感油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然而生。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40000" y="4277525"/>
            <a:ext cx="8127000" cy="20743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D　A.让枣推梨:形容兄弟互相友爱。让枣,南朝(梁)王泰的故事。《南史·王泰传》: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“年数岁时,祖母集诸孙侄,散枣栗于床上,群儿竞之,泰独不取。”推梨,汉代孔融的故事。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《后汉书·孔融传》唐代李贤注引孔融家传:“年四岁时,每与诸兄共食梨,融辄引小者。大人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问其故,答曰:‘我小儿,法当取小者。’”B.焚膏继晷:点燃灯烛来接替日光照明,形容夜以继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日地用功读书或努力工作(膏,灯油;晷,日影)。C.患得患失:指对于个人的利害得失斤斤计较。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D.登高自卑:要攀登高山就得从底下开始。比喻事情循序进行。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214308"/>
            <a:ext cx="8127000" cy="38849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1.(2018四川广元一诊,17)下列各句中加点成语的使用,全都不正确的一项是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①建成富强、民主、文明、和谐、美丽的家园,人人置身于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海晏河清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、朗朗乾坤的社会环境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中,该多么美妙!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②电子支付逐渐成为潮流,现金社会的发展已到顶点,无现金社会即将到来,纸币可能成为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明日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黄花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③2017年的楼市调控,一直在持续进行中。“银十”传统楼市销售旺季过半,全国楼市依然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瘟不火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④飓风“厄玛”步步逼近,沿线国家和地区都已进入紧急状态,民众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拭目以待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,准备迎接它的到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来。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⑤《朗读者》,一档开播即火的节目,再次让董卿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炙手可热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,这个端庄大气、满腹诗书的女子已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圈粉无数。</a:t>
            </a:r>
            <a:endParaRPr lang="zh-CN" altLang="en-US" dirty="0"/>
          </a:p>
        </p:txBody>
      </p:sp>
      <p:grpSp>
        <p:nvGrpSpPr>
          <p:cNvPr id="3" name="组合 7"/>
          <p:cNvGrpSpPr/>
          <p:nvPr/>
        </p:nvGrpSpPr>
        <p:grpSpPr>
          <a:xfrm>
            <a:off x="3275154" y="919939"/>
            <a:ext cx="2543175" cy="549275"/>
            <a:chOff x="3899266" y="4430468"/>
            <a:chExt cx="1716088" cy="371475"/>
          </a:xfrm>
        </p:grpSpPr>
        <p:pic>
          <p:nvPicPr>
            <p:cNvPr id="4" name="Picture 2" descr="E:\2016年\图书出版\2017版 53B教参\教参课件\栏目图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99266" y="4430468"/>
              <a:ext cx="1716088" cy="3714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6"/>
            <p:cNvSpPr/>
            <p:nvPr/>
          </p:nvSpPr>
          <p:spPr>
            <a:xfrm>
              <a:off x="4069440" y="4456352"/>
              <a:ext cx="946098" cy="3113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三年模拟</a:t>
              </a:r>
            </a:p>
          </p:txBody>
        </p:sp>
      </p:grpSp>
      <p:sp>
        <p:nvSpPr>
          <p:cNvPr id="6" name="TextBox 11"/>
          <p:cNvSpPr txBox="1"/>
          <p:nvPr/>
        </p:nvSpPr>
        <p:spPr>
          <a:xfrm>
            <a:off x="2214546" y="1374309"/>
            <a:ext cx="4709944" cy="8899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140"/>
              </a:spcBef>
              <a:buNone/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A组 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201</a:t>
            </a: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6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—201</a:t>
            </a: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8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年高考模拟·基础题组</a:t>
            </a:r>
            <a:endParaRPr lang="zh-CN" altLang="en-US" sz="20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indent="0" algn="ctr" eaLnBrk="0" latinLnBrk="1" hangingPunct="0">
              <a:lnSpc>
                <a:spcPct val="150000"/>
              </a:lnSpc>
              <a:spcBef>
                <a:spcPts val="140"/>
              </a:spcBef>
              <a:buNone/>
            </a:pPr>
            <a:r>
              <a:rPr lang="en-US" altLang="zh-CN" sz="1400" b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(时间</a:t>
            </a:r>
            <a:r>
              <a:rPr lang="en-US" altLang="zh-CN" sz="1400" b="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：30</a:t>
            </a:r>
            <a:r>
              <a:rPr lang="en-US" altLang="zh-CN" sz="1400" b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分钟   分值</a:t>
            </a:r>
            <a:r>
              <a:rPr lang="en-US" altLang="zh-CN" sz="1400" b="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：30</a:t>
            </a:r>
            <a:r>
              <a:rPr lang="en-US" altLang="zh-CN" sz="1400" b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分)</a:t>
            </a:r>
            <a:endParaRPr sz="1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2.(2016课标全国Ⅲ,13)下列各句中加点成语的使用,全都正确的一项是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①这块神奇的土地上,既有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浩如烟海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的传统文化典籍,也有丰富多彩的民俗文化和各种流派的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现代艺术,这些都深深吸引着前来参观的外国友人。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②今年的元宵晚会上,著名豫剧演员小香玉将《谁说女子不如男》唱得字正腔圆、声情并茂,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令观众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刮目相看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、赞叹不已。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③最近出版的长篇小说《雪莲花开》通过对藏族姑娘卓玛的人生历程的叙述,表现了她鲜明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的民族性格和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一言九鼎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的诚信精神。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④经过周密的调查,公安人员终于掌握了在逃人员的行踪,然后兵分三路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按图索骥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,一举将他们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全都缉拿归案。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⑤这几幅书法作品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笔走龙蛇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、流畅飘逸,在本次春季拍卖会上甫一亮相,就引起了国内外藏家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的极大兴趣。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⑥天寒地冻、滴水成冰的季节终于过去,春天在大家的盼望中姗姗而来,到处都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涣然冰释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,生机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勃勃。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A.①②④　　B.①④⑤　　C.②③⑥　　D.③⑤⑥</a:t>
            </a:r>
            <a:endParaRPr lang="zh-CN" altLang="en-US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0595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⑥个别干部走访慰问群众不过是“走秀”而已,这种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蜻蜓点水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式的慰问不仅不能送去党的温</a:t>
            </a:r>
            <a:endParaRPr lang="zh-CN" altLang="en-US" sz="16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暖,反而让群众寒心。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A.①④⑤　　B.②③④　　C.③④⑤　　D.①②⑥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134385"/>
            <a:ext cx="8127000" cy="20732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C　①海晏河清:晏,平静。黄河的水清了,大海也平静了。用来形容天下太平。②明日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黄花:比喻已失去新闻价值的报道或已失去应时作用的事物。③不瘟不火:指表演既不沉闷也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不过火。此处应用“不温不火”。④拭目以待:擦亮眼睛等待着,形容殷切期望或密切关注事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态的动向及结果。此处应用“严阵以待”。⑤炙手可热:手一挨近就感觉热。形容气焰很盛,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权势很大。用在此处,褒贬失当。⑥蜻蜓点水:比喻只轻微地触及事物的表面,形容做事肤浅不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深入。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9444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2.(2018广西柳州一模,17)下列各句中加点成语的使用,全都不正确的一项是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①经过五年的学徒生活,他已经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薄技在身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,多次萌生出山闯荡一番的念头,只是想到师傅恩重如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山,不忍开口说出此事。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②在全面从严治党这个问题上.我们不能有松口气、歇歇脚、打好一仗就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一劳永逸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的想法,更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不能存有见好就收的想法。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③张少威和平金侠一边向落水老人施救,一边大喊救人,一位摆面摊的男子闻讯跑来,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三人成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虎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,终于把老人救上岸来。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④对于此次“红黄蓝事件”中的涉军谣言,一些公众人物竟然在不明真相的情况下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推波助澜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严重抹黑了人民军队的形象。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⑤在这幅剧照上,功夫宗师洪金宝饰演的俞大猷将军,身着战甲,手握军刀,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目光如炬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,不平倭患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誓不休的雄心呼之欲出。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⑥在南宁到柳州的高铁餐厅里,我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不期而遇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了十年未见面的江华同学,没想到当年其貌不扬的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他如今已是满腹经纶的学者了。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A.①③⑥　　B.①④⑤          C.②③⑤　　D.②④⑥</a:t>
            </a:r>
            <a:endParaRPr lang="zh-CN" altLang="en-US" sz="1600" dirty="0" smtClean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A　①薄技在身:微小的技能,常用来谦称自己的技艺。此处使用对象错误。②一劳永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逸:辛苦一次,把事情办好,以后就不再费事了。③三人成虎:比喻谣言重复多次,就能令人信以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为真。此处望文生义。④推波助澜:比喻促使或助长事物(多指坏的事物)的发展,使扩大影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响。⑤目光如炬:眼光像火炬那样亮,形容见识远大。⑥不期而遇:没有约定而意外地相遇。该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成语是不及物动词,此处语法失当。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9444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3.(2018云南昆明一测,17)下列各句中加点成语的使用,全都不正确的一项是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①云贵高原海拔一般在2 000~4 000米,要想全面建设小康社会,实现中华民族伟大复兴的“中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国梦”,就要在这些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山高水低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的地方扎实做好精准扶贫工作。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②校园欺凌事件其实较为普遍,但社会对其危害性认知不足,学校不愿意张扬,家长们也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投鼠忌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器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,这使得多数校园欺凌事件最后都以私了结束。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③每年九月开学之后,大学校园就迎来了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多事之秋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:社团招新、学生会补充血液、“迎新杯”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球类比赛、迎新晚会等活动。这给刚进入大学的新生提供了良好的个性展示舞台。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④西藏自治区林业厅公布了对追赶藏羚羊拍照事件的处理结果,7名涉事人员被处以每人1.5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万元罚款的行政处罚,网友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拍手称快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⑤《孟婆汤》一文写了作者自己和因车祸而脑损伤的母亲之间的故事,感情真挚,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不赞一词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,最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终获得了“2017年第五届新少年作文大赛”高中组一等奖。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⑥在国际社会的积极斡旋下,叙利亚政府军与叙利亚自由军于日前达成协议,终于结束了这场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持续五年之久的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热火朝天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的内战。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A.②④⑤　　B.①③⑥          C.①②⑤　　D.③④⑥</a:t>
            </a:r>
            <a:endParaRPr lang="zh-CN" altLang="en-US" sz="1600" dirty="0" smtClean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B　①山高水低:指意外发生的不幸事情(多指死亡)。此处望文生义。②投鼠忌器:要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打老鼠又怕打坏了它旁边的器物。比喻想打击坏人而又有所顾忌。③多事之秋:事故或事变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多的时期,多指动荡不安的政局。④拍手称快:拍着手喊痛快,多形容仇恨或公愤得到消除,正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义得到伸张后的快意。⑤不赞一词:原指文章写得很好,别人不能再添一句话。⑥热火朝天:形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容场面、情绪或气氛热烈高涨。用在此处,不合语境。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9444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4.(2018贵州贵阳一测,17)下列各句中加点成语的使用,全都正确的一项是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①今天和老师促膝谈心,老师的一席话虽不是什么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崇论宏议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,但却是发自肺腑,句句实在,没有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套话和假话,让我倍增前行的动力。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②女性作者的文笔,常以柔情似水、细腻委婉见长,虽非个个如此,但说大多数是这样,应该算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持平之论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③现实生活中,一些人在年轻时满腔热血,胸怀理想,但走上领导岗位后,却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胸无城府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,思想僵化,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甚至走上了贪赃枉法的道路。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④小时候的张衡半夜数星星,说自己长大后要成为一名科学家,没想到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一语成谶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,后来他成了汉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代著名的天文历法大家。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⑤这个超市占地面积很大,管理规范,货物排列得井井有条,让顾客一进门就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了如指掌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,很快就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可以找到自己想要的东西。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⑥抗战期间,虽然中华大地已经“安放不下一张平静的书桌了”,但一些内迁的大学依旧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弦歌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不绝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,书写了教育史上的传奇。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A.②④⑥　　B.②③⑤        C.①②⑥　　D.①③⑤</a:t>
            </a:r>
            <a:endParaRPr lang="zh-CN" altLang="en-US" sz="1600" dirty="0" smtClean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C　①祟论宏议:指高超的见解和议论。②持平之论:指公正的言论。③胸无城府:比喻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人的襟怀坦荡,无所隐匿。用在此处,褒贬失当。④一语成谶:一句(不好的)话说中了。用在此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处,不合语境。⑤了如指掌:好像指着自己的手掌给人看一样,形容对情况非常清楚。用在此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处,不合语境,因为句中是说顾客一眼就看得很清楚。⑥弦歌不绝:指某事一直没有中断。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9444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5.(2018广西南宁一模,17)下列各句中加点成语的使用,全都不正确的一项是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①在城市规划过程中,应该利用现代化互联网络,把资源效用发挥得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大快人心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,从而使城市真正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成为节约型、环保型的城市。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②备受瞩目的“复兴号”高铁将在春运期间继续扩大开行范围,让更多的小伙伴在返乡途中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有目共睹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“复兴号”高铁的风采。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③在生态保护的基础上,合理发展乡村旅游,的确是振兴传统乡村、攻克脱贫难题的一把金钥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匙,但也万不能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急功近利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④学术不端关乎整个社会的风气,起初大家对这样的行为深恶痛绝,但全社会诚信的缺失,竟然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让人对此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习以为常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⑤“寻找大国良师”活动组委会发出声明:对包办投票、恶意刷票、技术作弊等弄虚作假者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严惩不贷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,以保证评选活动的公正公平。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⑥全球摩天大楼落成数量在2017年创下新高,中国共建成77幢,但对于这些摩天大楼,传统人士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无可厚非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地表达了他们的不满。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A.①②⑥　　B.①③⑤          C.②④⑤　　D.③④⑥</a:t>
            </a:r>
            <a:endParaRPr lang="zh-CN" altLang="en-US" sz="1600" dirty="0" smtClean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　①大快人心:指坏人受到惩罚或打击,使大家非常痛快。用在此处,不合语境。②有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目共睹:凡是有眼睛的人都能看见,形容事实极其明显。不能接宾语。③急功近利:急于追求目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前的成效和利益。④习以为常:常做某种事情或常见某种现象,成了习惯,就觉得很平常了。⑤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严惩不贷:严厉惩处,不加宽恕。⑥无可厚非:不可过分指摘,表示虽有缺点,但是可以理解或原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谅。用在此处,不合语境。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830051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疑难突破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第①句说充分发挥资源效用,应用“淋漓尽致”。第②句中,“有目共睹”后面不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能带宾语“风采”,可用“一睹”。第⑥句中,“无可厚非”应改用“直截了当”。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6.(2017四川南充二诊,17)下列各句中加点成语的使用,全都正确的一组是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①旅游业已成为当地经济发展的支柱产业,这里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巧夺天工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的自然美景闻名天下,每年都吸引大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量游客前来观赏。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②鲁迅杂文的语言,多一字会显冗余,少一字则显不足,妙喻层出,讽刺深刻,旁征博引,可谓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一字</a:t>
            </a:r>
            <a:r>
              <a:t/>
            </a:r>
            <a:br/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千金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,充分展示了作者非凡的文字功底。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③进入工业革命时代后,民众生活明显改变,咖啡成为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下里巴人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的重要食品。当时,工人的生活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环境恶劣,工作时间长,咖啡成为保持精力的必需品。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④1978年邓小平疾呼:“再不实行改革,我们的现代工业化事业和社会主义事业就会被葬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送。”这样的判断,现在听来,依然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振聋发聩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⑤马克思、恩格斯认为,“全部历史的过程”不是由那些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自命不凡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的思想家或少数杰出人物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所决定的,而是“决定于活生生的人民群众本身的发展”。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⑥近年来发生的多起搀扶老人反被讹诈的事件,使许多人面对摔倒的老人变得犹豫不决,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期期</a:t>
            </a:r>
            <a:r>
              <a:t/>
            </a:r>
            <a:br/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艾艾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A.①②④　　B.②④⑤　　C.③④⑤　　D.④⑤⑥</a:t>
            </a:r>
            <a:endParaRPr lang="zh-CN" altLang="en-US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62815"/>
            <a:ext cx="8127000" cy="24264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　①浩如烟海:形容文献、资料等非常丰富。在此形容文化典籍恰当。②刮目相看: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用新的眼光来看待。本句中并未提到观众以前的看法,也就无所谓新的眼光,所以此处使用不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当。③一言九鼎:一句话的分量像九鼎那样重,形容所说的话分量很重,作用很大。本句中用来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形容诚信精神不当。④按图索骥:按照图像寻找好马,比喻按照死规矩机械、呆板地做事,也泛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指按照线索寻找目标。本句用的是后一个意思。⑤笔走龙蛇:形容书法笔势雄健活泼。符合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本句语境。⑥涣然冰释:形容嫌隙、疑虑、误会等完全消除。这个成语现在只用其比喻义,本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句误用了其字面意义。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B　①巧夺天工:精巧的人工胜过天然,形容技艺极其精巧。用于“自然美景”不当。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②一字千金:用来称赞诗文精妙,价值极高。③下里巴人:战国时代楚国的民间歌曲,后来泛指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通俗的普及的文学艺术。不是指人。④振聋发聩:发出很大的声响,使耳聋的人也能听见,比喻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用语言文字唤醒糊涂的人。⑤自命不凡:自以为很了不起,不平凡。⑥期期艾艾:形容口吃。用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在此处,望文生义。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7.(2017贵州毕节适应性监测,13)下列各句中加点成语的使用,全都正确的一项是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①中伊两国石油公司领导人正式签署了100亿美元的石油进出口合同,双方表示,无论国际形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势怎样变化,都将信守这一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君子协定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②个别研究生在撰写毕业论文时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拾人牙慧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,给自己和导师的名誉及工作都带来了负面影响,这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种学术态度着实让人担忧。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③在许多海选节目中,有些评委事不关己,高高挂起,一团和气,谁也不得罪,有些评委则说话尖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酸刻薄,选手对此往往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腹诽心谤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④在东方卫视《笑傲江湖》栏目中,相声演员贾旭明、张康借助新闻联播等形式来说相声,可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谓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巧立名目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,赢得了观众的一致好评。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⑤改革面前,每位党员尤其是领导干部都要做到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反躬自问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,是不是遵守了政治纪律,有没有妄议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中央的现象,有没有传播政治谣言。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⑥专家呼吁考生,千万不要以“裸考”的状态应对考试,只有加强对每种题型作答技巧的复习,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才能成竹在胸,而不至于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胸无城府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A.①③⑤　　B.②④⑥　　C.②③⑤　　D.①④⑥</a:t>
            </a:r>
            <a:endParaRPr lang="zh-CN" altLang="en-US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C　①君子协定:指国际间不经过书面上共同签字只以口头上承诺或交换函件而订立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的协定,它和书面条约具有相同的效力。与前面的“正式签署”矛盾。②拾人牙慧:指拾取人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家的只言片语当作自己的话。③腹诽心谤:指嘴上不说,但心怀不满,有意见。④巧立名目:定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出许多名目,以达到某种不正当的目的。此处用于说明“相声表演的新颖”,不当。⑤反躬自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问:反过来问问自己。⑥胸无城府:形容心胸坦率,没有什么隐藏。此处望文生义。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129227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8.(2017云南昆明质检,17)下列各句中加点成语的使用,全部正确的一项是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①章乃器写文章可谓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倚马可待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,他往往能在与大家边聚餐边讨论的过程中完成救国会的各种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文件、宣言的起草,文稿只需略加修改即可发表。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②读者保持怀疑精神是值得肯定和赞美的,但也不能走向另一个极端,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师心自用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,竟将古今作者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悉数踩在脚下,美其名曰“推倒百代圣贤,开拓万古心胸”。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③从王锋火海救人,到最美教师支月英扎根乡村36年,再到好医生梁益建帮助困难病人,各行各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业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从善如流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的故事无一不深深感动着国人。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④整顿文风的一个要求,就是要用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平易近人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的文字传播真理。语言晦涩难懂,空话套话连篇,形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式单一僵硬,是思想宣传工作之大忌,是没有效果的。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⑤元宵节刚过,大批民工兄弟告别亲人,揣着梦想走出家门,踏上外出务工之路,广大农村地区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又将长期进入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十室九空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的状态。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A.①③　　B.②④　　C.③⑤　　D.④⑤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0000" y="1205691"/>
            <a:ext cx="8127000" cy="1366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C　①倚马可待:形容文思敏捷,写文章快。②师心自用:固执己见,自以为是。③从善如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流:形容能很快地接受别人的好意见,好像水从高处流到低处一样顺畅自然。这里用来形容做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好事,错误。④平易近人:(文字)浅显,容易了解。⑤十室九空:十户人家九家空,形容天灾人祸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使得人民流离失所的悲惨景象。此处望文生义。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9.(2016广西南宁一模,13)依次填入下列各句横线处的成语,最恰当的一组是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①高物价与高房价让许多外地来的人难以在深圳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、落地生根,只能算是“深圳客”,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而非“深圳人”。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②如今,家装行业的客户以80后、90后等即将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的群体为主。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③北京市将出台一项新的政策,以解决台湾同胞在大陆工作、生活的问题,让台胞在北京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t/>
            </a:r>
            <a:br/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,在北京实现他们的梦想。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A.安居乐业　　安家立业　　成家立业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B.安居乐业　　成家立业　　安家立业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 安家立业　　成家立业　　安居乐业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D.安家立业　　安居乐业　　成家立业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40000" y="4706153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C　安家立业:安置家庭,建立事业。成家立业:指结了婚,有了家业或建立了某项事业。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安居乐业:安定地生活,愉快地工作。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10.(2016四川成都二诊,13)依次填入下列各句横线处的成语,最恰当的一组是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①修建江底隧道的工程异常艰难,耗费了大量的人力物力,中段的观音湖路段修建尤为关键,一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旦渗水,则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②成功的第一步,无疑是要先拥有强烈的愿望,如果缺乏强烈的成功欲望,即使到最后关头,也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常会出现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的现象。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③高三复习至此,大学已经在望,我们要善始善终,尽心尽力,这时如果无法不遗余力坚持到底,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就可能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A.功败垂成　　功亏一篑　　前功尽弃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B.功亏一篑　　前功尽弃　　功败垂成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C.前功尽弃　　功败垂成　　功亏一篑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D.功败垂成　　前功尽弃　　功亏一篑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40000" y="4991905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C　前功尽弃:以前的成绩全部废弃,指以前的努力完全白费。功败垂成:快要成功的时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候遭到失败(含惋惜意)。功亏一篑:堆九仞高的土山,只差一筐土而不能完成。比喻一件大事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只差最后一点儿人力物力而不能成功(含惋惜意)。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848633"/>
            <a:ext cx="8127000" cy="38849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1.(2018云南统测,17)下列句子中加点成语的使用,全都不正确的一项是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①张教授回忆说,刘校长给他留下的最深刻的记忆就是他洒脱豁达的胸襟,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蔚为大观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的气象,这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种人格魅力令人慨叹不已。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②在2018年平昌冬季奥运会花样滑冰总决赛双人自由滑项目中,中国选手隋文静、韩聪的表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演犹如冰上芭蕾,可谓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天作之合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③此次中纪委推出的八项规定表情包,将严肃话题用群众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喜闻乐见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的形式加以表达,顺应了互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联网时代网民的沟通习惯。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④“接天莲叶无穷碧,映日荷花别样红”,每到盛夏,公园里荷花盛开,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亭亭玉立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,惹得游人或驻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足观赏,或拍照留念。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⑤自从《舌尖3》播出后,章丘铁锅一夜爆红,济南市内的“同盛永”手工锅体验店挤满了前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来“寻锅”的人,这是很多人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始料未及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的。</a:t>
            </a:r>
            <a:endParaRPr lang="zh-CN" altLang="en-US" dirty="0"/>
          </a:p>
        </p:txBody>
      </p:sp>
      <p:sp>
        <p:nvSpPr>
          <p:cNvPr id="3" name="TextBox 11"/>
          <p:cNvSpPr txBox="1"/>
          <p:nvPr/>
        </p:nvSpPr>
        <p:spPr>
          <a:xfrm>
            <a:off x="2056922" y="976629"/>
            <a:ext cx="4709944" cy="8899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140"/>
              </a:spcBef>
              <a:buNone/>
            </a:pP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B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组  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201</a:t>
            </a: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6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—201</a:t>
            </a: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8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年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高考模拟·综合题组</a:t>
            </a:r>
            <a:endParaRPr lang="zh-CN" altLang="en-US" sz="20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indent="0" algn="ctr" eaLnBrk="0" latinLnBrk="1" hangingPunct="0">
              <a:lnSpc>
                <a:spcPct val="150000"/>
              </a:lnSpc>
              <a:spcBef>
                <a:spcPts val="140"/>
              </a:spcBef>
              <a:buNone/>
            </a:pPr>
            <a:r>
              <a:rPr lang="en-US" altLang="zh-CN" sz="1400" b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(时间：</a:t>
            </a:r>
            <a:r>
              <a:rPr lang="en-US" altLang="zh-CN" sz="1400" b="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25分钟   </a:t>
            </a:r>
            <a:r>
              <a:rPr lang="en-US" altLang="zh-CN" sz="1400" b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分值</a:t>
            </a:r>
            <a:r>
              <a:rPr lang="en-US" altLang="zh-CN" sz="1400" b="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：24分</a:t>
            </a:r>
            <a:r>
              <a:rPr lang="en-US" altLang="zh-CN" sz="1400" b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)</a:t>
            </a:r>
            <a:endParaRPr sz="1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0595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⑥他在会上的发言,思路清晰,思维敏捷,尤其是对公司未来发展所进行的分析,让公司同事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</a:t>
            </a:r>
            <a:endParaRPr lang="zh-CN" altLang="en-US" sz="16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目了然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A.①③⑤　　B.①②⑥       C.②③④　　D.④⑤⑥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134385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　①蔚为大观:丰富多彩,成为盛大的景象(多指文物等)。用在此处,不合语境。②天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作之合:上天成全的婚姻。这里误解为合作无间、配合默契,望文生义。③喜闻乐见:喜欢听,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乐意看。④亭亭玉立:形容美女身材修长或花木等形体挺拔。⑤始料未及:(发生的事态)当初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没有预料到。⑥一目了然:一眼就能看清楚。用在此处,不合语境。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2.(2018贵州黔东南一模,17)下列各句中加点成语的使用,全部正确的一项是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①连日的阴雨之后,终于迎来了冬季难得的太阳,人们纷纷走出家门,郊外阳光明媚,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草长莺</a:t>
            </a:r>
            <a:r>
              <a:t/>
            </a:r>
            <a:br/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飞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②“缤果盒子”这样的无人超市受到欢迎的原因有:其中的商品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林林总总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,总有适合你的东西;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其自动扫码的结账方式,非常新颖。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③有志创业的他在项目、资金、技术等方面都遇到了各种困难,但在政府政策的扶持下,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假以</a:t>
            </a:r>
            <a:r>
              <a:t/>
            </a:r>
            <a:br/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时日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,他定会干出一番事业。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④黔东南美食无数,酸汤享有盛誉,无论是炎炎夏日,还是数九隆冬,一碗美味的酸汤足以让你</a:t>
            </a:r>
            <a:r>
              <a:t/>
            </a:r>
            <a:br/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大快朵颐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⑤苗族的传统节日很多,节日期间,人们盛装出行,载歌载舞,姊妹节也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概莫能外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⑥港珠澳大桥项目中,6.7公里长的海底隧道是迄今世界上技术难度最高的沉管隧道工程,可见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过去的中国制造跟今天的是无法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相提并论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A.①②④　　B.②③⑥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C.①④⑤　　D.③⑤⑥</a:t>
            </a:r>
            <a:endParaRPr lang="zh-CN" altLang="en-US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119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3.(2016课标全国Ⅲ,15)填入下面文段空白处的词语,最恰当的一组是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有的人在填报高考志愿时选报热门专业,理由是能学以致用,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①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是一种误解。学以致用的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真正含义是将学到的知识用于实践,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②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不是看什么东西有用才决定去学。屏弃功利性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使人抱着乐观的态度去学习;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④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有用才去学习会使人产生心理负担,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⑤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总要担心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以后会不会真的有用。抱着功利之心去挑选专业,往往会牺牲自己真正的兴趣,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⑥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毕业后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谋到了不错的职位,也不一定就工作得很开心。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40000" y="3277393"/>
          <a:ext cx="7739998" cy="1866600"/>
        </p:xfrm>
        <a:graphic>
          <a:graphicData uri="http://schemas.openxmlformats.org/drawingml/2006/table">
            <a:tbl>
              <a:tblPr/>
              <a:tblGrid>
                <a:gridCol w="1105714"/>
                <a:gridCol w="1105714"/>
                <a:gridCol w="1105714"/>
                <a:gridCol w="1105714"/>
                <a:gridCol w="1105714"/>
                <a:gridCol w="1105714"/>
                <a:gridCol w="1105714"/>
              </a:tblGrid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②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③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④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⑤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⑥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其实这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而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要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确定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所以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/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这其实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/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能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认为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因为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即使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C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实际上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却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会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/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可能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就是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D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这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当然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就是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如果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/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虽然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B　①草长莺飞:形容春回大地,万物复苏的景象。使用对象错误。②林林总总:形容品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种繁多。③假以时日:表示经过一段时间之后,会达到预期目的。④大快朵颐:形容食物鲜美,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吃得很满意。朵颐,指鼓动腮颊嚼食东西。用在此处,不合语境。⑤概莫能外:一概不能超出这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个范围;一概不能例外。使用对象错误。⑥相提并论:把不同的或相差悬殊的人或事物混在一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起来谈论或看待(多用于否定式)。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9444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3.(2018四川自贡二诊,17)下列各句中加点成语的使用,全都不正确的一项是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①据市交警支队相关负责人介绍,自小型汽车限制尾号出行以来,我市交通拥堵的现象就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戛然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而止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②在各种网络直播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方兴未艾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的当下,老师将正常执教上课的实况向家长和社会直播,也是一种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大胆的尝试。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③教育要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登堂入室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,应循序渐进,教育最好的场所是校园,拒绝不计后果的“新教育”,为的是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让孩子茁壮成长。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④梁庆德带领一批拓荒牛,40年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披肝沥胆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,艰苦创业。如今,格兰仕自有品牌已摆上了欧美主流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卖场的显著位置。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⑤陈老师是一个非常和蔼的人,他工作认真负责,待人热情,对同学们的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不情之请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,他都尽最大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努力去帮忙。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⑥他由“高铁”“一带一路”谈到中国的和平开放对当今世界的重大意义,讲述逐层深入,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鞭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辟入里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A.①③⑥　　B.①④⑤          C.②③⑤　　D.②④⑥</a:t>
            </a:r>
            <a:endParaRPr lang="zh-CN" altLang="en-US" sz="1600" dirty="0" smtClean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B　①戛然而止:形容声音突然中止。使用对象错误。②方兴未艾:事物正在兴起、发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展,一时不会终止。③登堂入室:登上厅堂,进入内室。比喻学问或技能由浅入深,循序渐进,达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到更高的水平。④披肝沥胆:比喻开诚相见,也形容极尽忠诚。用在此处,不合语境。⑤不情之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请:客套话,不合情理的请求(向人求助时称自己的请求)。谦辞。用于此处,谦敬失当。⑥鞭辟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入里:形容能透彻说明问题,切中要害。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4.(2018广西南宁二模,17)下列各句中,加点的成语使用不恰当的一项是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A.张爱玲的笔是凌厉的,写尽了大家族败落后的凄凉,写尽了那些从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钟鸣鼎食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、锦衣绣袄生活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堕入平俗生活中的贵族后裔的颓唐。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B.科学家认为,“超级月亮”只会影响潮汐,与地质灾害的发生没有必然联系,但民众对其会引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发地震或火山喷发的议论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不绝如缕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C.在李佩先生组织的“中关村大讲坛”上,黄祖洽、资中筠、厉以宁、饶毅等名家登坛讲学,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他们的讲座如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黄钟大吕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,启迪了一个个后辈学人。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D.宗白华先生不理会尘俗的烦扰,埋首书本之中,进入美学那瑰丽而神奇的世界,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目不窥园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,才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有了《美学散步》这样的经典作品传世。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40000" y="4262827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B　A.钟鸣鼎食:敲着钟,列鼎而食,旧时形容富贵人家生活奢侈豪华。B.不绝如缕:像细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线一样连着,差点儿就要断了,多形容局势危急或声音细微悠长。用在此处,不合语境。C.黄钟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大吕:借指正大、庄严、高妙的音乐或文辞。D.目不窥园:形容埋头读书。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9444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5.(2018四川雅安三诊,17)下列各句中加点成语的使用,全都不正确的一项是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①为纪念中国话剧百年诞辰,话剧界的一些前辈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粉墨登场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,重新排演了《雷雨》《茶馆》等经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典节目。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②春节期间,随着大量外来务工人员返乡,北、上、广等城市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十室九空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,进入“空城模式”:马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路空荡,路人零星,商铺紧锁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……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③今年“两会”上一些代表委员的发言少了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穿靴戴帽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的套话,多了实实在在的内容,赢得了社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会各界的好评。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④目前,校外教育培训机构存在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不稂不莠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、鱼龙混杂等问题,各类无序的教育培训班,不仅加重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了中小学生的学习负担,甚至扰乱了学校正常的教育教学秩序。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⑤共享单车的发展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如火如荼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,形势一片大好,但是骑行速度更快、出行效率更高的共享电动单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车,却有点出师不利。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⑥过去很多人认为,在我们的经济得到长足发展后,凭借着我国悠久的历史文化传统,我们的文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化腾飞就会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倚马可待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A.①③④　　B.②③④</a:t>
            </a:r>
            <a:r>
              <a:rPr lang="zh-CN" altLang="en-US" sz="16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C.②④⑥　　D.②③⑥</a:t>
            </a:r>
            <a:endParaRPr lang="zh-CN" altLang="en-US" sz="1600" dirty="0" smtClean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C　①粉墨登场:化装登台演戏。②十室九空:十户人家九家空,形容天灾人祸使得人民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流离失所的悲惨景象。此处望文生义。③穿靴戴帽:比喻写文章或讲话中套用一些空洞说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教。④不稂不莠:稂,狼尾草;莠,狗尾草。原指田间没有杂草。后比喻不成才。此处应该用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“良莠不齐”。⑤如火如荼:荼,茅草的白花。像火那样红,像荼那样白。原形容军容之盛,现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用来形容旺盛、热烈或激烈。⑥倚马可待:形容文思敏捷,写文章快。用在此处,不合语境。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6.(2017云南第一次统测,17)下列各句中加点成语的使用,全都正确的一项是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①面对当前微信圈信息传播混乱和失实的现状,我们不得不说一些信息发布者推波助澜、见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风是雨的炒作力可谓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登峰造极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②受地震影响的北川县一度人去楼空,重建后人们陆续返回家园,现在这座城市开始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故态复萌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恢复了昔日的生活景象。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③运钞车里戒备森严,几名守押员在车内各就各位,借助4个先进的窥测孔可以探视车外的任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何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风吹草动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④中国羽毛球队在伦敦奥运会上包揽了金牌,如今在里约奥运会的几个夺金点上却纷纷失手,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球队陷入了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青黄不接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的尴尬境地。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⑤他总是改不了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添油加醋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的习惯,本来几句话就可以写清楚的问题,却洋洋万言,被大家称为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“大锅话”生产工。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⑥如果一部电影卖座,那么它的原著也可能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攀龙附凤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,成为畅销书,相关产品也会获得极大的商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业利润。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A.②⑤⑥　　B.②③④　　C.①③④　　D.①⑤⑥</a:t>
            </a:r>
            <a:endParaRPr lang="zh-CN" altLang="en-US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0743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C　①登峰造极:登上峰顶,到达最高处,比喻水平达到最高点。②故态复萌:旧日的习气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或老毛病重新出现。贬义词,用在此处,感情色彩不当。③风吹草动:比喻轻微的变故。④青黄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不接:指庄稼还没有成熟,陈粮已经吃完,比喻人力或物力等暂时缺乏,接续不上。⑤添油加醋: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比喻夸大事实,增添上原来没有的内容。意义误用,此处应用“添枝加叶”。⑥攀龙附凤:原指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依附帝王或皇亲国戚以求提高地位、成就功业,后泛指依附或投靠有权势的人。此处用于描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述文学作品,不合语境。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7.(2016广西南宁二模,13)依次填入下列各句横线处的成语,最恰当的一组是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①专家指出,如果不从法律层面对带薪休假制度作进一步的细化和完善,那么相关的改革措施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就只能是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,很难让更多的职工享受到带薪休假的福利。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②A股尚未完成由熊转牛,最近的涨势只是熊市反弹的表现,今年A股涨至3 500点的可能性极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小,这种期望无异于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③通过加宽道路、限号出行等方式解决城市的交通拥堵固然有效,但毕竟是权宜之计,与其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t/>
            </a:r>
            <a:br/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,不如来个釜底抽薪。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A.画饼充饥　隔靴搔痒　扬汤止沸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B.隔靴搔痒　画饼充饥　扬汤止沸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C.扬汤止沸　画饼充饥　隔靴搔痒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D.扬汤止沸　隔靴搔痒　画饼充饥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40000" y="4991905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B　隔靴搔痒:比喻说话作文等不中肯,没有抓住问题的关键。画饼充饥:比喻借空想安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慰自己。扬汤止沸:把锅里烧的沸水舀起来再倒回去,想叫它不沸腾,比喻办法不对头,不能从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根本上解决问题。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8.(2016四川内江五模,13)依次填入下列各句横线处的成语,最恰当的一组是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①决胜场之前,两队本赛季共交手6次,各胜3场,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,而且所有胜场都是主场球队胜出。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②蚂蚁搬家式的“蚁贪”与职务小贪额大的“巨贪”可谓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,于反腐而言,都应重在防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范。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③两只“阿尔法狗”的较量,或许将穷尽人类迄今为止的棋理智慧,娴熟了亿万招数的变化,势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均力敌,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A.半斤八两　旗鼓相当　平分秋色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B.半斤八两　平分秋色　旗鼓相当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C.旗鼓相当　半斤八两　平分秋色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D.平分秋色　半斤八两　旗鼓相当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40000" y="4563277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D　平分秋色:指双方各占一半。半斤八两:旧制一斤合十六两,半斤等于八两,比喻彼此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一样,不相上下(多含贬义)。旗鼓相当:比喻双方力量不相上下。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0743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B　①处所填内容中需要有一个指示代词,用来指代前面内容、充当主语,而C项的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“实际上”缺少主语,所以可排除C项;②处前后是并列关系,而D项“当然”表示对前文的认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可推理,所以可以排除D项;③处所在分句意在点明“屏弃功利性”的作用,而A项的“要”则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使该分句指向了“屏弃功利性”的目的,故不当;④处表示一种主观的认识,故用表示主观态度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的“认为”较好;⑤处前后有明显的因果关系,而且是前果后因,故只能用“因为”;⑥处表示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假设关系,不能用“虽然”。综合以上分析即可得出答案。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196364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审题方法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正确使用虚词,一要看表达语意及句间关系,如②处前后两句“是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……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,不是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……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的并列关系,⑤处前后两句的因果关系;二要注意关联词语的固定搭配,如⑥处与后句“也”的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搭配;三要看位置与词性,如①处应是主语。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486417"/>
            <a:ext cx="8127000" cy="4546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1.(2017课标全国Ⅱ,17)下列各句中加点成语的使用,全都不正确的一项是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①这是一条经典的旅游路线,既能让你饱览大自然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巧夺天工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般的美景,又能让你领略多姿多彩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的异国风情。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②近年来农民收入稳步增长,生活条件大大改善,对商场里琳琅满目的高档电器也不再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望尘莫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及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③他在学习上坚持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博学审问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,对待工作更是兢兢业业,经过长时间的努力,终于取得了突出的成就。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④由于过于相信自己的能力和判断,不肯认真调查研究,他对群众的意见总是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充耳不闻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,所以常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常受到大家的批评。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⑤有的同学过去对语文学习不重视,到了高中才发现既要补欠账,又要学新知识,被弄得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左支右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绌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,狼狈得很。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⑥央视《中国诗词大会》这个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温文尔雅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的节目走红,引起社会广泛关注,节目中一举夺冠的小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姑娘更是成为谈论的焦点。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A.①②⑥　　B.①③⑤　　C.②③④　　D.④⑤⑥</a:t>
            </a:r>
            <a:endParaRPr lang="zh-CN" altLang="en-US" dirty="0"/>
          </a:p>
        </p:txBody>
      </p:sp>
      <p:sp>
        <p:nvSpPr>
          <p:cNvPr id="3" name="文本框 4"/>
          <p:cNvSpPr txBox="1"/>
          <p:nvPr/>
        </p:nvSpPr>
        <p:spPr>
          <a:xfrm>
            <a:off x="428596" y="1134253"/>
            <a:ext cx="2743059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题组二  其他课标区题组</a:t>
            </a:r>
            <a:endParaRPr lang="zh-CN" altLang="en-US" b="1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1">
  <a:themeElements>
    <a:clrScheme name="自定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381750"/>
      </a:hlink>
      <a:folHlink>
        <a:srgbClr val="7030A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.xml"/></Relationships>
</file>

<file path=customXml/_rels/item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.xml"/></Relationships>
</file>

<file path=customXml/_rels/item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.xml"/></Relationships>
</file>

<file path=customXml/_rels/item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.xml"/></Relationships>
</file>

<file path=customXml/_rels/item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.xml"/></Relationships>
</file>

<file path=customXml/_rels/item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.xml"/></Relationships>
</file>

<file path=customXml/_rels/item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.xml"/></Relationships>
</file>

<file path=customXml/_rels/item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.xml"/></Relationships>
</file>

<file path=customXml/_rels/item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.xml"/></Relationships>
</file>

<file path=customXml/_rels/item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.xml"/></Relationships>
</file>

<file path=customXml/_rels/item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.xml"/></Relationships>
</file>

<file path=customXml/_rels/item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.xml"/></Relationships>
</file>

<file path=customXml/_rels/item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.xml"/></Relationships>
</file>

<file path=customXml/_rels/item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.xml"/></Relationships>
</file>

<file path=customXml/_rels/item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05C7D0AB-54D2-4D17-9835-5720A982091B}">
  <ds:schemaRefs/>
</ds:datastoreItem>
</file>

<file path=customXml/itemProps10.xml><?xml version="1.0" encoding="utf-8"?>
<ds:datastoreItem xmlns:ds="http://schemas.openxmlformats.org/officeDocument/2006/customXml" ds:itemID="{6CFD9D50-F9B8-4A6E-8BD4-2FAAE6026873}">
  <ds:schemaRefs/>
</ds:datastoreItem>
</file>

<file path=customXml/itemProps11.xml><?xml version="1.0" encoding="utf-8"?>
<ds:datastoreItem xmlns:ds="http://schemas.openxmlformats.org/officeDocument/2006/customXml" ds:itemID="{50A004C6-A139-42AA-95F8-2DA329F878F3}">
  <ds:schemaRefs/>
</ds:datastoreItem>
</file>

<file path=customXml/itemProps12.xml><?xml version="1.0" encoding="utf-8"?>
<ds:datastoreItem xmlns:ds="http://schemas.openxmlformats.org/officeDocument/2006/customXml" ds:itemID="{DD0D0A57-8061-4137-B465-7D21C803D901}">
  <ds:schemaRefs/>
</ds:datastoreItem>
</file>

<file path=customXml/itemProps13.xml><?xml version="1.0" encoding="utf-8"?>
<ds:datastoreItem xmlns:ds="http://schemas.openxmlformats.org/officeDocument/2006/customXml" ds:itemID="{D19D14C7-CDEC-4F65-B2C0-12E0BB09A8EB}">
  <ds:schemaRefs/>
</ds:datastoreItem>
</file>

<file path=customXml/itemProps14.xml><?xml version="1.0" encoding="utf-8"?>
<ds:datastoreItem xmlns:ds="http://schemas.openxmlformats.org/officeDocument/2006/customXml" ds:itemID="{4ED21B0D-4B3B-4482-8E4B-4851423ACC0D}">
  <ds:schemaRefs/>
</ds:datastoreItem>
</file>

<file path=customXml/itemProps15.xml><?xml version="1.0" encoding="utf-8"?>
<ds:datastoreItem xmlns:ds="http://schemas.openxmlformats.org/officeDocument/2006/customXml" ds:itemID="{A4F7217D-AA0C-45FA-865E-21C9EE8DCCDC}">
  <ds:schemaRefs/>
</ds:datastoreItem>
</file>

<file path=customXml/itemProps16.xml><?xml version="1.0" encoding="utf-8"?>
<ds:datastoreItem xmlns:ds="http://schemas.openxmlformats.org/officeDocument/2006/customXml" ds:itemID="{B13FB11E-0209-4EBF-855A-B6CC3DA75442}">
  <ds:schemaRefs/>
</ds:datastoreItem>
</file>

<file path=customXml/itemProps17.xml><?xml version="1.0" encoding="utf-8"?>
<ds:datastoreItem xmlns:ds="http://schemas.openxmlformats.org/officeDocument/2006/customXml" ds:itemID="{1B076F1C-D71E-463B-9EB3-E27E0FE809D7}">
  <ds:schemaRefs/>
</ds:datastoreItem>
</file>

<file path=customXml/itemProps18.xml><?xml version="1.0" encoding="utf-8"?>
<ds:datastoreItem xmlns:ds="http://schemas.openxmlformats.org/officeDocument/2006/customXml" ds:itemID="{873F9620-51B1-4F14-973B-B30D3286A2D6}">
  <ds:schemaRefs/>
</ds:datastoreItem>
</file>

<file path=customXml/itemProps19.xml><?xml version="1.0" encoding="utf-8"?>
<ds:datastoreItem xmlns:ds="http://schemas.openxmlformats.org/officeDocument/2006/customXml" ds:itemID="{8B68300E-CEE4-40C0-8755-7B93E125BE02}">
  <ds:schemaRefs/>
</ds:datastoreItem>
</file>

<file path=customXml/itemProps2.xml><?xml version="1.0" encoding="utf-8"?>
<ds:datastoreItem xmlns:ds="http://schemas.openxmlformats.org/officeDocument/2006/customXml" ds:itemID="{AA59DDDE-59CB-4391-AA99-0A94508048A8}">
  <ds:schemaRefs/>
</ds:datastoreItem>
</file>

<file path=customXml/itemProps20.xml><?xml version="1.0" encoding="utf-8"?>
<ds:datastoreItem xmlns:ds="http://schemas.openxmlformats.org/officeDocument/2006/customXml" ds:itemID="{0F55FC8C-20DE-4E1D-8C8C-97477C303020}">
  <ds:schemaRefs/>
</ds:datastoreItem>
</file>

<file path=customXml/itemProps21.xml><?xml version="1.0" encoding="utf-8"?>
<ds:datastoreItem xmlns:ds="http://schemas.openxmlformats.org/officeDocument/2006/customXml" ds:itemID="{49CA6573-134B-49B2-8801-A3A90CDE565D}">
  <ds:schemaRefs/>
</ds:datastoreItem>
</file>

<file path=customXml/itemProps22.xml><?xml version="1.0" encoding="utf-8"?>
<ds:datastoreItem xmlns:ds="http://schemas.openxmlformats.org/officeDocument/2006/customXml" ds:itemID="{B92F15B0-DDB3-4ECA-B7BF-A63925180368}">
  <ds:schemaRefs/>
</ds:datastoreItem>
</file>

<file path=customXml/itemProps23.xml><?xml version="1.0" encoding="utf-8"?>
<ds:datastoreItem xmlns:ds="http://schemas.openxmlformats.org/officeDocument/2006/customXml" ds:itemID="{7A4C966C-02D3-43CC-AD14-77D10A466EE4}">
  <ds:schemaRefs/>
</ds:datastoreItem>
</file>

<file path=customXml/itemProps24.xml><?xml version="1.0" encoding="utf-8"?>
<ds:datastoreItem xmlns:ds="http://schemas.openxmlformats.org/officeDocument/2006/customXml" ds:itemID="{1C3F4F31-8635-4FE4-9F41-1CBBDB9D9013}">
  <ds:schemaRefs/>
</ds:datastoreItem>
</file>

<file path=customXml/itemProps25.xml><?xml version="1.0" encoding="utf-8"?>
<ds:datastoreItem xmlns:ds="http://schemas.openxmlformats.org/officeDocument/2006/customXml" ds:itemID="{8524E9AC-2F05-4D96-AF9B-F554FFB9A022}">
  <ds:schemaRefs/>
</ds:datastoreItem>
</file>

<file path=customXml/itemProps26.xml><?xml version="1.0" encoding="utf-8"?>
<ds:datastoreItem xmlns:ds="http://schemas.openxmlformats.org/officeDocument/2006/customXml" ds:itemID="{07AD79AE-F6C1-41B1-92D9-5BBD5250BBA8}">
  <ds:schemaRefs/>
</ds:datastoreItem>
</file>

<file path=customXml/itemProps27.xml><?xml version="1.0" encoding="utf-8"?>
<ds:datastoreItem xmlns:ds="http://schemas.openxmlformats.org/officeDocument/2006/customXml" ds:itemID="{A1E188FE-8D1D-4391-8013-84EA8D410352}">
  <ds:schemaRefs/>
</ds:datastoreItem>
</file>

<file path=customXml/itemProps28.xml><?xml version="1.0" encoding="utf-8"?>
<ds:datastoreItem xmlns:ds="http://schemas.openxmlformats.org/officeDocument/2006/customXml" ds:itemID="{E145660C-DE9C-45BB-8F93-FDBC4539A88E}">
  <ds:schemaRefs/>
</ds:datastoreItem>
</file>

<file path=customXml/itemProps29.xml><?xml version="1.0" encoding="utf-8"?>
<ds:datastoreItem xmlns:ds="http://schemas.openxmlformats.org/officeDocument/2006/customXml" ds:itemID="{D5090CF3-89B2-4DC9-A0FB-8612172CD2FF}">
  <ds:schemaRefs/>
</ds:datastoreItem>
</file>

<file path=customXml/itemProps3.xml><?xml version="1.0" encoding="utf-8"?>
<ds:datastoreItem xmlns:ds="http://schemas.openxmlformats.org/officeDocument/2006/customXml" ds:itemID="{7C91148B-642A-48BF-AACA-07DECAA6A39F}">
  <ds:schemaRefs/>
</ds:datastoreItem>
</file>

<file path=customXml/itemProps30.xml><?xml version="1.0" encoding="utf-8"?>
<ds:datastoreItem xmlns:ds="http://schemas.openxmlformats.org/officeDocument/2006/customXml" ds:itemID="{44BEE59F-8F96-4386-8C36-01E82E5D870C}">
  <ds:schemaRefs/>
</ds:datastoreItem>
</file>

<file path=customXml/itemProps31.xml><?xml version="1.0" encoding="utf-8"?>
<ds:datastoreItem xmlns:ds="http://schemas.openxmlformats.org/officeDocument/2006/customXml" ds:itemID="{A2074012-832C-41E4-A456-DAF331C06DF0}">
  <ds:schemaRefs/>
</ds:datastoreItem>
</file>

<file path=customXml/itemProps32.xml><?xml version="1.0" encoding="utf-8"?>
<ds:datastoreItem xmlns:ds="http://schemas.openxmlformats.org/officeDocument/2006/customXml" ds:itemID="{75371873-C8ED-4EEC-AC65-200C9C141774}">
  <ds:schemaRefs/>
</ds:datastoreItem>
</file>

<file path=customXml/itemProps33.xml><?xml version="1.0" encoding="utf-8"?>
<ds:datastoreItem xmlns:ds="http://schemas.openxmlformats.org/officeDocument/2006/customXml" ds:itemID="{EF89415A-2171-4C0A-AE8B-0AC31FB5ACD5}">
  <ds:schemaRefs/>
</ds:datastoreItem>
</file>

<file path=customXml/itemProps34.xml><?xml version="1.0" encoding="utf-8"?>
<ds:datastoreItem xmlns:ds="http://schemas.openxmlformats.org/officeDocument/2006/customXml" ds:itemID="{3B355A56-3BEA-480B-8EEC-A02C36F9B223}">
  <ds:schemaRefs/>
</ds:datastoreItem>
</file>

<file path=customXml/itemProps35.xml><?xml version="1.0" encoding="utf-8"?>
<ds:datastoreItem xmlns:ds="http://schemas.openxmlformats.org/officeDocument/2006/customXml" ds:itemID="{5D009A12-00A4-4F5C-B090-3F3E317BE303}">
  <ds:schemaRefs/>
</ds:datastoreItem>
</file>

<file path=customXml/itemProps36.xml><?xml version="1.0" encoding="utf-8"?>
<ds:datastoreItem xmlns:ds="http://schemas.openxmlformats.org/officeDocument/2006/customXml" ds:itemID="{96597E30-A692-4944-B52B-A31832BE45A0}">
  <ds:schemaRefs/>
</ds:datastoreItem>
</file>

<file path=customXml/itemProps37.xml><?xml version="1.0" encoding="utf-8"?>
<ds:datastoreItem xmlns:ds="http://schemas.openxmlformats.org/officeDocument/2006/customXml" ds:itemID="{734FFCF8-7627-4BBF-BB77-127A9D9E7D22}">
  <ds:schemaRefs/>
</ds:datastoreItem>
</file>

<file path=customXml/itemProps38.xml><?xml version="1.0" encoding="utf-8"?>
<ds:datastoreItem xmlns:ds="http://schemas.openxmlformats.org/officeDocument/2006/customXml" ds:itemID="{55C0B337-DFCA-4775-8C66-C6D37CD9A7B9}">
  <ds:schemaRefs/>
</ds:datastoreItem>
</file>

<file path=customXml/itemProps39.xml><?xml version="1.0" encoding="utf-8"?>
<ds:datastoreItem xmlns:ds="http://schemas.openxmlformats.org/officeDocument/2006/customXml" ds:itemID="{A1364A4B-8A83-4E60-810A-F17101FDAA45}">
  <ds:schemaRefs/>
</ds:datastoreItem>
</file>

<file path=customXml/itemProps4.xml><?xml version="1.0" encoding="utf-8"?>
<ds:datastoreItem xmlns:ds="http://schemas.openxmlformats.org/officeDocument/2006/customXml" ds:itemID="{946287FC-1A6F-4E74-8826-79999BECF734}">
  <ds:schemaRefs/>
</ds:datastoreItem>
</file>

<file path=customXml/itemProps40.xml><?xml version="1.0" encoding="utf-8"?>
<ds:datastoreItem xmlns:ds="http://schemas.openxmlformats.org/officeDocument/2006/customXml" ds:itemID="{88E1D478-979B-4BF2-A8F1-60AEDF2BBD21}">
  <ds:schemaRefs/>
</ds:datastoreItem>
</file>

<file path=customXml/itemProps41.xml><?xml version="1.0" encoding="utf-8"?>
<ds:datastoreItem xmlns:ds="http://schemas.openxmlformats.org/officeDocument/2006/customXml" ds:itemID="{D8D57224-0C9D-45AE-8F57-6DC673A95D8B}">
  <ds:schemaRefs/>
</ds:datastoreItem>
</file>

<file path=customXml/itemProps42.xml><?xml version="1.0" encoding="utf-8"?>
<ds:datastoreItem xmlns:ds="http://schemas.openxmlformats.org/officeDocument/2006/customXml" ds:itemID="{1B3FCCC0-6A28-49BA-8CBF-96281F0E1789}">
  <ds:schemaRefs/>
</ds:datastoreItem>
</file>

<file path=customXml/itemProps43.xml><?xml version="1.0" encoding="utf-8"?>
<ds:datastoreItem xmlns:ds="http://schemas.openxmlformats.org/officeDocument/2006/customXml" ds:itemID="{596D7D39-A210-4C51-B662-DC3182412B72}">
  <ds:schemaRefs/>
</ds:datastoreItem>
</file>

<file path=customXml/itemProps44.xml><?xml version="1.0" encoding="utf-8"?>
<ds:datastoreItem xmlns:ds="http://schemas.openxmlformats.org/officeDocument/2006/customXml" ds:itemID="{39E3F49A-BDD3-4597-B324-8372ECA1FD15}">
  <ds:schemaRefs/>
</ds:datastoreItem>
</file>

<file path=customXml/itemProps45.xml><?xml version="1.0" encoding="utf-8"?>
<ds:datastoreItem xmlns:ds="http://schemas.openxmlformats.org/officeDocument/2006/customXml" ds:itemID="{7EA7844F-ECEC-43BA-8A78-B49B02767B4B}">
  <ds:schemaRefs/>
</ds:datastoreItem>
</file>

<file path=customXml/itemProps46.xml><?xml version="1.0" encoding="utf-8"?>
<ds:datastoreItem xmlns:ds="http://schemas.openxmlformats.org/officeDocument/2006/customXml" ds:itemID="{3FEA2099-BD3A-46BE-BEA3-C15A35711ECB}">
  <ds:schemaRefs/>
</ds:datastoreItem>
</file>

<file path=customXml/itemProps47.xml><?xml version="1.0" encoding="utf-8"?>
<ds:datastoreItem xmlns:ds="http://schemas.openxmlformats.org/officeDocument/2006/customXml" ds:itemID="{152941A2-D8B1-4321-96EE-85D2D36C31F8}">
  <ds:schemaRefs/>
</ds:datastoreItem>
</file>

<file path=customXml/itemProps48.xml><?xml version="1.0" encoding="utf-8"?>
<ds:datastoreItem xmlns:ds="http://schemas.openxmlformats.org/officeDocument/2006/customXml" ds:itemID="{FA1C92BE-155F-4CB9-A353-857B0C97DC1B}">
  <ds:schemaRefs/>
</ds:datastoreItem>
</file>

<file path=customXml/itemProps49.xml><?xml version="1.0" encoding="utf-8"?>
<ds:datastoreItem xmlns:ds="http://schemas.openxmlformats.org/officeDocument/2006/customXml" ds:itemID="{3423DC1B-50E0-41EC-9D86-E84D9E63C263}">
  <ds:schemaRefs/>
</ds:datastoreItem>
</file>

<file path=customXml/itemProps5.xml><?xml version="1.0" encoding="utf-8"?>
<ds:datastoreItem xmlns:ds="http://schemas.openxmlformats.org/officeDocument/2006/customXml" ds:itemID="{456385E4-A387-4A92-9EEC-961869839666}">
  <ds:schemaRefs/>
</ds:datastoreItem>
</file>

<file path=customXml/itemProps50.xml><?xml version="1.0" encoding="utf-8"?>
<ds:datastoreItem xmlns:ds="http://schemas.openxmlformats.org/officeDocument/2006/customXml" ds:itemID="{D83879BE-96A4-4FF4-8833-2E8D3FC50BBC}">
  <ds:schemaRefs/>
</ds:datastoreItem>
</file>

<file path=customXml/itemProps51.xml><?xml version="1.0" encoding="utf-8"?>
<ds:datastoreItem xmlns:ds="http://schemas.openxmlformats.org/officeDocument/2006/customXml" ds:itemID="{D89BCE58-BABF-4F6E-B4E6-D8A91C0871C5}">
  <ds:schemaRefs/>
</ds:datastoreItem>
</file>

<file path=customXml/itemProps52.xml><?xml version="1.0" encoding="utf-8"?>
<ds:datastoreItem xmlns:ds="http://schemas.openxmlformats.org/officeDocument/2006/customXml" ds:itemID="{A907CC73-8E35-4EFB-9DC3-F3AA967EA758}">
  <ds:schemaRefs/>
</ds:datastoreItem>
</file>

<file path=customXml/itemProps53.xml><?xml version="1.0" encoding="utf-8"?>
<ds:datastoreItem xmlns:ds="http://schemas.openxmlformats.org/officeDocument/2006/customXml" ds:itemID="{E26A2F28-33BB-4001-9ABA-E9281F7E8005}">
  <ds:schemaRefs/>
</ds:datastoreItem>
</file>

<file path=customXml/itemProps54.xml><?xml version="1.0" encoding="utf-8"?>
<ds:datastoreItem xmlns:ds="http://schemas.openxmlformats.org/officeDocument/2006/customXml" ds:itemID="{DB10BC5A-D5EB-4434-82F5-FCA9751AEA66}">
  <ds:schemaRefs/>
</ds:datastoreItem>
</file>

<file path=customXml/itemProps55.xml><?xml version="1.0" encoding="utf-8"?>
<ds:datastoreItem xmlns:ds="http://schemas.openxmlformats.org/officeDocument/2006/customXml" ds:itemID="{43958470-1CC3-42AB-97B1-24CE63A54D90}">
  <ds:schemaRefs/>
</ds:datastoreItem>
</file>

<file path=customXml/itemProps56.xml><?xml version="1.0" encoding="utf-8"?>
<ds:datastoreItem xmlns:ds="http://schemas.openxmlformats.org/officeDocument/2006/customXml" ds:itemID="{466B87D3-5459-429F-A934-FA6EC6E09808}">
  <ds:schemaRefs/>
</ds:datastoreItem>
</file>

<file path=customXml/itemProps57.xml><?xml version="1.0" encoding="utf-8"?>
<ds:datastoreItem xmlns:ds="http://schemas.openxmlformats.org/officeDocument/2006/customXml" ds:itemID="{C283B952-ED93-4D1D-AD49-7984D308D196}">
  <ds:schemaRefs/>
</ds:datastoreItem>
</file>

<file path=customXml/itemProps58.xml><?xml version="1.0" encoding="utf-8"?>
<ds:datastoreItem xmlns:ds="http://schemas.openxmlformats.org/officeDocument/2006/customXml" ds:itemID="{1C114E25-ADFD-494E-83D6-2CB772372012}">
  <ds:schemaRefs/>
</ds:datastoreItem>
</file>

<file path=customXml/itemProps59.xml><?xml version="1.0" encoding="utf-8"?>
<ds:datastoreItem xmlns:ds="http://schemas.openxmlformats.org/officeDocument/2006/customXml" ds:itemID="{CC050FFC-0790-4E9F-A0ED-0D8E9460E5D6}">
  <ds:schemaRefs/>
</ds:datastoreItem>
</file>

<file path=customXml/itemProps6.xml><?xml version="1.0" encoding="utf-8"?>
<ds:datastoreItem xmlns:ds="http://schemas.openxmlformats.org/officeDocument/2006/customXml" ds:itemID="{79B5A755-7683-4493-B3DE-E03FAA9919D7}">
  <ds:schemaRefs/>
</ds:datastoreItem>
</file>

<file path=customXml/itemProps60.xml><?xml version="1.0" encoding="utf-8"?>
<ds:datastoreItem xmlns:ds="http://schemas.openxmlformats.org/officeDocument/2006/customXml" ds:itemID="{51866211-7FA8-4014-8291-65BCA2361714}">
  <ds:schemaRefs/>
</ds:datastoreItem>
</file>

<file path=customXml/itemProps61.xml><?xml version="1.0" encoding="utf-8"?>
<ds:datastoreItem xmlns:ds="http://schemas.openxmlformats.org/officeDocument/2006/customXml" ds:itemID="{81FE49A7-0C6C-4F63-A1C6-B296B83C339F}">
  <ds:schemaRefs/>
</ds:datastoreItem>
</file>

<file path=customXml/itemProps62.xml><?xml version="1.0" encoding="utf-8"?>
<ds:datastoreItem xmlns:ds="http://schemas.openxmlformats.org/officeDocument/2006/customXml" ds:itemID="{A381D30F-1FB9-4D82-AF0F-41143A02FB34}">
  <ds:schemaRefs/>
</ds:datastoreItem>
</file>

<file path=customXml/itemProps63.xml><?xml version="1.0" encoding="utf-8"?>
<ds:datastoreItem xmlns:ds="http://schemas.openxmlformats.org/officeDocument/2006/customXml" ds:itemID="{D221DF03-673C-4F01-A443-394EF652AC29}">
  <ds:schemaRefs/>
</ds:datastoreItem>
</file>

<file path=customXml/itemProps64.xml><?xml version="1.0" encoding="utf-8"?>
<ds:datastoreItem xmlns:ds="http://schemas.openxmlformats.org/officeDocument/2006/customXml" ds:itemID="{8BADE589-D183-4D04-9249-71023946AF16}">
  <ds:schemaRefs/>
</ds:datastoreItem>
</file>

<file path=customXml/itemProps65.xml><?xml version="1.0" encoding="utf-8"?>
<ds:datastoreItem xmlns:ds="http://schemas.openxmlformats.org/officeDocument/2006/customXml" ds:itemID="{BE5FAC0C-4F2A-4559-B1DD-129B8B787C4D}">
  <ds:schemaRefs/>
</ds:datastoreItem>
</file>

<file path=customXml/itemProps66.xml><?xml version="1.0" encoding="utf-8"?>
<ds:datastoreItem xmlns:ds="http://schemas.openxmlformats.org/officeDocument/2006/customXml" ds:itemID="{FC7DB017-E3A2-4953-8CDD-E3C3356539AF}">
  <ds:schemaRefs/>
</ds:datastoreItem>
</file>

<file path=customXml/itemProps67.xml><?xml version="1.0" encoding="utf-8"?>
<ds:datastoreItem xmlns:ds="http://schemas.openxmlformats.org/officeDocument/2006/customXml" ds:itemID="{ACE2BC74-D8A6-4D34-A6CB-58D45DA23842}">
  <ds:schemaRefs/>
</ds:datastoreItem>
</file>

<file path=customXml/itemProps68.xml><?xml version="1.0" encoding="utf-8"?>
<ds:datastoreItem xmlns:ds="http://schemas.openxmlformats.org/officeDocument/2006/customXml" ds:itemID="{765369DC-D9BA-4BF4-B134-B9E659ACC6EA}">
  <ds:schemaRefs/>
</ds:datastoreItem>
</file>

<file path=customXml/itemProps69.xml><?xml version="1.0" encoding="utf-8"?>
<ds:datastoreItem xmlns:ds="http://schemas.openxmlformats.org/officeDocument/2006/customXml" ds:itemID="{7A94AC9D-0639-4781-BC83-322C033610D9}">
  <ds:schemaRefs/>
</ds:datastoreItem>
</file>

<file path=customXml/itemProps7.xml><?xml version="1.0" encoding="utf-8"?>
<ds:datastoreItem xmlns:ds="http://schemas.openxmlformats.org/officeDocument/2006/customXml" ds:itemID="{F9BDFCF7-BD16-4517-9FB7-5E9936458679}">
  <ds:schemaRefs/>
</ds:datastoreItem>
</file>

<file path=customXml/itemProps70.xml><?xml version="1.0" encoding="utf-8"?>
<ds:datastoreItem xmlns:ds="http://schemas.openxmlformats.org/officeDocument/2006/customXml" ds:itemID="{B549F6DD-5F31-468C-A8B4-C5043C3E60F5}">
  <ds:schemaRefs/>
</ds:datastoreItem>
</file>

<file path=customXml/itemProps71.xml><?xml version="1.0" encoding="utf-8"?>
<ds:datastoreItem xmlns:ds="http://schemas.openxmlformats.org/officeDocument/2006/customXml" ds:itemID="{81F1C4CB-D65A-47E5-B88C-4A6F7FB41508}">
  <ds:schemaRefs/>
</ds:datastoreItem>
</file>

<file path=customXml/itemProps72.xml><?xml version="1.0" encoding="utf-8"?>
<ds:datastoreItem xmlns:ds="http://schemas.openxmlformats.org/officeDocument/2006/customXml" ds:itemID="{738103DF-891A-4F20-B6E8-3FAED1B38F87}">
  <ds:schemaRefs/>
</ds:datastoreItem>
</file>

<file path=customXml/itemProps73.xml><?xml version="1.0" encoding="utf-8"?>
<ds:datastoreItem xmlns:ds="http://schemas.openxmlformats.org/officeDocument/2006/customXml" ds:itemID="{F444A10F-5328-4B9D-B5B5-97235517FFC9}">
  <ds:schemaRefs/>
</ds:datastoreItem>
</file>

<file path=customXml/itemProps74.xml><?xml version="1.0" encoding="utf-8"?>
<ds:datastoreItem xmlns:ds="http://schemas.openxmlformats.org/officeDocument/2006/customXml" ds:itemID="{49592B34-7B54-474D-B4C3-B0123A3FE280}">
  <ds:schemaRefs/>
</ds:datastoreItem>
</file>

<file path=customXml/itemProps75.xml><?xml version="1.0" encoding="utf-8"?>
<ds:datastoreItem xmlns:ds="http://schemas.openxmlformats.org/officeDocument/2006/customXml" ds:itemID="{F5BF1487-44A3-4F03-8047-9044650B252A}">
  <ds:schemaRefs/>
</ds:datastoreItem>
</file>

<file path=customXml/itemProps76.xml><?xml version="1.0" encoding="utf-8"?>
<ds:datastoreItem xmlns:ds="http://schemas.openxmlformats.org/officeDocument/2006/customXml" ds:itemID="{B6EA557F-8EE7-4C75-815A-CE321AE58049}">
  <ds:schemaRefs/>
</ds:datastoreItem>
</file>

<file path=customXml/itemProps77.xml><?xml version="1.0" encoding="utf-8"?>
<ds:datastoreItem xmlns:ds="http://schemas.openxmlformats.org/officeDocument/2006/customXml" ds:itemID="{234F27BC-97DC-49B5-B069-D13667C3C587}">
  <ds:schemaRefs/>
</ds:datastoreItem>
</file>

<file path=customXml/itemProps78.xml><?xml version="1.0" encoding="utf-8"?>
<ds:datastoreItem xmlns:ds="http://schemas.openxmlformats.org/officeDocument/2006/customXml" ds:itemID="{F244322F-9018-4C66-A9CA-304F42778DD3}">
  <ds:schemaRefs/>
</ds:datastoreItem>
</file>

<file path=customXml/itemProps79.xml><?xml version="1.0" encoding="utf-8"?>
<ds:datastoreItem xmlns:ds="http://schemas.openxmlformats.org/officeDocument/2006/customXml" ds:itemID="{A1EC9315-85A0-425F-B6D0-EC1B9665E138}">
  <ds:schemaRefs/>
</ds:datastoreItem>
</file>

<file path=customXml/itemProps8.xml><?xml version="1.0" encoding="utf-8"?>
<ds:datastoreItem xmlns:ds="http://schemas.openxmlformats.org/officeDocument/2006/customXml" ds:itemID="{3A60150F-B668-481C-9FFC-301F37DF207A}">
  <ds:schemaRefs/>
</ds:datastoreItem>
</file>

<file path=customXml/itemProps80.xml><?xml version="1.0" encoding="utf-8"?>
<ds:datastoreItem xmlns:ds="http://schemas.openxmlformats.org/officeDocument/2006/customXml" ds:itemID="{0D681EA9-E7D3-4CE5-A49A-8324ECFB0BC8}">
  <ds:schemaRefs/>
</ds:datastoreItem>
</file>

<file path=customXml/itemProps81.xml><?xml version="1.0" encoding="utf-8"?>
<ds:datastoreItem xmlns:ds="http://schemas.openxmlformats.org/officeDocument/2006/customXml" ds:itemID="{3E58A2A8-6AE2-4042-A136-E59CF5ECDCE1}">
  <ds:schemaRefs/>
</ds:datastoreItem>
</file>

<file path=customXml/itemProps9.xml><?xml version="1.0" encoding="utf-8"?>
<ds:datastoreItem xmlns:ds="http://schemas.openxmlformats.org/officeDocument/2006/customXml" ds:itemID="{4F68D3CA-6151-4A99-9966-AD4398ED6419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43</TotalTime>
  <Words>1763</Words>
  <PresentationFormat>自定义</PresentationFormat>
  <Paragraphs>536</Paragraphs>
  <Slides>79</Slides>
  <Notes>78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79</vt:i4>
      </vt:variant>
    </vt:vector>
  </HeadingPairs>
  <TitlesOfParts>
    <vt:vector size="80" baseType="lpstr">
      <vt:lpstr>主题1</vt:lpstr>
      <vt:lpstr>高考语文 (课标Ⅲ专用)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subject>  </dc:subject>
  <dc:creator> </dc:creator>
  <cp:keywords> </cp:keywords>
  <dc:description> </dc:description>
  <cp:lastModifiedBy>User</cp:lastModifiedBy>
  <cp:revision>136</cp:revision>
  <dcterms:modified xsi:type="dcterms:W3CDTF">2019-03-06T08:29:39Z</dcterms:modified>
  <cp:category> 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 </vt:lpwstr>
  </property>
</Properties>
</file>