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sldIdLst>
    <p:sldId id="260" r:id="rId2"/>
    <p:sldId id="259" r:id="rId3"/>
    <p:sldId id="261" r:id="rId4"/>
    <p:sldId id="320" r:id="rId5"/>
    <p:sldId id="269" r:id="rId6"/>
    <p:sldId id="321" r:id="rId7"/>
    <p:sldId id="267" r:id="rId8"/>
    <p:sldId id="322" r:id="rId9"/>
    <p:sldId id="323" r:id="rId10"/>
    <p:sldId id="324" r:id="rId11"/>
    <p:sldId id="325" r:id="rId12"/>
    <p:sldId id="327" r:id="rId13"/>
    <p:sldId id="326" r:id="rId14"/>
    <p:sldId id="328" r:id="rId15"/>
    <p:sldId id="329" r:id="rId16"/>
    <p:sldId id="270" r:id="rId17"/>
    <p:sldId id="330" r:id="rId18"/>
    <p:sldId id="333" r:id="rId19"/>
    <p:sldId id="331" r:id="rId20"/>
    <p:sldId id="332" r:id="rId21"/>
    <p:sldId id="334" r:id="rId22"/>
    <p:sldId id="335" r:id="rId23"/>
    <p:sldId id="338" r:id="rId24"/>
    <p:sldId id="336" r:id="rId25"/>
    <p:sldId id="279" r:id="rId26"/>
    <p:sldId id="339" r:id="rId27"/>
    <p:sldId id="340" r:id="rId28"/>
    <p:sldId id="273" r:id="rId29"/>
    <p:sldId id="341" r:id="rId30"/>
    <p:sldId id="342" r:id="rId31"/>
    <p:sldId id="318" r:id="rId32"/>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863" autoAdjust="0"/>
    <p:restoredTop sz="94660"/>
  </p:normalViewPr>
  <p:slideViewPr>
    <p:cSldViewPr snapToGrid="0">
      <p:cViewPr varScale="1">
        <p:scale>
          <a:sx n="48" d="100"/>
          <a:sy n="48" d="100"/>
        </p:scale>
        <p:origin x="64" y="820"/>
      </p:cViewPr>
      <p:guideLst>
        <p:guide orient="horz" pos="2160"/>
        <p:guide pos="3845"/>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05D2F4D-7630-4241-8377-4F589E7FBF1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8F0529-513D-4DCF-A5FE-E8F9C10AC27B}"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05D2F4D-7630-4241-8377-4F589E7FBF1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8F0529-513D-4DCF-A5FE-E8F9C10AC27B}"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05D2F4D-7630-4241-8377-4F589E7FBF1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8F0529-513D-4DCF-A5FE-E8F9C10AC27B}"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比较">
    <p:bg>
      <p:bgPr>
        <a:solidFill>
          <a:srgbClr val="DFDFDF"/>
        </a:solidFill>
        <a:effectLst/>
      </p:bgPr>
    </p:bg>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05D2F4D-7630-4241-8377-4F589E7FBF1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8F0529-513D-4DCF-A5FE-E8F9C10AC27B}"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05D2F4D-7630-4241-8377-4F589E7FBF1B}"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8F0529-513D-4DCF-A5FE-E8F9C10AC27B}"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05D2F4D-7630-4241-8377-4F589E7FBF1B}"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8F0529-513D-4DCF-A5FE-E8F9C10AC27B}"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05D2F4D-7630-4241-8377-4F589E7FBF1B}"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98F0529-513D-4DCF-A5FE-E8F9C10AC27B}"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05D2F4D-7630-4241-8377-4F589E7FBF1B}"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98F0529-513D-4DCF-A5FE-E8F9C10AC27B}"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05D2F4D-7630-4241-8377-4F589E7FBF1B}"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98F0529-513D-4DCF-A5FE-E8F9C10AC27B}" type="slidenum">
              <a:rPr lang="zh-CN" altLang="en-US" smtClean="0"/>
              <a:t/>
            </a:fld>
            <a:endParaRPr lang="zh-CN" altLang="en-US"/>
          </a:p>
        </p:txBody>
      </p:sp>
      <p:pic>
        <p:nvPicPr>
          <p:cNvPr id="5" name="图片 4" descr="课件学科网logo"/>
          <p:cNvPicPr>
            <a:picLocks noChangeAspect="1"/>
          </p:cNvPicPr>
          <p:nvPr userDrawn="1"/>
        </p:nvPicPr>
        <p:blipFill>
          <a:blip r:embed="rId1"/>
          <a:stretch>
            <a:fillRect/>
          </a:stretch>
        </p:blipFill>
        <p:spPr>
          <a:xfrm>
            <a:off x="10633710" y="0"/>
            <a:ext cx="1558290" cy="634365"/>
          </a:xfrm>
          <a:prstGeom prst="rect">
            <a:avLst/>
          </a:prstGeom>
        </p:spPr>
      </p:pic>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05D2F4D-7630-4241-8377-4F589E7FBF1B}"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8F0529-513D-4DCF-A5FE-E8F9C10AC27B}"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05D2F4D-7630-4241-8377-4F589E7FBF1B}"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8F0529-513D-4DCF-A5FE-E8F9C10AC27B}"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5D2F4D-7630-4241-8377-4F589E7FBF1B}"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8F0529-513D-4DCF-A5FE-E8F9C10AC27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emf" /><Relationship Id="rId3" Type="http://schemas.openxmlformats.org/officeDocument/2006/relationships/image" Target="../media/image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1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6.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矩形 15"/>
          <p:cNvSpPr/>
          <p:nvPr/>
        </p:nvSpPr>
        <p:spPr>
          <a:xfrm>
            <a:off x="0" y="0"/>
            <a:ext cx="12192000" cy="6858000"/>
          </a:xfrm>
          <a:prstGeom prst="rect">
            <a:avLst/>
          </a:prstGeom>
          <a:solidFill>
            <a:schemeClr val="tx1">
              <a:lumMod val="95000"/>
              <a:lumOff val="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charset="-122"/>
              <a:ea typeface="等线" charset="-122"/>
              <a:cs typeface="+mn-cs"/>
            </a:endParaRPr>
          </a:p>
        </p:txBody>
      </p:sp>
      <p:pic>
        <p:nvPicPr>
          <p:cNvPr id="6" name="图片 5"/>
          <p:cNvPicPr>
            <a:picLocks noChangeAspect="1"/>
          </p:cNvPicPr>
          <p:nvPr/>
        </p:nvPicPr>
        <p:blipFill>
          <a:blip r:embed="rId3"/>
          <a:stretch>
            <a:fillRect/>
          </a:stretch>
        </p:blipFill>
        <p:spPr>
          <a:xfrm>
            <a:off x="2500060" y="970002"/>
            <a:ext cx="7344742" cy="4254500"/>
          </a:xfrm>
          <a:prstGeom prst="rect">
            <a:avLst/>
          </a:prstGeom>
        </p:spPr>
      </p:pic>
      <p:grpSp>
        <p:nvGrpSpPr>
          <p:cNvPr id="2" name="组合 1"/>
          <p:cNvGrpSpPr/>
          <p:nvPr/>
        </p:nvGrpSpPr>
        <p:grpSpPr>
          <a:xfrm>
            <a:off x="3876158" y="2494534"/>
            <a:ext cx="5223872" cy="1503483"/>
            <a:chOff x="3461220" y="1866494"/>
            <a:chExt cx="5223872" cy="1503483"/>
          </a:xfrm>
        </p:grpSpPr>
        <p:sp>
          <p:nvSpPr>
            <p:cNvPr id="7" name="文本框 6"/>
            <p:cNvSpPr txBox="1"/>
            <p:nvPr/>
          </p:nvSpPr>
          <p:spPr>
            <a:xfrm>
              <a:off x="3461220" y="1866494"/>
              <a:ext cx="3322425" cy="276999"/>
            </a:xfrm>
            <a:prstGeom prst="rect">
              <a:avLst/>
            </a:prstGeom>
            <a:noFill/>
          </p:spPr>
          <p:txBody>
            <a:bodyPr vert="horz" wrap="square" lIns="0" tIns="0" rIns="0" bIns="0" rtlCol="0">
              <a:spAutoFit/>
            </a:bodyPr>
            <a:lstStyle/>
            <a:p>
              <a:pPr marL="0" marR="0" lvl="0" indent="0" defTabSz="914400" rtl="0" eaLnBrk="1" fontAlgn="auto"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部编版选择性必修上册</a:t>
              </a:r>
              <a:endParaRPr kumimoji="0" lang="zh-CN" altLang="en-US"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11" name="文本框 10"/>
            <p:cNvSpPr txBox="1"/>
            <p:nvPr/>
          </p:nvSpPr>
          <p:spPr>
            <a:xfrm>
              <a:off x="4219801" y="2291925"/>
              <a:ext cx="4465291" cy="1078052"/>
            </a:xfrm>
            <a:prstGeom prst="rect">
              <a:avLst/>
            </a:prstGeom>
            <a:noFill/>
          </p:spPr>
          <p:txBody>
            <a:bodyPr vert="horz" wrap="square" lIns="0" tIns="0" rIns="0" bIns="0"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200" i="0" u="none" strike="noStrike" kern="1200" cap="none" spc="0" normalizeH="0" baseline="0" noProof="0">
                  <a:ln>
                    <a:noFill/>
                  </a:ln>
                  <a:solidFill>
                    <a:prstClr val="black">
                      <a:lumMod val="95000"/>
                      <a:lumOff val="5000"/>
                    </a:prstClr>
                  </a:solidFill>
                  <a:uLnTx/>
                  <a:uFillTx/>
                  <a:latin typeface="微软雅黑" panose="020b0503020204020204" pitchFamily="34" charset="-122"/>
                  <a:ea typeface="微软雅黑" panose="020b0503020204020204" pitchFamily="34" charset="-122"/>
                  <a:cs typeface="+mn-cs"/>
                </a:rPr>
                <a:t>第一单元</a:t>
              </a:r>
              <a:r>
                <a:rPr kumimoji="0" lang="en-US" altLang="zh-CN" sz="2200" i="0" u="none" strike="noStrike" kern="1200" cap="none" spc="0" normalizeH="0" baseline="0" noProof="0">
                  <a:ln>
                    <a:noFill/>
                  </a:ln>
                  <a:solidFill>
                    <a:prstClr val="black">
                      <a:lumMod val="95000"/>
                      <a:lumOff val="5000"/>
                    </a:prstClr>
                  </a:solidFill>
                  <a:uLnTx/>
                  <a:uFillTx/>
                  <a:latin typeface="微软雅黑" panose="020b0503020204020204" pitchFamily="34" charset="-122"/>
                  <a:ea typeface="微软雅黑" panose="020b0503020204020204" pitchFamily="34" charset="-122"/>
                  <a:cs typeface="+mn-cs"/>
                </a:rPr>
                <a:t>-</a:t>
              </a:r>
              <a:r>
                <a:rPr kumimoji="0" lang="zh-CN" altLang="en-US" sz="2200" i="0" u="none" strike="noStrike" kern="1200" cap="none" spc="0" normalizeH="0" baseline="0" noProof="0">
                  <a:ln>
                    <a:noFill/>
                  </a:ln>
                  <a:solidFill>
                    <a:prstClr val="black">
                      <a:lumMod val="95000"/>
                      <a:lumOff val="5000"/>
                    </a:prstClr>
                  </a:solidFill>
                  <a:uLnTx/>
                  <a:uFillTx/>
                  <a:latin typeface="微软雅黑" panose="020b0503020204020204" pitchFamily="34" charset="-122"/>
                  <a:ea typeface="微软雅黑" panose="020b0503020204020204" pitchFamily="34" charset="-122"/>
                  <a:cs typeface="+mn-cs"/>
                </a:rPr>
                <a:t>第</a:t>
              </a:r>
              <a:r>
                <a:rPr kumimoji="0" lang="en-US" altLang="zh-CN" sz="2200" i="0" u="none" strike="noStrike" kern="1200" cap="none" spc="0" normalizeH="0" baseline="0" noProof="0">
                  <a:ln>
                    <a:noFill/>
                  </a:ln>
                  <a:solidFill>
                    <a:prstClr val="black">
                      <a:lumMod val="95000"/>
                      <a:lumOff val="5000"/>
                    </a:prstClr>
                  </a:solidFill>
                  <a:uLnTx/>
                  <a:uFillTx/>
                  <a:latin typeface="微软雅黑" panose="020b0503020204020204" pitchFamily="34" charset="-122"/>
                  <a:ea typeface="微软雅黑" panose="020b0503020204020204" pitchFamily="34" charset="-122"/>
                  <a:cs typeface="+mn-cs"/>
                </a:rPr>
                <a:t>02</a:t>
              </a:r>
              <a:r>
                <a:rPr kumimoji="0" lang="zh-CN" altLang="en-US" sz="2200" i="0" u="none" strike="noStrike" kern="1200" cap="none" spc="0" normalizeH="0" baseline="0" noProof="0">
                  <a:ln>
                    <a:noFill/>
                  </a:ln>
                  <a:solidFill>
                    <a:prstClr val="black">
                      <a:lumMod val="95000"/>
                      <a:lumOff val="5000"/>
                    </a:prstClr>
                  </a:solidFill>
                  <a:uLnTx/>
                  <a:uFillTx/>
                  <a:latin typeface="微软雅黑" panose="020b0503020204020204" pitchFamily="34" charset="-122"/>
                  <a:ea typeface="微软雅黑" panose="020b0503020204020204" pitchFamily="34" charset="-122"/>
                  <a:cs typeface="+mn-cs"/>
                </a:rPr>
                <a:t>课</a:t>
              </a:r>
              <a:endParaRPr kumimoji="0" lang="en-US" altLang="zh-CN" sz="2200" i="0" u="none" strike="noStrike" kern="1200" cap="none" spc="0" normalizeH="0" baseline="0" noProof="0">
                <a:ln>
                  <a:noFill/>
                </a:ln>
                <a:solidFill>
                  <a:prstClr val="black">
                    <a:lumMod val="95000"/>
                    <a:lumOff val="5000"/>
                  </a:prstClr>
                </a:solidFill>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lumMod val="95000"/>
                      <a:lumOff val="5000"/>
                    </a:prstClr>
                  </a:solidFill>
                  <a:uLnTx/>
                  <a:uFillTx/>
                  <a:latin typeface="微软雅黑" panose="020b0503020204020204" pitchFamily="34" charset="-122"/>
                  <a:ea typeface="微软雅黑" panose="020b0503020204020204" pitchFamily="34" charset="-122"/>
                  <a:cs typeface="+mn-cs"/>
                </a:rPr>
                <a:t>        长征胜利万岁</a:t>
              </a:r>
              <a:endParaRPr kumimoji="0" lang="en-US" altLang="zh-CN" sz="2800" b="1" i="0" u="none" strike="noStrike" kern="1200" cap="none" spc="0" normalizeH="0" baseline="0" noProof="0">
                <a:ln>
                  <a:noFill/>
                </a:ln>
                <a:solidFill>
                  <a:prstClr val="black">
                    <a:lumMod val="95000"/>
                    <a:lumOff val="5000"/>
                  </a:prstClr>
                </a:solidFill>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0" name="组合 39"/>
          <p:cNvGrpSpPr/>
          <p:nvPr/>
        </p:nvGrpSpPr>
        <p:grpSpPr>
          <a:xfrm>
            <a:off x="1060709" y="1470357"/>
            <a:ext cx="10365636" cy="4893866"/>
            <a:chOff x="5520831" y="1422355"/>
            <a:chExt cx="1778064" cy="1108674"/>
          </a:xfrm>
        </p:grpSpPr>
        <p:sp>
          <p:nvSpPr>
            <p:cNvPr id="33" name="文本框 32"/>
            <p:cNvSpPr txBox="1"/>
            <p:nvPr/>
          </p:nvSpPr>
          <p:spPr>
            <a:xfrm>
              <a:off x="5599992" y="1607341"/>
              <a:ext cx="1619742" cy="863745"/>
            </a:xfrm>
            <a:prstGeom prst="rect">
              <a:avLst/>
            </a:prstGeom>
            <a:noFill/>
          </p:spPr>
          <p:txBody>
            <a:bodyPr wrap="square" lIns="0" tIns="0" rIns="0" bIns="0"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pPr marL="457200" indent="-457200">
                <a:lnSpc>
                  <a:spcPct val="150000"/>
                </a:lnSpc>
                <a:buFont typeface="Wingdings" panose="05000000000000000000" pitchFamily="2" charset="2"/>
                <a:buChar char="p"/>
              </a:pPr>
              <a:r>
                <a:rPr lang="zh-CN" altLang="en-US" sz="2400">
                  <a:solidFill>
                    <a:schemeClr val="tx1"/>
                  </a:solidFill>
                </a:rPr>
                <a:t>主要成就：中国人民解放军上将军衔，在中央苏区反“围剿”战斗中</a:t>
              </a:r>
              <a:r>
                <a:rPr lang="en-US" altLang="zh-CN" sz="2400">
                  <a:solidFill>
                    <a:schemeClr val="tx1"/>
                  </a:solidFill>
                </a:rPr>
                <a:t>,</a:t>
              </a:r>
              <a:r>
                <a:rPr lang="zh-CN" altLang="en-US" sz="2400">
                  <a:solidFill>
                    <a:schemeClr val="tx1"/>
                  </a:solidFill>
                </a:rPr>
                <a:t>他所在的部队消灭了大量的敌人</a:t>
              </a:r>
              <a:r>
                <a:rPr lang="en-US" altLang="zh-CN" sz="2400">
                  <a:solidFill>
                    <a:schemeClr val="tx1"/>
                  </a:solidFill>
                </a:rPr>
                <a:t>,</a:t>
              </a:r>
              <a:r>
                <a:rPr lang="zh-CN" altLang="en-US" sz="2400">
                  <a:solidFill>
                    <a:schemeClr val="tx1"/>
                  </a:solidFill>
                </a:rPr>
                <a:t>俘虏了敌军的师长。在红军长征中</a:t>
              </a:r>
              <a:r>
                <a:rPr lang="en-US" altLang="zh-CN" sz="2400">
                  <a:solidFill>
                    <a:schemeClr val="tx1"/>
                  </a:solidFill>
                </a:rPr>
                <a:t>,</a:t>
              </a:r>
              <a:r>
                <a:rPr lang="zh-CN" altLang="en-US" sz="2400">
                  <a:solidFill>
                    <a:schemeClr val="tx1"/>
                  </a:solidFill>
                </a:rPr>
                <a:t>杨成武同志所在的红四团经常作为先头部队</a:t>
              </a:r>
              <a:r>
                <a:rPr lang="en-US" altLang="zh-CN" sz="2400">
                  <a:solidFill>
                    <a:schemeClr val="tx1"/>
                  </a:solidFill>
                </a:rPr>
                <a:t>,</a:t>
              </a:r>
              <a:r>
                <a:rPr lang="zh-CN" altLang="en-US" sz="2400">
                  <a:solidFill>
                    <a:schemeClr val="tx1"/>
                  </a:solidFill>
                </a:rPr>
                <a:t>突破敌军层层封锁线</a:t>
              </a:r>
              <a:r>
                <a:rPr lang="en-US" altLang="zh-CN" sz="2400">
                  <a:solidFill>
                    <a:schemeClr val="tx1"/>
                  </a:solidFill>
                </a:rPr>
                <a:t>,</a:t>
              </a:r>
              <a:r>
                <a:rPr lang="zh-CN" altLang="en-US" sz="2400">
                  <a:solidFill>
                    <a:schemeClr val="tx1"/>
                  </a:solidFill>
                </a:rPr>
                <a:t>血战湘江</a:t>
              </a:r>
              <a:r>
                <a:rPr lang="en-US" altLang="zh-CN" sz="2400">
                  <a:solidFill>
                    <a:schemeClr val="tx1"/>
                  </a:solidFill>
                </a:rPr>
                <a:t>,</a:t>
              </a:r>
              <a:r>
                <a:rPr lang="zh-CN" altLang="en-US" sz="2400">
                  <a:solidFill>
                    <a:schemeClr val="tx1"/>
                  </a:solidFill>
                </a:rPr>
                <a:t>突破乌江</a:t>
              </a:r>
              <a:r>
                <a:rPr lang="en-US" altLang="zh-CN" sz="2400">
                  <a:solidFill>
                    <a:schemeClr val="tx1"/>
                  </a:solidFill>
                </a:rPr>
                <a:t>,</a:t>
              </a:r>
              <a:r>
                <a:rPr lang="zh-CN" altLang="en-US" sz="2400">
                  <a:solidFill>
                    <a:schemeClr val="tx1"/>
                  </a:solidFill>
                </a:rPr>
                <a:t>抢占娄山关，保卫遵义会议</a:t>
              </a:r>
              <a:r>
                <a:rPr lang="en-US" altLang="zh-CN" sz="2400">
                  <a:solidFill>
                    <a:schemeClr val="tx1"/>
                  </a:solidFill>
                </a:rPr>
                <a:t>,</a:t>
              </a:r>
              <a:r>
                <a:rPr lang="zh-CN" altLang="en-US" sz="2400">
                  <a:solidFill>
                    <a:schemeClr val="tx1"/>
                  </a:solidFill>
                </a:rPr>
                <a:t>屡战屡胜。遵义会议以后</a:t>
              </a:r>
              <a:r>
                <a:rPr lang="en-US" altLang="zh-CN" sz="2400">
                  <a:solidFill>
                    <a:schemeClr val="tx1"/>
                  </a:solidFill>
                </a:rPr>
                <a:t>,</a:t>
              </a:r>
              <a:r>
                <a:rPr lang="zh-CN" altLang="en-US" sz="2400">
                  <a:solidFill>
                    <a:schemeClr val="tx1"/>
                  </a:solidFill>
                </a:rPr>
                <a:t>参加了四渡赤水、抢渡金沙江、飞夺沪定桥、突破天险腊子口等著名战斗。为胜利完成长征作出了突出贡献。</a:t>
              </a:r>
              <a:endParaRPr lang="zh-CN" altLang="en-US" sz="2400">
                <a:solidFill>
                  <a:schemeClr val="tx1"/>
                </a:solidFill>
              </a:endParaRPr>
            </a:p>
            <a:p>
              <a:pPr marL="457200" indent="-457200">
                <a:lnSpc>
                  <a:spcPct val="150000"/>
                </a:lnSpc>
                <a:buFont typeface="Wingdings" panose="05000000000000000000" pitchFamily="2" charset="2"/>
                <a:buChar char="p"/>
              </a:pPr>
              <a:endParaRPr lang="en-US" altLang="zh-CN" sz="2400">
                <a:solidFill>
                  <a:schemeClr val="tx1"/>
                </a:solidFill>
              </a:endParaRPr>
            </a:p>
          </p:txBody>
        </p:sp>
        <p:sp>
          <p:nvSpPr>
            <p:cNvPr id="34" name="矩形: 圆角 33"/>
            <p:cNvSpPr/>
            <p:nvPr/>
          </p:nvSpPr>
          <p:spPr>
            <a:xfrm>
              <a:off x="5520831" y="1422355"/>
              <a:ext cx="1778064" cy="1108674"/>
            </a:xfrm>
            <a:prstGeom prst="roundRect">
              <a:avLst>
                <a:gd name="adj" fmla="val 1254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latin typeface="微软雅黑" panose="020b0503020204020204" pitchFamily="34" charset="-122"/>
                <a:ea typeface="微软雅黑" panose="020b0503020204020204" pitchFamily="34" charset="-122"/>
              </a:endParaRPr>
            </a:p>
          </p:txBody>
        </p:sp>
      </p:grpSp>
      <p:sp>
        <p:nvSpPr>
          <p:cNvPr id="2" name="TextBox 9"/>
          <p:cNvSpPr txBox="1"/>
          <p:nvPr/>
        </p:nvSpPr>
        <p:spPr>
          <a:xfrm>
            <a:off x="668958" y="379403"/>
            <a:ext cx="203934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预习检查</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识作者</a:t>
            </a:r>
            <a:endParaRPr lang="en-US" altLang="zh-CN" sz="1800" b="1">
              <a:latin typeface="微软雅黑" panose="020b0503020204020204" pitchFamily="34" charset="-122"/>
              <a:ea typeface="微软雅黑" panose="020b0503020204020204" pitchFamily="34" charset="-122"/>
            </a:endParaRPr>
          </a:p>
        </p:txBody>
      </p:sp>
      <p:sp>
        <p:nvSpPr>
          <p:cNvPr id="4" name="矩形 3"/>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贰</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0" name="组合 39"/>
          <p:cNvGrpSpPr/>
          <p:nvPr/>
        </p:nvGrpSpPr>
        <p:grpSpPr>
          <a:xfrm>
            <a:off x="1060709" y="1470356"/>
            <a:ext cx="10365636" cy="4893865"/>
            <a:chOff x="5520831" y="1422355"/>
            <a:chExt cx="1778064" cy="1108674"/>
          </a:xfrm>
        </p:grpSpPr>
        <p:sp>
          <p:nvSpPr>
            <p:cNvPr id="33" name="文本框 32"/>
            <p:cNvSpPr txBox="1"/>
            <p:nvPr/>
          </p:nvSpPr>
          <p:spPr>
            <a:xfrm>
              <a:off x="5628541" y="1463354"/>
              <a:ext cx="1619742" cy="1021861"/>
            </a:xfrm>
            <a:prstGeom prst="rect">
              <a:avLst/>
            </a:prstGeom>
            <a:noFill/>
          </p:spPr>
          <p:txBody>
            <a:bodyPr wrap="square" lIns="0" tIns="0" rIns="0" bIns="0"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pPr>
                <a:lnSpc>
                  <a:spcPct val="150000"/>
                </a:lnSpc>
              </a:pPr>
              <a:r>
                <a:rPr lang="en-US" altLang="zh-CN" sz="2200">
                  <a:solidFill>
                    <a:schemeClr val="tx1"/>
                  </a:solidFill>
                </a:rPr>
                <a:t>1934</a:t>
              </a:r>
              <a:r>
                <a:rPr lang="zh-CN" altLang="en-US" sz="2200">
                  <a:solidFill>
                    <a:schemeClr val="tx1"/>
                  </a:solidFill>
                </a:rPr>
                <a:t>年</a:t>
              </a:r>
              <a:r>
                <a:rPr lang="en-US" altLang="zh-CN" sz="2200">
                  <a:solidFill>
                    <a:schemeClr val="tx1"/>
                  </a:solidFill>
                </a:rPr>
                <a:t>10</a:t>
              </a:r>
              <a:r>
                <a:rPr lang="zh-CN" altLang="en-US" sz="2200">
                  <a:solidFill>
                    <a:schemeClr val="tx1"/>
                  </a:solidFill>
                </a:rPr>
                <a:t>月，第五次反围剿失败后，中央主力红军为摆脱国民党军队的包围追击，被迫实行战略性转移，退出中央根据地，进行长征。中央红军共进行了</a:t>
              </a:r>
              <a:r>
                <a:rPr lang="en-US" altLang="zh-CN" sz="2200">
                  <a:solidFill>
                    <a:schemeClr val="tx1"/>
                  </a:solidFill>
                </a:rPr>
                <a:t>380</a:t>
              </a:r>
              <a:r>
                <a:rPr lang="zh-CN" altLang="en-US" sz="2200">
                  <a:solidFill>
                    <a:schemeClr val="tx1"/>
                  </a:solidFill>
                </a:rPr>
                <a:t>余次战斗，攻占</a:t>
              </a:r>
              <a:r>
                <a:rPr lang="en-US" altLang="zh-CN" sz="2200">
                  <a:solidFill>
                    <a:schemeClr val="tx1"/>
                  </a:solidFill>
                </a:rPr>
                <a:t>700</a:t>
              </a:r>
              <a:r>
                <a:rPr lang="zh-CN" altLang="en-US" sz="2200">
                  <a:solidFill>
                    <a:schemeClr val="tx1"/>
                  </a:solidFill>
                </a:rPr>
                <a:t>多座县城，牺牲了营以上干部</a:t>
              </a:r>
              <a:r>
                <a:rPr lang="en-US" altLang="zh-CN" sz="2200">
                  <a:solidFill>
                    <a:schemeClr val="tx1"/>
                  </a:solidFill>
                </a:rPr>
                <a:t>430</a:t>
              </a:r>
              <a:r>
                <a:rPr lang="zh-CN" altLang="en-US" sz="2200">
                  <a:solidFill>
                    <a:schemeClr val="tx1"/>
                  </a:solidFill>
                </a:rPr>
                <a:t>余人，共击溃国民党军队数百个团。其间共经过</a:t>
              </a:r>
              <a:r>
                <a:rPr lang="en-US" altLang="zh-CN" sz="2200">
                  <a:solidFill>
                    <a:schemeClr val="tx1"/>
                  </a:solidFill>
                </a:rPr>
                <a:t>14</a:t>
              </a:r>
              <a:r>
                <a:rPr lang="zh-CN" altLang="en-US" sz="2200">
                  <a:solidFill>
                    <a:schemeClr val="tx1"/>
                  </a:solidFill>
                </a:rPr>
                <a:t>个省，翻越</a:t>
              </a:r>
              <a:r>
                <a:rPr lang="en-US" altLang="zh-CN" sz="2200">
                  <a:solidFill>
                    <a:schemeClr val="tx1"/>
                  </a:solidFill>
                </a:rPr>
                <a:t>18</a:t>
              </a:r>
              <a:r>
                <a:rPr lang="zh-CN" altLang="en-US" sz="2200">
                  <a:solidFill>
                    <a:schemeClr val="tx1"/>
                  </a:solidFill>
                </a:rPr>
                <a:t>座大山，跨过</a:t>
              </a:r>
              <a:r>
                <a:rPr lang="en-US" altLang="zh-CN" sz="2200">
                  <a:solidFill>
                    <a:schemeClr val="tx1"/>
                  </a:solidFill>
                </a:rPr>
                <a:t>24</a:t>
              </a:r>
              <a:r>
                <a:rPr lang="zh-CN" altLang="en-US" sz="2200">
                  <a:solidFill>
                    <a:schemeClr val="tx1"/>
                  </a:solidFill>
                </a:rPr>
                <a:t>条大河，走过荒草地，翻过雪山，行程约二万五千里。红一方面军于</a:t>
              </a:r>
              <a:r>
                <a:rPr lang="en-US" altLang="zh-CN" sz="2200">
                  <a:solidFill>
                    <a:schemeClr val="tx1"/>
                  </a:solidFill>
                </a:rPr>
                <a:t>1935</a:t>
              </a:r>
              <a:r>
                <a:rPr lang="zh-CN" altLang="en-US" sz="2200">
                  <a:solidFill>
                    <a:schemeClr val="tx1"/>
                  </a:solidFill>
                </a:rPr>
                <a:t>年</a:t>
              </a:r>
              <a:r>
                <a:rPr lang="en-US" altLang="zh-CN" sz="2200">
                  <a:solidFill>
                    <a:schemeClr val="tx1"/>
                  </a:solidFill>
                </a:rPr>
                <a:t>10</a:t>
              </a:r>
              <a:r>
                <a:rPr lang="zh-CN" altLang="en-US" sz="2200">
                  <a:solidFill>
                    <a:schemeClr val="tx1"/>
                  </a:solidFill>
                </a:rPr>
                <a:t>月到达陕北，与陕北红军胜利会师。</a:t>
              </a:r>
              <a:r>
                <a:rPr lang="en-US" altLang="zh-CN" sz="2200">
                  <a:solidFill>
                    <a:schemeClr val="tx1"/>
                  </a:solidFill>
                </a:rPr>
                <a:t>1936</a:t>
              </a:r>
              <a:r>
                <a:rPr lang="zh-CN" altLang="en-US" sz="2200">
                  <a:solidFill>
                    <a:schemeClr val="tx1"/>
                  </a:solidFill>
                </a:rPr>
                <a:t>年</a:t>
              </a:r>
              <a:r>
                <a:rPr lang="en-US" altLang="zh-CN" sz="2200">
                  <a:solidFill>
                    <a:schemeClr val="tx1"/>
                  </a:solidFill>
                </a:rPr>
                <a:t>10</a:t>
              </a:r>
              <a:r>
                <a:rPr lang="zh-CN" altLang="en-US" sz="2200">
                  <a:solidFill>
                    <a:schemeClr val="tx1"/>
                  </a:solidFill>
                </a:rPr>
                <a:t>月，红二、四方面军到达甘肃会宁地区，同红一方面军会师。红军三大主力会师，标志着万里长征的胜利结束。本文就是长征的重要参与者杨成武将军对</a:t>
              </a:r>
              <a:r>
                <a:rPr lang="en-US" altLang="zh-CN" sz="2200">
                  <a:solidFill>
                    <a:schemeClr val="tx1"/>
                  </a:solidFill>
                </a:rPr>
                <a:t>1935</a:t>
              </a:r>
              <a:r>
                <a:rPr lang="zh-CN" altLang="en-US" sz="2200">
                  <a:solidFill>
                    <a:schemeClr val="tx1"/>
                  </a:solidFill>
                </a:rPr>
                <a:t>年</a:t>
              </a:r>
              <a:r>
                <a:rPr lang="en-US" altLang="zh-CN" sz="2200">
                  <a:solidFill>
                    <a:schemeClr val="tx1"/>
                  </a:solidFill>
                </a:rPr>
                <a:t>10</a:t>
              </a:r>
              <a:r>
                <a:rPr lang="zh-CN" altLang="en-US" sz="2200">
                  <a:solidFill>
                    <a:schemeClr val="tx1"/>
                  </a:solidFill>
                </a:rPr>
                <a:t>月红军胜利到达吴起镇后发生的一些事情的回忆，记录了他的所思、所想、所感。</a:t>
              </a:r>
              <a:endParaRPr lang="zh-CN" altLang="en-US" sz="2200">
                <a:solidFill>
                  <a:schemeClr val="tx1"/>
                </a:solidFill>
              </a:endParaRPr>
            </a:p>
          </p:txBody>
        </p:sp>
        <p:sp>
          <p:nvSpPr>
            <p:cNvPr id="34" name="矩形: 圆角 33"/>
            <p:cNvSpPr/>
            <p:nvPr/>
          </p:nvSpPr>
          <p:spPr>
            <a:xfrm>
              <a:off x="5520831" y="1422355"/>
              <a:ext cx="1778064" cy="1108674"/>
            </a:xfrm>
            <a:prstGeom prst="roundRect">
              <a:avLst>
                <a:gd name="adj" fmla="val 1254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latin typeface="微软雅黑" panose="020b0503020204020204" pitchFamily="34" charset="-122"/>
                <a:ea typeface="微软雅黑" panose="020b0503020204020204" pitchFamily="34" charset="-122"/>
              </a:endParaRPr>
            </a:p>
          </p:txBody>
        </p:sp>
      </p:grpSp>
      <p:sp>
        <p:nvSpPr>
          <p:cNvPr id="2" name="TextBox 9"/>
          <p:cNvSpPr txBox="1"/>
          <p:nvPr/>
        </p:nvSpPr>
        <p:spPr>
          <a:xfrm>
            <a:off x="668958" y="379403"/>
            <a:ext cx="2074607"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预习检查</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知背景</a:t>
            </a:r>
            <a:endParaRPr lang="en-US" altLang="zh-CN" sz="1800" b="1">
              <a:latin typeface="微软雅黑" panose="020b0503020204020204" pitchFamily="34" charset="-122"/>
              <a:ea typeface="微软雅黑" panose="020b0503020204020204" pitchFamily="34" charset="-122"/>
            </a:endParaRPr>
          </a:p>
        </p:txBody>
      </p:sp>
      <p:sp>
        <p:nvSpPr>
          <p:cNvPr id="4" name="矩形 3"/>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贰</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0" name="组合 39"/>
          <p:cNvGrpSpPr/>
          <p:nvPr/>
        </p:nvGrpSpPr>
        <p:grpSpPr>
          <a:xfrm>
            <a:off x="1060709" y="1470356"/>
            <a:ext cx="10365636" cy="4893865"/>
            <a:chOff x="5520831" y="1422355"/>
            <a:chExt cx="1778064" cy="1108674"/>
          </a:xfrm>
        </p:grpSpPr>
        <p:sp>
          <p:nvSpPr>
            <p:cNvPr id="33" name="文本框 32"/>
            <p:cNvSpPr txBox="1"/>
            <p:nvPr/>
          </p:nvSpPr>
          <p:spPr>
            <a:xfrm>
              <a:off x="5674449" y="1702058"/>
              <a:ext cx="1512269" cy="487231"/>
            </a:xfrm>
            <a:prstGeom prst="rect">
              <a:avLst/>
            </a:prstGeom>
            <a:noFill/>
          </p:spPr>
          <p:txBody>
            <a:bodyPr wrap="square" lIns="0" tIns="0" rIns="0" bIns="0"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pPr indent="457200">
                <a:lnSpc>
                  <a:spcPct val="150000"/>
                </a:lnSpc>
              </a:pPr>
              <a:r>
                <a:rPr lang="zh-CN" altLang="en-US" sz="2400">
                  <a:solidFill>
                    <a:schemeClr val="tx1"/>
                  </a:solidFill>
                </a:rPr>
                <a:t>“长征”又被称为“二万五千里长征”，是</a:t>
              </a:r>
              <a:r>
                <a:rPr lang="en-US" altLang="zh-CN" sz="2400">
                  <a:solidFill>
                    <a:schemeClr val="tx1"/>
                  </a:solidFill>
                </a:rPr>
                <a:t>1934</a:t>
              </a:r>
              <a:r>
                <a:rPr lang="zh-CN" altLang="en-US" sz="2400">
                  <a:solidFill>
                    <a:schemeClr val="tx1"/>
                  </a:solidFill>
                </a:rPr>
                <a:t>年至</a:t>
              </a:r>
              <a:r>
                <a:rPr lang="en-US" altLang="zh-CN" sz="2400">
                  <a:solidFill>
                    <a:schemeClr val="tx1"/>
                  </a:solidFill>
                </a:rPr>
                <a:t>1936</a:t>
              </a:r>
              <a:r>
                <a:rPr lang="zh-CN" altLang="en-US" sz="2400">
                  <a:solidFill>
                    <a:schemeClr val="tx1"/>
                  </a:solidFill>
                </a:rPr>
                <a:t>年间战略转移的专门用语。“长征胜利”是指</a:t>
              </a:r>
              <a:r>
                <a:rPr lang="en-US" altLang="zh-CN" sz="2400">
                  <a:solidFill>
                    <a:schemeClr val="tx1"/>
                  </a:solidFill>
                </a:rPr>
                <a:t>1936</a:t>
              </a:r>
              <a:r>
                <a:rPr lang="zh-CN" altLang="en-US" sz="2400">
                  <a:solidFill>
                    <a:schemeClr val="tx1"/>
                  </a:solidFill>
                </a:rPr>
                <a:t>年</a:t>
              </a:r>
              <a:r>
                <a:rPr lang="en-US" altLang="zh-CN" sz="2400">
                  <a:solidFill>
                    <a:schemeClr val="tx1"/>
                  </a:solidFill>
                </a:rPr>
                <a:t>10</a:t>
              </a:r>
              <a:r>
                <a:rPr lang="zh-CN" altLang="en-US" sz="2400">
                  <a:solidFill>
                    <a:schemeClr val="tx1"/>
                  </a:solidFill>
                </a:rPr>
                <a:t>月，红一、二、四方面军胜利会师。“万岁”蕴含着作者对参与长征这一人类历史上的伟大行动并取得胜利的自豪之情。</a:t>
              </a:r>
              <a:endParaRPr lang="en-US" altLang="zh-CN" sz="2400">
                <a:solidFill>
                  <a:schemeClr val="tx1"/>
                </a:solidFill>
              </a:endParaRPr>
            </a:p>
          </p:txBody>
        </p:sp>
        <p:sp>
          <p:nvSpPr>
            <p:cNvPr id="34" name="矩形: 圆角 33"/>
            <p:cNvSpPr/>
            <p:nvPr/>
          </p:nvSpPr>
          <p:spPr>
            <a:xfrm>
              <a:off x="5520831" y="1422355"/>
              <a:ext cx="1778064" cy="1108674"/>
            </a:xfrm>
            <a:prstGeom prst="roundRect">
              <a:avLst>
                <a:gd name="adj" fmla="val 1254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latin typeface="微软雅黑" panose="020b0503020204020204" pitchFamily="34" charset="-122"/>
                <a:ea typeface="微软雅黑" panose="020b0503020204020204" pitchFamily="34" charset="-122"/>
              </a:endParaRPr>
            </a:p>
          </p:txBody>
        </p:sp>
      </p:grpSp>
      <p:sp>
        <p:nvSpPr>
          <p:cNvPr id="2" name="TextBox 9"/>
          <p:cNvSpPr txBox="1"/>
          <p:nvPr/>
        </p:nvSpPr>
        <p:spPr>
          <a:xfrm>
            <a:off x="668958" y="379403"/>
            <a:ext cx="203934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预习检查</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解题目</a:t>
            </a:r>
            <a:endParaRPr lang="en-US" altLang="zh-CN" sz="1800" b="1">
              <a:latin typeface="微软雅黑" panose="020b0503020204020204" pitchFamily="34" charset="-122"/>
              <a:ea typeface="微软雅黑" panose="020b0503020204020204" pitchFamily="34" charset="-122"/>
            </a:endParaRPr>
          </a:p>
        </p:txBody>
      </p:sp>
      <p:sp>
        <p:nvSpPr>
          <p:cNvPr id="4" name="矩形 3"/>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贰</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0" name="组合 39"/>
          <p:cNvGrpSpPr/>
          <p:nvPr/>
        </p:nvGrpSpPr>
        <p:grpSpPr>
          <a:xfrm>
            <a:off x="1060709" y="1470356"/>
            <a:ext cx="10365636" cy="4893865"/>
            <a:chOff x="5520831" y="1422355"/>
            <a:chExt cx="1778064" cy="1108674"/>
          </a:xfrm>
        </p:grpSpPr>
        <p:sp>
          <p:nvSpPr>
            <p:cNvPr id="33" name="文本框 32"/>
            <p:cNvSpPr txBox="1"/>
            <p:nvPr/>
          </p:nvSpPr>
          <p:spPr>
            <a:xfrm>
              <a:off x="5570568" y="1523284"/>
              <a:ext cx="1664077" cy="906815"/>
            </a:xfrm>
            <a:prstGeom prst="rect">
              <a:avLst/>
            </a:prstGeom>
            <a:noFill/>
          </p:spPr>
          <p:txBody>
            <a:bodyPr wrap="square" lIns="0" tIns="0" rIns="0" bIns="0"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pPr indent="457200">
                <a:lnSpc>
                  <a:spcPct val="150000"/>
                </a:lnSpc>
              </a:pPr>
              <a:r>
                <a:rPr lang="en-US" altLang="zh-CN" sz="2200">
                  <a:solidFill>
                    <a:schemeClr val="tx1"/>
                  </a:solidFill>
                </a:rPr>
                <a:t>《</a:t>
              </a:r>
              <a:r>
                <a:rPr lang="zh-CN" altLang="en-US" sz="2200">
                  <a:solidFill>
                    <a:schemeClr val="tx1"/>
                  </a:solidFill>
                </a:rPr>
                <a:t>长征胜利万岁</a:t>
              </a:r>
              <a:r>
                <a:rPr lang="en-US" altLang="zh-CN" sz="2200">
                  <a:solidFill>
                    <a:schemeClr val="tx1"/>
                  </a:solidFill>
                </a:rPr>
                <a:t>》</a:t>
              </a:r>
              <a:r>
                <a:rPr lang="zh-CN" altLang="en-US" sz="2200">
                  <a:solidFill>
                    <a:schemeClr val="tx1"/>
                  </a:solidFill>
                </a:rPr>
                <a:t>选自</a:t>
              </a:r>
              <a:r>
                <a:rPr lang="en-US" altLang="zh-CN" sz="2200">
                  <a:solidFill>
                    <a:schemeClr val="tx1"/>
                  </a:solidFill>
                </a:rPr>
                <a:t>《</a:t>
              </a:r>
              <a:r>
                <a:rPr lang="zh-CN" altLang="en-US" sz="2200">
                  <a:solidFill>
                    <a:schemeClr val="tx1"/>
                  </a:solidFill>
                </a:rPr>
                <a:t>杨成武回忆录</a:t>
              </a:r>
              <a:r>
                <a:rPr lang="en-US" altLang="zh-CN" sz="2200">
                  <a:solidFill>
                    <a:schemeClr val="tx1"/>
                  </a:solidFill>
                </a:rPr>
                <a:t>》</a:t>
              </a:r>
              <a:r>
                <a:rPr lang="zh-CN" altLang="en-US" sz="2200">
                  <a:solidFill>
                    <a:schemeClr val="tx1"/>
                  </a:solidFill>
                </a:rPr>
                <a:t>，主要讲述土地革命战争时期和抗日战争时期、解放战争时期、社会主义革命和社会主义建设时期的事件。</a:t>
              </a:r>
              <a:endParaRPr lang="en-US" altLang="zh-CN" sz="2200">
                <a:solidFill>
                  <a:schemeClr val="tx1"/>
                </a:solidFill>
              </a:endParaRPr>
            </a:p>
            <a:p>
              <a:pPr indent="457200">
                <a:lnSpc>
                  <a:spcPct val="150000"/>
                </a:lnSpc>
              </a:pPr>
              <a:r>
                <a:rPr lang="zh-CN" altLang="en-US" sz="2200">
                  <a:solidFill>
                    <a:schemeClr val="tx1"/>
                  </a:solidFill>
                </a:rPr>
                <a:t>回忆录有以下两个释义：</a:t>
              </a:r>
              <a:endParaRPr lang="zh-CN" altLang="en-US" sz="2200">
                <a:solidFill>
                  <a:schemeClr val="tx1"/>
                </a:solidFill>
              </a:endParaRPr>
            </a:p>
            <a:p>
              <a:pPr indent="457200">
                <a:lnSpc>
                  <a:spcPct val="150000"/>
                </a:lnSpc>
              </a:pPr>
              <a:r>
                <a:rPr lang="en-US" altLang="zh-CN" sz="2200">
                  <a:solidFill>
                    <a:schemeClr val="tx1"/>
                  </a:solidFill>
                </a:rPr>
                <a:t>1.</a:t>
              </a:r>
              <a:r>
                <a:rPr lang="zh-CN" altLang="en-US" sz="2200">
                  <a:solidFill>
                    <a:schemeClr val="tx1"/>
                  </a:solidFill>
                </a:rPr>
                <a:t>关于一系列事件的记录</a:t>
              </a:r>
              <a:r>
                <a:rPr lang="en-US" altLang="zh-CN" sz="2200">
                  <a:solidFill>
                    <a:schemeClr val="tx1"/>
                  </a:solidFill>
                </a:rPr>
                <a:t>,</a:t>
              </a:r>
              <a:r>
                <a:rPr lang="zh-CN" altLang="en-US" sz="2200">
                  <a:solidFill>
                    <a:schemeClr val="tx1"/>
                  </a:solidFill>
                </a:rPr>
                <a:t>通常由参加者所写而不像历史那样拘于形式和完备。</a:t>
              </a:r>
              <a:endParaRPr lang="en-US" altLang="zh-CN" sz="2200">
                <a:solidFill>
                  <a:schemeClr val="tx1"/>
                </a:solidFill>
              </a:endParaRPr>
            </a:p>
            <a:p>
              <a:pPr indent="457200">
                <a:lnSpc>
                  <a:spcPct val="150000"/>
                </a:lnSpc>
              </a:pPr>
              <a:r>
                <a:rPr lang="en-US" altLang="zh-CN" sz="2200">
                  <a:solidFill>
                    <a:schemeClr val="tx1"/>
                  </a:solidFill>
                </a:rPr>
                <a:t>2.</a:t>
              </a:r>
              <a:r>
                <a:rPr lang="zh-CN" altLang="en-US" sz="2200">
                  <a:solidFill>
                    <a:schemeClr val="tx1"/>
                  </a:solidFill>
                </a:rPr>
                <a:t>一种自传体描述</a:t>
              </a:r>
              <a:r>
                <a:rPr lang="en-US" altLang="zh-CN" sz="2200">
                  <a:solidFill>
                    <a:schemeClr val="tx1"/>
                  </a:solidFill>
                </a:rPr>
                <a:t>,</a:t>
              </a:r>
              <a:r>
                <a:rPr lang="zh-CN" altLang="en-US" sz="2200">
                  <a:solidFill>
                    <a:schemeClr val="tx1"/>
                  </a:solidFill>
                </a:rPr>
                <a:t>其口吻常闲逸而亲切、注意的焦点通常在作者所知的人物、事件或时代上。</a:t>
              </a:r>
              <a:endParaRPr lang="en-US" altLang="zh-CN" sz="2200">
                <a:solidFill>
                  <a:schemeClr val="tx1"/>
                </a:solidFill>
              </a:endParaRPr>
            </a:p>
            <a:p>
              <a:pPr>
                <a:lnSpc>
                  <a:spcPct val="150000"/>
                </a:lnSpc>
              </a:pPr>
              <a:endParaRPr lang="en-US" altLang="zh-CN" sz="2200">
                <a:solidFill>
                  <a:schemeClr val="tx1"/>
                </a:solidFill>
              </a:endParaRPr>
            </a:p>
            <a:p>
              <a:pPr marL="342900" indent="-342900">
                <a:lnSpc>
                  <a:spcPct val="150000"/>
                </a:lnSpc>
                <a:buFont typeface="Wingdings" panose="05000000000000000000" pitchFamily="2" charset="2"/>
                <a:buChar char="Ø"/>
              </a:pPr>
              <a:r>
                <a:rPr lang="zh-CN" altLang="en-US" sz="2200">
                  <a:solidFill>
                    <a:srgbClr val="C00000"/>
                  </a:solidFill>
                </a:rPr>
                <a:t>思考：本文属于哪一种释义呢？</a:t>
              </a:r>
              <a:endParaRPr lang="zh-CN" altLang="en-US" sz="2200">
                <a:solidFill>
                  <a:srgbClr val="C00000"/>
                </a:solidFill>
              </a:endParaRPr>
            </a:p>
          </p:txBody>
        </p:sp>
        <p:sp>
          <p:nvSpPr>
            <p:cNvPr id="34" name="矩形: 圆角 33"/>
            <p:cNvSpPr/>
            <p:nvPr/>
          </p:nvSpPr>
          <p:spPr>
            <a:xfrm>
              <a:off x="5520831" y="1422355"/>
              <a:ext cx="1778064" cy="1108674"/>
            </a:xfrm>
            <a:prstGeom prst="roundRect">
              <a:avLst>
                <a:gd name="adj" fmla="val 1254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latin typeface="微软雅黑" panose="020b0503020204020204" pitchFamily="34" charset="-122"/>
                <a:ea typeface="微软雅黑" panose="020b0503020204020204" pitchFamily="34" charset="-122"/>
              </a:endParaRPr>
            </a:p>
          </p:txBody>
        </p:sp>
      </p:grpSp>
      <p:sp>
        <p:nvSpPr>
          <p:cNvPr id="2" name="TextBox 9"/>
          <p:cNvSpPr txBox="1"/>
          <p:nvPr/>
        </p:nvSpPr>
        <p:spPr>
          <a:xfrm>
            <a:off x="668958" y="379403"/>
            <a:ext cx="203934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预习检查</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习文体</a:t>
            </a:r>
            <a:endParaRPr lang="en-US" altLang="zh-CN" sz="1800" b="1">
              <a:latin typeface="微软雅黑" panose="020b0503020204020204" pitchFamily="34" charset="-122"/>
              <a:ea typeface="微软雅黑" panose="020b0503020204020204" pitchFamily="34" charset="-122"/>
            </a:endParaRPr>
          </a:p>
        </p:txBody>
      </p:sp>
      <p:sp>
        <p:nvSpPr>
          <p:cNvPr id="4" name="矩形 3"/>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贰</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矩形: 圆角 33"/>
          <p:cNvSpPr/>
          <p:nvPr/>
        </p:nvSpPr>
        <p:spPr>
          <a:xfrm>
            <a:off x="1060709" y="1470356"/>
            <a:ext cx="10365636" cy="4893865"/>
          </a:xfrm>
          <a:prstGeom prst="roundRect">
            <a:avLst>
              <a:gd name="adj" fmla="val 1254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latin typeface="微软雅黑" panose="020b0503020204020204" pitchFamily="34" charset="-122"/>
              <a:ea typeface="微软雅黑" panose="020b0503020204020204" pitchFamily="34" charset="-122"/>
            </a:endParaRPr>
          </a:p>
        </p:txBody>
      </p:sp>
      <p:sp>
        <p:nvSpPr>
          <p:cNvPr id="2" name="TextBox 9"/>
          <p:cNvSpPr txBox="1"/>
          <p:nvPr/>
        </p:nvSpPr>
        <p:spPr>
          <a:xfrm>
            <a:off x="668958" y="379403"/>
            <a:ext cx="2048959"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预习检查</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理思路</a:t>
            </a:r>
            <a:endParaRPr lang="en-US" altLang="zh-CN" sz="1800" b="1">
              <a:latin typeface="微软雅黑" panose="020b0503020204020204" pitchFamily="34" charset="-122"/>
              <a:ea typeface="微软雅黑" panose="020b0503020204020204" pitchFamily="34" charset="-122"/>
            </a:endParaRPr>
          </a:p>
        </p:txBody>
      </p:sp>
      <p:sp>
        <p:nvSpPr>
          <p:cNvPr id="4" name="矩形 3"/>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贰</a:t>
            </a:r>
            <a:endParaRPr lang="zh-CN" altLang="en-US" sz="1300" b="1">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a:stretch>
            <a:fillRect/>
          </a:stretch>
        </p:blipFill>
        <p:spPr>
          <a:xfrm>
            <a:off x="1799958" y="1866378"/>
            <a:ext cx="8349685" cy="3767247"/>
          </a:xfrm>
          <a:prstGeom prst="rect">
            <a:avLst/>
          </a:prstGeom>
        </p:spPr>
      </p:pic>
      <p:pic>
        <p:nvPicPr>
          <p:cNvPr id="12" name="图片 11"/>
          <p:cNvPicPr>
            <a:picLocks noChangeAspect="1"/>
          </p:cNvPicPr>
          <p:nvPr/>
        </p:nvPicPr>
        <p:blipFill>
          <a:blip r:embed="rId3"/>
          <a:stretch>
            <a:fillRect/>
          </a:stretch>
        </p:blipFill>
        <p:spPr>
          <a:xfrm>
            <a:off x="6096000" y="2347893"/>
            <a:ext cx="277054" cy="1309707"/>
          </a:xfrm>
          <a:prstGeom prst="rect">
            <a:avLst/>
          </a:prstGeom>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grayscl/>
            <a:extLst>
              <a:ext uri="{28A0092B-C50C-407E-A947-70E740481C1C}">
                <a14:useLocalDpi xmlns:a14="http://schemas.microsoft.com/office/drawing/2010/main" val="0"/>
              </a:ext>
            </a:extLst>
          </a:blip>
          <a:srcRect l="24060" t="18667" r="33520" b="23307"/>
          <a:stretch>
            <a:fillRect/>
          </a:stretch>
        </p:blipFill>
        <p:spPr>
          <a:xfrm>
            <a:off x="6229542" y="1519692"/>
            <a:ext cx="5171847" cy="3979469"/>
          </a:xfrm>
          <a:prstGeom prst="rect">
            <a:avLst/>
          </a:prstGeom>
        </p:spPr>
      </p:pic>
      <p:sp>
        <p:nvSpPr>
          <p:cNvPr id="23" name="任意多边形: 形状 22"/>
          <p:cNvSpPr/>
          <p:nvPr/>
        </p:nvSpPr>
        <p:spPr>
          <a:xfrm>
            <a:off x="4691279" y="1142962"/>
            <a:ext cx="6764121" cy="4732931"/>
          </a:xfrm>
          <a:custGeom>
            <a:gdLst>
              <a:gd name="connsiteX0" fmla="*/ 1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1 w 12192000"/>
              <a:gd name="connsiteY4" fmla="*/ 0 h 6858000"/>
              <a:gd name="connsiteX5" fmla="*/ 8662461 w 12192000"/>
              <a:gd name="connsiteY5" fmla="*/ 405534 h 6858000"/>
              <a:gd name="connsiteX6" fmla="*/ 8410895 w 12192000"/>
              <a:gd name="connsiteY6" fmla="*/ 553363 h 6858000"/>
              <a:gd name="connsiteX7" fmla="*/ 7752499 w 12192000"/>
              <a:gd name="connsiteY7" fmla="*/ 752627 h 6858000"/>
              <a:gd name="connsiteX8" fmla="*/ 6747442 w 12192000"/>
              <a:gd name="connsiteY8" fmla="*/ 1227768 h 6858000"/>
              <a:gd name="connsiteX9" fmla="*/ 5176664 w 12192000"/>
              <a:gd name="connsiteY9" fmla="*/ 2006482 h 6858000"/>
              <a:gd name="connsiteX10" fmla="*/ 4456850 w 12192000"/>
              <a:gd name="connsiteY10" fmla="*/ 2851650 h 6858000"/>
              <a:gd name="connsiteX11" fmla="*/ 4455640 w 12192000"/>
              <a:gd name="connsiteY11" fmla="*/ 2967829 h 6858000"/>
              <a:gd name="connsiteX12" fmla="*/ 4390632 w 12192000"/>
              <a:gd name="connsiteY12" fmla="*/ 3208099 h 6858000"/>
              <a:gd name="connsiteX13" fmla="*/ 4421927 w 12192000"/>
              <a:gd name="connsiteY13" fmla="*/ 3204142 h 6858000"/>
              <a:gd name="connsiteX14" fmla="*/ 4426726 w 12192000"/>
              <a:gd name="connsiteY14" fmla="*/ 3493600 h 6858000"/>
              <a:gd name="connsiteX15" fmla="*/ 4692730 w 12192000"/>
              <a:gd name="connsiteY15" fmla="*/ 3459970 h 6858000"/>
              <a:gd name="connsiteX16" fmla="*/ 4660226 w 12192000"/>
              <a:gd name="connsiteY16" fmla="*/ 3580105 h 6858000"/>
              <a:gd name="connsiteX17" fmla="*/ 4754110 w 12192000"/>
              <a:gd name="connsiteY17" fmla="*/ 3568236 h 6858000"/>
              <a:gd name="connsiteX18" fmla="*/ 4687892 w 12192000"/>
              <a:gd name="connsiteY18" fmla="*/ 3924684 h 6858000"/>
              <a:gd name="connsiteX19" fmla="*/ 4797423 w 12192000"/>
              <a:gd name="connsiteY19" fmla="*/ 3910837 h 6858000"/>
              <a:gd name="connsiteX20" fmla="*/ 4717977 w 12192000"/>
              <a:gd name="connsiteY20" fmla="*/ 4036906 h 6858000"/>
              <a:gd name="connsiteX21" fmla="*/ 4754072 w 12192000"/>
              <a:gd name="connsiteY21" fmla="*/ 4322407 h 6858000"/>
              <a:gd name="connsiteX22" fmla="*/ 5050162 w 12192000"/>
              <a:gd name="connsiteY22" fmla="*/ 4400999 h 6858000"/>
              <a:gd name="connsiteX23" fmla="*/ 4882840 w 12192000"/>
              <a:gd name="connsiteY23" fmla="*/ 4712217 h 6858000"/>
              <a:gd name="connsiteX24" fmla="*/ 5183730 w 12192000"/>
              <a:gd name="connsiteY24" fmla="*/ 5080266 h 6858000"/>
              <a:gd name="connsiteX25" fmla="*/ 5310080 w 12192000"/>
              <a:gd name="connsiteY25" fmla="*/ 5702433 h 6858000"/>
              <a:gd name="connsiteX26" fmla="*/ 6207986 w 12192000"/>
              <a:gd name="connsiteY26" fmla="*/ 5762954 h 6858000"/>
              <a:gd name="connsiteX27" fmla="*/ 6951837 w 12192000"/>
              <a:gd name="connsiteY27" fmla="*/ 5610899 h 6858000"/>
              <a:gd name="connsiteX28" fmla="*/ 8242136 w 12192000"/>
              <a:gd name="connsiteY28" fmla="*/ 5505785 h 6858000"/>
              <a:gd name="connsiteX29" fmla="*/ 9081081 w 12192000"/>
              <a:gd name="connsiteY29" fmla="*/ 5225683 h 6858000"/>
              <a:gd name="connsiteX30" fmla="*/ 11097241 w 12192000"/>
              <a:gd name="connsiteY30" fmla="*/ 3694510 h 6858000"/>
              <a:gd name="connsiteX31" fmla="*/ 11545042 w 12192000"/>
              <a:gd name="connsiteY31" fmla="*/ 2709691 h 6858000"/>
              <a:gd name="connsiteX32" fmla="*/ 10696459 w 12192000"/>
              <a:gd name="connsiteY32" fmla="*/ 3165050 h 6858000"/>
              <a:gd name="connsiteX33" fmla="*/ 10744610 w 12192000"/>
              <a:gd name="connsiteY33" fmla="*/ 3042936 h 6858000"/>
              <a:gd name="connsiteX34" fmla="*/ 10706096 w 12192000"/>
              <a:gd name="connsiteY34" fmla="*/ 2989793 h 6858000"/>
              <a:gd name="connsiteX35" fmla="*/ 10749449 w 12192000"/>
              <a:gd name="connsiteY35" fmla="*/ 2578223 h 6858000"/>
              <a:gd name="connsiteX36" fmla="*/ 10696497 w 12192000"/>
              <a:gd name="connsiteY36" fmla="*/ 2410880 h 6858000"/>
              <a:gd name="connsiteX37" fmla="*/ 11964006 w 12192000"/>
              <a:gd name="connsiteY37" fmla="*/ 742302 h 6858000"/>
              <a:gd name="connsiteX38" fmla="*/ 11861693 w 12192000"/>
              <a:gd name="connsiteY38" fmla="*/ 813249 h 6858000"/>
              <a:gd name="connsiteX39" fmla="*/ 11309200 w 12192000"/>
              <a:gd name="connsiteY39" fmla="*/ 1347200 h 6858000"/>
              <a:gd name="connsiteX40" fmla="*/ 11918274 w 12192000"/>
              <a:gd name="connsiteY40" fmla="*/ 632058 h 6858000"/>
              <a:gd name="connsiteX41" fmla="*/ 11113003 w 12192000"/>
              <a:gd name="connsiteY41" fmla="*/ 1430018 h 6858000"/>
              <a:gd name="connsiteX42" fmla="*/ 10540063 w 12192000"/>
              <a:gd name="connsiteY42" fmla="*/ 1676490 h 6858000"/>
              <a:gd name="connsiteX43" fmla="*/ 11125060 w 12192000"/>
              <a:gd name="connsiteY43" fmla="*/ 1022404 h 6858000"/>
              <a:gd name="connsiteX44" fmla="*/ 11117842 w 12192000"/>
              <a:gd name="connsiteY44" fmla="*/ 965304 h 6858000"/>
              <a:gd name="connsiteX45" fmla="*/ 10549700 w 12192000"/>
              <a:gd name="connsiteY45" fmla="*/ 1501233 h 6858000"/>
              <a:gd name="connsiteX46" fmla="*/ 11174421 w 12192000"/>
              <a:gd name="connsiteY46" fmla="*/ 784112 h 6858000"/>
              <a:gd name="connsiteX47" fmla="*/ 10684517 w 12192000"/>
              <a:gd name="connsiteY47" fmla="*/ 1310151 h 6858000"/>
              <a:gd name="connsiteX48" fmla="*/ 10141661 w 12192000"/>
              <a:gd name="connsiteY48" fmla="*/ 1668845 h 6858000"/>
              <a:gd name="connsiteX49" fmla="*/ 10181384 w 12192000"/>
              <a:gd name="connsiteY49" fmla="*/ 1605811 h 6858000"/>
              <a:gd name="connsiteX50" fmla="*/ 9882876 w 12192000"/>
              <a:gd name="connsiteY50" fmla="*/ 1759575 h 6858000"/>
              <a:gd name="connsiteX51" fmla="*/ 9878075 w 12192000"/>
              <a:gd name="connsiteY51" fmla="*/ 1470118 h 6858000"/>
              <a:gd name="connsiteX52" fmla="*/ 9846780 w 12192000"/>
              <a:gd name="connsiteY52" fmla="*/ 1474075 h 6858000"/>
              <a:gd name="connsiteX53" fmla="*/ 9720392 w 12192000"/>
              <a:gd name="connsiteY53" fmla="*/ 1606079 h 6858000"/>
              <a:gd name="connsiteX54" fmla="*/ 9479673 w 12192000"/>
              <a:gd name="connsiteY54" fmla="*/ 1462473 h 6858000"/>
              <a:gd name="connsiteX55" fmla="*/ 9183584 w 12192000"/>
              <a:gd name="connsiteY55" fmla="*/ 1383881 h 6858000"/>
              <a:gd name="connsiteX56" fmla="*/ 9216089 w 12192000"/>
              <a:gd name="connsiteY56" fmla="*/ 1263746 h 6858000"/>
              <a:gd name="connsiteX57" fmla="*/ 9075263 w 12192000"/>
              <a:gd name="connsiteY57" fmla="*/ 1281549 h 6858000"/>
              <a:gd name="connsiteX58" fmla="*/ 9139061 w 12192000"/>
              <a:gd name="connsiteY58" fmla="*/ 1157458 h 6858000"/>
              <a:gd name="connsiteX59" fmla="*/ 8871847 w 12192000"/>
              <a:gd name="connsiteY59" fmla="*/ 1307267 h 6858000"/>
              <a:gd name="connsiteX60" fmla="*/ 9046387 w 12192000"/>
              <a:gd name="connsiteY60" fmla="*/ 1053149 h 6858000"/>
              <a:gd name="connsiteX61" fmla="*/ 8740659 w 12192000"/>
              <a:gd name="connsiteY61" fmla="*/ 1149814 h 6858000"/>
              <a:gd name="connsiteX62" fmla="*/ 8852611 w 12192000"/>
              <a:gd name="connsiteY62" fmla="*/ 903609 h 6858000"/>
              <a:gd name="connsiteX63" fmla="*/ 8548092 w 12192000"/>
              <a:gd name="connsiteY63" fmla="*/ 884095 h 6858000"/>
              <a:gd name="connsiteX64" fmla="*/ 8785220 w 12192000"/>
              <a:gd name="connsiteY64" fmla="*/ 622065 h 6858000"/>
              <a:gd name="connsiteX65" fmla="*/ 8415695 w 12192000"/>
              <a:gd name="connsiteY65" fmla="*/ 842821 h 6858000"/>
              <a:gd name="connsiteX66" fmla="*/ 8487923 w 12192000"/>
              <a:gd name="connsiteY66" fmla="*/ 659651 h 6858000"/>
              <a:gd name="connsiteX67" fmla="*/ 8283298 w 12192000"/>
              <a:gd name="connsiteY67" fmla="*/ 801546 h 6858000"/>
              <a:gd name="connsiteX68" fmla="*/ 8662461 w 12192000"/>
              <a:gd name="connsiteY68" fmla="*/ 405534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2192000" h="6858000">
                <a:moveTo>
                  <a:pt x="1" y="0"/>
                </a:moveTo>
                <a:lnTo>
                  <a:pt x="12192000" y="0"/>
                </a:lnTo>
                <a:lnTo>
                  <a:pt x="12192000" y="6858000"/>
                </a:lnTo>
                <a:lnTo>
                  <a:pt x="0" y="6858000"/>
                </a:lnTo>
                <a:lnTo>
                  <a:pt x="1" y="0"/>
                </a:lnTo>
                <a:close/>
                <a:moveTo>
                  <a:pt x="8662461" y="405534"/>
                </a:moveTo>
                <a:cubicBezTo>
                  <a:pt x="8410895" y="553363"/>
                  <a:pt x="8410895" y="553363"/>
                  <a:pt x="8410895" y="553363"/>
                </a:cubicBezTo>
                <a:cubicBezTo>
                  <a:pt x="8183405" y="640137"/>
                  <a:pt x="7845173" y="856936"/>
                  <a:pt x="7752499" y="752627"/>
                </a:cubicBezTo>
                <a:cubicBezTo>
                  <a:pt x="7422696" y="910348"/>
                  <a:pt x="7051960" y="1247282"/>
                  <a:pt x="6747442" y="1227768"/>
                </a:cubicBezTo>
                <a:cubicBezTo>
                  <a:pt x="6281652" y="938579"/>
                  <a:pt x="5679797" y="1710821"/>
                  <a:pt x="5176664" y="2006482"/>
                </a:cubicBezTo>
                <a:cubicBezTo>
                  <a:pt x="4869728" y="2219325"/>
                  <a:pt x="4678331" y="2591599"/>
                  <a:pt x="4456850" y="2851650"/>
                </a:cubicBezTo>
                <a:cubicBezTo>
                  <a:pt x="4519439" y="2843738"/>
                  <a:pt x="4464068" y="2908751"/>
                  <a:pt x="4455640" y="2967829"/>
                </a:cubicBezTo>
                <a:cubicBezTo>
                  <a:pt x="4525449" y="3017016"/>
                  <a:pt x="4383413" y="3150999"/>
                  <a:pt x="4390632" y="3208099"/>
                </a:cubicBezTo>
                <a:lnTo>
                  <a:pt x="4421927" y="3204142"/>
                </a:lnTo>
                <a:cubicBezTo>
                  <a:pt x="4523029" y="3249373"/>
                  <a:pt x="4466450" y="3430565"/>
                  <a:pt x="4426726" y="3493600"/>
                </a:cubicBezTo>
                <a:cubicBezTo>
                  <a:pt x="4520610" y="3481731"/>
                  <a:pt x="4614494" y="3469861"/>
                  <a:pt x="4692730" y="3459970"/>
                </a:cubicBezTo>
                <a:cubicBezTo>
                  <a:pt x="4668655" y="3521026"/>
                  <a:pt x="4637360" y="3524983"/>
                  <a:pt x="4660226" y="3580105"/>
                </a:cubicBezTo>
                <a:cubicBezTo>
                  <a:pt x="4699949" y="3517070"/>
                  <a:pt x="4722816" y="3572192"/>
                  <a:pt x="4754110" y="3568236"/>
                </a:cubicBezTo>
                <a:cubicBezTo>
                  <a:pt x="4643370" y="3698261"/>
                  <a:pt x="4876870" y="3784767"/>
                  <a:pt x="4687892" y="3924684"/>
                </a:cubicBezTo>
                <a:cubicBezTo>
                  <a:pt x="4797423" y="3910837"/>
                  <a:pt x="4797423" y="3910837"/>
                  <a:pt x="4797423" y="3910837"/>
                </a:cubicBezTo>
                <a:cubicBezTo>
                  <a:pt x="4851585" y="3962001"/>
                  <a:pt x="4726406" y="3977827"/>
                  <a:pt x="4717977" y="4036906"/>
                </a:cubicBezTo>
                <a:cubicBezTo>
                  <a:pt x="4630103" y="4222054"/>
                  <a:pt x="4873241" y="4133303"/>
                  <a:pt x="4754072" y="4322407"/>
                </a:cubicBezTo>
                <a:cubicBezTo>
                  <a:pt x="4918973" y="4243547"/>
                  <a:pt x="4909336" y="4418803"/>
                  <a:pt x="5050162" y="4400999"/>
                </a:cubicBezTo>
                <a:cubicBezTo>
                  <a:pt x="5033305" y="4519156"/>
                  <a:pt x="4798595" y="4548829"/>
                  <a:pt x="4882840" y="4712217"/>
                </a:cubicBezTo>
                <a:cubicBezTo>
                  <a:pt x="4991162" y="4814547"/>
                  <a:pt x="5012820" y="4985848"/>
                  <a:pt x="5183730" y="5080266"/>
                </a:cubicBezTo>
                <a:cubicBezTo>
                  <a:pt x="4938173" y="5401375"/>
                  <a:pt x="5383517" y="5403085"/>
                  <a:pt x="5310080" y="5702433"/>
                </a:cubicBezTo>
                <a:cubicBezTo>
                  <a:pt x="5535151" y="5848016"/>
                  <a:pt x="5879392" y="5804496"/>
                  <a:pt x="6207986" y="5762954"/>
                </a:cubicBezTo>
                <a:cubicBezTo>
                  <a:pt x="6483628" y="5554067"/>
                  <a:pt x="6693053" y="5701629"/>
                  <a:pt x="6951837" y="5610899"/>
                </a:cubicBezTo>
                <a:cubicBezTo>
                  <a:pt x="7341811" y="5677622"/>
                  <a:pt x="7787154" y="5679333"/>
                  <a:pt x="8242136" y="5505785"/>
                </a:cubicBezTo>
                <a:cubicBezTo>
                  <a:pt x="8492493" y="5474135"/>
                  <a:pt x="8798220" y="5377470"/>
                  <a:pt x="9081081" y="5225683"/>
                </a:cubicBezTo>
                <a:cubicBezTo>
                  <a:pt x="9911597" y="5004660"/>
                  <a:pt x="10381056" y="4191142"/>
                  <a:pt x="11097241" y="3694510"/>
                </a:cubicBezTo>
                <a:cubicBezTo>
                  <a:pt x="11490843" y="3412697"/>
                  <a:pt x="11393368" y="3018930"/>
                  <a:pt x="11545042" y="2709691"/>
                </a:cubicBezTo>
                <a:cubicBezTo>
                  <a:pt x="11309123" y="2855543"/>
                  <a:pt x="10954034" y="3190499"/>
                  <a:pt x="10696459" y="3165050"/>
                </a:cubicBezTo>
                <a:cubicBezTo>
                  <a:pt x="10649517" y="3170985"/>
                  <a:pt x="10736181" y="3102015"/>
                  <a:pt x="10744610" y="3042936"/>
                </a:cubicBezTo>
                <a:cubicBezTo>
                  <a:pt x="10737391" y="2985837"/>
                  <a:pt x="10745820" y="2926758"/>
                  <a:pt x="10706096" y="2989793"/>
                </a:cubicBezTo>
                <a:cubicBezTo>
                  <a:pt x="10691658" y="2875593"/>
                  <a:pt x="10591766" y="2714184"/>
                  <a:pt x="10749449" y="2578223"/>
                </a:cubicBezTo>
                <a:cubicBezTo>
                  <a:pt x="10592975" y="2598005"/>
                  <a:pt x="10790381" y="2399009"/>
                  <a:pt x="10696497" y="2410880"/>
                </a:cubicBezTo>
                <a:cubicBezTo>
                  <a:pt x="11054004" y="1843566"/>
                  <a:pt x="11575203" y="1313571"/>
                  <a:pt x="11964006" y="742302"/>
                </a:cubicBezTo>
                <a:cubicBezTo>
                  <a:pt x="11861693" y="813249"/>
                  <a:pt x="11861693" y="813249"/>
                  <a:pt x="11861693" y="813249"/>
                </a:cubicBezTo>
                <a:cubicBezTo>
                  <a:pt x="11679935" y="1010266"/>
                  <a:pt x="11528261" y="1319506"/>
                  <a:pt x="11309200" y="1347200"/>
                </a:cubicBezTo>
                <a:cubicBezTo>
                  <a:pt x="11483738" y="1093084"/>
                  <a:pt x="11728086" y="888154"/>
                  <a:pt x="11918274" y="632058"/>
                </a:cubicBezTo>
                <a:cubicBezTo>
                  <a:pt x="11113003" y="1430018"/>
                  <a:pt x="11113003" y="1430018"/>
                  <a:pt x="11113003" y="1430018"/>
                </a:cubicBezTo>
                <a:cubicBezTo>
                  <a:pt x="10932455" y="1510857"/>
                  <a:pt x="10631527" y="1896978"/>
                  <a:pt x="10540063" y="1676490"/>
                </a:cubicBezTo>
                <a:cubicBezTo>
                  <a:pt x="10683307" y="1426329"/>
                  <a:pt x="10927655" y="1221399"/>
                  <a:pt x="11125060" y="1022404"/>
                </a:cubicBezTo>
                <a:cubicBezTo>
                  <a:pt x="11117842" y="965304"/>
                  <a:pt x="11117842" y="965304"/>
                  <a:pt x="11117842" y="965304"/>
                </a:cubicBezTo>
                <a:cubicBezTo>
                  <a:pt x="10951731" y="1160343"/>
                  <a:pt x="10754324" y="1359338"/>
                  <a:pt x="10549700" y="1501233"/>
                </a:cubicBezTo>
                <a:cubicBezTo>
                  <a:pt x="10739888" y="1245137"/>
                  <a:pt x="11078118" y="1028339"/>
                  <a:pt x="11174421" y="784112"/>
                </a:cubicBezTo>
                <a:cubicBezTo>
                  <a:pt x="10684517" y="1310151"/>
                  <a:pt x="10684517" y="1310151"/>
                  <a:pt x="10684517" y="1310151"/>
                </a:cubicBezTo>
                <a:cubicBezTo>
                  <a:pt x="10488321" y="1392968"/>
                  <a:pt x="10352294" y="1700229"/>
                  <a:pt x="10141661" y="1668845"/>
                </a:cubicBezTo>
                <a:cubicBezTo>
                  <a:pt x="10181384" y="1605811"/>
                  <a:pt x="10181384" y="1605811"/>
                  <a:pt x="10181384" y="1605811"/>
                </a:cubicBezTo>
                <a:cubicBezTo>
                  <a:pt x="9882876" y="1759575"/>
                  <a:pt x="9882876" y="1759575"/>
                  <a:pt x="9882876" y="1759575"/>
                </a:cubicBezTo>
                <a:cubicBezTo>
                  <a:pt x="9915379" y="1639440"/>
                  <a:pt x="9720392" y="1606079"/>
                  <a:pt x="9878075" y="1470118"/>
                </a:cubicBezTo>
                <a:cubicBezTo>
                  <a:pt x="9846780" y="1474075"/>
                  <a:pt x="9846780" y="1474075"/>
                  <a:pt x="9846780" y="1474075"/>
                </a:cubicBezTo>
                <a:cubicBezTo>
                  <a:pt x="9784192" y="1481987"/>
                  <a:pt x="9760116" y="1543043"/>
                  <a:pt x="9720392" y="1606079"/>
                </a:cubicBezTo>
                <a:cubicBezTo>
                  <a:pt x="9603642" y="1562826"/>
                  <a:pt x="9533834" y="1513639"/>
                  <a:pt x="9479673" y="1462473"/>
                </a:cubicBezTo>
                <a:cubicBezTo>
                  <a:pt x="9275050" y="1604369"/>
                  <a:pt x="9403856" y="1240008"/>
                  <a:pt x="9183584" y="1383881"/>
                </a:cubicBezTo>
                <a:cubicBezTo>
                  <a:pt x="9152289" y="1387837"/>
                  <a:pt x="9223308" y="1320846"/>
                  <a:pt x="9216089" y="1263746"/>
                </a:cubicBezTo>
                <a:cubicBezTo>
                  <a:pt x="9169147" y="1269681"/>
                  <a:pt x="9113777" y="1334693"/>
                  <a:pt x="9075263" y="1281549"/>
                </a:cubicBezTo>
                <a:cubicBezTo>
                  <a:pt x="9090909" y="1279572"/>
                  <a:pt x="9146280" y="1214559"/>
                  <a:pt x="9139061" y="1157458"/>
                </a:cubicBezTo>
                <a:cubicBezTo>
                  <a:pt x="9052397" y="1226428"/>
                  <a:pt x="8950084" y="1297376"/>
                  <a:pt x="8871847" y="1307267"/>
                </a:cubicBezTo>
                <a:cubicBezTo>
                  <a:pt x="8826115" y="1197022"/>
                  <a:pt x="8991016" y="1118162"/>
                  <a:pt x="9046387" y="1053149"/>
                </a:cubicBezTo>
                <a:cubicBezTo>
                  <a:pt x="9023521" y="998027"/>
                  <a:pt x="8794820" y="1200979"/>
                  <a:pt x="8740659" y="1149814"/>
                </a:cubicBezTo>
                <a:cubicBezTo>
                  <a:pt x="8852611" y="903609"/>
                  <a:pt x="8852611" y="903609"/>
                  <a:pt x="8852611" y="903609"/>
                </a:cubicBezTo>
                <a:cubicBezTo>
                  <a:pt x="8703356" y="980492"/>
                  <a:pt x="8697347" y="807213"/>
                  <a:pt x="8548092" y="884095"/>
                </a:cubicBezTo>
                <a:cubicBezTo>
                  <a:pt x="8587816" y="821061"/>
                  <a:pt x="8698557" y="691034"/>
                  <a:pt x="8785220" y="622065"/>
                </a:cubicBezTo>
                <a:cubicBezTo>
                  <a:pt x="8415695" y="842821"/>
                  <a:pt x="8415695" y="842821"/>
                  <a:pt x="8415695" y="842821"/>
                </a:cubicBezTo>
                <a:cubicBezTo>
                  <a:pt x="8424123" y="783742"/>
                  <a:pt x="8463847" y="720707"/>
                  <a:pt x="8487923" y="659651"/>
                </a:cubicBezTo>
                <a:cubicBezTo>
                  <a:pt x="8283298" y="801546"/>
                  <a:pt x="8283298" y="801546"/>
                  <a:pt x="8283298" y="801546"/>
                </a:cubicBezTo>
                <a:cubicBezTo>
                  <a:pt x="8355526" y="618376"/>
                  <a:pt x="8567369" y="533581"/>
                  <a:pt x="8662461" y="40553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21" name="矩形 20"/>
          <p:cNvSpPr/>
          <p:nvPr/>
        </p:nvSpPr>
        <p:spPr>
          <a:xfrm>
            <a:off x="1822359" y="2742503"/>
            <a:ext cx="584200" cy="584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16" name="组合 15"/>
          <p:cNvGrpSpPr/>
          <p:nvPr/>
        </p:nvGrpSpPr>
        <p:grpSpPr>
          <a:xfrm>
            <a:off x="1822359" y="2742503"/>
            <a:ext cx="1168400" cy="1168400"/>
            <a:chOff x="1435100" y="711200"/>
            <a:chExt cx="1168400" cy="1168400"/>
          </a:xfrm>
        </p:grpSpPr>
        <p:sp>
          <p:nvSpPr>
            <p:cNvPr id="9" name="矩形 8"/>
            <p:cNvSpPr/>
            <p:nvPr/>
          </p:nvSpPr>
          <p:spPr>
            <a:xfrm>
              <a:off x="1435100" y="711200"/>
              <a:ext cx="1168400" cy="1168400"/>
            </a:xfrm>
            <a:prstGeom prst="rect">
              <a:avLst/>
            </a:prstGeom>
            <a:noFill/>
            <a:ln w="31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cxnSp>
          <p:nvCxnSpPr>
            <p:cNvPr id="11" name="直接连接符 10"/>
            <p:cNvCxnSpPr/>
            <p:nvPr/>
          </p:nvCxnSpPr>
          <p:spPr>
            <a:xfrm>
              <a:off x="1435100" y="711200"/>
              <a:ext cx="1168400" cy="116840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435100" y="711200"/>
              <a:ext cx="1168400" cy="116840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9" idx="1"/>
              <a:endCxn id="9" idx="3"/>
            </p:cNvCxnSpPr>
            <p:nvPr/>
          </p:nvCxnSpPr>
          <p:spPr>
            <a:xfrm>
              <a:off x="1435100" y="1295400"/>
              <a:ext cx="1168400"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1435100" y="1295400"/>
              <a:ext cx="1168400"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 name="TextBox 25"/>
          <p:cNvSpPr txBox="1"/>
          <p:nvPr/>
        </p:nvSpPr>
        <p:spPr>
          <a:xfrm>
            <a:off x="2990759" y="3322515"/>
            <a:ext cx="3187065" cy="523220"/>
          </a:xfrm>
          <a:prstGeom prst="rect">
            <a:avLst/>
          </a:prstGeom>
          <a:noFill/>
        </p:spPr>
        <p:txBody>
          <a:bodyPr wrap="square" rtlCol="0">
            <a:spAutoFit/>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文本探究</a:t>
            </a:r>
            <a:endParaRPr kumimoji="0" lang="zh-CN" altLang="zh-CN" sz="2800" b="1" i="0" u="none" strike="noStrike" kern="1200" cap="none" spc="0" normalizeH="0" baseline="0" noProof="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 name="TextBox 25"/>
          <p:cNvSpPr txBox="1"/>
          <p:nvPr/>
        </p:nvSpPr>
        <p:spPr>
          <a:xfrm>
            <a:off x="808948" y="2843508"/>
            <a:ext cx="3187065" cy="1014730"/>
          </a:xfrm>
          <a:prstGeom prst="rect">
            <a:avLst/>
          </a:prstGeom>
          <a:noFill/>
        </p:spPr>
        <p:txBody>
          <a:bodyPr wrap="square" rtlCol="0">
            <a:spAutoFit/>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0" i="0" u="none" strike="noStrike" kern="1200" cap="none" spc="0" normalizeH="0" baseline="0" noProof="1">
                <a:ln>
                  <a:noFill/>
                </a:ln>
                <a:solidFill>
                  <a:prstClr val="black">
                    <a:lumMod val="85000"/>
                    <a:lumOff val="15000"/>
                  </a:prstClr>
                </a:solidFill>
                <a:effectLst/>
                <a:uLnTx/>
                <a:uFillTx/>
                <a:latin typeface="楷体" panose="02010609060101010101" pitchFamily="49" charset="-122"/>
                <a:ea typeface="楷体" panose="02010609060101010101" pitchFamily="49" charset="-122"/>
                <a:sym typeface="微软雅黑" panose="020b0503020204020204" pitchFamily="34" charset="-122"/>
              </a:rPr>
              <a:t>叁</a:t>
            </a:r>
            <a:endParaRPr kumimoji="0" lang="en-US" altLang="zh-CN" sz="6000" b="0" i="0" u="none" strike="noStrike" kern="1200" cap="none" spc="0" normalizeH="0" baseline="0" noProof="1">
              <a:ln>
                <a:noFill/>
              </a:ln>
              <a:solidFill>
                <a:prstClr val="black">
                  <a:lumMod val="85000"/>
                  <a:lumOff val="15000"/>
                </a:prstClr>
              </a:solidFill>
              <a:effectLst/>
              <a:uLnTx/>
              <a:uFillTx/>
              <a:latin typeface="楷体" panose="02010609060101010101" pitchFamily="49" charset="-122"/>
              <a:ea typeface="楷体" panose="02010609060101010101" pitchFamily="49" charset="-122"/>
              <a:sym typeface="微软雅黑" panose="020b0503020204020204" pitchFamily="34" charset="-122"/>
            </a:endParaRPr>
          </a:p>
        </p:txBody>
      </p:sp>
      <p:cxnSp>
        <p:nvCxnSpPr>
          <p:cNvPr id="19" name="直接连接符 18"/>
          <p:cNvCxnSpPr/>
          <p:nvPr/>
        </p:nvCxnSpPr>
        <p:spPr>
          <a:xfrm>
            <a:off x="4048401" y="3936991"/>
            <a:ext cx="2127130"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80279" y="3861773"/>
            <a:ext cx="2127130"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0" y="1397203"/>
            <a:ext cx="12191999" cy="927538"/>
          </a:xfrm>
          <a:prstGeom prst="rect">
            <a:avLst/>
          </a:prstGeom>
          <a:solidFill>
            <a:srgbClr val="7A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 y="1069037"/>
            <a:ext cx="12191999" cy="5460797"/>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6961" y="1630139"/>
            <a:ext cx="5982728" cy="461665"/>
          </a:xfrm>
          <a:prstGeom prst="rect">
            <a:avLst/>
          </a:prstGeom>
        </p:spPr>
        <p:txBody>
          <a:bodyPr wrap="none">
            <a:spAutoFit/>
          </a:bodyPr>
          <a:lstStyle/>
          <a:p>
            <a:pPr marL="342900" indent="-342900">
              <a:buFont typeface="Wingdings" panose="05000000000000000000" pitchFamily="2" charset="2"/>
              <a:buChar char="Ø"/>
            </a:pPr>
            <a:r>
              <a:rPr lang="en-US" altLang="zh-CN" sz="2400">
                <a:solidFill>
                  <a:srgbClr val="FFFFFF"/>
                </a:solidFill>
                <a:latin typeface="微软雅黑" panose="020b0503020204020204" pitchFamily="34" charset="-122"/>
                <a:ea typeface="微软雅黑" panose="020b0503020204020204" pitchFamily="34" charset="-122"/>
              </a:rPr>
              <a:t>1.1 </a:t>
            </a:r>
            <a:r>
              <a:rPr lang="zh-CN" altLang="en-US" sz="2400">
                <a:solidFill>
                  <a:srgbClr val="FFFFFF"/>
                </a:solidFill>
                <a:latin typeface="微软雅黑" panose="020b0503020204020204" pitchFamily="34" charset="-122"/>
                <a:ea typeface="微软雅黑" panose="020b0503020204020204" pitchFamily="34" charset="-122"/>
              </a:rPr>
              <a:t>本文的行文线索是什么？有何作用？</a:t>
            </a:r>
            <a:endParaRPr lang="zh-CN" altLang="en-US" sz="2400" i="0">
              <a:solidFill>
                <a:srgbClr val="FFFFFF"/>
              </a:solidFill>
              <a:effectLst/>
              <a:latin typeface="微软雅黑" panose="020b0503020204020204" pitchFamily="34" charset="-122"/>
              <a:ea typeface="微软雅黑" panose="020b0503020204020204" pitchFamily="34" charset="-122"/>
            </a:endParaRPr>
          </a:p>
        </p:txBody>
      </p:sp>
      <p:sp>
        <p:nvSpPr>
          <p:cNvPr id="9" name="矩形 8"/>
          <p:cNvSpPr/>
          <p:nvPr/>
        </p:nvSpPr>
        <p:spPr>
          <a:xfrm>
            <a:off x="597622" y="2949414"/>
            <a:ext cx="10600646" cy="497957"/>
          </a:xfrm>
          <a:prstGeom prst="rect">
            <a:avLst/>
          </a:prstGeom>
        </p:spPr>
        <p:txBody>
          <a:bodyPr wrap="square" lIns="0">
            <a:spAutoFit/>
          </a:bodyPr>
          <a:lstStyle/>
          <a:p>
            <a:pPr algn="just">
              <a:lnSpc>
                <a:spcPct val="120000"/>
              </a:lnSpc>
            </a:pPr>
            <a:r>
              <a:rPr lang="zh-CN" altLang="en-US" sz="2400">
                <a:solidFill>
                  <a:schemeClr val="bg1"/>
                </a:solidFill>
                <a:latin typeface="微软雅黑" panose="020b0503020204020204" pitchFamily="34" charset="-122"/>
                <a:ea typeface="微软雅黑" panose="020b0503020204020204" pitchFamily="34" charset="-122"/>
              </a:rPr>
              <a:t>明确：本文的行文线索是时间顺序。按时间顺序由先到后，使文章脉络清晰。</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4" name="TextBox 9"/>
          <p:cNvSpPr txBox="1"/>
          <p:nvPr/>
        </p:nvSpPr>
        <p:spPr>
          <a:xfrm>
            <a:off x="668958" y="379403"/>
            <a:ext cx="203934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文本探究</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探文意</a:t>
            </a:r>
            <a:endParaRPr lang="en-US" altLang="zh-CN" sz="1800" b="1">
              <a:latin typeface="微软雅黑" panose="020b0503020204020204" pitchFamily="34" charset="-122"/>
              <a:ea typeface="微软雅黑" panose="020b0503020204020204" pitchFamily="34" charset="-122"/>
            </a:endParaRPr>
          </a:p>
        </p:txBody>
      </p:sp>
      <p:sp>
        <p:nvSpPr>
          <p:cNvPr id="13" name="矩形 12"/>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叁</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0" y="1397203"/>
            <a:ext cx="12191999" cy="927538"/>
          </a:xfrm>
          <a:prstGeom prst="rect">
            <a:avLst/>
          </a:prstGeom>
          <a:solidFill>
            <a:srgbClr val="7A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 y="1069037"/>
            <a:ext cx="12191999" cy="5460797"/>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6961" y="1630139"/>
            <a:ext cx="3828292" cy="461665"/>
          </a:xfrm>
          <a:prstGeom prst="rect">
            <a:avLst/>
          </a:prstGeom>
        </p:spPr>
        <p:txBody>
          <a:bodyPr wrap="none">
            <a:spAutoFit/>
          </a:bodyPr>
          <a:lstStyle/>
          <a:p>
            <a:pPr marL="342900" indent="-342900">
              <a:buFont typeface="Wingdings" panose="05000000000000000000" pitchFamily="2" charset="2"/>
              <a:buChar char="Ø"/>
            </a:pPr>
            <a:r>
              <a:rPr lang="en-US" altLang="zh-CN" sz="2400">
                <a:solidFill>
                  <a:srgbClr val="FFFFFF"/>
                </a:solidFill>
                <a:latin typeface="微软雅黑" panose="020b0503020204020204" pitchFamily="34" charset="-122"/>
                <a:ea typeface="微软雅黑" panose="020b0503020204020204" pitchFamily="34" charset="-122"/>
              </a:rPr>
              <a:t>1.2 </a:t>
            </a:r>
            <a:r>
              <a:rPr lang="zh-CN" altLang="en-US" sz="2400">
                <a:solidFill>
                  <a:srgbClr val="FFFFFF"/>
                </a:solidFill>
                <a:latin typeface="微软雅黑" panose="020b0503020204020204" pitchFamily="34" charset="-122"/>
                <a:ea typeface="微软雅黑" panose="020b0503020204020204" pitchFamily="34" charset="-122"/>
              </a:rPr>
              <a:t>本文的主旨是什么？</a:t>
            </a:r>
            <a:endParaRPr lang="zh-CN" altLang="en-US" sz="2400" i="0">
              <a:solidFill>
                <a:srgbClr val="FFFFFF"/>
              </a:solidFill>
              <a:effectLst/>
              <a:latin typeface="微软雅黑" panose="020b0503020204020204" pitchFamily="34" charset="-122"/>
              <a:ea typeface="微软雅黑" panose="020b0503020204020204" pitchFamily="34" charset="-122"/>
            </a:endParaRPr>
          </a:p>
        </p:txBody>
      </p:sp>
      <p:sp>
        <p:nvSpPr>
          <p:cNvPr id="9" name="矩形 8"/>
          <p:cNvSpPr/>
          <p:nvPr/>
        </p:nvSpPr>
        <p:spPr>
          <a:xfrm>
            <a:off x="597622" y="2949414"/>
            <a:ext cx="10600646" cy="2243050"/>
          </a:xfrm>
          <a:prstGeom prst="rect">
            <a:avLst/>
          </a:prstGeom>
        </p:spPr>
        <p:txBody>
          <a:bodyPr wrap="square" lIns="0">
            <a:spAutoFit/>
          </a:bodyPr>
          <a:lstStyle/>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明确：这篇文章以长征为背景，主要记叙了红军在吴起镇歼灭敌人追兵并消灭反动民团后前往陕北甘泉，最终胜利会师的故事；并回忆了在吴起镇附近召开的中共全军干部会议。本文描写了红军长征的艰难，长征胜利的来之不易，表达了作者对长征胜利的喜悦与自豪之情，以及对革命胜利的信心。</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4" name="TextBox 9"/>
          <p:cNvSpPr txBox="1"/>
          <p:nvPr/>
        </p:nvSpPr>
        <p:spPr>
          <a:xfrm>
            <a:off x="668958" y="379403"/>
            <a:ext cx="203934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文本探究</a:t>
            </a:r>
            <a:r>
              <a:rPr lang="en-US" altLang="zh-CN" sz="1800"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探文意</a:t>
            </a:r>
            <a:endParaRPr lang="en-US" altLang="zh-CN" sz="1800" b="1">
              <a:latin typeface="微软雅黑" panose="020b0503020204020204" pitchFamily="34" charset="-122"/>
              <a:ea typeface="微软雅黑" panose="020b0503020204020204" pitchFamily="34" charset="-122"/>
            </a:endParaRPr>
          </a:p>
        </p:txBody>
      </p:sp>
      <p:sp>
        <p:nvSpPr>
          <p:cNvPr id="13" name="矩形 12"/>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叁</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0" y="1397203"/>
            <a:ext cx="12191999" cy="927538"/>
          </a:xfrm>
          <a:prstGeom prst="rect">
            <a:avLst/>
          </a:prstGeom>
          <a:solidFill>
            <a:srgbClr val="7A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 y="1069037"/>
            <a:ext cx="12191999" cy="5460797"/>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6961" y="1630139"/>
            <a:ext cx="10479151" cy="461665"/>
          </a:xfrm>
          <a:prstGeom prst="rect">
            <a:avLst/>
          </a:prstGeom>
        </p:spPr>
        <p:txBody>
          <a:bodyPr wrap="none">
            <a:spAutoFit/>
          </a:bodyPr>
          <a:lstStyle/>
          <a:p>
            <a:pPr marL="342900" indent="-342900">
              <a:buFont typeface="Wingdings" panose="05000000000000000000" pitchFamily="2" charset="2"/>
              <a:buChar char="Ø"/>
            </a:pPr>
            <a:r>
              <a:rPr lang="en-US" altLang="zh-CN" sz="2400">
                <a:solidFill>
                  <a:srgbClr val="FFFFFF"/>
                </a:solidFill>
                <a:latin typeface="微软雅黑" panose="020b0503020204020204" pitchFamily="34" charset="-122"/>
                <a:ea typeface="微软雅黑" panose="020b0503020204020204" pitchFamily="34" charset="-122"/>
              </a:rPr>
              <a:t>2.1 </a:t>
            </a:r>
            <a:r>
              <a:rPr lang="zh-CN" altLang="en-US" sz="2400">
                <a:solidFill>
                  <a:srgbClr val="FFFFFF"/>
                </a:solidFill>
                <a:latin typeface="微软雅黑" panose="020b0503020204020204" pitchFamily="34" charset="-122"/>
                <a:ea typeface="微软雅黑" panose="020b0503020204020204" pitchFamily="34" charset="-122"/>
              </a:rPr>
              <a:t>阅读</a:t>
            </a:r>
            <a:r>
              <a:rPr lang="en-US" altLang="zh-CN" sz="2400">
                <a:solidFill>
                  <a:srgbClr val="FFFFFF"/>
                </a:solidFill>
                <a:latin typeface="微软雅黑" panose="020b0503020204020204" pitchFamily="34" charset="-122"/>
                <a:ea typeface="微软雅黑" panose="020b0503020204020204" pitchFamily="34" charset="-122"/>
              </a:rPr>
              <a:t>1-4</a:t>
            </a:r>
            <a:r>
              <a:rPr lang="zh-CN" altLang="en-US" sz="2400">
                <a:solidFill>
                  <a:srgbClr val="FFFFFF"/>
                </a:solidFill>
                <a:latin typeface="微软雅黑" panose="020b0503020204020204" pitchFamily="34" charset="-122"/>
                <a:ea typeface="微软雅黑" panose="020b0503020204020204" pitchFamily="34" charset="-122"/>
              </a:rPr>
              <a:t>段，思考：本文运用了哪些手法来表现指战员的兴奋和激动？</a:t>
            </a:r>
            <a:endParaRPr lang="zh-CN" altLang="en-US" sz="2400" i="0">
              <a:solidFill>
                <a:srgbClr val="FFFFFF"/>
              </a:solidFill>
              <a:effectLst/>
              <a:latin typeface="微软雅黑" panose="020b0503020204020204" pitchFamily="34" charset="-122"/>
              <a:ea typeface="微软雅黑" panose="020b0503020204020204" pitchFamily="34" charset="-122"/>
            </a:endParaRPr>
          </a:p>
        </p:txBody>
      </p:sp>
      <p:sp>
        <p:nvSpPr>
          <p:cNvPr id="9" name="矩形 8"/>
          <p:cNvSpPr/>
          <p:nvPr/>
        </p:nvSpPr>
        <p:spPr>
          <a:xfrm>
            <a:off x="668958" y="2412106"/>
            <a:ext cx="10600646" cy="3905043"/>
          </a:xfrm>
          <a:prstGeom prst="rect">
            <a:avLst/>
          </a:prstGeom>
        </p:spPr>
        <p:txBody>
          <a:bodyPr wrap="square" lIns="0">
            <a:spAutoFit/>
          </a:bodyPr>
          <a:lstStyle/>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明确：①场面描写：如第</a:t>
            </a:r>
            <a:r>
              <a:rPr lang="en-US" altLang="zh-CN" sz="2400">
                <a:solidFill>
                  <a:schemeClr val="bg1"/>
                </a:solidFill>
                <a:latin typeface="微软雅黑" panose="020b0503020204020204" pitchFamily="34" charset="-122"/>
                <a:ea typeface="微软雅黑" panose="020b0503020204020204" pitchFamily="34" charset="-122"/>
              </a:rPr>
              <a:t>2</a:t>
            </a:r>
            <a:r>
              <a:rPr lang="zh-CN" altLang="en-US" sz="2400">
                <a:solidFill>
                  <a:schemeClr val="bg1"/>
                </a:solidFill>
                <a:latin typeface="微软雅黑" panose="020b0503020204020204" pitchFamily="34" charset="-122"/>
                <a:ea typeface="微软雅黑" panose="020b0503020204020204" pitchFamily="34" charset="-122"/>
              </a:rPr>
              <a:t>段红四团到达吴起镇后指战员“欢叫着冲着跑了下去”，描写了欢乐热烈的场面。</a:t>
            </a:r>
            <a:endParaRPr lang="zh-CN" altLang="en-US" sz="2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②动作描写：如第</a:t>
            </a:r>
            <a:r>
              <a:rPr lang="en-US" altLang="zh-CN" sz="2400">
                <a:solidFill>
                  <a:schemeClr val="bg1"/>
                </a:solidFill>
                <a:latin typeface="微软雅黑" panose="020b0503020204020204" pitchFamily="34" charset="-122"/>
                <a:ea typeface="微软雅黑" panose="020b0503020204020204" pitchFamily="34" charset="-122"/>
              </a:rPr>
              <a:t>2</a:t>
            </a:r>
            <a:r>
              <a:rPr lang="zh-CN" altLang="en-US" sz="2400">
                <a:solidFill>
                  <a:schemeClr val="bg1"/>
                </a:solidFill>
                <a:latin typeface="微软雅黑" panose="020b0503020204020204" pitchFamily="34" charset="-122"/>
                <a:ea typeface="微软雅黑" panose="020b0503020204020204" pitchFamily="34" charset="-122"/>
              </a:rPr>
              <a:t>段红四团到达吴起镇后指战员“欢叫”“冲”“跑”的动作描写。第</a:t>
            </a:r>
            <a:r>
              <a:rPr lang="en-US" altLang="zh-CN" sz="2400">
                <a:solidFill>
                  <a:schemeClr val="bg1"/>
                </a:solidFill>
                <a:latin typeface="微软雅黑" panose="020b0503020204020204" pitchFamily="34" charset="-122"/>
                <a:ea typeface="微软雅黑" panose="020b0503020204020204" pitchFamily="34" charset="-122"/>
              </a:rPr>
              <a:t>8</a:t>
            </a:r>
            <a:r>
              <a:rPr lang="zh-CN" altLang="en-US" sz="2400">
                <a:solidFill>
                  <a:schemeClr val="bg1"/>
                </a:solidFill>
                <a:latin typeface="微软雅黑" panose="020b0503020204020204" pitchFamily="34" charset="-122"/>
                <a:ea typeface="微软雅黑" panose="020b0503020204020204" pitchFamily="34" charset="-122"/>
              </a:rPr>
              <a:t>段“我们互相祝贺，互诉衷肠”。</a:t>
            </a:r>
            <a:endParaRPr lang="zh-CN" altLang="en-US" sz="2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③心理描写：如第</a:t>
            </a:r>
            <a:r>
              <a:rPr lang="en-US" altLang="zh-CN" sz="2400">
                <a:solidFill>
                  <a:schemeClr val="bg1"/>
                </a:solidFill>
                <a:latin typeface="微软雅黑" panose="020b0503020204020204" pitchFamily="34" charset="-122"/>
                <a:ea typeface="微软雅黑" panose="020b0503020204020204" pitchFamily="34" charset="-122"/>
              </a:rPr>
              <a:t>2</a:t>
            </a:r>
            <a:r>
              <a:rPr lang="zh-CN" altLang="en-US" sz="2400">
                <a:solidFill>
                  <a:schemeClr val="bg1"/>
                </a:solidFill>
                <a:latin typeface="微软雅黑" panose="020b0503020204020204" pitchFamily="34" charset="-122"/>
                <a:ea typeface="微软雅黑" panose="020b0503020204020204" pitchFamily="34" charset="-122"/>
              </a:rPr>
              <a:t>段“我们都很高兴”。</a:t>
            </a:r>
            <a:endParaRPr lang="zh-CN" altLang="en-US" sz="2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④侧面描写：如第</a:t>
            </a:r>
            <a:r>
              <a:rPr lang="en-US" altLang="zh-CN" sz="2400">
                <a:solidFill>
                  <a:schemeClr val="bg1"/>
                </a:solidFill>
                <a:latin typeface="微软雅黑" panose="020b0503020204020204" pitchFamily="34" charset="-122"/>
                <a:ea typeface="微软雅黑" panose="020b0503020204020204" pitchFamily="34" charset="-122"/>
              </a:rPr>
              <a:t>4</a:t>
            </a:r>
            <a:r>
              <a:rPr lang="zh-CN" altLang="en-US" sz="2400">
                <a:solidFill>
                  <a:schemeClr val="bg1"/>
                </a:solidFill>
                <a:latin typeface="微软雅黑" panose="020b0503020204020204" pitchFamily="34" charset="-122"/>
                <a:ea typeface="微软雅黑" panose="020b0503020204020204" pitchFamily="34" charset="-122"/>
              </a:rPr>
              <a:t>段“吴起镇披着灿烂的阳光”，“灿烂的阳光”侧面烘托出指战员喜悦的心情。</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4" name="TextBox 9"/>
          <p:cNvSpPr txBox="1"/>
          <p:nvPr/>
        </p:nvSpPr>
        <p:spPr>
          <a:xfrm>
            <a:off x="668958" y="379403"/>
            <a:ext cx="203934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文本探究</a:t>
            </a:r>
            <a:r>
              <a:rPr lang="en-US" altLang="zh-CN" sz="1800"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析手法</a:t>
            </a:r>
            <a:endParaRPr lang="en-US" altLang="zh-CN" sz="1800" b="1">
              <a:latin typeface="微软雅黑" panose="020b0503020204020204" pitchFamily="34" charset="-122"/>
              <a:ea typeface="微软雅黑" panose="020b0503020204020204" pitchFamily="34" charset="-122"/>
            </a:endParaRPr>
          </a:p>
        </p:txBody>
      </p:sp>
      <p:sp>
        <p:nvSpPr>
          <p:cNvPr id="13" name="矩形 12"/>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叁</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0" y="1397203"/>
            <a:ext cx="12191999" cy="927538"/>
          </a:xfrm>
          <a:prstGeom prst="rect">
            <a:avLst/>
          </a:prstGeom>
          <a:solidFill>
            <a:srgbClr val="7A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 y="1069037"/>
            <a:ext cx="12191999" cy="5460797"/>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6961" y="1630139"/>
            <a:ext cx="12202379" cy="461665"/>
          </a:xfrm>
          <a:prstGeom prst="rect">
            <a:avLst/>
          </a:prstGeom>
        </p:spPr>
        <p:txBody>
          <a:bodyPr wrap="none">
            <a:spAutoFit/>
          </a:bodyPr>
          <a:lstStyle/>
          <a:p>
            <a:pPr marL="342900" indent="-342900">
              <a:buFont typeface="Wingdings" panose="05000000000000000000" pitchFamily="2" charset="2"/>
              <a:buChar char="Ø"/>
            </a:pPr>
            <a:r>
              <a:rPr lang="en-US" altLang="zh-CN" sz="2400">
                <a:solidFill>
                  <a:srgbClr val="FFFFFF"/>
                </a:solidFill>
                <a:latin typeface="微软雅黑" panose="020b0503020204020204" pitchFamily="34" charset="-122"/>
                <a:ea typeface="微软雅黑" panose="020b0503020204020204" pitchFamily="34" charset="-122"/>
              </a:rPr>
              <a:t>2.2 </a:t>
            </a:r>
            <a:r>
              <a:rPr lang="zh-CN" altLang="en-US" sz="2400">
                <a:solidFill>
                  <a:srgbClr val="FFFFFF"/>
                </a:solidFill>
                <a:latin typeface="微软雅黑" panose="020b0503020204020204" pitchFamily="34" charset="-122"/>
                <a:ea typeface="微软雅黑" panose="020b0503020204020204" pitchFamily="34" charset="-122"/>
              </a:rPr>
              <a:t>阅读</a:t>
            </a:r>
            <a:r>
              <a:rPr lang="en-US" altLang="zh-CN" sz="2400">
                <a:solidFill>
                  <a:srgbClr val="FFFFFF"/>
                </a:solidFill>
                <a:latin typeface="微软雅黑" panose="020b0503020204020204" pitchFamily="34" charset="-122"/>
                <a:ea typeface="微软雅黑" panose="020b0503020204020204" pitchFamily="34" charset="-122"/>
              </a:rPr>
              <a:t>24-30</a:t>
            </a:r>
            <a:r>
              <a:rPr lang="zh-CN" altLang="en-US" sz="2400">
                <a:solidFill>
                  <a:srgbClr val="FFFFFF"/>
                </a:solidFill>
                <a:latin typeface="微软雅黑" panose="020b0503020204020204" pitchFamily="34" charset="-122"/>
                <a:ea typeface="微软雅黑" panose="020b0503020204020204" pitchFamily="34" charset="-122"/>
              </a:rPr>
              <a:t>段，思考：邓小平有怎样的形象特点？本文是如何刻画这些特点的？</a:t>
            </a:r>
            <a:endParaRPr lang="zh-CN" altLang="en-US" sz="2400" i="0">
              <a:solidFill>
                <a:srgbClr val="FFFFFF"/>
              </a:solidFill>
              <a:effectLst/>
              <a:latin typeface="微软雅黑" panose="020b0503020204020204" pitchFamily="34" charset="-122"/>
              <a:ea typeface="微软雅黑" panose="020b0503020204020204" pitchFamily="34" charset="-122"/>
            </a:endParaRPr>
          </a:p>
        </p:txBody>
      </p:sp>
      <p:sp>
        <p:nvSpPr>
          <p:cNvPr id="9" name="矩形 8"/>
          <p:cNvSpPr/>
          <p:nvPr/>
        </p:nvSpPr>
        <p:spPr>
          <a:xfrm>
            <a:off x="668958" y="2557677"/>
            <a:ext cx="10600646" cy="2797048"/>
          </a:xfrm>
          <a:prstGeom prst="rect">
            <a:avLst/>
          </a:prstGeom>
        </p:spPr>
        <p:txBody>
          <a:bodyPr wrap="square" lIns="0">
            <a:spAutoFit/>
          </a:bodyPr>
          <a:lstStyle/>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明确：①文中的邓小平是一个爱护战士、平易近人的首长。</a:t>
            </a:r>
            <a:endParaRPr lang="zh-CN" altLang="en-US" sz="2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②文章主要通过语言描写来刻画人物，从邓小平同志与“我”的交谈中可以看出邓小平同志对战士们的关心和爱护。“小鬼”这一亲昵的称呼，更拉近了邓小平同志与战士们之间的关系，显得他尤为平易近人。“小平同志与我们热烈握手”则是运用动作描写，写出了邓小平同志丝毫没有首长架子。</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4" name="TextBox 9"/>
          <p:cNvSpPr txBox="1"/>
          <p:nvPr/>
        </p:nvSpPr>
        <p:spPr>
          <a:xfrm>
            <a:off x="668958" y="379403"/>
            <a:ext cx="203934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文本探究</a:t>
            </a:r>
            <a:r>
              <a:rPr lang="en-US" altLang="zh-CN" sz="1800"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析手法</a:t>
            </a:r>
            <a:endParaRPr lang="en-US" altLang="zh-CN" sz="1800" b="1">
              <a:latin typeface="微软雅黑" panose="020b0503020204020204" pitchFamily="34" charset="-122"/>
              <a:ea typeface="微软雅黑" panose="020b0503020204020204" pitchFamily="34" charset="-122"/>
            </a:endParaRPr>
          </a:p>
        </p:txBody>
      </p:sp>
      <p:sp>
        <p:nvSpPr>
          <p:cNvPr id="13" name="矩形 12"/>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叁</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grayscl/>
            <a:extLst>
              <a:ext uri="{28A0092B-C50C-407E-A947-70E740481C1C}">
                <a14:useLocalDpi xmlns:a14="http://schemas.microsoft.com/office/drawing/2010/main" val="0"/>
              </a:ext>
            </a:extLst>
          </a:blip>
          <a:srcRect l="46683" t="38705" r="8160"/>
          <a:stretch>
            <a:fillRect/>
          </a:stretch>
        </p:blipFill>
        <p:spPr>
          <a:xfrm>
            <a:off x="6096000" y="1304217"/>
            <a:ext cx="5213089" cy="3984489"/>
          </a:xfrm>
          <a:prstGeom prst="rect">
            <a:avLst/>
          </a:prstGeom>
        </p:spPr>
      </p:pic>
      <p:sp>
        <p:nvSpPr>
          <p:cNvPr id="23" name="任意多边形: 形状 22"/>
          <p:cNvSpPr/>
          <p:nvPr/>
        </p:nvSpPr>
        <p:spPr>
          <a:xfrm>
            <a:off x="4691279" y="1142962"/>
            <a:ext cx="6764121" cy="4732931"/>
          </a:xfrm>
          <a:custGeom>
            <a:gdLst>
              <a:gd name="connsiteX0" fmla="*/ 1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1 w 12192000"/>
              <a:gd name="connsiteY4" fmla="*/ 0 h 6858000"/>
              <a:gd name="connsiteX5" fmla="*/ 8662461 w 12192000"/>
              <a:gd name="connsiteY5" fmla="*/ 405534 h 6858000"/>
              <a:gd name="connsiteX6" fmla="*/ 8410895 w 12192000"/>
              <a:gd name="connsiteY6" fmla="*/ 553363 h 6858000"/>
              <a:gd name="connsiteX7" fmla="*/ 7752499 w 12192000"/>
              <a:gd name="connsiteY7" fmla="*/ 752627 h 6858000"/>
              <a:gd name="connsiteX8" fmla="*/ 6747442 w 12192000"/>
              <a:gd name="connsiteY8" fmla="*/ 1227768 h 6858000"/>
              <a:gd name="connsiteX9" fmla="*/ 5176664 w 12192000"/>
              <a:gd name="connsiteY9" fmla="*/ 2006482 h 6858000"/>
              <a:gd name="connsiteX10" fmla="*/ 4456850 w 12192000"/>
              <a:gd name="connsiteY10" fmla="*/ 2851650 h 6858000"/>
              <a:gd name="connsiteX11" fmla="*/ 4455640 w 12192000"/>
              <a:gd name="connsiteY11" fmla="*/ 2967829 h 6858000"/>
              <a:gd name="connsiteX12" fmla="*/ 4390632 w 12192000"/>
              <a:gd name="connsiteY12" fmla="*/ 3208099 h 6858000"/>
              <a:gd name="connsiteX13" fmla="*/ 4421927 w 12192000"/>
              <a:gd name="connsiteY13" fmla="*/ 3204142 h 6858000"/>
              <a:gd name="connsiteX14" fmla="*/ 4426726 w 12192000"/>
              <a:gd name="connsiteY14" fmla="*/ 3493600 h 6858000"/>
              <a:gd name="connsiteX15" fmla="*/ 4692730 w 12192000"/>
              <a:gd name="connsiteY15" fmla="*/ 3459970 h 6858000"/>
              <a:gd name="connsiteX16" fmla="*/ 4660226 w 12192000"/>
              <a:gd name="connsiteY16" fmla="*/ 3580105 h 6858000"/>
              <a:gd name="connsiteX17" fmla="*/ 4754110 w 12192000"/>
              <a:gd name="connsiteY17" fmla="*/ 3568236 h 6858000"/>
              <a:gd name="connsiteX18" fmla="*/ 4687892 w 12192000"/>
              <a:gd name="connsiteY18" fmla="*/ 3924684 h 6858000"/>
              <a:gd name="connsiteX19" fmla="*/ 4797423 w 12192000"/>
              <a:gd name="connsiteY19" fmla="*/ 3910837 h 6858000"/>
              <a:gd name="connsiteX20" fmla="*/ 4717977 w 12192000"/>
              <a:gd name="connsiteY20" fmla="*/ 4036906 h 6858000"/>
              <a:gd name="connsiteX21" fmla="*/ 4754072 w 12192000"/>
              <a:gd name="connsiteY21" fmla="*/ 4322407 h 6858000"/>
              <a:gd name="connsiteX22" fmla="*/ 5050162 w 12192000"/>
              <a:gd name="connsiteY22" fmla="*/ 4400999 h 6858000"/>
              <a:gd name="connsiteX23" fmla="*/ 4882840 w 12192000"/>
              <a:gd name="connsiteY23" fmla="*/ 4712217 h 6858000"/>
              <a:gd name="connsiteX24" fmla="*/ 5183730 w 12192000"/>
              <a:gd name="connsiteY24" fmla="*/ 5080266 h 6858000"/>
              <a:gd name="connsiteX25" fmla="*/ 5310080 w 12192000"/>
              <a:gd name="connsiteY25" fmla="*/ 5702433 h 6858000"/>
              <a:gd name="connsiteX26" fmla="*/ 6207986 w 12192000"/>
              <a:gd name="connsiteY26" fmla="*/ 5762954 h 6858000"/>
              <a:gd name="connsiteX27" fmla="*/ 6951837 w 12192000"/>
              <a:gd name="connsiteY27" fmla="*/ 5610899 h 6858000"/>
              <a:gd name="connsiteX28" fmla="*/ 8242136 w 12192000"/>
              <a:gd name="connsiteY28" fmla="*/ 5505785 h 6858000"/>
              <a:gd name="connsiteX29" fmla="*/ 9081081 w 12192000"/>
              <a:gd name="connsiteY29" fmla="*/ 5225683 h 6858000"/>
              <a:gd name="connsiteX30" fmla="*/ 11097241 w 12192000"/>
              <a:gd name="connsiteY30" fmla="*/ 3694510 h 6858000"/>
              <a:gd name="connsiteX31" fmla="*/ 11545042 w 12192000"/>
              <a:gd name="connsiteY31" fmla="*/ 2709691 h 6858000"/>
              <a:gd name="connsiteX32" fmla="*/ 10696459 w 12192000"/>
              <a:gd name="connsiteY32" fmla="*/ 3165050 h 6858000"/>
              <a:gd name="connsiteX33" fmla="*/ 10744610 w 12192000"/>
              <a:gd name="connsiteY33" fmla="*/ 3042936 h 6858000"/>
              <a:gd name="connsiteX34" fmla="*/ 10706096 w 12192000"/>
              <a:gd name="connsiteY34" fmla="*/ 2989793 h 6858000"/>
              <a:gd name="connsiteX35" fmla="*/ 10749449 w 12192000"/>
              <a:gd name="connsiteY35" fmla="*/ 2578223 h 6858000"/>
              <a:gd name="connsiteX36" fmla="*/ 10696497 w 12192000"/>
              <a:gd name="connsiteY36" fmla="*/ 2410880 h 6858000"/>
              <a:gd name="connsiteX37" fmla="*/ 11964006 w 12192000"/>
              <a:gd name="connsiteY37" fmla="*/ 742302 h 6858000"/>
              <a:gd name="connsiteX38" fmla="*/ 11861693 w 12192000"/>
              <a:gd name="connsiteY38" fmla="*/ 813249 h 6858000"/>
              <a:gd name="connsiteX39" fmla="*/ 11309200 w 12192000"/>
              <a:gd name="connsiteY39" fmla="*/ 1347200 h 6858000"/>
              <a:gd name="connsiteX40" fmla="*/ 11918274 w 12192000"/>
              <a:gd name="connsiteY40" fmla="*/ 632058 h 6858000"/>
              <a:gd name="connsiteX41" fmla="*/ 11113003 w 12192000"/>
              <a:gd name="connsiteY41" fmla="*/ 1430018 h 6858000"/>
              <a:gd name="connsiteX42" fmla="*/ 10540063 w 12192000"/>
              <a:gd name="connsiteY42" fmla="*/ 1676490 h 6858000"/>
              <a:gd name="connsiteX43" fmla="*/ 11125060 w 12192000"/>
              <a:gd name="connsiteY43" fmla="*/ 1022404 h 6858000"/>
              <a:gd name="connsiteX44" fmla="*/ 11117842 w 12192000"/>
              <a:gd name="connsiteY44" fmla="*/ 965304 h 6858000"/>
              <a:gd name="connsiteX45" fmla="*/ 10549700 w 12192000"/>
              <a:gd name="connsiteY45" fmla="*/ 1501233 h 6858000"/>
              <a:gd name="connsiteX46" fmla="*/ 11174421 w 12192000"/>
              <a:gd name="connsiteY46" fmla="*/ 784112 h 6858000"/>
              <a:gd name="connsiteX47" fmla="*/ 10684517 w 12192000"/>
              <a:gd name="connsiteY47" fmla="*/ 1310151 h 6858000"/>
              <a:gd name="connsiteX48" fmla="*/ 10141661 w 12192000"/>
              <a:gd name="connsiteY48" fmla="*/ 1668845 h 6858000"/>
              <a:gd name="connsiteX49" fmla="*/ 10181384 w 12192000"/>
              <a:gd name="connsiteY49" fmla="*/ 1605811 h 6858000"/>
              <a:gd name="connsiteX50" fmla="*/ 9882876 w 12192000"/>
              <a:gd name="connsiteY50" fmla="*/ 1759575 h 6858000"/>
              <a:gd name="connsiteX51" fmla="*/ 9878075 w 12192000"/>
              <a:gd name="connsiteY51" fmla="*/ 1470118 h 6858000"/>
              <a:gd name="connsiteX52" fmla="*/ 9846780 w 12192000"/>
              <a:gd name="connsiteY52" fmla="*/ 1474075 h 6858000"/>
              <a:gd name="connsiteX53" fmla="*/ 9720392 w 12192000"/>
              <a:gd name="connsiteY53" fmla="*/ 1606079 h 6858000"/>
              <a:gd name="connsiteX54" fmla="*/ 9479673 w 12192000"/>
              <a:gd name="connsiteY54" fmla="*/ 1462473 h 6858000"/>
              <a:gd name="connsiteX55" fmla="*/ 9183584 w 12192000"/>
              <a:gd name="connsiteY55" fmla="*/ 1383881 h 6858000"/>
              <a:gd name="connsiteX56" fmla="*/ 9216089 w 12192000"/>
              <a:gd name="connsiteY56" fmla="*/ 1263746 h 6858000"/>
              <a:gd name="connsiteX57" fmla="*/ 9075263 w 12192000"/>
              <a:gd name="connsiteY57" fmla="*/ 1281549 h 6858000"/>
              <a:gd name="connsiteX58" fmla="*/ 9139061 w 12192000"/>
              <a:gd name="connsiteY58" fmla="*/ 1157458 h 6858000"/>
              <a:gd name="connsiteX59" fmla="*/ 8871847 w 12192000"/>
              <a:gd name="connsiteY59" fmla="*/ 1307267 h 6858000"/>
              <a:gd name="connsiteX60" fmla="*/ 9046387 w 12192000"/>
              <a:gd name="connsiteY60" fmla="*/ 1053149 h 6858000"/>
              <a:gd name="connsiteX61" fmla="*/ 8740659 w 12192000"/>
              <a:gd name="connsiteY61" fmla="*/ 1149814 h 6858000"/>
              <a:gd name="connsiteX62" fmla="*/ 8852611 w 12192000"/>
              <a:gd name="connsiteY62" fmla="*/ 903609 h 6858000"/>
              <a:gd name="connsiteX63" fmla="*/ 8548092 w 12192000"/>
              <a:gd name="connsiteY63" fmla="*/ 884095 h 6858000"/>
              <a:gd name="connsiteX64" fmla="*/ 8785220 w 12192000"/>
              <a:gd name="connsiteY64" fmla="*/ 622065 h 6858000"/>
              <a:gd name="connsiteX65" fmla="*/ 8415695 w 12192000"/>
              <a:gd name="connsiteY65" fmla="*/ 842821 h 6858000"/>
              <a:gd name="connsiteX66" fmla="*/ 8487923 w 12192000"/>
              <a:gd name="connsiteY66" fmla="*/ 659651 h 6858000"/>
              <a:gd name="connsiteX67" fmla="*/ 8283298 w 12192000"/>
              <a:gd name="connsiteY67" fmla="*/ 801546 h 6858000"/>
              <a:gd name="connsiteX68" fmla="*/ 8662461 w 12192000"/>
              <a:gd name="connsiteY68" fmla="*/ 405534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2192000" h="6858000">
                <a:moveTo>
                  <a:pt x="1" y="0"/>
                </a:moveTo>
                <a:lnTo>
                  <a:pt x="12192000" y="0"/>
                </a:lnTo>
                <a:lnTo>
                  <a:pt x="12192000" y="6858000"/>
                </a:lnTo>
                <a:lnTo>
                  <a:pt x="0" y="6858000"/>
                </a:lnTo>
                <a:lnTo>
                  <a:pt x="1" y="0"/>
                </a:lnTo>
                <a:close/>
                <a:moveTo>
                  <a:pt x="8662461" y="405534"/>
                </a:moveTo>
                <a:cubicBezTo>
                  <a:pt x="8410895" y="553363"/>
                  <a:pt x="8410895" y="553363"/>
                  <a:pt x="8410895" y="553363"/>
                </a:cubicBezTo>
                <a:cubicBezTo>
                  <a:pt x="8183405" y="640137"/>
                  <a:pt x="7845173" y="856936"/>
                  <a:pt x="7752499" y="752627"/>
                </a:cubicBezTo>
                <a:cubicBezTo>
                  <a:pt x="7422696" y="910348"/>
                  <a:pt x="7051960" y="1247282"/>
                  <a:pt x="6747442" y="1227768"/>
                </a:cubicBezTo>
                <a:cubicBezTo>
                  <a:pt x="6281652" y="938579"/>
                  <a:pt x="5679797" y="1710821"/>
                  <a:pt x="5176664" y="2006482"/>
                </a:cubicBezTo>
                <a:cubicBezTo>
                  <a:pt x="4869728" y="2219325"/>
                  <a:pt x="4678331" y="2591599"/>
                  <a:pt x="4456850" y="2851650"/>
                </a:cubicBezTo>
                <a:cubicBezTo>
                  <a:pt x="4519439" y="2843738"/>
                  <a:pt x="4464068" y="2908751"/>
                  <a:pt x="4455640" y="2967829"/>
                </a:cubicBezTo>
                <a:cubicBezTo>
                  <a:pt x="4525449" y="3017016"/>
                  <a:pt x="4383413" y="3150999"/>
                  <a:pt x="4390632" y="3208099"/>
                </a:cubicBezTo>
                <a:lnTo>
                  <a:pt x="4421927" y="3204142"/>
                </a:lnTo>
                <a:cubicBezTo>
                  <a:pt x="4523029" y="3249373"/>
                  <a:pt x="4466450" y="3430565"/>
                  <a:pt x="4426726" y="3493600"/>
                </a:cubicBezTo>
                <a:cubicBezTo>
                  <a:pt x="4520610" y="3481731"/>
                  <a:pt x="4614494" y="3469861"/>
                  <a:pt x="4692730" y="3459970"/>
                </a:cubicBezTo>
                <a:cubicBezTo>
                  <a:pt x="4668655" y="3521026"/>
                  <a:pt x="4637360" y="3524983"/>
                  <a:pt x="4660226" y="3580105"/>
                </a:cubicBezTo>
                <a:cubicBezTo>
                  <a:pt x="4699949" y="3517070"/>
                  <a:pt x="4722816" y="3572192"/>
                  <a:pt x="4754110" y="3568236"/>
                </a:cubicBezTo>
                <a:cubicBezTo>
                  <a:pt x="4643370" y="3698261"/>
                  <a:pt x="4876870" y="3784767"/>
                  <a:pt x="4687892" y="3924684"/>
                </a:cubicBezTo>
                <a:cubicBezTo>
                  <a:pt x="4797423" y="3910837"/>
                  <a:pt x="4797423" y="3910837"/>
                  <a:pt x="4797423" y="3910837"/>
                </a:cubicBezTo>
                <a:cubicBezTo>
                  <a:pt x="4851585" y="3962001"/>
                  <a:pt x="4726406" y="3977827"/>
                  <a:pt x="4717977" y="4036906"/>
                </a:cubicBezTo>
                <a:cubicBezTo>
                  <a:pt x="4630103" y="4222054"/>
                  <a:pt x="4873241" y="4133303"/>
                  <a:pt x="4754072" y="4322407"/>
                </a:cubicBezTo>
                <a:cubicBezTo>
                  <a:pt x="4918973" y="4243547"/>
                  <a:pt x="4909336" y="4418803"/>
                  <a:pt x="5050162" y="4400999"/>
                </a:cubicBezTo>
                <a:cubicBezTo>
                  <a:pt x="5033305" y="4519156"/>
                  <a:pt x="4798595" y="4548829"/>
                  <a:pt x="4882840" y="4712217"/>
                </a:cubicBezTo>
                <a:cubicBezTo>
                  <a:pt x="4991162" y="4814547"/>
                  <a:pt x="5012820" y="4985848"/>
                  <a:pt x="5183730" y="5080266"/>
                </a:cubicBezTo>
                <a:cubicBezTo>
                  <a:pt x="4938173" y="5401375"/>
                  <a:pt x="5383517" y="5403085"/>
                  <a:pt x="5310080" y="5702433"/>
                </a:cubicBezTo>
                <a:cubicBezTo>
                  <a:pt x="5535151" y="5848016"/>
                  <a:pt x="5879392" y="5804496"/>
                  <a:pt x="6207986" y="5762954"/>
                </a:cubicBezTo>
                <a:cubicBezTo>
                  <a:pt x="6483628" y="5554067"/>
                  <a:pt x="6693053" y="5701629"/>
                  <a:pt x="6951837" y="5610899"/>
                </a:cubicBezTo>
                <a:cubicBezTo>
                  <a:pt x="7341811" y="5677622"/>
                  <a:pt x="7787154" y="5679333"/>
                  <a:pt x="8242136" y="5505785"/>
                </a:cubicBezTo>
                <a:cubicBezTo>
                  <a:pt x="8492493" y="5474135"/>
                  <a:pt x="8798220" y="5377470"/>
                  <a:pt x="9081081" y="5225683"/>
                </a:cubicBezTo>
                <a:cubicBezTo>
                  <a:pt x="9911597" y="5004660"/>
                  <a:pt x="10381056" y="4191142"/>
                  <a:pt x="11097241" y="3694510"/>
                </a:cubicBezTo>
                <a:cubicBezTo>
                  <a:pt x="11490843" y="3412697"/>
                  <a:pt x="11393368" y="3018930"/>
                  <a:pt x="11545042" y="2709691"/>
                </a:cubicBezTo>
                <a:cubicBezTo>
                  <a:pt x="11309123" y="2855543"/>
                  <a:pt x="10954034" y="3190499"/>
                  <a:pt x="10696459" y="3165050"/>
                </a:cubicBezTo>
                <a:cubicBezTo>
                  <a:pt x="10649517" y="3170985"/>
                  <a:pt x="10736181" y="3102015"/>
                  <a:pt x="10744610" y="3042936"/>
                </a:cubicBezTo>
                <a:cubicBezTo>
                  <a:pt x="10737391" y="2985837"/>
                  <a:pt x="10745820" y="2926758"/>
                  <a:pt x="10706096" y="2989793"/>
                </a:cubicBezTo>
                <a:cubicBezTo>
                  <a:pt x="10691658" y="2875593"/>
                  <a:pt x="10591766" y="2714184"/>
                  <a:pt x="10749449" y="2578223"/>
                </a:cubicBezTo>
                <a:cubicBezTo>
                  <a:pt x="10592975" y="2598005"/>
                  <a:pt x="10790381" y="2399009"/>
                  <a:pt x="10696497" y="2410880"/>
                </a:cubicBezTo>
                <a:cubicBezTo>
                  <a:pt x="11054004" y="1843566"/>
                  <a:pt x="11575203" y="1313571"/>
                  <a:pt x="11964006" y="742302"/>
                </a:cubicBezTo>
                <a:cubicBezTo>
                  <a:pt x="11861693" y="813249"/>
                  <a:pt x="11861693" y="813249"/>
                  <a:pt x="11861693" y="813249"/>
                </a:cubicBezTo>
                <a:cubicBezTo>
                  <a:pt x="11679935" y="1010266"/>
                  <a:pt x="11528261" y="1319506"/>
                  <a:pt x="11309200" y="1347200"/>
                </a:cubicBezTo>
                <a:cubicBezTo>
                  <a:pt x="11483738" y="1093084"/>
                  <a:pt x="11728086" y="888154"/>
                  <a:pt x="11918274" y="632058"/>
                </a:cubicBezTo>
                <a:cubicBezTo>
                  <a:pt x="11113003" y="1430018"/>
                  <a:pt x="11113003" y="1430018"/>
                  <a:pt x="11113003" y="1430018"/>
                </a:cubicBezTo>
                <a:cubicBezTo>
                  <a:pt x="10932455" y="1510857"/>
                  <a:pt x="10631527" y="1896978"/>
                  <a:pt x="10540063" y="1676490"/>
                </a:cubicBezTo>
                <a:cubicBezTo>
                  <a:pt x="10683307" y="1426329"/>
                  <a:pt x="10927655" y="1221399"/>
                  <a:pt x="11125060" y="1022404"/>
                </a:cubicBezTo>
                <a:cubicBezTo>
                  <a:pt x="11117842" y="965304"/>
                  <a:pt x="11117842" y="965304"/>
                  <a:pt x="11117842" y="965304"/>
                </a:cubicBezTo>
                <a:cubicBezTo>
                  <a:pt x="10951731" y="1160343"/>
                  <a:pt x="10754324" y="1359338"/>
                  <a:pt x="10549700" y="1501233"/>
                </a:cubicBezTo>
                <a:cubicBezTo>
                  <a:pt x="10739888" y="1245137"/>
                  <a:pt x="11078118" y="1028339"/>
                  <a:pt x="11174421" y="784112"/>
                </a:cubicBezTo>
                <a:cubicBezTo>
                  <a:pt x="10684517" y="1310151"/>
                  <a:pt x="10684517" y="1310151"/>
                  <a:pt x="10684517" y="1310151"/>
                </a:cubicBezTo>
                <a:cubicBezTo>
                  <a:pt x="10488321" y="1392968"/>
                  <a:pt x="10352294" y="1700229"/>
                  <a:pt x="10141661" y="1668845"/>
                </a:cubicBezTo>
                <a:cubicBezTo>
                  <a:pt x="10181384" y="1605811"/>
                  <a:pt x="10181384" y="1605811"/>
                  <a:pt x="10181384" y="1605811"/>
                </a:cubicBezTo>
                <a:cubicBezTo>
                  <a:pt x="9882876" y="1759575"/>
                  <a:pt x="9882876" y="1759575"/>
                  <a:pt x="9882876" y="1759575"/>
                </a:cubicBezTo>
                <a:cubicBezTo>
                  <a:pt x="9915379" y="1639440"/>
                  <a:pt x="9720392" y="1606079"/>
                  <a:pt x="9878075" y="1470118"/>
                </a:cubicBezTo>
                <a:cubicBezTo>
                  <a:pt x="9846780" y="1474075"/>
                  <a:pt x="9846780" y="1474075"/>
                  <a:pt x="9846780" y="1474075"/>
                </a:cubicBezTo>
                <a:cubicBezTo>
                  <a:pt x="9784192" y="1481987"/>
                  <a:pt x="9760116" y="1543043"/>
                  <a:pt x="9720392" y="1606079"/>
                </a:cubicBezTo>
                <a:cubicBezTo>
                  <a:pt x="9603642" y="1562826"/>
                  <a:pt x="9533834" y="1513639"/>
                  <a:pt x="9479673" y="1462473"/>
                </a:cubicBezTo>
                <a:cubicBezTo>
                  <a:pt x="9275050" y="1604369"/>
                  <a:pt x="9403856" y="1240008"/>
                  <a:pt x="9183584" y="1383881"/>
                </a:cubicBezTo>
                <a:cubicBezTo>
                  <a:pt x="9152289" y="1387837"/>
                  <a:pt x="9223308" y="1320846"/>
                  <a:pt x="9216089" y="1263746"/>
                </a:cubicBezTo>
                <a:cubicBezTo>
                  <a:pt x="9169147" y="1269681"/>
                  <a:pt x="9113777" y="1334693"/>
                  <a:pt x="9075263" y="1281549"/>
                </a:cubicBezTo>
                <a:cubicBezTo>
                  <a:pt x="9090909" y="1279572"/>
                  <a:pt x="9146280" y="1214559"/>
                  <a:pt x="9139061" y="1157458"/>
                </a:cubicBezTo>
                <a:cubicBezTo>
                  <a:pt x="9052397" y="1226428"/>
                  <a:pt x="8950084" y="1297376"/>
                  <a:pt x="8871847" y="1307267"/>
                </a:cubicBezTo>
                <a:cubicBezTo>
                  <a:pt x="8826115" y="1197022"/>
                  <a:pt x="8991016" y="1118162"/>
                  <a:pt x="9046387" y="1053149"/>
                </a:cubicBezTo>
                <a:cubicBezTo>
                  <a:pt x="9023521" y="998027"/>
                  <a:pt x="8794820" y="1200979"/>
                  <a:pt x="8740659" y="1149814"/>
                </a:cubicBezTo>
                <a:cubicBezTo>
                  <a:pt x="8852611" y="903609"/>
                  <a:pt x="8852611" y="903609"/>
                  <a:pt x="8852611" y="903609"/>
                </a:cubicBezTo>
                <a:cubicBezTo>
                  <a:pt x="8703356" y="980492"/>
                  <a:pt x="8697347" y="807213"/>
                  <a:pt x="8548092" y="884095"/>
                </a:cubicBezTo>
                <a:cubicBezTo>
                  <a:pt x="8587816" y="821061"/>
                  <a:pt x="8698557" y="691034"/>
                  <a:pt x="8785220" y="622065"/>
                </a:cubicBezTo>
                <a:cubicBezTo>
                  <a:pt x="8415695" y="842821"/>
                  <a:pt x="8415695" y="842821"/>
                  <a:pt x="8415695" y="842821"/>
                </a:cubicBezTo>
                <a:cubicBezTo>
                  <a:pt x="8424123" y="783742"/>
                  <a:pt x="8463847" y="720707"/>
                  <a:pt x="8487923" y="659651"/>
                </a:cubicBezTo>
                <a:cubicBezTo>
                  <a:pt x="8283298" y="801546"/>
                  <a:pt x="8283298" y="801546"/>
                  <a:pt x="8283298" y="801546"/>
                </a:cubicBezTo>
                <a:cubicBezTo>
                  <a:pt x="8355526" y="618376"/>
                  <a:pt x="8567369" y="533581"/>
                  <a:pt x="8662461" y="40553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21" name="矩形 20"/>
          <p:cNvSpPr/>
          <p:nvPr/>
        </p:nvSpPr>
        <p:spPr>
          <a:xfrm>
            <a:off x="1822359" y="2742503"/>
            <a:ext cx="584200" cy="584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16" name="组合 15"/>
          <p:cNvGrpSpPr/>
          <p:nvPr/>
        </p:nvGrpSpPr>
        <p:grpSpPr>
          <a:xfrm>
            <a:off x="1822359" y="2742503"/>
            <a:ext cx="1168400" cy="1168400"/>
            <a:chOff x="1435100" y="711200"/>
            <a:chExt cx="1168400" cy="1168400"/>
          </a:xfrm>
        </p:grpSpPr>
        <p:sp>
          <p:nvSpPr>
            <p:cNvPr id="9" name="矩形 8"/>
            <p:cNvSpPr/>
            <p:nvPr/>
          </p:nvSpPr>
          <p:spPr>
            <a:xfrm>
              <a:off x="1435100" y="711200"/>
              <a:ext cx="1168400" cy="1168400"/>
            </a:xfrm>
            <a:prstGeom prst="rect">
              <a:avLst/>
            </a:prstGeom>
            <a:noFill/>
            <a:ln w="31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cxnSp>
          <p:nvCxnSpPr>
            <p:cNvPr id="11" name="直接连接符 10"/>
            <p:cNvCxnSpPr/>
            <p:nvPr/>
          </p:nvCxnSpPr>
          <p:spPr>
            <a:xfrm>
              <a:off x="1435100" y="711200"/>
              <a:ext cx="1168400" cy="116840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435100" y="711200"/>
              <a:ext cx="1168400" cy="116840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9" idx="1"/>
              <a:endCxn id="9" idx="3"/>
            </p:cNvCxnSpPr>
            <p:nvPr/>
          </p:nvCxnSpPr>
          <p:spPr>
            <a:xfrm>
              <a:off x="1435100" y="1295400"/>
              <a:ext cx="1168400"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1435100" y="1295400"/>
              <a:ext cx="1168400"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 name="TextBox 25"/>
          <p:cNvSpPr txBox="1"/>
          <p:nvPr/>
        </p:nvSpPr>
        <p:spPr>
          <a:xfrm>
            <a:off x="2990759" y="3322515"/>
            <a:ext cx="3187065" cy="523220"/>
          </a:xfrm>
          <a:prstGeom prst="rect">
            <a:avLst/>
          </a:prstGeom>
          <a:noFill/>
        </p:spPr>
        <p:txBody>
          <a:bodyPr wrap="square" rtlCol="0">
            <a:spAutoFit/>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导入新课</a:t>
            </a:r>
            <a:endParaRPr kumimoji="0" lang="zh-CN" altLang="zh-CN" sz="2800" b="1" i="0" u="none" strike="noStrike" kern="1200" cap="none" spc="0" normalizeH="0" baseline="0" noProof="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 name="TextBox 25"/>
          <p:cNvSpPr txBox="1"/>
          <p:nvPr/>
        </p:nvSpPr>
        <p:spPr>
          <a:xfrm>
            <a:off x="808948" y="2843508"/>
            <a:ext cx="3187065" cy="1014730"/>
          </a:xfrm>
          <a:prstGeom prst="rect">
            <a:avLst/>
          </a:prstGeom>
          <a:noFill/>
        </p:spPr>
        <p:txBody>
          <a:bodyPr wrap="square" rtlCol="0">
            <a:spAutoFit/>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0" i="0" u="none" strike="noStrike" kern="1200" cap="none" spc="0" normalizeH="0" baseline="0" noProof="1">
                <a:ln>
                  <a:noFill/>
                </a:ln>
                <a:solidFill>
                  <a:prstClr val="black">
                    <a:lumMod val="85000"/>
                    <a:lumOff val="15000"/>
                  </a:prstClr>
                </a:solidFill>
                <a:effectLst/>
                <a:uLnTx/>
                <a:uFillTx/>
                <a:latin typeface="楷体" panose="02010609060101010101" pitchFamily="49" charset="-122"/>
                <a:ea typeface="楷体" panose="02010609060101010101" pitchFamily="49" charset="-122"/>
                <a:sym typeface="微软雅黑" panose="020b0503020204020204" pitchFamily="34" charset="-122"/>
              </a:rPr>
              <a:t>壹</a:t>
            </a:r>
            <a:endParaRPr kumimoji="0" lang="en-US" altLang="zh-CN" sz="6000" b="0" i="0" u="none" strike="noStrike" kern="1200" cap="none" spc="0" normalizeH="0" baseline="0" noProof="1">
              <a:ln>
                <a:noFill/>
              </a:ln>
              <a:solidFill>
                <a:prstClr val="black">
                  <a:lumMod val="85000"/>
                  <a:lumOff val="15000"/>
                </a:prstClr>
              </a:solidFill>
              <a:effectLst/>
              <a:uLnTx/>
              <a:uFillTx/>
              <a:latin typeface="楷体" panose="02010609060101010101" pitchFamily="49" charset="-122"/>
              <a:ea typeface="楷体" panose="02010609060101010101" pitchFamily="49" charset="-122"/>
              <a:sym typeface="微软雅黑" panose="020b0503020204020204" pitchFamily="34" charset="-122"/>
            </a:endParaRPr>
          </a:p>
        </p:txBody>
      </p:sp>
      <p:cxnSp>
        <p:nvCxnSpPr>
          <p:cNvPr id="19" name="直接连接符 18"/>
          <p:cNvCxnSpPr/>
          <p:nvPr/>
        </p:nvCxnSpPr>
        <p:spPr>
          <a:xfrm>
            <a:off x="4048401" y="3936991"/>
            <a:ext cx="2127130"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80279" y="3861773"/>
            <a:ext cx="2127130"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0" y="1397203"/>
            <a:ext cx="12191999" cy="927538"/>
          </a:xfrm>
          <a:prstGeom prst="rect">
            <a:avLst/>
          </a:prstGeom>
          <a:solidFill>
            <a:srgbClr val="7A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 y="1069037"/>
            <a:ext cx="12191999" cy="5460797"/>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6961" y="1630139"/>
            <a:ext cx="7213834" cy="461665"/>
          </a:xfrm>
          <a:prstGeom prst="rect">
            <a:avLst/>
          </a:prstGeom>
        </p:spPr>
        <p:txBody>
          <a:bodyPr wrap="none">
            <a:spAutoFit/>
          </a:bodyPr>
          <a:lstStyle/>
          <a:p>
            <a:pPr marL="342900" indent="-342900">
              <a:buFont typeface="Wingdings" panose="05000000000000000000" pitchFamily="2" charset="2"/>
              <a:buChar char="Ø"/>
            </a:pPr>
            <a:r>
              <a:rPr lang="en-US" altLang="zh-CN" sz="2400">
                <a:solidFill>
                  <a:srgbClr val="FFFFFF"/>
                </a:solidFill>
                <a:latin typeface="微软雅黑" panose="020b0503020204020204" pitchFamily="34" charset="-122"/>
                <a:ea typeface="微软雅黑" panose="020b0503020204020204" pitchFamily="34" charset="-122"/>
              </a:rPr>
              <a:t>2.3 </a:t>
            </a:r>
            <a:r>
              <a:rPr lang="zh-CN" altLang="en-US" sz="2400">
                <a:solidFill>
                  <a:srgbClr val="FFFFFF"/>
                </a:solidFill>
                <a:latin typeface="微软雅黑" panose="020b0503020204020204" pitchFamily="34" charset="-122"/>
                <a:ea typeface="微软雅黑" panose="020b0503020204020204" pitchFamily="34" charset="-122"/>
              </a:rPr>
              <a:t>这篇文章展示了红军战士们怎样的形象特点？</a:t>
            </a:r>
            <a:endParaRPr lang="zh-CN" altLang="en-US" sz="2400" i="0">
              <a:solidFill>
                <a:srgbClr val="FFFFFF"/>
              </a:solidFill>
              <a:effectLst/>
              <a:latin typeface="微软雅黑" panose="020b0503020204020204" pitchFamily="34" charset="-122"/>
              <a:ea typeface="微软雅黑" panose="020b0503020204020204" pitchFamily="34" charset="-122"/>
            </a:endParaRPr>
          </a:p>
        </p:txBody>
      </p:sp>
      <p:sp>
        <p:nvSpPr>
          <p:cNvPr id="9" name="矩形 8"/>
          <p:cNvSpPr/>
          <p:nvPr/>
        </p:nvSpPr>
        <p:spPr>
          <a:xfrm>
            <a:off x="668958" y="2557677"/>
            <a:ext cx="10600646" cy="3351046"/>
          </a:xfrm>
          <a:prstGeom prst="rect">
            <a:avLst/>
          </a:prstGeom>
        </p:spPr>
        <p:txBody>
          <a:bodyPr wrap="square" lIns="0">
            <a:spAutoFit/>
          </a:bodyPr>
          <a:lstStyle/>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明确：文章通过描写红军战士们歼灭敌人的追剿骑兵团，刻画了红军战士们骁勇善战、有勇有谋的形象；通过描写红军战士们消灭反动集团，刻画了红军战士们为人民服务、热爱人民的形象；通过描写红军战士们见到区苏维埃政府的牌子时感到亲切，刻画了红军战士们热爱中国共产党的形象；通过对长征过程的描述，刻画了红军战士们不畏艰难险阻、勇往直前、不屈不挠、自强不息的形象。</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4" name="TextBox 9"/>
          <p:cNvSpPr txBox="1"/>
          <p:nvPr/>
        </p:nvSpPr>
        <p:spPr>
          <a:xfrm>
            <a:off x="668958" y="379403"/>
            <a:ext cx="203934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文本探究</a:t>
            </a:r>
            <a:r>
              <a:rPr lang="en-US" altLang="zh-CN" sz="1800"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析手法</a:t>
            </a:r>
            <a:endParaRPr lang="en-US" altLang="zh-CN" sz="1800" b="1">
              <a:latin typeface="微软雅黑" panose="020b0503020204020204" pitchFamily="34" charset="-122"/>
              <a:ea typeface="微软雅黑" panose="020b0503020204020204" pitchFamily="34" charset="-122"/>
            </a:endParaRPr>
          </a:p>
        </p:txBody>
      </p:sp>
      <p:sp>
        <p:nvSpPr>
          <p:cNvPr id="13" name="矩形 12"/>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叁</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0" y="1397203"/>
            <a:ext cx="12191999" cy="927538"/>
          </a:xfrm>
          <a:prstGeom prst="rect">
            <a:avLst/>
          </a:prstGeom>
          <a:solidFill>
            <a:srgbClr val="7A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 y="1069037"/>
            <a:ext cx="12191999" cy="5460797"/>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6961" y="1630139"/>
            <a:ext cx="4751622" cy="461665"/>
          </a:xfrm>
          <a:prstGeom prst="rect">
            <a:avLst/>
          </a:prstGeom>
        </p:spPr>
        <p:txBody>
          <a:bodyPr wrap="none">
            <a:spAutoFit/>
          </a:bodyPr>
          <a:lstStyle/>
          <a:p>
            <a:pPr marL="342900" indent="-342900">
              <a:buFont typeface="Wingdings" panose="05000000000000000000" pitchFamily="2" charset="2"/>
              <a:buChar char="Ø"/>
            </a:pPr>
            <a:r>
              <a:rPr lang="en-US" altLang="zh-CN" sz="2400">
                <a:solidFill>
                  <a:srgbClr val="FFFFFF"/>
                </a:solidFill>
                <a:latin typeface="微软雅黑" panose="020b0503020204020204" pitchFamily="34" charset="-122"/>
                <a:ea typeface="微软雅黑" panose="020b0503020204020204" pitchFamily="34" charset="-122"/>
              </a:rPr>
              <a:t>2.4 </a:t>
            </a:r>
            <a:r>
              <a:rPr lang="zh-CN" altLang="en-US" sz="2400">
                <a:solidFill>
                  <a:srgbClr val="FFFFFF"/>
                </a:solidFill>
                <a:latin typeface="微软雅黑" panose="020b0503020204020204" pitchFamily="34" charset="-122"/>
                <a:ea typeface="微软雅黑" panose="020b0503020204020204" pitchFamily="34" charset="-122"/>
              </a:rPr>
              <a:t>本文运用了哪些表达方式？</a:t>
            </a:r>
            <a:endParaRPr lang="zh-CN" altLang="en-US" sz="2400" i="0">
              <a:solidFill>
                <a:srgbClr val="FFFFFF"/>
              </a:solidFill>
              <a:effectLst/>
              <a:latin typeface="微软雅黑" panose="020b0503020204020204" pitchFamily="34" charset="-122"/>
              <a:ea typeface="微软雅黑" panose="020b0503020204020204" pitchFamily="34" charset="-122"/>
            </a:endParaRPr>
          </a:p>
        </p:txBody>
      </p:sp>
      <p:sp>
        <p:nvSpPr>
          <p:cNvPr id="9" name="矩形 8"/>
          <p:cNvSpPr/>
          <p:nvPr/>
        </p:nvSpPr>
        <p:spPr>
          <a:xfrm>
            <a:off x="795676" y="3331663"/>
            <a:ext cx="10600646" cy="2243050"/>
          </a:xfrm>
          <a:prstGeom prst="rect">
            <a:avLst/>
          </a:prstGeom>
        </p:spPr>
        <p:txBody>
          <a:bodyPr wrap="square" lIns="0">
            <a:spAutoFit/>
          </a:bodyPr>
          <a:lstStyle/>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明确：记叙中融入抒情、议论，更好地表达了长征胜利后作者的喜悦之情及对革命烈士的追思及对革命美好未来的向往。 总之，全文以记叙为主，综合运用描写、议论、抒情，使全文中心突出，情感充沛。</a:t>
            </a:r>
            <a:endParaRPr lang="zh-CN" altLang="en-US" sz="240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4" name="TextBox 9"/>
          <p:cNvSpPr txBox="1"/>
          <p:nvPr/>
        </p:nvSpPr>
        <p:spPr>
          <a:xfrm>
            <a:off x="668958" y="379403"/>
            <a:ext cx="203934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文本探究</a:t>
            </a:r>
            <a:r>
              <a:rPr lang="en-US" altLang="zh-CN" sz="1800"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析手法</a:t>
            </a:r>
            <a:endParaRPr lang="en-US" altLang="zh-CN" sz="1800" b="1">
              <a:latin typeface="微软雅黑" panose="020b0503020204020204" pitchFamily="34" charset="-122"/>
              <a:ea typeface="微软雅黑" panose="020b0503020204020204" pitchFamily="34" charset="-122"/>
            </a:endParaRPr>
          </a:p>
        </p:txBody>
      </p:sp>
      <p:sp>
        <p:nvSpPr>
          <p:cNvPr id="13" name="矩形 12"/>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叁</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0" y="1397203"/>
            <a:ext cx="12191999" cy="927538"/>
          </a:xfrm>
          <a:prstGeom prst="rect">
            <a:avLst/>
          </a:prstGeom>
          <a:solidFill>
            <a:srgbClr val="7A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 y="1069037"/>
            <a:ext cx="12191999" cy="5460797"/>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6961" y="1630139"/>
            <a:ext cx="6744154" cy="461665"/>
          </a:xfrm>
          <a:prstGeom prst="rect">
            <a:avLst/>
          </a:prstGeom>
        </p:spPr>
        <p:txBody>
          <a:bodyPr wrap="none">
            <a:spAutoFit/>
          </a:bodyPr>
          <a:lstStyle/>
          <a:p>
            <a:pPr marL="342900" indent="-342900">
              <a:buFont typeface="Wingdings" panose="05000000000000000000" pitchFamily="2" charset="2"/>
              <a:buChar char="Ø"/>
            </a:pPr>
            <a:r>
              <a:rPr lang="en-US" altLang="zh-CN" sz="2400">
                <a:solidFill>
                  <a:srgbClr val="FFFFFF"/>
                </a:solidFill>
                <a:latin typeface="微软雅黑" panose="020b0503020204020204" pitchFamily="34" charset="-122"/>
                <a:ea typeface="微软雅黑" panose="020b0503020204020204" pitchFamily="34" charset="-122"/>
              </a:rPr>
              <a:t>2.5 </a:t>
            </a:r>
            <a:r>
              <a:rPr lang="zh-CN" altLang="en-US" sz="2400">
                <a:solidFill>
                  <a:srgbClr val="FFFFFF"/>
                </a:solidFill>
                <a:latin typeface="微软雅黑" panose="020b0503020204020204" pitchFamily="34" charset="-122"/>
                <a:ea typeface="微软雅黑" panose="020b0503020204020204" pitchFamily="34" charset="-122"/>
              </a:rPr>
              <a:t>阅读第</a:t>
            </a:r>
            <a:r>
              <a:rPr lang="en-US" altLang="zh-CN" sz="2400">
                <a:solidFill>
                  <a:srgbClr val="FFFFFF"/>
                </a:solidFill>
                <a:latin typeface="微软雅黑" panose="020b0503020204020204" pitchFamily="34" charset="-122"/>
                <a:ea typeface="微软雅黑" panose="020b0503020204020204" pitchFamily="34" charset="-122"/>
              </a:rPr>
              <a:t>42</a:t>
            </a:r>
            <a:r>
              <a:rPr lang="zh-CN" altLang="en-US" sz="2400">
                <a:solidFill>
                  <a:srgbClr val="FFFFFF"/>
                </a:solidFill>
                <a:latin typeface="微软雅黑" panose="020b0503020204020204" pitchFamily="34" charset="-122"/>
                <a:ea typeface="微软雅黑" panose="020b0503020204020204" pitchFamily="34" charset="-122"/>
              </a:rPr>
              <a:t>段，分析本段在全文中的作用。 </a:t>
            </a:r>
            <a:endParaRPr lang="zh-CN" altLang="en-US" sz="2400" i="0">
              <a:solidFill>
                <a:srgbClr val="FFFFFF"/>
              </a:solidFill>
              <a:effectLst/>
              <a:latin typeface="微软雅黑" panose="020b0503020204020204" pitchFamily="34" charset="-122"/>
              <a:ea typeface="微软雅黑" panose="020b0503020204020204" pitchFamily="34" charset="-122"/>
            </a:endParaRPr>
          </a:p>
        </p:txBody>
      </p:sp>
      <p:sp>
        <p:nvSpPr>
          <p:cNvPr id="9" name="矩形 8"/>
          <p:cNvSpPr/>
          <p:nvPr/>
        </p:nvSpPr>
        <p:spPr>
          <a:xfrm>
            <a:off x="764956" y="2751764"/>
            <a:ext cx="10600646" cy="3351046"/>
          </a:xfrm>
          <a:prstGeom prst="rect">
            <a:avLst/>
          </a:prstGeom>
        </p:spPr>
        <p:txBody>
          <a:bodyPr wrap="square" lIns="0">
            <a:spAutoFit/>
          </a:bodyPr>
          <a:lstStyle/>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明确：本段写毛主席高度评价长征的功绩和历史意义。毛主席对长征作了高度而准确的评价，从四个方面论述阐释长征的功绩和意义。照应上文写红军指战员的兴奋激动的感性描写，并上升到理论意义方面，使文章内容深入推进，使读者能更深刻地理解长征胜利的意义。毛主席对长征的功绩和历史意义的高度评价，是对中国共产党正确领导的高度赞扬，也使红军指战员更加坚定革命信念，对革命胜利充满信心。</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4" name="TextBox 9"/>
          <p:cNvSpPr txBox="1"/>
          <p:nvPr/>
        </p:nvSpPr>
        <p:spPr>
          <a:xfrm>
            <a:off x="668958" y="379403"/>
            <a:ext cx="203934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文本探究</a:t>
            </a:r>
            <a:r>
              <a:rPr lang="en-US" altLang="zh-CN" sz="1800"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析手法</a:t>
            </a:r>
            <a:endParaRPr lang="en-US" altLang="zh-CN" sz="1800" b="1">
              <a:latin typeface="微软雅黑" panose="020b0503020204020204" pitchFamily="34" charset="-122"/>
              <a:ea typeface="微软雅黑" panose="020b0503020204020204" pitchFamily="34" charset="-122"/>
            </a:endParaRPr>
          </a:p>
        </p:txBody>
      </p:sp>
      <p:sp>
        <p:nvSpPr>
          <p:cNvPr id="13" name="矩形 12"/>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叁</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0" y="1397203"/>
            <a:ext cx="12191999" cy="927538"/>
          </a:xfrm>
          <a:prstGeom prst="rect">
            <a:avLst/>
          </a:prstGeom>
          <a:solidFill>
            <a:srgbClr val="7A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 y="1017800"/>
            <a:ext cx="12191999" cy="5460797"/>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6961" y="1630139"/>
            <a:ext cx="4227439" cy="461665"/>
          </a:xfrm>
          <a:prstGeom prst="rect">
            <a:avLst/>
          </a:prstGeom>
        </p:spPr>
        <p:txBody>
          <a:bodyPr wrap="none">
            <a:spAutoFit/>
          </a:bodyPr>
          <a:lstStyle/>
          <a:p>
            <a:pPr marL="342900" indent="-342900">
              <a:buFont typeface="Wingdings" panose="05000000000000000000" pitchFamily="2" charset="2"/>
              <a:buChar char="Ø"/>
            </a:pPr>
            <a:r>
              <a:rPr lang="en-US" altLang="zh-CN" sz="2400">
                <a:solidFill>
                  <a:srgbClr val="FFFFFF"/>
                </a:solidFill>
                <a:latin typeface="微软雅黑" panose="020b0503020204020204" pitchFamily="34" charset="-122"/>
                <a:ea typeface="微软雅黑" panose="020b0503020204020204" pitchFamily="34" charset="-122"/>
              </a:rPr>
              <a:t>3.1 </a:t>
            </a:r>
            <a:r>
              <a:rPr lang="zh-CN" altLang="en-US" sz="2400">
                <a:solidFill>
                  <a:srgbClr val="FFFFFF"/>
                </a:solidFill>
                <a:latin typeface="微软雅黑" panose="020b0503020204020204" pitchFamily="34" charset="-122"/>
                <a:ea typeface="微软雅黑" panose="020b0503020204020204" pitchFamily="34" charset="-122"/>
              </a:rPr>
              <a:t>概括本文的写作特点。 </a:t>
            </a:r>
            <a:endParaRPr lang="zh-CN" altLang="en-US" sz="2400" i="0">
              <a:solidFill>
                <a:srgbClr val="FFFFFF"/>
              </a:solidFill>
              <a:effectLst/>
              <a:latin typeface="微软雅黑" panose="020b0503020204020204" pitchFamily="34" charset="-122"/>
              <a:ea typeface="微软雅黑" panose="020b0503020204020204" pitchFamily="34" charset="-122"/>
            </a:endParaRPr>
          </a:p>
        </p:txBody>
      </p:sp>
      <p:sp>
        <p:nvSpPr>
          <p:cNvPr id="9" name="矩形 8"/>
          <p:cNvSpPr/>
          <p:nvPr/>
        </p:nvSpPr>
        <p:spPr>
          <a:xfrm>
            <a:off x="764956" y="2613496"/>
            <a:ext cx="10600646" cy="3905043"/>
          </a:xfrm>
          <a:prstGeom prst="rect">
            <a:avLst/>
          </a:prstGeom>
        </p:spPr>
        <p:txBody>
          <a:bodyPr wrap="square" lIns="0">
            <a:spAutoFit/>
          </a:bodyPr>
          <a:lstStyle/>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明确：①语言通俗易懂。</a:t>
            </a:r>
            <a:endParaRPr lang="zh-CN" altLang="en-US" sz="2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2400">
                <a:solidFill>
                  <a:schemeClr val="bg1"/>
                </a:solidFill>
                <a:latin typeface="微软雅黑" panose="020b0503020204020204" pitchFamily="34" charset="-122"/>
                <a:ea typeface="微软雅黑" panose="020b0503020204020204" pitchFamily="34" charset="-122"/>
              </a:rPr>
              <a:t>《</a:t>
            </a:r>
            <a:r>
              <a:rPr lang="zh-CN" altLang="en-US" sz="2400">
                <a:solidFill>
                  <a:schemeClr val="bg1"/>
                </a:solidFill>
                <a:latin typeface="微软雅黑" panose="020b0503020204020204" pitchFamily="34" charset="-122"/>
                <a:ea typeface="微软雅黑" panose="020b0503020204020204" pitchFamily="34" charset="-122"/>
              </a:rPr>
              <a:t>长征胜利万岁</a:t>
            </a:r>
            <a:r>
              <a:rPr lang="en-US" altLang="zh-CN" sz="2400">
                <a:solidFill>
                  <a:schemeClr val="bg1"/>
                </a:solidFill>
                <a:latin typeface="微软雅黑" panose="020b0503020204020204" pitchFamily="34" charset="-122"/>
                <a:ea typeface="微软雅黑" panose="020b0503020204020204" pitchFamily="34" charset="-122"/>
              </a:rPr>
              <a:t>》</a:t>
            </a:r>
            <a:r>
              <a:rPr lang="zh-CN" altLang="en-US" sz="2400">
                <a:solidFill>
                  <a:schemeClr val="bg1"/>
                </a:solidFill>
                <a:latin typeface="微软雅黑" panose="020b0503020204020204" pitchFamily="34" charset="-122"/>
                <a:ea typeface="微软雅黑" panose="020b0503020204020204" pitchFamily="34" charset="-122"/>
              </a:rPr>
              <a:t>中很少使用过多的修饰语，也没有使用过多的修辞手法。文章多用白话喝口语，甚至直接引用毛主席的讲话，且多是直接抒情，质朴无华。</a:t>
            </a:r>
            <a:endParaRPr lang="zh-CN" altLang="en-US" sz="2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②叙事结构清晰。</a:t>
            </a:r>
            <a:endParaRPr lang="zh-CN" altLang="en-US" sz="2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2400">
                <a:solidFill>
                  <a:schemeClr val="bg1"/>
                </a:solidFill>
                <a:latin typeface="微软雅黑" panose="020b0503020204020204" pitchFamily="34" charset="-122"/>
                <a:ea typeface="微软雅黑" panose="020b0503020204020204" pitchFamily="34" charset="-122"/>
              </a:rPr>
              <a:t>整篇文章都是围绕着时间和地点这两条线索来组织材料的。文章按照地点的变换分为两个重要部分，每个部分都是按照时间顺序来记叙的。</a:t>
            </a:r>
            <a:endParaRPr lang="zh-CN" altLang="en-US" sz="240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4" name="TextBox 9"/>
          <p:cNvSpPr txBox="1"/>
          <p:nvPr/>
        </p:nvSpPr>
        <p:spPr>
          <a:xfrm>
            <a:off x="668958" y="379403"/>
            <a:ext cx="203934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文本探究</a:t>
            </a:r>
            <a:r>
              <a:rPr lang="en-US" altLang="zh-CN" sz="1800"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明特点</a:t>
            </a:r>
            <a:endParaRPr lang="en-US" altLang="zh-CN" sz="1800" b="1">
              <a:latin typeface="微软雅黑" panose="020b0503020204020204" pitchFamily="34" charset="-122"/>
              <a:ea typeface="微软雅黑" panose="020b0503020204020204" pitchFamily="34" charset="-122"/>
            </a:endParaRPr>
          </a:p>
        </p:txBody>
      </p:sp>
      <p:sp>
        <p:nvSpPr>
          <p:cNvPr id="13" name="矩形 12"/>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叁</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grayscl/>
            <a:extLst>
              <a:ext uri="{28A0092B-C50C-407E-A947-70E740481C1C}">
                <a14:useLocalDpi xmlns:a14="http://schemas.microsoft.com/office/drawing/2010/main" val="0"/>
              </a:ext>
            </a:extLst>
          </a:blip>
          <a:srcRect l="24060" t="18667" r="33520" b="23307"/>
          <a:stretch>
            <a:fillRect/>
          </a:stretch>
        </p:blipFill>
        <p:spPr>
          <a:xfrm>
            <a:off x="6229542" y="1519692"/>
            <a:ext cx="5171847" cy="3979469"/>
          </a:xfrm>
          <a:prstGeom prst="rect">
            <a:avLst/>
          </a:prstGeom>
        </p:spPr>
      </p:pic>
      <p:sp>
        <p:nvSpPr>
          <p:cNvPr id="23" name="任意多边形: 形状 22"/>
          <p:cNvSpPr/>
          <p:nvPr/>
        </p:nvSpPr>
        <p:spPr>
          <a:xfrm>
            <a:off x="4691279" y="1142962"/>
            <a:ext cx="6764121" cy="4732931"/>
          </a:xfrm>
          <a:custGeom>
            <a:gdLst>
              <a:gd name="connsiteX0" fmla="*/ 1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1 w 12192000"/>
              <a:gd name="connsiteY4" fmla="*/ 0 h 6858000"/>
              <a:gd name="connsiteX5" fmla="*/ 8662461 w 12192000"/>
              <a:gd name="connsiteY5" fmla="*/ 405534 h 6858000"/>
              <a:gd name="connsiteX6" fmla="*/ 8410895 w 12192000"/>
              <a:gd name="connsiteY6" fmla="*/ 553363 h 6858000"/>
              <a:gd name="connsiteX7" fmla="*/ 7752499 w 12192000"/>
              <a:gd name="connsiteY7" fmla="*/ 752627 h 6858000"/>
              <a:gd name="connsiteX8" fmla="*/ 6747442 w 12192000"/>
              <a:gd name="connsiteY8" fmla="*/ 1227768 h 6858000"/>
              <a:gd name="connsiteX9" fmla="*/ 5176664 w 12192000"/>
              <a:gd name="connsiteY9" fmla="*/ 2006482 h 6858000"/>
              <a:gd name="connsiteX10" fmla="*/ 4456850 w 12192000"/>
              <a:gd name="connsiteY10" fmla="*/ 2851650 h 6858000"/>
              <a:gd name="connsiteX11" fmla="*/ 4455640 w 12192000"/>
              <a:gd name="connsiteY11" fmla="*/ 2967829 h 6858000"/>
              <a:gd name="connsiteX12" fmla="*/ 4390632 w 12192000"/>
              <a:gd name="connsiteY12" fmla="*/ 3208099 h 6858000"/>
              <a:gd name="connsiteX13" fmla="*/ 4421927 w 12192000"/>
              <a:gd name="connsiteY13" fmla="*/ 3204142 h 6858000"/>
              <a:gd name="connsiteX14" fmla="*/ 4426726 w 12192000"/>
              <a:gd name="connsiteY14" fmla="*/ 3493600 h 6858000"/>
              <a:gd name="connsiteX15" fmla="*/ 4692730 w 12192000"/>
              <a:gd name="connsiteY15" fmla="*/ 3459970 h 6858000"/>
              <a:gd name="connsiteX16" fmla="*/ 4660226 w 12192000"/>
              <a:gd name="connsiteY16" fmla="*/ 3580105 h 6858000"/>
              <a:gd name="connsiteX17" fmla="*/ 4754110 w 12192000"/>
              <a:gd name="connsiteY17" fmla="*/ 3568236 h 6858000"/>
              <a:gd name="connsiteX18" fmla="*/ 4687892 w 12192000"/>
              <a:gd name="connsiteY18" fmla="*/ 3924684 h 6858000"/>
              <a:gd name="connsiteX19" fmla="*/ 4797423 w 12192000"/>
              <a:gd name="connsiteY19" fmla="*/ 3910837 h 6858000"/>
              <a:gd name="connsiteX20" fmla="*/ 4717977 w 12192000"/>
              <a:gd name="connsiteY20" fmla="*/ 4036906 h 6858000"/>
              <a:gd name="connsiteX21" fmla="*/ 4754072 w 12192000"/>
              <a:gd name="connsiteY21" fmla="*/ 4322407 h 6858000"/>
              <a:gd name="connsiteX22" fmla="*/ 5050162 w 12192000"/>
              <a:gd name="connsiteY22" fmla="*/ 4400999 h 6858000"/>
              <a:gd name="connsiteX23" fmla="*/ 4882840 w 12192000"/>
              <a:gd name="connsiteY23" fmla="*/ 4712217 h 6858000"/>
              <a:gd name="connsiteX24" fmla="*/ 5183730 w 12192000"/>
              <a:gd name="connsiteY24" fmla="*/ 5080266 h 6858000"/>
              <a:gd name="connsiteX25" fmla="*/ 5310080 w 12192000"/>
              <a:gd name="connsiteY25" fmla="*/ 5702433 h 6858000"/>
              <a:gd name="connsiteX26" fmla="*/ 6207986 w 12192000"/>
              <a:gd name="connsiteY26" fmla="*/ 5762954 h 6858000"/>
              <a:gd name="connsiteX27" fmla="*/ 6951837 w 12192000"/>
              <a:gd name="connsiteY27" fmla="*/ 5610899 h 6858000"/>
              <a:gd name="connsiteX28" fmla="*/ 8242136 w 12192000"/>
              <a:gd name="connsiteY28" fmla="*/ 5505785 h 6858000"/>
              <a:gd name="connsiteX29" fmla="*/ 9081081 w 12192000"/>
              <a:gd name="connsiteY29" fmla="*/ 5225683 h 6858000"/>
              <a:gd name="connsiteX30" fmla="*/ 11097241 w 12192000"/>
              <a:gd name="connsiteY30" fmla="*/ 3694510 h 6858000"/>
              <a:gd name="connsiteX31" fmla="*/ 11545042 w 12192000"/>
              <a:gd name="connsiteY31" fmla="*/ 2709691 h 6858000"/>
              <a:gd name="connsiteX32" fmla="*/ 10696459 w 12192000"/>
              <a:gd name="connsiteY32" fmla="*/ 3165050 h 6858000"/>
              <a:gd name="connsiteX33" fmla="*/ 10744610 w 12192000"/>
              <a:gd name="connsiteY33" fmla="*/ 3042936 h 6858000"/>
              <a:gd name="connsiteX34" fmla="*/ 10706096 w 12192000"/>
              <a:gd name="connsiteY34" fmla="*/ 2989793 h 6858000"/>
              <a:gd name="connsiteX35" fmla="*/ 10749449 w 12192000"/>
              <a:gd name="connsiteY35" fmla="*/ 2578223 h 6858000"/>
              <a:gd name="connsiteX36" fmla="*/ 10696497 w 12192000"/>
              <a:gd name="connsiteY36" fmla="*/ 2410880 h 6858000"/>
              <a:gd name="connsiteX37" fmla="*/ 11964006 w 12192000"/>
              <a:gd name="connsiteY37" fmla="*/ 742302 h 6858000"/>
              <a:gd name="connsiteX38" fmla="*/ 11861693 w 12192000"/>
              <a:gd name="connsiteY38" fmla="*/ 813249 h 6858000"/>
              <a:gd name="connsiteX39" fmla="*/ 11309200 w 12192000"/>
              <a:gd name="connsiteY39" fmla="*/ 1347200 h 6858000"/>
              <a:gd name="connsiteX40" fmla="*/ 11918274 w 12192000"/>
              <a:gd name="connsiteY40" fmla="*/ 632058 h 6858000"/>
              <a:gd name="connsiteX41" fmla="*/ 11113003 w 12192000"/>
              <a:gd name="connsiteY41" fmla="*/ 1430018 h 6858000"/>
              <a:gd name="connsiteX42" fmla="*/ 10540063 w 12192000"/>
              <a:gd name="connsiteY42" fmla="*/ 1676490 h 6858000"/>
              <a:gd name="connsiteX43" fmla="*/ 11125060 w 12192000"/>
              <a:gd name="connsiteY43" fmla="*/ 1022404 h 6858000"/>
              <a:gd name="connsiteX44" fmla="*/ 11117842 w 12192000"/>
              <a:gd name="connsiteY44" fmla="*/ 965304 h 6858000"/>
              <a:gd name="connsiteX45" fmla="*/ 10549700 w 12192000"/>
              <a:gd name="connsiteY45" fmla="*/ 1501233 h 6858000"/>
              <a:gd name="connsiteX46" fmla="*/ 11174421 w 12192000"/>
              <a:gd name="connsiteY46" fmla="*/ 784112 h 6858000"/>
              <a:gd name="connsiteX47" fmla="*/ 10684517 w 12192000"/>
              <a:gd name="connsiteY47" fmla="*/ 1310151 h 6858000"/>
              <a:gd name="connsiteX48" fmla="*/ 10141661 w 12192000"/>
              <a:gd name="connsiteY48" fmla="*/ 1668845 h 6858000"/>
              <a:gd name="connsiteX49" fmla="*/ 10181384 w 12192000"/>
              <a:gd name="connsiteY49" fmla="*/ 1605811 h 6858000"/>
              <a:gd name="connsiteX50" fmla="*/ 9882876 w 12192000"/>
              <a:gd name="connsiteY50" fmla="*/ 1759575 h 6858000"/>
              <a:gd name="connsiteX51" fmla="*/ 9878075 w 12192000"/>
              <a:gd name="connsiteY51" fmla="*/ 1470118 h 6858000"/>
              <a:gd name="connsiteX52" fmla="*/ 9846780 w 12192000"/>
              <a:gd name="connsiteY52" fmla="*/ 1474075 h 6858000"/>
              <a:gd name="connsiteX53" fmla="*/ 9720392 w 12192000"/>
              <a:gd name="connsiteY53" fmla="*/ 1606079 h 6858000"/>
              <a:gd name="connsiteX54" fmla="*/ 9479673 w 12192000"/>
              <a:gd name="connsiteY54" fmla="*/ 1462473 h 6858000"/>
              <a:gd name="connsiteX55" fmla="*/ 9183584 w 12192000"/>
              <a:gd name="connsiteY55" fmla="*/ 1383881 h 6858000"/>
              <a:gd name="connsiteX56" fmla="*/ 9216089 w 12192000"/>
              <a:gd name="connsiteY56" fmla="*/ 1263746 h 6858000"/>
              <a:gd name="connsiteX57" fmla="*/ 9075263 w 12192000"/>
              <a:gd name="connsiteY57" fmla="*/ 1281549 h 6858000"/>
              <a:gd name="connsiteX58" fmla="*/ 9139061 w 12192000"/>
              <a:gd name="connsiteY58" fmla="*/ 1157458 h 6858000"/>
              <a:gd name="connsiteX59" fmla="*/ 8871847 w 12192000"/>
              <a:gd name="connsiteY59" fmla="*/ 1307267 h 6858000"/>
              <a:gd name="connsiteX60" fmla="*/ 9046387 w 12192000"/>
              <a:gd name="connsiteY60" fmla="*/ 1053149 h 6858000"/>
              <a:gd name="connsiteX61" fmla="*/ 8740659 w 12192000"/>
              <a:gd name="connsiteY61" fmla="*/ 1149814 h 6858000"/>
              <a:gd name="connsiteX62" fmla="*/ 8852611 w 12192000"/>
              <a:gd name="connsiteY62" fmla="*/ 903609 h 6858000"/>
              <a:gd name="connsiteX63" fmla="*/ 8548092 w 12192000"/>
              <a:gd name="connsiteY63" fmla="*/ 884095 h 6858000"/>
              <a:gd name="connsiteX64" fmla="*/ 8785220 w 12192000"/>
              <a:gd name="connsiteY64" fmla="*/ 622065 h 6858000"/>
              <a:gd name="connsiteX65" fmla="*/ 8415695 w 12192000"/>
              <a:gd name="connsiteY65" fmla="*/ 842821 h 6858000"/>
              <a:gd name="connsiteX66" fmla="*/ 8487923 w 12192000"/>
              <a:gd name="connsiteY66" fmla="*/ 659651 h 6858000"/>
              <a:gd name="connsiteX67" fmla="*/ 8283298 w 12192000"/>
              <a:gd name="connsiteY67" fmla="*/ 801546 h 6858000"/>
              <a:gd name="connsiteX68" fmla="*/ 8662461 w 12192000"/>
              <a:gd name="connsiteY68" fmla="*/ 405534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2192000" h="6858000">
                <a:moveTo>
                  <a:pt x="1" y="0"/>
                </a:moveTo>
                <a:lnTo>
                  <a:pt x="12192000" y="0"/>
                </a:lnTo>
                <a:lnTo>
                  <a:pt x="12192000" y="6858000"/>
                </a:lnTo>
                <a:lnTo>
                  <a:pt x="0" y="6858000"/>
                </a:lnTo>
                <a:lnTo>
                  <a:pt x="1" y="0"/>
                </a:lnTo>
                <a:close/>
                <a:moveTo>
                  <a:pt x="8662461" y="405534"/>
                </a:moveTo>
                <a:cubicBezTo>
                  <a:pt x="8410895" y="553363"/>
                  <a:pt x="8410895" y="553363"/>
                  <a:pt x="8410895" y="553363"/>
                </a:cubicBezTo>
                <a:cubicBezTo>
                  <a:pt x="8183405" y="640137"/>
                  <a:pt x="7845173" y="856936"/>
                  <a:pt x="7752499" y="752627"/>
                </a:cubicBezTo>
                <a:cubicBezTo>
                  <a:pt x="7422696" y="910348"/>
                  <a:pt x="7051960" y="1247282"/>
                  <a:pt x="6747442" y="1227768"/>
                </a:cubicBezTo>
                <a:cubicBezTo>
                  <a:pt x="6281652" y="938579"/>
                  <a:pt x="5679797" y="1710821"/>
                  <a:pt x="5176664" y="2006482"/>
                </a:cubicBezTo>
                <a:cubicBezTo>
                  <a:pt x="4869728" y="2219325"/>
                  <a:pt x="4678331" y="2591599"/>
                  <a:pt x="4456850" y="2851650"/>
                </a:cubicBezTo>
                <a:cubicBezTo>
                  <a:pt x="4519439" y="2843738"/>
                  <a:pt x="4464068" y="2908751"/>
                  <a:pt x="4455640" y="2967829"/>
                </a:cubicBezTo>
                <a:cubicBezTo>
                  <a:pt x="4525449" y="3017016"/>
                  <a:pt x="4383413" y="3150999"/>
                  <a:pt x="4390632" y="3208099"/>
                </a:cubicBezTo>
                <a:lnTo>
                  <a:pt x="4421927" y="3204142"/>
                </a:lnTo>
                <a:cubicBezTo>
                  <a:pt x="4523029" y="3249373"/>
                  <a:pt x="4466450" y="3430565"/>
                  <a:pt x="4426726" y="3493600"/>
                </a:cubicBezTo>
                <a:cubicBezTo>
                  <a:pt x="4520610" y="3481731"/>
                  <a:pt x="4614494" y="3469861"/>
                  <a:pt x="4692730" y="3459970"/>
                </a:cubicBezTo>
                <a:cubicBezTo>
                  <a:pt x="4668655" y="3521026"/>
                  <a:pt x="4637360" y="3524983"/>
                  <a:pt x="4660226" y="3580105"/>
                </a:cubicBezTo>
                <a:cubicBezTo>
                  <a:pt x="4699949" y="3517070"/>
                  <a:pt x="4722816" y="3572192"/>
                  <a:pt x="4754110" y="3568236"/>
                </a:cubicBezTo>
                <a:cubicBezTo>
                  <a:pt x="4643370" y="3698261"/>
                  <a:pt x="4876870" y="3784767"/>
                  <a:pt x="4687892" y="3924684"/>
                </a:cubicBezTo>
                <a:cubicBezTo>
                  <a:pt x="4797423" y="3910837"/>
                  <a:pt x="4797423" y="3910837"/>
                  <a:pt x="4797423" y="3910837"/>
                </a:cubicBezTo>
                <a:cubicBezTo>
                  <a:pt x="4851585" y="3962001"/>
                  <a:pt x="4726406" y="3977827"/>
                  <a:pt x="4717977" y="4036906"/>
                </a:cubicBezTo>
                <a:cubicBezTo>
                  <a:pt x="4630103" y="4222054"/>
                  <a:pt x="4873241" y="4133303"/>
                  <a:pt x="4754072" y="4322407"/>
                </a:cubicBezTo>
                <a:cubicBezTo>
                  <a:pt x="4918973" y="4243547"/>
                  <a:pt x="4909336" y="4418803"/>
                  <a:pt x="5050162" y="4400999"/>
                </a:cubicBezTo>
                <a:cubicBezTo>
                  <a:pt x="5033305" y="4519156"/>
                  <a:pt x="4798595" y="4548829"/>
                  <a:pt x="4882840" y="4712217"/>
                </a:cubicBezTo>
                <a:cubicBezTo>
                  <a:pt x="4991162" y="4814547"/>
                  <a:pt x="5012820" y="4985848"/>
                  <a:pt x="5183730" y="5080266"/>
                </a:cubicBezTo>
                <a:cubicBezTo>
                  <a:pt x="4938173" y="5401375"/>
                  <a:pt x="5383517" y="5403085"/>
                  <a:pt x="5310080" y="5702433"/>
                </a:cubicBezTo>
                <a:cubicBezTo>
                  <a:pt x="5535151" y="5848016"/>
                  <a:pt x="5879392" y="5804496"/>
                  <a:pt x="6207986" y="5762954"/>
                </a:cubicBezTo>
                <a:cubicBezTo>
                  <a:pt x="6483628" y="5554067"/>
                  <a:pt x="6693053" y="5701629"/>
                  <a:pt x="6951837" y="5610899"/>
                </a:cubicBezTo>
                <a:cubicBezTo>
                  <a:pt x="7341811" y="5677622"/>
                  <a:pt x="7787154" y="5679333"/>
                  <a:pt x="8242136" y="5505785"/>
                </a:cubicBezTo>
                <a:cubicBezTo>
                  <a:pt x="8492493" y="5474135"/>
                  <a:pt x="8798220" y="5377470"/>
                  <a:pt x="9081081" y="5225683"/>
                </a:cubicBezTo>
                <a:cubicBezTo>
                  <a:pt x="9911597" y="5004660"/>
                  <a:pt x="10381056" y="4191142"/>
                  <a:pt x="11097241" y="3694510"/>
                </a:cubicBezTo>
                <a:cubicBezTo>
                  <a:pt x="11490843" y="3412697"/>
                  <a:pt x="11393368" y="3018930"/>
                  <a:pt x="11545042" y="2709691"/>
                </a:cubicBezTo>
                <a:cubicBezTo>
                  <a:pt x="11309123" y="2855543"/>
                  <a:pt x="10954034" y="3190499"/>
                  <a:pt x="10696459" y="3165050"/>
                </a:cubicBezTo>
                <a:cubicBezTo>
                  <a:pt x="10649517" y="3170985"/>
                  <a:pt x="10736181" y="3102015"/>
                  <a:pt x="10744610" y="3042936"/>
                </a:cubicBezTo>
                <a:cubicBezTo>
                  <a:pt x="10737391" y="2985837"/>
                  <a:pt x="10745820" y="2926758"/>
                  <a:pt x="10706096" y="2989793"/>
                </a:cubicBezTo>
                <a:cubicBezTo>
                  <a:pt x="10691658" y="2875593"/>
                  <a:pt x="10591766" y="2714184"/>
                  <a:pt x="10749449" y="2578223"/>
                </a:cubicBezTo>
                <a:cubicBezTo>
                  <a:pt x="10592975" y="2598005"/>
                  <a:pt x="10790381" y="2399009"/>
                  <a:pt x="10696497" y="2410880"/>
                </a:cubicBezTo>
                <a:cubicBezTo>
                  <a:pt x="11054004" y="1843566"/>
                  <a:pt x="11575203" y="1313571"/>
                  <a:pt x="11964006" y="742302"/>
                </a:cubicBezTo>
                <a:cubicBezTo>
                  <a:pt x="11861693" y="813249"/>
                  <a:pt x="11861693" y="813249"/>
                  <a:pt x="11861693" y="813249"/>
                </a:cubicBezTo>
                <a:cubicBezTo>
                  <a:pt x="11679935" y="1010266"/>
                  <a:pt x="11528261" y="1319506"/>
                  <a:pt x="11309200" y="1347200"/>
                </a:cubicBezTo>
                <a:cubicBezTo>
                  <a:pt x="11483738" y="1093084"/>
                  <a:pt x="11728086" y="888154"/>
                  <a:pt x="11918274" y="632058"/>
                </a:cubicBezTo>
                <a:cubicBezTo>
                  <a:pt x="11113003" y="1430018"/>
                  <a:pt x="11113003" y="1430018"/>
                  <a:pt x="11113003" y="1430018"/>
                </a:cubicBezTo>
                <a:cubicBezTo>
                  <a:pt x="10932455" y="1510857"/>
                  <a:pt x="10631527" y="1896978"/>
                  <a:pt x="10540063" y="1676490"/>
                </a:cubicBezTo>
                <a:cubicBezTo>
                  <a:pt x="10683307" y="1426329"/>
                  <a:pt x="10927655" y="1221399"/>
                  <a:pt x="11125060" y="1022404"/>
                </a:cubicBezTo>
                <a:cubicBezTo>
                  <a:pt x="11117842" y="965304"/>
                  <a:pt x="11117842" y="965304"/>
                  <a:pt x="11117842" y="965304"/>
                </a:cubicBezTo>
                <a:cubicBezTo>
                  <a:pt x="10951731" y="1160343"/>
                  <a:pt x="10754324" y="1359338"/>
                  <a:pt x="10549700" y="1501233"/>
                </a:cubicBezTo>
                <a:cubicBezTo>
                  <a:pt x="10739888" y="1245137"/>
                  <a:pt x="11078118" y="1028339"/>
                  <a:pt x="11174421" y="784112"/>
                </a:cubicBezTo>
                <a:cubicBezTo>
                  <a:pt x="10684517" y="1310151"/>
                  <a:pt x="10684517" y="1310151"/>
                  <a:pt x="10684517" y="1310151"/>
                </a:cubicBezTo>
                <a:cubicBezTo>
                  <a:pt x="10488321" y="1392968"/>
                  <a:pt x="10352294" y="1700229"/>
                  <a:pt x="10141661" y="1668845"/>
                </a:cubicBezTo>
                <a:cubicBezTo>
                  <a:pt x="10181384" y="1605811"/>
                  <a:pt x="10181384" y="1605811"/>
                  <a:pt x="10181384" y="1605811"/>
                </a:cubicBezTo>
                <a:cubicBezTo>
                  <a:pt x="9882876" y="1759575"/>
                  <a:pt x="9882876" y="1759575"/>
                  <a:pt x="9882876" y="1759575"/>
                </a:cubicBezTo>
                <a:cubicBezTo>
                  <a:pt x="9915379" y="1639440"/>
                  <a:pt x="9720392" y="1606079"/>
                  <a:pt x="9878075" y="1470118"/>
                </a:cubicBezTo>
                <a:cubicBezTo>
                  <a:pt x="9846780" y="1474075"/>
                  <a:pt x="9846780" y="1474075"/>
                  <a:pt x="9846780" y="1474075"/>
                </a:cubicBezTo>
                <a:cubicBezTo>
                  <a:pt x="9784192" y="1481987"/>
                  <a:pt x="9760116" y="1543043"/>
                  <a:pt x="9720392" y="1606079"/>
                </a:cubicBezTo>
                <a:cubicBezTo>
                  <a:pt x="9603642" y="1562826"/>
                  <a:pt x="9533834" y="1513639"/>
                  <a:pt x="9479673" y="1462473"/>
                </a:cubicBezTo>
                <a:cubicBezTo>
                  <a:pt x="9275050" y="1604369"/>
                  <a:pt x="9403856" y="1240008"/>
                  <a:pt x="9183584" y="1383881"/>
                </a:cubicBezTo>
                <a:cubicBezTo>
                  <a:pt x="9152289" y="1387837"/>
                  <a:pt x="9223308" y="1320846"/>
                  <a:pt x="9216089" y="1263746"/>
                </a:cubicBezTo>
                <a:cubicBezTo>
                  <a:pt x="9169147" y="1269681"/>
                  <a:pt x="9113777" y="1334693"/>
                  <a:pt x="9075263" y="1281549"/>
                </a:cubicBezTo>
                <a:cubicBezTo>
                  <a:pt x="9090909" y="1279572"/>
                  <a:pt x="9146280" y="1214559"/>
                  <a:pt x="9139061" y="1157458"/>
                </a:cubicBezTo>
                <a:cubicBezTo>
                  <a:pt x="9052397" y="1226428"/>
                  <a:pt x="8950084" y="1297376"/>
                  <a:pt x="8871847" y="1307267"/>
                </a:cubicBezTo>
                <a:cubicBezTo>
                  <a:pt x="8826115" y="1197022"/>
                  <a:pt x="8991016" y="1118162"/>
                  <a:pt x="9046387" y="1053149"/>
                </a:cubicBezTo>
                <a:cubicBezTo>
                  <a:pt x="9023521" y="998027"/>
                  <a:pt x="8794820" y="1200979"/>
                  <a:pt x="8740659" y="1149814"/>
                </a:cubicBezTo>
                <a:cubicBezTo>
                  <a:pt x="8852611" y="903609"/>
                  <a:pt x="8852611" y="903609"/>
                  <a:pt x="8852611" y="903609"/>
                </a:cubicBezTo>
                <a:cubicBezTo>
                  <a:pt x="8703356" y="980492"/>
                  <a:pt x="8697347" y="807213"/>
                  <a:pt x="8548092" y="884095"/>
                </a:cubicBezTo>
                <a:cubicBezTo>
                  <a:pt x="8587816" y="821061"/>
                  <a:pt x="8698557" y="691034"/>
                  <a:pt x="8785220" y="622065"/>
                </a:cubicBezTo>
                <a:cubicBezTo>
                  <a:pt x="8415695" y="842821"/>
                  <a:pt x="8415695" y="842821"/>
                  <a:pt x="8415695" y="842821"/>
                </a:cubicBezTo>
                <a:cubicBezTo>
                  <a:pt x="8424123" y="783742"/>
                  <a:pt x="8463847" y="720707"/>
                  <a:pt x="8487923" y="659651"/>
                </a:cubicBezTo>
                <a:cubicBezTo>
                  <a:pt x="8283298" y="801546"/>
                  <a:pt x="8283298" y="801546"/>
                  <a:pt x="8283298" y="801546"/>
                </a:cubicBezTo>
                <a:cubicBezTo>
                  <a:pt x="8355526" y="618376"/>
                  <a:pt x="8567369" y="533581"/>
                  <a:pt x="8662461" y="40553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21" name="矩形 20"/>
          <p:cNvSpPr/>
          <p:nvPr/>
        </p:nvSpPr>
        <p:spPr>
          <a:xfrm>
            <a:off x="1822359" y="2742503"/>
            <a:ext cx="584200" cy="584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16" name="组合 15"/>
          <p:cNvGrpSpPr/>
          <p:nvPr/>
        </p:nvGrpSpPr>
        <p:grpSpPr>
          <a:xfrm>
            <a:off x="1822359" y="2742503"/>
            <a:ext cx="1168400" cy="1168400"/>
            <a:chOff x="1435100" y="711200"/>
            <a:chExt cx="1168400" cy="1168400"/>
          </a:xfrm>
        </p:grpSpPr>
        <p:sp>
          <p:nvSpPr>
            <p:cNvPr id="9" name="矩形 8"/>
            <p:cNvSpPr/>
            <p:nvPr/>
          </p:nvSpPr>
          <p:spPr>
            <a:xfrm>
              <a:off x="1435100" y="711200"/>
              <a:ext cx="1168400" cy="1168400"/>
            </a:xfrm>
            <a:prstGeom prst="rect">
              <a:avLst/>
            </a:prstGeom>
            <a:noFill/>
            <a:ln w="31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cxnSp>
          <p:nvCxnSpPr>
            <p:cNvPr id="11" name="直接连接符 10"/>
            <p:cNvCxnSpPr/>
            <p:nvPr/>
          </p:nvCxnSpPr>
          <p:spPr>
            <a:xfrm>
              <a:off x="1435100" y="711200"/>
              <a:ext cx="1168400" cy="116840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435100" y="711200"/>
              <a:ext cx="1168400" cy="116840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9" idx="1"/>
              <a:endCxn id="9" idx="3"/>
            </p:cNvCxnSpPr>
            <p:nvPr/>
          </p:nvCxnSpPr>
          <p:spPr>
            <a:xfrm>
              <a:off x="1435100" y="1295400"/>
              <a:ext cx="1168400"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1435100" y="1295400"/>
              <a:ext cx="1168400"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 name="TextBox 25"/>
          <p:cNvSpPr txBox="1"/>
          <p:nvPr/>
        </p:nvSpPr>
        <p:spPr>
          <a:xfrm>
            <a:off x="2990759" y="3322515"/>
            <a:ext cx="3187065" cy="523220"/>
          </a:xfrm>
          <a:prstGeom prst="rect">
            <a:avLst/>
          </a:prstGeom>
          <a:noFill/>
        </p:spPr>
        <p:txBody>
          <a:bodyPr wrap="square" rtlCol="0">
            <a:spAutoFit/>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考点提炼</a:t>
            </a:r>
            <a:endParaRPr kumimoji="0" lang="zh-CN" altLang="zh-CN" sz="2800" b="1" i="0" u="none" strike="noStrike" kern="1200" cap="none" spc="0" normalizeH="0" baseline="0" noProof="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 name="TextBox 25"/>
          <p:cNvSpPr txBox="1"/>
          <p:nvPr/>
        </p:nvSpPr>
        <p:spPr>
          <a:xfrm>
            <a:off x="808948" y="2843508"/>
            <a:ext cx="3187065" cy="1014730"/>
          </a:xfrm>
          <a:prstGeom prst="rect">
            <a:avLst/>
          </a:prstGeom>
          <a:noFill/>
        </p:spPr>
        <p:txBody>
          <a:bodyPr wrap="square" rtlCol="0">
            <a:spAutoFit/>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0" i="0" u="none" strike="noStrike" kern="1200" cap="none" spc="0" normalizeH="0" baseline="0" noProof="1">
                <a:ln>
                  <a:noFill/>
                </a:ln>
                <a:solidFill>
                  <a:prstClr val="black">
                    <a:lumMod val="85000"/>
                    <a:lumOff val="15000"/>
                  </a:prstClr>
                </a:solidFill>
                <a:effectLst/>
                <a:uLnTx/>
                <a:uFillTx/>
                <a:latin typeface="楷体" panose="02010609060101010101" pitchFamily="49" charset="-122"/>
                <a:ea typeface="楷体" panose="02010609060101010101" pitchFamily="49" charset="-122"/>
                <a:sym typeface="微软雅黑" panose="020b0503020204020204" pitchFamily="34" charset="-122"/>
              </a:rPr>
              <a:t>肆</a:t>
            </a:r>
            <a:endParaRPr kumimoji="0" lang="en-US" altLang="zh-CN" sz="6000" b="0" i="0" u="none" strike="noStrike" kern="1200" cap="none" spc="0" normalizeH="0" baseline="0" noProof="1">
              <a:ln>
                <a:noFill/>
              </a:ln>
              <a:solidFill>
                <a:prstClr val="black">
                  <a:lumMod val="85000"/>
                  <a:lumOff val="15000"/>
                </a:prstClr>
              </a:solidFill>
              <a:effectLst/>
              <a:uLnTx/>
              <a:uFillTx/>
              <a:latin typeface="楷体" panose="02010609060101010101" pitchFamily="49" charset="-122"/>
              <a:ea typeface="楷体" panose="02010609060101010101" pitchFamily="49" charset="-122"/>
              <a:sym typeface="微软雅黑" panose="020b0503020204020204" pitchFamily="34" charset="-122"/>
            </a:endParaRPr>
          </a:p>
        </p:txBody>
      </p:sp>
      <p:cxnSp>
        <p:nvCxnSpPr>
          <p:cNvPr id="19" name="直接连接符 18"/>
          <p:cNvCxnSpPr/>
          <p:nvPr/>
        </p:nvCxnSpPr>
        <p:spPr>
          <a:xfrm>
            <a:off x="4048401" y="3936991"/>
            <a:ext cx="2127130"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80279" y="3861773"/>
            <a:ext cx="2127130"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椭圆 8"/>
          <p:cNvSpPr/>
          <p:nvPr/>
        </p:nvSpPr>
        <p:spPr>
          <a:xfrm>
            <a:off x="9820195" y="304392"/>
            <a:ext cx="1923252" cy="183278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407545" y="1137958"/>
            <a:ext cx="5696971" cy="523220"/>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巧用线索谋篇</a:t>
            </a:r>
            <a:endParaRPr lang="en-US" altLang="zh-CN" sz="540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p:txBody>
      </p:sp>
      <p:sp>
        <p:nvSpPr>
          <p:cNvPr id="13" name="矩形 12"/>
          <p:cNvSpPr/>
          <p:nvPr/>
        </p:nvSpPr>
        <p:spPr>
          <a:xfrm>
            <a:off x="1336117" y="2137174"/>
            <a:ext cx="10528031" cy="5816529"/>
          </a:xfrm>
          <a:prstGeom prst="rect">
            <a:avLst/>
          </a:prstGeom>
        </p:spPr>
        <p:txBody>
          <a:bodyPr wrap="square">
            <a:spAutoFit/>
          </a:bodyPr>
          <a:lstStyle/>
          <a:p>
            <a:pPr marL="342900" indent="-342900" algn="just">
              <a:lnSpc>
                <a:spcPct val="150000"/>
              </a:lnSpc>
              <a:buFont typeface="Wingdings" panose="05000000000000000000" pitchFamily="2" charset="2"/>
              <a:buChar char="p"/>
            </a:pPr>
            <a:r>
              <a:rPr lang="zh-CN" altLang="en-US" sz="2400">
                <a:latin typeface="微软雅黑" panose="020b0503020204020204" pitchFamily="34" charset="-122"/>
                <a:ea typeface="微软雅黑" panose="020b0503020204020204" pitchFamily="34" charset="-122"/>
              </a:rPr>
              <a:t>意义：由高考作文评分标准来看，“结构严谨”是取得高分的必要条件。想要做到“结构严谨”，“线索”在记叙文的写作中有着非常重要的作用。</a:t>
            </a:r>
            <a:endParaRPr lang="en-US" altLang="zh-CN" sz="240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p"/>
            </a:pPr>
            <a:r>
              <a:rPr lang="zh-CN" altLang="en-US" sz="2400">
                <a:latin typeface="微软雅黑" panose="020b0503020204020204" pitchFamily="34" charset="-122"/>
                <a:ea typeface="微软雅黑" panose="020b0503020204020204" pitchFamily="34" charset="-122"/>
              </a:rPr>
              <a:t>定义：线索是指贯穿于整篇文章的思路、脉络，将文章的材料组织和串联起来的一种写作技法。</a:t>
            </a:r>
            <a:endParaRPr lang="en-US" altLang="zh-CN" sz="240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p"/>
            </a:pPr>
            <a:r>
              <a:rPr lang="zh-CN" altLang="en-US" sz="2400">
                <a:latin typeface="微软雅黑" panose="020b0503020204020204" pitchFamily="34" charset="-122"/>
                <a:ea typeface="微软雅黑" panose="020b0503020204020204" pitchFamily="34" charset="-122"/>
              </a:rPr>
              <a:t>作用：使文章条理清楚，文脉贯通。</a:t>
            </a:r>
            <a:endParaRPr lang="en-US" altLang="zh-CN" sz="240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p"/>
            </a:pPr>
            <a:r>
              <a:rPr lang="zh-CN" altLang="en-US" sz="2400">
                <a:latin typeface="微软雅黑" panose="020b0503020204020204" pitchFamily="34" charset="-122"/>
                <a:ea typeface="微软雅黑" panose="020b0503020204020204" pitchFamily="34" charset="-122"/>
              </a:rPr>
              <a:t>分类：①以人物为线索②以事件为线索③以物品为线索④以感情变化为线索⑤以地点为线索⑥以时间为线索</a:t>
            </a:r>
            <a:endParaRPr lang="zh-CN" altLang="en-US" sz="240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p"/>
            </a:pPr>
            <a:endParaRPr lang="en-US" altLang="zh-CN" sz="2400">
              <a:latin typeface="微软雅黑" panose="020b0503020204020204" pitchFamily="34" charset="-122"/>
              <a:ea typeface="微软雅黑" panose="020b0503020204020204" pitchFamily="34" charset="-122"/>
            </a:endParaRPr>
          </a:p>
          <a:p>
            <a:pPr algn="just">
              <a:lnSpc>
                <a:spcPct val="150000"/>
              </a:lnSpc>
            </a:pPr>
            <a:endParaRPr lang="en-US" altLang="zh-CN" sz="2400">
              <a:latin typeface="微软雅黑" panose="020b0503020204020204" pitchFamily="34" charset="-122"/>
              <a:ea typeface="微软雅黑" panose="020b0503020204020204" pitchFamily="34" charset="-122"/>
            </a:endParaRPr>
          </a:p>
          <a:p>
            <a:pPr algn="just">
              <a:lnSpc>
                <a:spcPct val="150000"/>
              </a:lnSpc>
            </a:pPr>
            <a:endParaRPr lang="zh-CN" altLang="en-US" sz="2400">
              <a:latin typeface="微软雅黑" panose="020b0503020204020204" pitchFamily="34" charset="-122"/>
              <a:ea typeface="微软雅黑" panose="020b0503020204020204" pitchFamily="34" charset="-122"/>
            </a:endParaRPr>
          </a:p>
          <a:p>
            <a:pPr algn="just">
              <a:lnSpc>
                <a:spcPct val="150000"/>
              </a:lnSpc>
            </a:pPr>
            <a:endParaRPr lang="zh-CN" altLang="en-US" sz="90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grpSp>
        <p:nvGrpSpPr>
          <p:cNvPr id="14" name="组合 13"/>
          <p:cNvGrpSpPr/>
          <p:nvPr/>
        </p:nvGrpSpPr>
        <p:grpSpPr>
          <a:xfrm>
            <a:off x="1407545" y="1984532"/>
            <a:ext cx="8630072" cy="4308692"/>
            <a:chOff x="1267427" y="3537527"/>
            <a:chExt cx="2118166" cy="1782501"/>
          </a:xfrm>
        </p:grpSpPr>
        <p:cxnSp>
          <p:nvCxnSpPr>
            <p:cNvPr id="15" name="直接连接符 14"/>
            <p:cNvCxnSpPr/>
            <p:nvPr/>
          </p:nvCxnSpPr>
          <p:spPr>
            <a:xfrm>
              <a:off x="1267427" y="3537527"/>
              <a:ext cx="2118166" cy="0"/>
            </a:xfrm>
            <a:prstGeom prst="line">
              <a:avLst/>
            </a:prstGeom>
            <a:ln>
              <a:solidFill>
                <a:schemeClr val="bg1">
                  <a:lumMod val="75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267427" y="5320028"/>
              <a:ext cx="2118166" cy="0"/>
            </a:xfrm>
            <a:prstGeom prst="line">
              <a:avLst/>
            </a:prstGeom>
            <a:ln>
              <a:solidFill>
                <a:schemeClr val="bg1">
                  <a:lumMod val="75000"/>
                  <a:alpha val="51000"/>
                </a:schemeClr>
              </a:solidFill>
            </a:ln>
          </p:spPr>
          <p:style>
            <a:lnRef idx="1">
              <a:schemeClr val="accent1"/>
            </a:lnRef>
            <a:fillRef idx="0">
              <a:schemeClr val="accent1"/>
            </a:fillRef>
            <a:effectRef idx="0">
              <a:schemeClr val="accent1"/>
            </a:effectRef>
            <a:fontRef idx="minor">
              <a:schemeClr val="tx1"/>
            </a:fontRef>
          </p:style>
        </p:cxnSp>
      </p:grpSp>
      <p:sp>
        <p:nvSpPr>
          <p:cNvPr id="21" name="椭圆 20"/>
          <p:cNvSpPr/>
          <p:nvPr/>
        </p:nvSpPr>
        <p:spPr>
          <a:xfrm>
            <a:off x="537846" y="5466134"/>
            <a:ext cx="726845" cy="757933"/>
          </a:xfrm>
          <a:prstGeom prst="ellipse">
            <a:avLst/>
          </a:prstGeom>
          <a:solidFill>
            <a:schemeClr val="bg1">
              <a:lumMod val="8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9"/>
          <p:cNvSpPr txBox="1"/>
          <p:nvPr/>
        </p:nvSpPr>
        <p:spPr>
          <a:xfrm>
            <a:off x="668958" y="379403"/>
            <a:ext cx="296267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考点提炼</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写作技法之线索</a:t>
            </a:r>
            <a:endParaRPr lang="en-US" altLang="zh-CN" sz="1800" b="1">
              <a:latin typeface="微软雅黑" panose="020b0503020204020204" pitchFamily="34" charset="-122"/>
              <a:ea typeface="微软雅黑" panose="020b0503020204020204" pitchFamily="34" charset="-122"/>
            </a:endParaRPr>
          </a:p>
        </p:txBody>
      </p:sp>
      <p:sp>
        <p:nvSpPr>
          <p:cNvPr id="3" name="矩形 2"/>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肆</a:t>
            </a:r>
            <a:endParaRPr lang="zh-CN" altLang="en-US" sz="1300" b="1">
              <a:latin typeface="微软雅黑" panose="020b0503020204020204" pitchFamily="34" charset="-122"/>
              <a:ea typeface="微软雅黑" panose="020b0503020204020204" pitchFamily="34" charset="-122"/>
            </a:endParaRPr>
          </a:p>
        </p:txBody>
      </p:sp>
      <p:sp>
        <p:nvSpPr>
          <p:cNvPr id="4" name="椭圆 3"/>
          <p:cNvSpPr/>
          <p:nvPr/>
        </p:nvSpPr>
        <p:spPr>
          <a:xfrm>
            <a:off x="1177835" y="5396276"/>
            <a:ext cx="459420" cy="480374"/>
          </a:xfrm>
          <a:prstGeom prst="ellipse">
            <a:avLst/>
          </a:prstGeom>
          <a:solidFill>
            <a:srgbClr val="7A22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椭圆 8"/>
          <p:cNvSpPr/>
          <p:nvPr/>
        </p:nvSpPr>
        <p:spPr>
          <a:xfrm>
            <a:off x="9820195" y="304392"/>
            <a:ext cx="1923252" cy="183278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407545" y="1137958"/>
            <a:ext cx="5696971" cy="523220"/>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巧用线索谋篇</a:t>
            </a:r>
            <a:endParaRPr lang="en-US" altLang="zh-CN" sz="540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矩形 12"/>
          <p:cNvSpPr/>
          <p:nvPr/>
        </p:nvSpPr>
        <p:spPr>
          <a:xfrm>
            <a:off x="1336117" y="2137174"/>
            <a:ext cx="10528031" cy="4708533"/>
          </a:xfrm>
          <a:prstGeom prst="rect">
            <a:avLst/>
          </a:prstGeom>
        </p:spPr>
        <p:txBody>
          <a:bodyPr wrap="square">
            <a:spAutoFit/>
          </a:bodyPr>
          <a:lstStyle/>
          <a:p>
            <a:pPr marL="342900" indent="-342900" algn="just">
              <a:lnSpc>
                <a:spcPct val="150000"/>
              </a:lnSpc>
              <a:buFont typeface="Wingdings" panose="05000000000000000000" pitchFamily="2" charset="2"/>
              <a:buChar char="p"/>
            </a:pPr>
            <a:r>
              <a:rPr lang="zh-CN" altLang="en-US" sz="2400">
                <a:latin typeface="微软雅黑" panose="020b0503020204020204" pitchFamily="34" charset="-122"/>
                <a:ea typeface="微软雅黑" panose="020b0503020204020204" pitchFamily="34" charset="-122"/>
              </a:rPr>
              <a:t>使用技巧：①注意线索必须和所写的内容紧密相关；必须有利于记叙情节的展开；必须有助于表达文章的中心思想。②线索一经确定，就要用它组织所要表达的内容。③线索的安排，要做到首尾呼应，使全文上下一致，结构严谨。</a:t>
            </a:r>
            <a:endParaRPr lang="en-US" altLang="zh-CN" sz="240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p"/>
            </a:pPr>
            <a:r>
              <a:rPr lang="zh-CN" altLang="en-US" sz="2400">
                <a:latin typeface="微软雅黑" panose="020b0503020204020204" pitchFamily="34" charset="-122"/>
                <a:ea typeface="微软雅黑" panose="020b0503020204020204" pitchFamily="34" charset="-122"/>
              </a:rPr>
              <a:t>技巧运用：请巧用线索谋篇，写一写你与语文的故事。 </a:t>
            </a:r>
            <a:endParaRPr lang="zh-CN" altLang="en-US" sz="240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p"/>
            </a:pPr>
            <a:endParaRPr lang="en-US" altLang="zh-CN" sz="2400">
              <a:latin typeface="微软雅黑" panose="020b0503020204020204" pitchFamily="34" charset="-122"/>
              <a:ea typeface="微软雅黑" panose="020b0503020204020204" pitchFamily="34" charset="-122"/>
            </a:endParaRPr>
          </a:p>
          <a:p>
            <a:pPr algn="just">
              <a:lnSpc>
                <a:spcPct val="150000"/>
              </a:lnSpc>
            </a:pPr>
            <a:endParaRPr lang="en-US" altLang="zh-CN" sz="2400">
              <a:latin typeface="微软雅黑" panose="020b0503020204020204" pitchFamily="34" charset="-122"/>
              <a:ea typeface="微软雅黑" panose="020b0503020204020204" pitchFamily="34" charset="-122"/>
            </a:endParaRPr>
          </a:p>
          <a:p>
            <a:pPr algn="just">
              <a:lnSpc>
                <a:spcPct val="150000"/>
              </a:lnSpc>
            </a:pPr>
            <a:endParaRPr lang="zh-CN" altLang="en-US" sz="2400">
              <a:latin typeface="微软雅黑" panose="020b0503020204020204" pitchFamily="34" charset="-122"/>
              <a:ea typeface="微软雅黑" panose="020b0503020204020204" pitchFamily="34" charset="-122"/>
            </a:endParaRPr>
          </a:p>
          <a:p>
            <a:pPr algn="just">
              <a:lnSpc>
                <a:spcPct val="150000"/>
              </a:lnSpc>
            </a:pPr>
            <a:endParaRPr lang="zh-CN" altLang="en-US" sz="900">
              <a:solidFill>
                <a:schemeClr val="tx1">
                  <a:lumMod val="85000"/>
                  <a:lumOff val="15000"/>
                </a:schemeClr>
              </a:solidFill>
              <a:latin typeface="微软雅黑 Light" pitchFamily="34" charset="-122"/>
              <a:ea typeface="微软雅黑 Light" panose="020b0502040204020203" pitchFamily="34" charset="-122"/>
            </a:endParaRPr>
          </a:p>
        </p:txBody>
      </p:sp>
      <p:grpSp>
        <p:nvGrpSpPr>
          <p:cNvPr id="14" name="组合 13"/>
          <p:cNvGrpSpPr/>
          <p:nvPr/>
        </p:nvGrpSpPr>
        <p:grpSpPr>
          <a:xfrm>
            <a:off x="1407545" y="1984532"/>
            <a:ext cx="8630072" cy="4308692"/>
            <a:chOff x="1267427" y="3537527"/>
            <a:chExt cx="2118166" cy="1782501"/>
          </a:xfrm>
        </p:grpSpPr>
        <p:cxnSp>
          <p:nvCxnSpPr>
            <p:cNvPr id="15" name="直接连接符 14"/>
            <p:cNvCxnSpPr/>
            <p:nvPr/>
          </p:nvCxnSpPr>
          <p:spPr>
            <a:xfrm>
              <a:off x="1267427" y="3537527"/>
              <a:ext cx="2118166" cy="0"/>
            </a:xfrm>
            <a:prstGeom prst="line">
              <a:avLst/>
            </a:prstGeom>
            <a:ln>
              <a:solidFill>
                <a:schemeClr val="bg1">
                  <a:lumMod val="75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267427" y="5320028"/>
              <a:ext cx="2118166" cy="0"/>
            </a:xfrm>
            <a:prstGeom prst="line">
              <a:avLst/>
            </a:prstGeom>
            <a:ln>
              <a:solidFill>
                <a:schemeClr val="bg1">
                  <a:lumMod val="75000"/>
                  <a:alpha val="51000"/>
                </a:schemeClr>
              </a:solidFill>
            </a:ln>
          </p:spPr>
          <p:style>
            <a:lnRef idx="1">
              <a:schemeClr val="accent1"/>
            </a:lnRef>
            <a:fillRef idx="0">
              <a:schemeClr val="accent1"/>
            </a:fillRef>
            <a:effectRef idx="0">
              <a:schemeClr val="accent1"/>
            </a:effectRef>
            <a:fontRef idx="minor">
              <a:schemeClr val="tx1"/>
            </a:fontRef>
          </p:style>
        </p:cxnSp>
      </p:grpSp>
      <p:sp>
        <p:nvSpPr>
          <p:cNvPr id="21" name="椭圆 20"/>
          <p:cNvSpPr/>
          <p:nvPr/>
        </p:nvSpPr>
        <p:spPr>
          <a:xfrm>
            <a:off x="537846" y="5466134"/>
            <a:ext cx="726845" cy="757933"/>
          </a:xfrm>
          <a:prstGeom prst="ellipse">
            <a:avLst/>
          </a:prstGeom>
          <a:solidFill>
            <a:schemeClr val="bg1">
              <a:lumMod val="8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9"/>
          <p:cNvSpPr txBox="1"/>
          <p:nvPr/>
        </p:nvSpPr>
        <p:spPr>
          <a:xfrm>
            <a:off x="668958" y="379403"/>
            <a:ext cx="296267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考点提炼</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写作技法之线索</a:t>
            </a:r>
            <a:endParaRPr lang="en-US" altLang="zh-CN" sz="1800" b="1">
              <a:latin typeface="微软雅黑" panose="020b0503020204020204" pitchFamily="34" charset="-122"/>
              <a:ea typeface="微软雅黑" panose="020b0503020204020204" pitchFamily="34" charset="-122"/>
            </a:endParaRPr>
          </a:p>
        </p:txBody>
      </p:sp>
      <p:sp>
        <p:nvSpPr>
          <p:cNvPr id="3" name="矩形 2"/>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肆</a:t>
            </a:r>
            <a:endParaRPr lang="zh-CN" altLang="en-US" sz="1300" b="1">
              <a:latin typeface="微软雅黑" panose="020b0503020204020204" pitchFamily="34" charset="-122"/>
              <a:ea typeface="微软雅黑" panose="020b0503020204020204" pitchFamily="34" charset="-122"/>
            </a:endParaRPr>
          </a:p>
        </p:txBody>
      </p:sp>
      <p:sp>
        <p:nvSpPr>
          <p:cNvPr id="4" name="椭圆 3"/>
          <p:cNvSpPr/>
          <p:nvPr/>
        </p:nvSpPr>
        <p:spPr>
          <a:xfrm>
            <a:off x="1177835" y="5396276"/>
            <a:ext cx="459420" cy="480374"/>
          </a:xfrm>
          <a:prstGeom prst="ellipse">
            <a:avLst/>
          </a:prstGeom>
          <a:solidFill>
            <a:srgbClr val="7A22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grayscl/>
            <a:extLst>
              <a:ext uri="{28A0092B-C50C-407E-A947-70E740481C1C}">
                <a14:useLocalDpi xmlns:a14="http://schemas.microsoft.com/office/drawing/2010/main" val="0"/>
              </a:ext>
            </a:extLst>
          </a:blip>
          <a:srcRect l="24060" t="18667" r="33520" b="23307"/>
          <a:stretch>
            <a:fillRect/>
          </a:stretch>
        </p:blipFill>
        <p:spPr>
          <a:xfrm>
            <a:off x="6229542" y="1519692"/>
            <a:ext cx="5171847" cy="3979469"/>
          </a:xfrm>
          <a:prstGeom prst="rect">
            <a:avLst/>
          </a:prstGeom>
        </p:spPr>
      </p:pic>
      <p:sp>
        <p:nvSpPr>
          <p:cNvPr id="23" name="任意多边形: 形状 22"/>
          <p:cNvSpPr/>
          <p:nvPr/>
        </p:nvSpPr>
        <p:spPr>
          <a:xfrm>
            <a:off x="4691279" y="1142962"/>
            <a:ext cx="6764121" cy="4732931"/>
          </a:xfrm>
          <a:custGeom>
            <a:gdLst>
              <a:gd name="connsiteX0" fmla="*/ 1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1 w 12192000"/>
              <a:gd name="connsiteY4" fmla="*/ 0 h 6858000"/>
              <a:gd name="connsiteX5" fmla="*/ 8662461 w 12192000"/>
              <a:gd name="connsiteY5" fmla="*/ 405534 h 6858000"/>
              <a:gd name="connsiteX6" fmla="*/ 8410895 w 12192000"/>
              <a:gd name="connsiteY6" fmla="*/ 553363 h 6858000"/>
              <a:gd name="connsiteX7" fmla="*/ 7752499 w 12192000"/>
              <a:gd name="connsiteY7" fmla="*/ 752627 h 6858000"/>
              <a:gd name="connsiteX8" fmla="*/ 6747442 w 12192000"/>
              <a:gd name="connsiteY8" fmla="*/ 1227768 h 6858000"/>
              <a:gd name="connsiteX9" fmla="*/ 5176664 w 12192000"/>
              <a:gd name="connsiteY9" fmla="*/ 2006482 h 6858000"/>
              <a:gd name="connsiteX10" fmla="*/ 4456850 w 12192000"/>
              <a:gd name="connsiteY10" fmla="*/ 2851650 h 6858000"/>
              <a:gd name="connsiteX11" fmla="*/ 4455640 w 12192000"/>
              <a:gd name="connsiteY11" fmla="*/ 2967829 h 6858000"/>
              <a:gd name="connsiteX12" fmla="*/ 4390632 w 12192000"/>
              <a:gd name="connsiteY12" fmla="*/ 3208099 h 6858000"/>
              <a:gd name="connsiteX13" fmla="*/ 4421927 w 12192000"/>
              <a:gd name="connsiteY13" fmla="*/ 3204142 h 6858000"/>
              <a:gd name="connsiteX14" fmla="*/ 4426726 w 12192000"/>
              <a:gd name="connsiteY14" fmla="*/ 3493600 h 6858000"/>
              <a:gd name="connsiteX15" fmla="*/ 4692730 w 12192000"/>
              <a:gd name="connsiteY15" fmla="*/ 3459970 h 6858000"/>
              <a:gd name="connsiteX16" fmla="*/ 4660226 w 12192000"/>
              <a:gd name="connsiteY16" fmla="*/ 3580105 h 6858000"/>
              <a:gd name="connsiteX17" fmla="*/ 4754110 w 12192000"/>
              <a:gd name="connsiteY17" fmla="*/ 3568236 h 6858000"/>
              <a:gd name="connsiteX18" fmla="*/ 4687892 w 12192000"/>
              <a:gd name="connsiteY18" fmla="*/ 3924684 h 6858000"/>
              <a:gd name="connsiteX19" fmla="*/ 4797423 w 12192000"/>
              <a:gd name="connsiteY19" fmla="*/ 3910837 h 6858000"/>
              <a:gd name="connsiteX20" fmla="*/ 4717977 w 12192000"/>
              <a:gd name="connsiteY20" fmla="*/ 4036906 h 6858000"/>
              <a:gd name="connsiteX21" fmla="*/ 4754072 w 12192000"/>
              <a:gd name="connsiteY21" fmla="*/ 4322407 h 6858000"/>
              <a:gd name="connsiteX22" fmla="*/ 5050162 w 12192000"/>
              <a:gd name="connsiteY22" fmla="*/ 4400999 h 6858000"/>
              <a:gd name="connsiteX23" fmla="*/ 4882840 w 12192000"/>
              <a:gd name="connsiteY23" fmla="*/ 4712217 h 6858000"/>
              <a:gd name="connsiteX24" fmla="*/ 5183730 w 12192000"/>
              <a:gd name="connsiteY24" fmla="*/ 5080266 h 6858000"/>
              <a:gd name="connsiteX25" fmla="*/ 5310080 w 12192000"/>
              <a:gd name="connsiteY25" fmla="*/ 5702433 h 6858000"/>
              <a:gd name="connsiteX26" fmla="*/ 6207986 w 12192000"/>
              <a:gd name="connsiteY26" fmla="*/ 5762954 h 6858000"/>
              <a:gd name="connsiteX27" fmla="*/ 6951837 w 12192000"/>
              <a:gd name="connsiteY27" fmla="*/ 5610899 h 6858000"/>
              <a:gd name="connsiteX28" fmla="*/ 8242136 w 12192000"/>
              <a:gd name="connsiteY28" fmla="*/ 5505785 h 6858000"/>
              <a:gd name="connsiteX29" fmla="*/ 9081081 w 12192000"/>
              <a:gd name="connsiteY29" fmla="*/ 5225683 h 6858000"/>
              <a:gd name="connsiteX30" fmla="*/ 11097241 w 12192000"/>
              <a:gd name="connsiteY30" fmla="*/ 3694510 h 6858000"/>
              <a:gd name="connsiteX31" fmla="*/ 11545042 w 12192000"/>
              <a:gd name="connsiteY31" fmla="*/ 2709691 h 6858000"/>
              <a:gd name="connsiteX32" fmla="*/ 10696459 w 12192000"/>
              <a:gd name="connsiteY32" fmla="*/ 3165050 h 6858000"/>
              <a:gd name="connsiteX33" fmla="*/ 10744610 w 12192000"/>
              <a:gd name="connsiteY33" fmla="*/ 3042936 h 6858000"/>
              <a:gd name="connsiteX34" fmla="*/ 10706096 w 12192000"/>
              <a:gd name="connsiteY34" fmla="*/ 2989793 h 6858000"/>
              <a:gd name="connsiteX35" fmla="*/ 10749449 w 12192000"/>
              <a:gd name="connsiteY35" fmla="*/ 2578223 h 6858000"/>
              <a:gd name="connsiteX36" fmla="*/ 10696497 w 12192000"/>
              <a:gd name="connsiteY36" fmla="*/ 2410880 h 6858000"/>
              <a:gd name="connsiteX37" fmla="*/ 11964006 w 12192000"/>
              <a:gd name="connsiteY37" fmla="*/ 742302 h 6858000"/>
              <a:gd name="connsiteX38" fmla="*/ 11861693 w 12192000"/>
              <a:gd name="connsiteY38" fmla="*/ 813249 h 6858000"/>
              <a:gd name="connsiteX39" fmla="*/ 11309200 w 12192000"/>
              <a:gd name="connsiteY39" fmla="*/ 1347200 h 6858000"/>
              <a:gd name="connsiteX40" fmla="*/ 11918274 w 12192000"/>
              <a:gd name="connsiteY40" fmla="*/ 632058 h 6858000"/>
              <a:gd name="connsiteX41" fmla="*/ 11113003 w 12192000"/>
              <a:gd name="connsiteY41" fmla="*/ 1430018 h 6858000"/>
              <a:gd name="connsiteX42" fmla="*/ 10540063 w 12192000"/>
              <a:gd name="connsiteY42" fmla="*/ 1676490 h 6858000"/>
              <a:gd name="connsiteX43" fmla="*/ 11125060 w 12192000"/>
              <a:gd name="connsiteY43" fmla="*/ 1022404 h 6858000"/>
              <a:gd name="connsiteX44" fmla="*/ 11117842 w 12192000"/>
              <a:gd name="connsiteY44" fmla="*/ 965304 h 6858000"/>
              <a:gd name="connsiteX45" fmla="*/ 10549700 w 12192000"/>
              <a:gd name="connsiteY45" fmla="*/ 1501233 h 6858000"/>
              <a:gd name="connsiteX46" fmla="*/ 11174421 w 12192000"/>
              <a:gd name="connsiteY46" fmla="*/ 784112 h 6858000"/>
              <a:gd name="connsiteX47" fmla="*/ 10684517 w 12192000"/>
              <a:gd name="connsiteY47" fmla="*/ 1310151 h 6858000"/>
              <a:gd name="connsiteX48" fmla="*/ 10141661 w 12192000"/>
              <a:gd name="connsiteY48" fmla="*/ 1668845 h 6858000"/>
              <a:gd name="connsiteX49" fmla="*/ 10181384 w 12192000"/>
              <a:gd name="connsiteY49" fmla="*/ 1605811 h 6858000"/>
              <a:gd name="connsiteX50" fmla="*/ 9882876 w 12192000"/>
              <a:gd name="connsiteY50" fmla="*/ 1759575 h 6858000"/>
              <a:gd name="connsiteX51" fmla="*/ 9878075 w 12192000"/>
              <a:gd name="connsiteY51" fmla="*/ 1470118 h 6858000"/>
              <a:gd name="connsiteX52" fmla="*/ 9846780 w 12192000"/>
              <a:gd name="connsiteY52" fmla="*/ 1474075 h 6858000"/>
              <a:gd name="connsiteX53" fmla="*/ 9720392 w 12192000"/>
              <a:gd name="connsiteY53" fmla="*/ 1606079 h 6858000"/>
              <a:gd name="connsiteX54" fmla="*/ 9479673 w 12192000"/>
              <a:gd name="connsiteY54" fmla="*/ 1462473 h 6858000"/>
              <a:gd name="connsiteX55" fmla="*/ 9183584 w 12192000"/>
              <a:gd name="connsiteY55" fmla="*/ 1383881 h 6858000"/>
              <a:gd name="connsiteX56" fmla="*/ 9216089 w 12192000"/>
              <a:gd name="connsiteY56" fmla="*/ 1263746 h 6858000"/>
              <a:gd name="connsiteX57" fmla="*/ 9075263 w 12192000"/>
              <a:gd name="connsiteY57" fmla="*/ 1281549 h 6858000"/>
              <a:gd name="connsiteX58" fmla="*/ 9139061 w 12192000"/>
              <a:gd name="connsiteY58" fmla="*/ 1157458 h 6858000"/>
              <a:gd name="connsiteX59" fmla="*/ 8871847 w 12192000"/>
              <a:gd name="connsiteY59" fmla="*/ 1307267 h 6858000"/>
              <a:gd name="connsiteX60" fmla="*/ 9046387 w 12192000"/>
              <a:gd name="connsiteY60" fmla="*/ 1053149 h 6858000"/>
              <a:gd name="connsiteX61" fmla="*/ 8740659 w 12192000"/>
              <a:gd name="connsiteY61" fmla="*/ 1149814 h 6858000"/>
              <a:gd name="connsiteX62" fmla="*/ 8852611 w 12192000"/>
              <a:gd name="connsiteY62" fmla="*/ 903609 h 6858000"/>
              <a:gd name="connsiteX63" fmla="*/ 8548092 w 12192000"/>
              <a:gd name="connsiteY63" fmla="*/ 884095 h 6858000"/>
              <a:gd name="connsiteX64" fmla="*/ 8785220 w 12192000"/>
              <a:gd name="connsiteY64" fmla="*/ 622065 h 6858000"/>
              <a:gd name="connsiteX65" fmla="*/ 8415695 w 12192000"/>
              <a:gd name="connsiteY65" fmla="*/ 842821 h 6858000"/>
              <a:gd name="connsiteX66" fmla="*/ 8487923 w 12192000"/>
              <a:gd name="connsiteY66" fmla="*/ 659651 h 6858000"/>
              <a:gd name="connsiteX67" fmla="*/ 8283298 w 12192000"/>
              <a:gd name="connsiteY67" fmla="*/ 801546 h 6858000"/>
              <a:gd name="connsiteX68" fmla="*/ 8662461 w 12192000"/>
              <a:gd name="connsiteY68" fmla="*/ 405534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2192000" h="6858000">
                <a:moveTo>
                  <a:pt x="1" y="0"/>
                </a:moveTo>
                <a:lnTo>
                  <a:pt x="12192000" y="0"/>
                </a:lnTo>
                <a:lnTo>
                  <a:pt x="12192000" y="6858000"/>
                </a:lnTo>
                <a:lnTo>
                  <a:pt x="0" y="6858000"/>
                </a:lnTo>
                <a:lnTo>
                  <a:pt x="1" y="0"/>
                </a:lnTo>
                <a:close/>
                <a:moveTo>
                  <a:pt x="8662461" y="405534"/>
                </a:moveTo>
                <a:cubicBezTo>
                  <a:pt x="8410895" y="553363"/>
                  <a:pt x="8410895" y="553363"/>
                  <a:pt x="8410895" y="553363"/>
                </a:cubicBezTo>
                <a:cubicBezTo>
                  <a:pt x="8183405" y="640137"/>
                  <a:pt x="7845173" y="856936"/>
                  <a:pt x="7752499" y="752627"/>
                </a:cubicBezTo>
                <a:cubicBezTo>
                  <a:pt x="7422696" y="910348"/>
                  <a:pt x="7051960" y="1247282"/>
                  <a:pt x="6747442" y="1227768"/>
                </a:cubicBezTo>
                <a:cubicBezTo>
                  <a:pt x="6281652" y="938579"/>
                  <a:pt x="5679797" y="1710821"/>
                  <a:pt x="5176664" y="2006482"/>
                </a:cubicBezTo>
                <a:cubicBezTo>
                  <a:pt x="4869728" y="2219325"/>
                  <a:pt x="4678331" y="2591599"/>
                  <a:pt x="4456850" y="2851650"/>
                </a:cubicBezTo>
                <a:cubicBezTo>
                  <a:pt x="4519439" y="2843738"/>
                  <a:pt x="4464068" y="2908751"/>
                  <a:pt x="4455640" y="2967829"/>
                </a:cubicBezTo>
                <a:cubicBezTo>
                  <a:pt x="4525449" y="3017016"/>
                  <a:pt x="4383413" y="3150999"/>
                  <a:pt x="4390632" y="3208099"/>
                </a:cubicBezTo>
                <a:lnTo>
                  <a:pt x="4421927" y="3204142"/>
                </a:lnTo>
                <a:cubicBezTo>
                  <a:pt x="4523029" y="3249373"/>
                  <a:pt x="4466450" y="3430565"/>
                  <a:pt x="4426726" y="3493600"/>
                </a:cubicBezTo>
                <a:cubicBezTo>
                  <a:pt x="4520610" y="3481731"/>
                  <a:pt x="4614494" y="3469861"/>
                  <a:pt x="4692730" y="3459970"/>
                </a:cubicBezTo>
                <a:cubicBezTo>
                  <a:pt x="4668655" y="3521026"/>
                  <a:pt x="4637360" y="3524983"/>
                  <a:pt x="4660226" y="3580105"/>
                </a:cubicBezTo>
                <a:cubicBezTo>
                  <a:pt x="4699949" y="3517070"/>
                  <a:pt x="4722816" y="3572192"/>
                  <a:pt x="4754110" y="3568236"/>
                </a:cubicBezTo>
                <a:cubicBezTo>
                  <a:pt x="4643370" y="3698261"/>
                  <a:pt x="4876870" y="3784767"/>
                  <a:pt x="4687892" y="3924684"/>
                </a:cubicBezTo>
                <a:cubicBezTo>
                  <a:pt x="4797423" y="3910837"/>
                  <a:pt x="4797423" y="3910837"/>
                  <a:pt x="4797423" y="3910837"/>
                </a:cubicBezTo>
                <a:cubicBezTo>
                  <a:pt x="4851585" y="3962001"/>
                  <a:pt x="4726406" y="3977827"/>
                  <a:pt x="4717977" y="4036906"/>
                </a:cubicBezTo>
                <a:cubicBezTo>
                  <a:pt x="4630103" y="4222054"/>
                  <a:pt x="4873241" y="4133303"/>
                  <a:pt x="4754072" y="4322407"/>
                </a:cubicBezTo>
                <a:cubicBezTo>
                  <a:pt x="4918973" y="4243547"/>
                  <a:pt x="4909336" y="4418803"/>
                  <a:pt x="5050162" y="4400999"/>
                </a:cubicBezTo>
                <a:cubicBezTo>
                  <a:pt x="5033305" y="4519156"/>
                  <a:pt x="4798595" y="4548829"/>
                  <a:pt x="4882840" y="4712217"/>
                </a:cubicBezTo>
                <a:cubicBezTo>
                  <a:pt x="4991162" y="4814547"/>
                  <a:pt x="5012820" y="4985848"/>
                  <a:pt x="5183730" y="5080266"/>
                </a:cubicBezTo>
                <a:cubicBezTo>
                  <a:pt x="4938173" y="5401375"/>
                  <a:pt x="5383517" y="5403085"/>
                  <a:pt x="5310080" y="5702433"/>
                </a:cubicBezTo>
                <a:cubicBezTo>
                  <a:pt x="5535151" y="5848016"/>
                  <a:pt x="5879392" y="5804496"/>
                  <a:pt x="6207986" y="5762954"/>
                </a:cubicBezTo>
                <a:cubicBezTo>
                  <a:pt x="6483628" y="5554067"/>
                  <a:pt x="6693053" y="5701629"/>
                  <a:pt x="6951837" y="5610899"/>
                </a:cubicBezTo>
                <a:cubicBezTo>
                  <a:pt x="7341811" y="5677622"/>
                  <a:pt x="7787154" y="5679333"/>
                  <a:pt x="8242136" y="5505785"/>
                </a:cubicBezTo>
                <a:cubicBezTo>
                  <a:pt x="8492493" y="5474135"/>
                  <a:pt x="8798220" y="5377470"/>
                  <a:pt x="9081081" y="5225683"/>
                </a:cubicBezTo>
                <a:cubicBezTo>
                  <a:pt x="9911597" y="5004660"/>
                  <a:pt x="10381056" y="4191142"/>
                  <a:pt x="11097241" y="3694510"/>
                </a:cubicBezTo>
                <a:cubicBezTo>
                  <a:pt x="11490843" y="3412697"/>
                  <a:pt x="11393368" y="3018930"/>
                  <a:pt x="11545042" y="2709691"/>
                </a:cubicBezTo>
                <a:cubicBezTo>
                  <a:pt x="11309123" y="2855543"/>
                  <a:pt x="10954034" y="3190499"/>
                  <a:pt x="10696459" y="3165050"/>
                </a:cubicBezTo>
                <a:cubicBezTo>
                  <a:pt x="10649517" y="3170985"/>
                  <a:pt x="10736181" y="3102015"/>
                  <a:pt x="10744610" y="3042936"/>
                </a:cubicBezTo>
                <a:cubicBezTo>
                  <a:pt x="10737391" y="2985837"/>
                  <a:pt x="10745820" y="2926758"/>
                  <a:pt x="10706096" y="2989793"/>
                </a:cubicBezTo>
                <a:cubicBezTo>
                  <a:pt x="10691658" y="2875593"/>
                  <a:pt x="10591766" y="2714184"/>
                  <a:pt x="10749449" y="2578223"/>
                </a:cubicBezTo>
                <a:cubicBezTo>
                  <a:pt x="10592975" y="2598005"/>
                  <a:pt x="10790381" y="2399009"/>
                  <a:pt x="10696497" y="2410880"/>
                </a:cubicBezTo>
                <a:cubicBezTo>
                  <a:pt x="11054004" y="1843566"/>
                  <a:pt x="11575203" y="1313571"/>
                  <a:pt x="11964006" y="742302"/>
                </a:cubicBezTo>
                <a:cubicBezTo>
                  <a:pt x="11861693" y="813249"/>
                  <a:pt x="11861693" y="813249"/>
                  <a:pt x="11861693" y="813249"/>
                </a:cubicBezTo>
                <a:cubicBezTo>
                  <a:pt x="11679935" y="1010266"/>
                  <a:pt x="11528261" y="1319506"/>
                  <a:pt x="11309200" y="1347200"/>
                </a:cubicBezTo>
                <a:cubicBezTo>
                  <a:pt x="11483738" y="1093084"/>
                  <a:pt x="11728086" y="888154"/>
                  <a:pt x="11918274" y="632058"/>
                </a:cubicBezTo>
                <a:cubicBezTo>
                  <a:pt x="11113003" y="1430018"/>
                  <a:pt x="11113003" y="1430018"/>
                  <a:pt x="11113003" y="1430018"/>
                </a:cubicBezTo>
                <a:cubicBezTo>
                  <a:pt x="10932455" y="1510857"/>
                  <a:pt x="10631527" y="1896978"/>
                  <a:pt x="10540063" y="1676490"/>
                </a:cubicBezTo>
                <a:cubicBezTo>
                  <a:pt x="10683307" y="1426329"/>
                  <a:pt x="10927655" y="1221399"/>
                  <a:pt x="11125060" y="1022404"/>
                </a:cubicBezTo>
                <a:cubicBezTo>
                  <a:pt x="11117842" y="965304"/>
                  <a:pt x="11117842" y="965304"/>
                  <a:pt x="11117842" y="965304"/>
                </a:cubicBezTo>
                <a:cubicBezTo>
                  <a:pt x="10951731" y="1160343"/>
                  <a:pt x="10754324" y="1359338"/>
                  <a:pt x="10549700" y="1501233"/>
                </a:cubicBezTo>
                <a:cubicBezTo>
                  <a:pt x="10739888" y="1245137"/>
                  <a:pt x="11078118" y="1028339"/>
                  <a:pt x="11174421" y="784112"/>
                </a:cubicBezTo>
                <a:cubicBezTo>
                  <a:pt x="10684517" y="1310151"/>
                  <a:pt x="10684517" y="1310151"/>
                  <a:pt x="10684517" y="1310151"/>
                </a:cubicBezTo>
                <a:cubicBezTo>
                  <a:pt x="10488321" y="1392968"/>
                  <a:pt x="10352294" y="1700229"/>
                  <a:pt x="10141661" y="1668845"/>
                </a:cubicBezTo>
                <a:cubicBezTo>
                  <a:pt x="10181384" y="1605811"/>
                  <a:pt x="10181384" y="1605811"/>
                  <a:pt x="10181384" y="1605811"/>
                </a:cubicBezTo>
                <a:cubicBezTo>
                  <a:pt x="9882876" y="1759575"/>
                  <a:pt x="9882876" y="1759575"/>
                  <a:pt x="9882876" y="1759575"/>
                </a:cubicBezTo>
                <a:cubicBezTo>
                  <a:pt x="9915379" y="1639440"/>
                  <a:pt x="9720392" y="1606079"/>
                  <a:pt x="9878075" y="1470118"/>
                </a:cubicBezTo>
                <a:cubicBezTo>
                  <a:pt x="9846780" y="1474075"/>
                  <a:pt x="9846780" y="1474075"/>
                  <a:pt x="9846780" y="1474075"/>
                </a:cubicBezTo>
                <a:cubicBezTo>
                  <a:pt x="9784192" y="1481987"/>
                  <a:pt x="9760116" y="1543043"/>
                  <a:pt x="9720392" y="1606079"/>
                </a:cubicBezTo>
                <a:cubicBezTo>
                  <a:pt x="9603642" y="1562826"/>
                  <a:pt x="9533834" y="1513639"/>
                  <a:pt x="9479673" y="1462473"/>
                </a:cubicBezTo>
                <a:cubicBezTo>
                  <a:pt x="9275050" y="1604369"/>
                  <a:pt x="9403856" y="1240008"/>
                  <a:pt x="9183584" y="1383881"/>
                </a:cubicBezTo>
                <a:cubicBezTo>
                  <a:pt x="9152289" y="1387837"/>
                  <a:pt x="9223308" y="1320846"/>
                  <a:pt x="9216089" y="1263746"/>
                </a:cubicBezTo>
                <a:cubicBezTo>
                  <a:pt x="9169147" y="1269681"/>
                  <a:pt x="9113777" y="1334693"/>
                  <a:pt x="9075263" y="1281549"/>
                </a:cubicBezTo>
                <a:cubicBezTo>
                  <a:pt x="9090909" y="1279572"/>
                  <a:pt x="9146280" y="1214559"/>
                  <a:pt x="9139061" y="1157458"/>
                </a:cubicBezTo>
                <a:cubicBezTo>
                  <a:pt x="9052397" y="1226428"/>
                  <a:pt x="8950084" y="1297376"/>
                  <a:pt x="8871847" y="1307267"/>
                </a:cubicBezTo>
                <a:cubicBezTo>
                  <a:pt x="8826115" y="1197022"/>
                  <a:pt x="8991016" y="1118162"/>
                  <a:pt x="9046387" y="1053149"/>
                </a:cubicBezTo>
                <a:cubicBezTo>
                  <a:pt x="9023521" y="998027"/>
                  <a:pt x="8794820" y="1200979"/>
                  <a:pt x="8740659" y="1149814"/>
                </a:cubicBezTo>
                <a:cubicBezTo>
                  <a:pt x="8852611" y="903609"/>
                  <a:pt x="8852611" y="903609"/>
                  <a:pt x="8852611" y="903609"/>
                </a:cubicBezTo>
                <a:cubicBezTo>
                  <a:pt x="8703356" y="980492"/>
                  <a:pt x="8697347" y="807213"/>
                  <a:pt x="8548092" y="884095"/>
                </a:cubicBezTo>
                <a:cubicBezTo>
                  <a:pt x="8587816" y="821061"/>
                  <a:pt x="8698557" y="691034"/>
                  <a:pt x="8785220" y="622065"/>
                </a:cubicBezTo>
                <a:cubicBezTo>
                  <a:pt x="8415695" y="842821"/>
                  <a:pt x="8415695" y="842821"/>
                  <a:pt x="8415695" y="842821"/>
                </a:cubicBezTo>
                <a:cubicBezTo>
                  <a:pt x="8424123" y="783742"/>
                  <a:pt x="8463847" y="720707"/>
                  <a:pt x="8487923" y="659651"/>
                </a:cubicBezTo>
                <a:cubicBezTo>
                  <a:pt x="8283298" y="801546"/>
                  <a:pt x="8283298" y="801546"/>
                  <a:pt x="8283298" y="801546"/>
                </a:cubicBezTo>
                <a:cubicBezTo>
                  <a:pt x="8355526" y="618376"/>
                  <a:pt x="8567369" y="533581"/>
                  <a:pt x="8662461" y="40553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21" name="矩形 20"/>
          <p:cNvSpPr/>
          <p:nvPr/>
        </p:nvSpPr>
        <p:spPr>
          <a:xfrm>
            <a:off x="1822359" y="2742503"/>
            <a:ext cx="584200" cy="584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16" name="组合 15"/>
          <p:cNvGrpSpPr/>
          <p:nvPr/>
        </p:nvGrpSpPr>
        <p:grpSpPr>
          <a:xfrm>
            <a:off x="1822359" y="2742503"/>
            <a:ext cx="1168400" cy="1168400"/>
            <a:chOff x="1435100" y="711200"/>
            <a:chExt cx="1168400" cy="1168400"/>
          </a:xfrm>
        </p:grpSpPr>
        <p:sp>
          <p:nvSpPr>
            <p:cNvPr id="9" name="矩形 8"/>
            <p:cNvSpPr/>
            <p:nvPr/>
          </p:nvSpPr>
          <p:spPr>
            <a:xfrm>
              <a:off x="1435100" y="711200"/>
              <a:ext cx="1168400" cy="1168400"/>
            </a:xfrm>
            <a:prstGeom prst="rect">
              <a:avLst/>
            </a:prstGeom>
            <a:noFill/>
            <a:ln w="31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cxnSp>
          <p:nvCxnSpPr>
            <p:cNvPr id="11" name="直接连接符 10"/>
            <p:cNvCxnSpPr/>
            <p:nvPr/>
          </p:nvCxnSpPr>
          <p:spPr>
            <a:xfrm>
              <a:off x="1435100" y="711200"/>
              <a:ext cx="1168400" cy="116840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435100" y="711200"/>
              <a:ext cx="1168400" cy="116840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9" idx="1"/>
              <a:endCxn id="9" idx="3"/>
            </p:cNvCxnSpPr>
            <p:nvPr/>
          </p:nvCxnSpPr>
          <p:spPr>
            <a:xfrm>
              <a:off x="1435100" y="1295400"/>
              <a:ext cx="1168400"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1435100" y="1295400"/>
              <a:ext cx="1168400"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 name="TextBox 25"/>
          <p:cNvSpPr txBox="1"/>
          <p:nvPr/>
        </p:nvSpPr>
        <p:spPr>
          <a:xfrm>
            <a:off x="2990759" y="3322515"/>
            <a:ext cx="3187065" cy="523220"/>
          </a:xfrm>
          <a:prstGeom prst="rect">
            <a:avLst/>
          </a:prstGeom>
          <a:noFill/>
        </p:spPr>
        <p:txBody>
          <a:bodyPr wrap="square" rtlCol="0">
            <a:spAutoFit/>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素材链接</a:t>
            </a:r>
            <a:endParaRPr kumimoji="0" lang="zh-CN" altLang="zh-CN" sz="2800" b="1" i="0" u="none" strike="noStrike" kern="1200" cap="none" spc="0" normalizeH="0" baseline="0" noProof="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 name="TextBox 25"/>
          <p:cNvSpPr txBox="1"/>
          <p:nvPr/>
        </p:nvSpPr>
        <p:spPr>
          <a:xfrm>
            <a:off x="808948" y="2843508"/>
            <a:ext cx="3187065" cy="1014730"/>
          </a:xfrm>
          <a:prstGeom prst="rect">
            <a:avLst/>
          </a:prstGeom>
          <a:noFill/>
        </p:spPr>
        <p:txBody>
          <a:bodyPr wrap="square" rtlCol="0">
            <a:spAutoFit/>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0" i="0" u="none" strike="noStrike" kern="1200" cap="none" spc="0" normalizeH="0" baseline="0" noProof="1">
                <a:ln>
                  <a:noFill/>
                </a:ln>
                <a:solidFill>
                  <a:prstClr val="black">
                    <a:lumMod val="85000"/>
                    <a:lumOff val="15000"/>
                  </a:prstClr>
                </a:solidFill>
                <a:effectLst/>
                <a:uLnTx/>
                <a:uFillTx/>
                <a:latin typeface="楷体" panose="02010609060101010101" pitchFamily="49" charset="-122"/>
                <a:ea typeface="楷体" panose="02010609060101010101" pitchFamily="49" charset="-122"/>
                <a:sym typeface="微软雅黑" panose="020b0503020204020204" pitchFamily="34" charset="-122"/>
              </a:rPr>
              <a:t>伍</a:t>
            </a:r>
            <a:endParaRPr kumimoji="0" lang="en-US" altLang="zh-CN" sz="6000" b="0" i="0" u="none" strike="noStrike" kern="1200" cap="none" spc="0" normalizeH="0" baseline="0" noProof="1">
              <a:ln>
                <a:noFill/>
              </a:ln>
              <a:solidFill>
                <a:prstClr val="black">
                  <a:lumMod val="85000"/>
                  <a:lumOff val="15000"/>
                </a:prstClr>
              </a:solidFill>
              <a:effectLst/>
              <a:uLnTx/>
              <a:uFillTx/>
              <a:latin typeface="楷体" panose="02010609060101010101" pitchFamily="49" charset="-122"/>
              <a:ea typeface="楷体" panose="02010609060101010101" pitchFamily="49" charset="-122"/>
              <a:sym typeface="微软雅黑" panose="020b0503020204020204" pitchFamily="34" charset="-122"/>
            </a:endParaRPr>
          </a:p>
        </p:txBody>
      </p:sp>
      <p:cxnSp>
        <p:nvCxnSpPr>
          <p:cNvPr id="19" name="直接连接符 18"/>
          <p:cNvCxnSpPr/>
          <p:nvPr/>
        </p:nvCxnSpPr>
        <p:spPr>
          <a:xfrm>
            <a:off x="4048401" y="3936991"/>
            <a:ext cx="2127130"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80279" y="3861773"/>
            <a:ext cx="2127130"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任意多边形: 形状 3"/>
          <p:cNvSpPr/>
          <p:nvPr/>
        </p:nvSpPr>
        <p:spPr>
          <a:xfrm>
            <a:off x="10954870" y="0"/>
            <a:ext cx="1237130" cy="6858000"/>
          </a:xfrm>
          <a:custGeom>
            <a:gdLst>
              <a:gd name="connsiteX0" fmla="*/ 6278293 w 11061646"/>
              <a:gd name="connsiteY0" fmla="*/ 0 h 6858000"/>
              <a:gd name="connsiteX1" fmla="*/ 11061646 w 11061646"/>
              <a:gd name="connsiteY1" fmla="*/ 0 h 6858000"/>
              <a:gd name="connsiteX2" fmla="*/ 11061646 w 11061646"/>
              <a:gd name="connsiteY2" fmla="*/ 3889952 h 6858000"/>
              <a:gd name="connsiteX3" fmla="*/ 8344487 w 11061646"/>
              <a:gd name="connsiteY3" fmla="*/ 6858000 h 6858000"/>
              <a:gd name="connsiteX4" fmla="*/ 0 w 11061646"/>
              <a:gd name="connsiteY4" fmla="*/ 6858000 h 6858000"/>
              <a:gd name="connsiteX5" fmla="*/ 6278293 w 11061646"/>
              <a:gd name="connsiteY5" fmla="*/ 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61646" h="6858000">
                <a:moveTo>
                  <a:pt x="6278293" y="0"/>
                </a:moveTo>
                <a:lnTo>
                  <a:pt x="11061646" y="0"/>
                </a:lnTo>
                <a:lnTo>
                  <a:pt x="11061646" y="3889952"/>
                </a:lnTo>
                <a:lnTo>
                  <a:pt x="8344487" y="6858000"/>
                </a:lnTo>
                <a:lnTo>
                  <a:pt x="0" y="6858000"/>
                </a:lnTo>
                <a:lnTo>
                  <a:pt x="6278293" y="0"/>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02023" y="2247291"/>
            <a:ext cx="9429796" cy="3905043"/>
          </a:xfrm>
          <a:prstGeom prst="rect">
            <a:avLst/>
          </a:prstGeom>
        </p:spPr>
        <p:txBody>
          <a:bodyPr wrap="square">
            <a:spAutoFit/>
          </a:bodyPr>
          <a:lstStyle/>
          <a:p>
            <a:pPr marL="171450" indent="-171450" algn="just">
              <a:lnSpc>
                <a:spcPct val="150000"/>
              </a:lnSpc>
              <a:buFont typeface="Wingdings" panose="05000000000000000000" pitchFamily="2" charset="2"/>
              <a:buChar char="p"/>
            </a:pPr>
            <a:r>
              <a:rPr lang="zh-CN" altLang="en-US" sz="2400">
                <a:latin typeface="微软雅黑" panose="020b0503020204020204" pitchFamily="34" charset="-122"/>
                <a:ea typeface="微软雅黑" panose="020b0503020204020204" pitchFamily="34" charset="-122"/>
              </a:rPr>
              <a:t>万里长征犹忆泸关险，三军远戍严防帝国侵略。</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朱德</a:t>
            </a:r>
            <a:endParaRPr lang="zh-CN" altLang="en-US" sz="2400">
              <a:latin typeface="微软雅黑" panose="020b0503020204020204" pitchFamily="34" charset="-122"/>
              <a:ea typeface="微软雅黑" panose="020b0503020204020204" pitchFamily="34" charset="-122"/>
            </a:endParaRPr>
          </a:p>
          <a:p>
            <a:pPr marL="171450" indent="-171450" algn="just">
              <a:lnSpc>
                <a:spcPct val="150000"/>
              </a:lnSpc>
              <a:buFont typeface="Wingdings" panose="05000000000000000000" pitchFamily="2" charset="2"/>
              <a:buChar char="p"/>
            </a:pPr>
            <a:r>
              <a:rPr lang="zh-CN" altLang="en-US" sz="2400">
                <a:latin typeface="微软雅黑" panose="020b0503020204020204" pitchFamily="34" charset="-122"/>
                <a:ea typeface="微软雅黑" panose="020b0503020204020204" pitchFamily="34" charset="-122"/>
              </a:rPr>
              <a:t>万里长征对于我们共产党是一次严重的锻炼，绝大多数党员都得到了很大的进步。</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刘少奇</a:t>
            </a:r>
            <a:endParaRPr lang="zh-CN" altLang="en-US" sz="2400">
              <a:latin typeface="微软雅黑" panose="020b0503020204020204" pitchFamily="34" charset="-122"/>
              <a:ea typeface="微软雅黑" panose="020b0503020204020204" pitchFamily="34" charset="-122"/>
            </a:endParaRPr>
          </a:p>
          <a:p>
            <a:pPr marL="171450" indent="-171450" algn="just">
              <a:lnSpc>
                <a:spcPct val="150000"/>
              </a:lnSpc>
              <a:buFont typeface="Wingdings" panose="05000000000000000000" pitchFamily="2" charset="2"/>
              <a:buChar char="p"/>
            </a:pPr>
            <a:r>
              <a:rPr lang="zh-CN" altLang="en-US" sz="2400">
                <a:latin typeface="微软雅黑" panose="020b0503020204020204" pitchFamily="34" charset="-122"/>
                <a:ea typeface="微软雅黑" panose="020b0503020204020204" pitchFamily="34" charset="-122"/>
              </a:rPr>
              <a:t>飞身可得天堑，健步定攀高峰。</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胡耀邦</a:t>
            </a:r>
            <a:endParaRPr lang="zh-CN" altLang="en-US" sz="2400">
              <a:latin typeface="微软雅黑" panose="020b0503020204020204" pitchFamily="34" charset="-122"/>
              <a:ea typeface="微软雅黑" panose="020b0503020204020204" pitchFamily="34" charset="-122"/>
            </a:endParaRPr>
          </a:p>
          <a:p>
            <a:pPr marL="171450" indent="-171450" algn="just">
              <a:lnSpc>
                <a:spcPct val="150000"/>
              </a:lnSpc>
              <a:buFont typeface="Wingdings" panose="05000000000000000000" pitchFamily="2" charset="2"/>
              <a:buChar char="p"/>
            </a:pPr>
            <a:r>
              <a:rPr lang="zh-CN" altLang="en-US" sz="2400">
                <a:latin typeface="微软雅黑" panose="020b0503020204020204" pitchFamily="34" charset="-122"/>
                <a:ea typeface="微软雅黑" panose="020b0503020204020204" pitchFamily="34" charset="-122"/>
              </a:rPr>
              <a:t>安顺急抢渡，大渡勇夺桥。两军夹江上，泸定决分晓。</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聂荣臻</a:t>
            </a:r>
            <a:endParaRPr lang="zh-CN" altLang="en-US" sz="2400">
              <a:latin typeface="微软雅黑" panose="020b0503020204020204" pitchFamily="34" charset="-122"/>
              <a:ea typeface="微软雅黑" panose="020b0503020204020204" pitchFamily="34" charset="-122"/>
            </a:endParaRPr>
          </a:p>
          <a:p>
            <a:pPr marL="171450" indent="-171450" algn="just">
              <a:lnSpc>
                <a:spcPct val="150000"/>
              </a:lnSpc>
              <a:buFont typeface="Wingdings" panose="05000000000000000000" pitchFamily="2" charset="2"/>
              <a:buChar char="p"/>
            </a:pPr>
            <a:r>
              <a:rPr lang="zh-CN" altLang="en-US" sz="2400">
                <a:latin typeface="微软雅黑" panose="020b0503020204020204" pitchFamily="34" charset="-122"/>
                <a:ea typeface="微软雅黑" panose="020b0503020204020204" pitchFamily="34" charset="-122"/>
              </a:rPr>
              <a:t>二万五千里长征震动了世界，原因在于中国共产党在长征中充分表现出了为了自己的理想而牺牲奋斗与坚持到底的精神</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张闻天</a:t>
            </a:r>
            <a:endParaRPr lang="zh-CN" altLang="en-US" sz="2400">
              <a:latin typeface="微软雅黑" panose="020b0503020204020204" pitchFamily="34" charset="-122"/>
              <a:ea typeface="微软雅黑" panose="020b0503020204020204" pitchFamily="34" charset="-122"/>
            </a:endParaRPr>
          </a:p>
        </p:txBody>
      </p:sp>
      <p:grpSp>
        <p:nvGrpSpPr>
          <p:cNvPr id="10" name="组合 9"/>
          <p:cNvGrpSpPr/>
          <p:nvPr/>
        </p:nvGrpSpPr>
        <p:grpSpPr>
          <a:xfrm>
            <a:off x="1135750" y="1348837"/>
            <a:ext cx="3989501" cy="664380"/>
            <a:chOff x="1267427" y="3537527"/>
            <a:chExt cx="2118166" cy="2073168"/>
          </a:xfrm>
        </p:grpSpPr>
        <p:cxnSp>
          <p:nvCxnSpPr>
            <p:cNvPr id="11" name="直接连接符 10"/>
            <p:cNvCxnSpPr/>
            <p:nvPr/>
          </p:nvCxnSpPr>
          <p:spPr>
            <a:xfrm>
              <a:off x="1267427" y="3537527"/>
              <a:ext cx="2118166"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267427" y="5610695"/>
              <a:ext cx="2118166"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1135750" y="1431255"/>
            <a:ext cx="3378248"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cs typeface="Arial" panose="020b0604020202020204" pitchFamily="34" charset="0"/>
              </a:rPr>
              <a:t>长征主题名句</a:t>
            </a:r>
            <a:endParaRPr lang="en-US" altLang="zh-CN" sz="2800">
              <a:latin typeface="微软雅黑" panose="020b0503020204020204" pitchFamily="34" charset="-122"/>
              <a:ea typeface="微软雅黑" panose="020b0503020204020204" pitchFamily="34" charset="-122"/>
              <a:cs typeface="Arial" pitchFamily="34" charset="0"/>
            </a:endParaRPr>
          </a:p>
        </p:txBody>
      </p:sp>
      <p:sp>
        <p:nvSpPr>
          <p:cNvPr id="3" name="TextBox 9"/>
          <p:cNvSpPr txBox="1"/>
          <p:nvPr/>
        </p:nvSpPr>
        <p:spPr>
          <a:xfrm>
            <a:off x="668958" y="379403"/>
            <a:ext cx="1808508"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素材链接</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长征</a:t>
            </a:r>
            <a:endParaRPr lang="en-US" altLang="zh-CN" sz="1800" b="1">
              <a:latin typeface="微软雅黑" panose="020b0503020204020204" pitchFamily="34" charset="-122"/>
              <a:ea typeface="微软雅黑" panose="020b0503020204020204" pitchFamily="34" charset="-122"/>
            </a:endParaRPr>
          </a:p>
        </p:txBody>
      </p:sp>
      <p:sp>
        <p:nvSpPr>
          <p:cNvPr id="5" name="矩形 4"/>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伍</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任意多边形: 形状 3"/>
          <p:cNvSpPr/>
          <p:nvPr/>
        </p:nvSpPr>
        <p:spPr>
          <a:xfrm>
            <a:off x="10954870" y="0"/>
            <a:ext cx="1237130" cy="6858000"/>
          </a:xfrm>
          <a:custGeom>
            <a:gdLst>
              <a:gd name="connsiteX0" fmla="*/ 6278293 w 11061646"/>
              <a:gd name="connsiteY0" fmla="*/ 0 h 6858000"/>
              <a:gd name="connsiteX1" fmla="*/ 11061646 w 11061646"/>
              <a:gd name="connsiteY1" fmla="*/ 0 h 6858000"/>
              <a:gd name="connsiteX2" fmla="*/ 11061646 w 11061646"/>
              <a:gd name="connsiteY2" fmla="*/ 3889952 h 6858000"/>
              <a:gd name="connsiteX3" fmla="*/ 8344487 w 11061646"/>
              <a:gd name="connsiteY3" fmla="*/ 6858000 h 6858000"/>
              <a:gd name="connsiteX4" fmla="*/ 0 w 11061646"/>
              <a:gd name="connsiteY4" fmla="*/ 6858000 h 6858000"/>
              <a:gd name="connsiteX5" fmla="*/ 6278293 w 11061646"/>
              <a:gd name="connsiteY5" fmla="*/ 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61646" h="6858000">
                <a:moveTo>
                  <a:pt x="6278293" y="0"/>
                </a:moveTo>
                <a:lnTo>
                  <a:pt x="11061646" y="0"/>
                </a:lnTo>
                <a:lnTo>
                  <a:pt x="11061646" y="3889952"/>
                </a:lnTo>
                <a:lnTo>
                  <a:pt x="8344487" y="6858000"/>
                </a:lnTo>
                <a:lnTo>
                  <a:pt x="0" y="6858000"/>
                </a:lnTo>
                <a:lnTo>
                  <a:pt x="6278293" y="0"/>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45015" y="1882354"/>
            <a:ext cx="9429796" cy="4459041"/>
          </a:xfrm>
          <a:prstGeom prst="rect">
            <a:avLst/>
          </a:prstGeom>
        </p:spPr>
        <p:txBody>
          <a:bodyPr wrap="square">
            <a:spAutoFit/>
          </a:bodyPr>
          <a:lstStyle/>
          <a:p>
            <a:pPr marL="342900" indent="-342900" algn="just">
              <a:lnSpc>
                <a:spcPct val="150000"/>
              </a:lnSpc>
              <a:buFont typeface="Wingdings" panose="05000000000000000000" pitchFamily="2" charset="2"/>
              <a:buChar char="p"/>
            </a:pPr>
            <a:r>
              <a:rPr lang="zh-CN" altLang="en-US" sz="2400">
                <a:latin typeface="微软雅黑" panose="020b0503020204020204" pitchFamily="34" charset="-122"/>
                <a:ea typeface="微软雅黑" panose="020b0503020204020204" pitchFamily="34" charset="-122"/>
              </a:rPr>
              <a:t>独臂将军</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贺炳炎</a:t>
            </a:r>
            <a:endParaRPr lang="zh-CN" altLang="en-US" sz="2400">
              <a:latin typeface="微软雅黑" panose="020b0503020204020204" pitchFamily="34" charset="-122"/>
              <a:ea typeface="微软雅黑" panose="020b0503020204020204" pitchFamily="34" charset="-122"/>
            </a:endParaRPr>
          </a:p>
          <a:p>
            <a:pPr algn="just">
              <a:lnSpc>
                <a:spcPct val="150000"/>
              </a:lnSpc>
            </a:pPr>
            <a:r>
              <a:rPr lang="zh-CN" altLang="en-US" sz="2400">
                <a:latin typeface="微软雅黑" panose="020b0503020204020204" pitchFamily="34" charset="-122"/>
                <a:ea typeface="微软雅黑" panose="020b0503020204020204" pitchFamily="34" charset="-122"/>
              </a:rPr>
              <a:t>      贺炳炎（</a:t>
            </a:r>
            <a:r>
              <a:rPr lang="en-US" altLang="zh-CN" sz="2400">
                <a:latin typeface="微软雅黑" panose="020b0503020204020204" pitchFamily="34" charset="-122"/>
                <a:ea typeface="微软雅黑" panose="020b0503020204020204" pitchFamily="34" charset="-122"/>
              </a:rPr>
              <a:t>1913—1960</a:t>
            </a:r>
            <a:r>
              <a:rPr lang="zh-CN" altLang="en-US" sz="2400">
                <a:latin typeface="微软雅黑" panose="020b0503020204020204" pitchFamily="34" charset="-122"/>
                <a:ea typeface="微软雅黑" panose="020b0503020204020204" pitchFamily="34" charset="-122"/>
              </a:rPr>
              <a:t>），湖北宜都人。</a:t>
            </a:r>
            <a:r>
              <a:rPr lang="en-US" altLang="zh-CN" sz="2400">
                <a:latin typeface="微软雅黑" panose="020b0503020204020204" pitchFamily="34" charset="-122"/>
                <a:ea typeface="微软雅黑" panose="020b0503020204020204" pitchFamily="34" charset="-122"/>
              </a:rPr>
              <a:t>1929</a:t>
            </a:r>
            <a:r>
              <a:rPr lang="zh-CN" altLang="en-US" sz="2400">
                <a:latin typeface="微软雅黑" panose="020b0503020204020204" pitchFamily="34" charset="-122"/>
                <a:ea typeface="微软雅黑" panose="020b0503020204020204" pitchFamily="34" charset="-122"/>
              </a:rPr>
              <a:t>年参加中国工农红军，同年加入中国共产党。在革命生涯中，历任红军连长、大队长、团长、师长，八路军</a:t>
            </a:r>
            <a:r>
              <a:rPr lang="en-US" altLang="zh-CN" sz="2400">
                <a:latin typeface="微软雅黑" panose="020b0503020204020204" pitchFamily="34" charset="-122"/>
                <a:ea typeface="微软雅黑" panose="020b0503020204020204" pitchFamily="34" charset="-122"/>
              </a:rPr>
              <a:t>120</a:t>
            </a:r>
            <a:r>
              <a:rPr lang="zh-CN" altLang="en-US" sz="2400">
                <a:latin typeface="微软雅黑" panose="020b0503020204020204" pitchFamily="34" charset="-122"/>
                <a:ea typeface="微软雅黑" panose="020b0503020204020204" pitchFamily="34" charset="-122"/>
              </a:rPr>
              <a:t>师</a:t>
            </a:r>
            <a:r>
              <a:rPr lang="en-US" altLang="zh-CN" sz="2400">
                <a:latin typeface="微软雅黑" panose="020b0503020204020204" pitchFamily="34" charset="-122"/>
                <a:ea typeface="微软雅黑" panose="020b0503020204020204" pitchFamily="34" charset="-122"/>
              </a:rPr>
              <a:t>716</a:t>
            </a:r>
            <a:r>
              <a:rPr lang="zh-CN" altLang="en-US" sz="2400">
                <a:latin typeface="微软雅黑" panose="020b0503020204020204" pitchFamily="34" charset="-122"/>
                <a:ea typeface="微软雅黑" panose="020b0503020204020204" pitchFamily="34" charset="-122"/>
              </a:rPr>
              <a:t>团团长、第</a:t>
            </a:r>
            <a:r>
              <a:rPr lang="en-US" altLang="zh-CN" sz="2400">
                <a:latin typeface="微软雅黑" panose="020b0503020204020204" pitchFamily="34" charset="-122"/>
                <a:ea typeface="微软雅黑" panose="020b0503020204020204" pitchFamily="34" charset="-122"/>
              </a:rPr>
              <a:t>120</a:t>
            </a:r>
            <a:r>
              <a:rPr lang="zh-CN" altLang="en-US" sz="2400">
                <a:latin typeface="微软雅黑" panose="020b0503020204020204" pitchFamily="34" charset="-122"/>
                <a:ea typeface="微软雅黑" panose="020b0503020204020204" pitchFamily="34" charset="-122"/>
              </a:rPr>
              <a:t>师独立第</a:t>
            </a:r>
            <a:r>
              <a:rPr lang="en-US" altLang="zh-CN" sz="2400">
                <a:latin typeface="微软雅黑" panose="020b0503020204020204" pitchFamily="34" charset="-122"/>
                <a:ea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rPr>
              <a:t>支队司令员、</a:t>
            </a:r>
            <a:r>
              <a:rPr lang="en-US" altLang="zh-CN" sz="2400">
                <a:latin typeface="微软雅黑" panose="020b0503020204020204" pitchFamily="34" charset="-122"/>
                <a:ea typeface="微软雅黑" panose="020b0503020204020204" pitchFamily="34" charset="-122"/>
              </a:rPr>
              <a:t>358</a:t>
            </a:r>
            <a:r>
              <a:rPr lang="zh-CN" altLang="en-US" sz="2400">
                <a:latin typeface="微软雅黑" panose="020b0503020204020204" pitchFamily="34" charset="-122"/>
                <a:ea typeface="微软雅黑" panose="020b0503020204020204" pitchFamily="34" charset="-122"/>
              </a:rPr>
              <a:t>旅副旅长，江汉军区司令员，晋北野战军副司令员，西北野战军第</a:t>
            </a: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纵队司令员、第</a:t>
            </a: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军军长。参加过第二次国内革命战争，经过了举世闻名的二万五千里长征，参加过抗日战争和解放战争。先后</a:t>
            </a:r>
            <a:r>
              <a:rPr lang="en-US" altLang="zh-CN" sz="2400">
                <a:latin typeface="微软雅黑" panose="020b0503020204020204" pitchFamily="34" charset="-122"/>
                <a:ea typeface="微软雅黑" panose="020b0503020204020204" pitchFamily="34" charset="-122"/>
              </a:rPr>
              <a:t>11</a:t>
            </a:r>
            <a:r>
              <a:rPr lang="zh-CN" altLang="en-US" sz="2400">
                <a:latin typeface="微软雅黑" panose="020b0503020204020204" pitchFamily="34" charset="-122"/>
                <a:ea typeface="微软雅黑" panose="020b0503020204020204" pitchFamily="34" charset="-122"/>
              </a:rPr>
              <a:t>次负伤，身上留下</a:t>
            </a:r>
            <a:r>
              <a:rPr lang="en-US" altLang="zh-CN" sz="2400">
                <a:latin typeface="微软雅黑" panose="020b0503020204020204" pitchFamily="34" charset="-122"/>
                <a:ea typeface="微软雅黑" panose="020b0503020204020204" pitchFamily="34" charset="-122"/>
              </a:rPr>
              <a:t>16</a:t>
            </a:r>
            <a:r>
              <a:rPr lang="zh-CN" altLang="en-US" sz="2400">
                <a:latin typeface="微软雅黑" panose="020b0503020204020204" pitchFamily="34" charset="-122"/>
                <a:ea typeface="微软雅黑" panose="020b0503020204020204" pitchFamily="34" charset="-122"/>
              </a:rPr>
              <a:t>处伤疤，失去右臂，被称为“独臂将军”。</a:t>
            </a:r>
            <a:endParaRPr lang="zh-CN" altLang="en-US" sz="2400">
              <a:latin typeface="微软雅黑" panose="020b0503020204020204" pitchFamily="34" charset="-122"/>
              <a:ea typeface="微软雅黑" panose="020b0503020204020204" pitchFamily="34" charset="-122"/>
            </a:endParaRPr>
          </a:p>
        </p:txBody>
      </p:sp>
      <p:grpSp>
        <p:nvGrpSpPr>
          <p:cNvPr id="10" name="组合 9"/>
          <p:cNvGrpSpPr/>
          <p:nvPr/>
        </p:nvGrpSpPr>
        <p:grpSpPr>
          <a:xfrm>
            <a:off x="1271057" y="1083793"/>
            <a:ext cx="3989501" cy="664380"/>
            <a:chOff x="1267427" y="3537527"/>
            <a:chExt cx="2118166" cy="2073168"/>
          </a:xfrm>
        </p:grpSpPr>
        <p:cxnSp>
          <p:nvCxnSpPr>
            <p:cNvPr id="11" name="直接连接符 10"/>
            <p:cNvCxnSpPr/>
            <p:nvPr/>
          </p:nvCxnSpPr>
          <p:spPr>
            <a:xfrm>
              <a:off x="1267427" y="3537527"/>
              <a:ext cx="2118166"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267427" y="5610695"/>
              <a:ext cx="2118166"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1271057" y="1166211"/>
            <a:ext cx="3378248"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cs typeface="Arial" panose="020b0604020202020204" pitchFamily="34" charset="0"/>
              </a:rPr>
              <a:t>长征主题人物</a:t>
            </a:r>
            <a:endParaRPr lang="en-US" altLang="zh-CN" sz="2800">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TextBox 9"/>
          <p:cNvSpPr txBox="1"/>
          <p:nvPr/>
        </p:nvSpPr>
        <p:spPr>
          <a:xfrm>
            <a:off x="668958" y="379403"/>
            <a:ext cx="1808508"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素材链接</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长征</a:t>
            </a:r>
            <a:endParaRPr lang="en-US" altLang="zh-CN" sz="1800" b="1">
              <a:latin typeface="微软雅黑" panose="020b0503020204020204" pitchFamily="34" charset="-122"/>
              <a:ea typeface="微软雅黑" panose="020b0503020204020204" pitchFamily="34" charset="-122"/>
            </a:endParaRPr>
          </a:p>
        </p:txBody>
      </p:sp>
      <p:sp>
        <p:nvSpPr>
          <p:cNvPr id="5" name="矩形 4"/>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伍</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5E2A2F"/>
        </a:solidFill>
        <a:effectLst/>
      </p:bgPr>
    </p:bg>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8960" r="38680"/>
          <a:stretch>
            <a:fillRect/>
          </a:stretch>
        </p:blipFill>
        <p:spPr>
          <a:xfrm>
            <a:off x="0" y="2345"/>
            <a:ext cx="5164531" cy="6855655"/>
          </a:xfrm>
          <a:prstGeom prst="rect">
            <a:avLst/>
          </a:prstGeom>
        </p:spPr>
      </p:pic>
      <p:sp>
        <p:nvSpPr>
          <p:cNvPr id="13" name="文本框 12"/>
          <p:cNvSpPr txBox="1"/>
          <p:nvPr/>
        </p:nvSpPr>
        <p:spPr>
          <a:xfrm>
            <a:off x="5647334" y="2734057"/>
            <a:ext cx="5442508" cy="2797048"/>
          </a:xfrm>
          <a:prstGeom prst="rect">
            <a:avLst/>
          </a:prstGeom>
          <a:noFill/>
        </p:spPr>
        <p:txBody>
          <a:bodyPr wrap="square">
            <a:spAutoFit/>
          </a:bodyPr>
          <a:lstStyle/>
          <a:p>
            <a:pPr>
              <a:lnSpc>
                <a:spcPct val="150000"/>
              </a:lnSpc>
            </a:pPr>
            <a:r>
              <a:rPr lang="zh-CN" altLang="en-US" sz="2400">
                <a:solidFill>
                  <a:prstClr val="white"/>
                </a:solidFill>
                <a:latin typeface="微软雅黑" panose="020b0503020204020204" pitchFamily="34" charset="-122"/>
                <a:ea typeface="微软雅黑" panose="020b0503020204020204" pitchFamily="34" charset="-122"/>
              </a:rPr>
              <a:t>明确：杨成武将军。</a:t>
            </a:r>
            <a:r>
              <a:rPr kumimoji="0"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杨成武将军是中国共产党优秀党员，久经考验的忠诚的共产主义战士，无产阶级革命家、军事家。曾在我党我军和全国政协长期担任高级领导职务。</a:t>
            </a:r>
            <a:endParaRPr lang="zh-CN" altLang="en-US" sz="2400">
              <a:latin typeface="微软雅黑" panose="020b0503020204020204" pitchFamily="34" charset="-122"/>
              <a:ea typeface="微软雅黑" panose="020b0503020204020204" pitchFamily="34" charset="-122"/>
            </a:endParaRPr>
          </a:p>
        </p:txBody>
      </p:sp>
      <p:sp>
        <p:nvSpPr>
          <p:cNvPr id="10" name="文本框 9"/>
          <p:cNvSpPr txBox="1"/>
          <p:nvPr/>
        </p:nvSpPr>
        <p:spPr>
          <a:xfrm>
            <a:off x="5522976" y="1580890"/>
            <a:ext cx="5442509" cy="461665"/>
          </a:xfrm>
          <a:prstGeom prst="rect">
            <a:avLst/>
          </a:prstGeom>
          <a:noFill/>
        </p:spPr>
        <p:txBody>
          <a:bodyPr wrap="square" rtlCol="0">
            <a:spAutoFit/>
          </a:bodyPr>
          <a:lstStyle/>
          <a:p>
            <a:pPr marL="342900" indent="-342900">
              <a:buFont typeface="Wingdings" panose="05000000000000000000" pitchFamily="2" charset="2"/>
              <a:buChar char="Ø"/>
            </a:pPr>
            <a:r>
              <a:rPr lang="zh-CN" altLang="en-US" sz="2400">
                <a:solidFill>
                  <a:prstClr val="white"/>
                </a:solidFill>
                <a:latin typeface="微软雅黑" panose="020b0503020204020204" pitchFamily="34" charset="-122"/>
                <a:ea typeface="微软雅黑" panose="020b0503020204020204" pitchFamily="34" charset="-122"/>
              </a:rPr>
              <a:t>左图中的铜像为谁而立？</a:t>
            </a:r>
            <a:endParaRPr lang="zh-CN" altLang="en-US" sz="240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任意多边形: 形状 3"/>
          <p:cNvSpPr/>
          <p:nvPr/>
        </p:nvSpPr>
        <p:spPr>
          <a:xfrm>
            <a:off x="10954870" y="0"/>
            <a:ext cx="1237130" cy="6858000"/>
          </a:xfrm>
          <a:custGeom>
            <a:gdLst>
              <a:gd name="connsiteX0" fmla="*/ 6278293 w 11061646"/>
              <a:gd name="connsiteY0" fmla="*/ 0 h 6858000"/>
              <a:gd name="connsiteX1" fmla="*/ 11061646 w 11061646"/>
              <a:gd name="connsiteY1" fmla="*/ 0 h 6858000"/>
              <a:gd name="connsiteX2" fmla="*/ 11061646 w 11061646"/>
              <a:gd name="connsiteY2" fmla="*/ 3889952 h 6858000"/>
              <a:gd name="connsiteX3" fmla="*/ 8344487 w 11061646"/>
              <a:gd name="connsiteY3" fmla="*/ 6858000 h 6858000"/>
              <a:gd name="connsiteX4" fmla="*/ 0 w 11061646"/>
              <a:gd name="connsiteY4" fmla="*/ 6858000 h 6858000"/>
              <a:gd name="connsiteX5" fmla="*/ 6278293 w 11061646"/>
              <a:gd name="connsiteY5" fmla="*/ 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61646" h="6858000">
                <a:moveTo>
                  <a:pt x="6278293" y="0"/>
                </a:moveTo>
                <a:lnTo>
                  <a:pt x="11061646" y="0"/>
                </a:lnTo>
                <a:lnTo>
                  <a:pt x="11061646" y="3889952"/>
                </a:lnTo>
                <a:lnTo>
                  <a:pt x="8344487" y="6858000"/>
                </a:lnTo>
                <a:lnTo>
                  <a:pt x="0" y="6858000"/>
                </a:lnTo>
                <a:lnTo>
                  <a:pt x="6278293" y="0"/>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4956" y="1705196"/>
            <a:ext cx="9632679" cy="4563750"/>
          </a:xfrm>
          <a:prstGeom prst="rect">
            <a:avLst/>
          </a:prstGeom>
        </p:spPr>
        <p:txBody>
          <a:bodyPr wrap="square">
            <a:spAutoFit/>
          </a:bodyPr>
          <a:lstStyle/>
          <a:p>
            <a:pPr algn="just">
              <a:lnSpc>
                <a:spcPct val="120000"/>
              </a:lnSpc>
            </a:pPr>
            <a:r>
              <a:rPr lang="zh-CN" altLang="en-US" sz="2400">
                <a:latin typeface="微软雅黑" panose="020b0503020204020204" pitchFamily="34" charset="-122"/>
                <a:ea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rPr>
              <a:t>贺炳炎</a:t>
            </a:r>
            <a:r>
              <a:rPr lang="en-US" altLang="zh-CN" sz="2200">
                <a:latin typeface="微软雅黑" panose="020b0503020204020204" pitchFamily="34" charset="-122"/>
                <a:ea typeface="微软雅黑" panose="020b0503020204020204" pitchFamily="34" charset="-122"/>
              </a:rPr>
              <a:t>17</a:t>
            </a:r>
            <a:r>
              <a:rPr lang="zh-CN" altLang="en-US" sz="2200">
                <a:latin typeface="微软雅黑" panose="020b0503020204020204" pitchFamily="34" charset="-122"/>
                <a:ea typeface="微软雅黑" panose="020b0503020204020204" pitchFamily="34" charset="-122"/>
              </a:rPr>
              <a:t>岁时，就担任了贺龙的警卫班长。有一次，贺龙给他一封信，让他去交给前线部队。送信返回的途中，正好碰上一群溃退的敌人。他大喊：“举起手来，缴枪不杀！”年仅</a:t>
            </a:r>
            <a:r>
              <a:rPr lang="en-US" altLang="zh-CN" sz="2200">
                <a:latin typeface="微软雅黑" panose="020b0503020204020204" pitchFamily="34" charset="-122"/>
                <a:ea typeface="微软雅黑" panose="020b0503020204020204" pitchFamily="34" charset="-122"/>
              </a:rPr>
              <a:t>17</a:t>
            </a:r>
            <a:r>
              <a:rPr lang="zh-CN" altLang="en-US" sz="2200">
                <a:latin typeface="微软雅黑" panose="020b0503020204020204" pitchFamily="34" charset="-122"/>
                <a:ea typeface="微软雅黑" panose="020b0503020204020204" pitchFamily="34" charset="-122"/>
              </a:rPr>
              <a:t>岁的他就这样勇猛地成功俘虏了</a:t>
            </a:r>
            <a:r>
              <a:rPr lang="en-US" altLang="zh-CN" sz="2200">
                <a:latin typeface="微软雅黑" panose="020b0503020204020204" pitchFamily="34" charset="-122"/>
                <a:ea typeface="微软雅黑" panose="020b0503020204020204" pitchFamily="34" charset="-122"/>
              </a:rPr>
              <a:t>47</a:t>
            </a:r>
            <a:r>
              <a:rPr lang="zh-CN" altLang="en-US" sz="2200">
                <a:latin typeface="微软雅黑" panose="020b0503020204020204" pitchFamily="34" charset="-122"/>
                <a:ea typeface="微软雅黑" panose="020b0503020204020204" pitchFamily="34" charset="-122"/>
              </a:rPr>
              <a:t>个敌军。当时已经担任师长的贺炳炎，在云南交界发生的一次战役中。不幸被敌军的子弹击中右臂。昏迷的贺炳炎被抬下战场来，由于伤势情况非常严峻，军医建议锯掉贺炳炎的右边胳膊。因为当时医院转移了，既没有手术器械也没有麻药，军医只能勉强找到一块平坦的地方，用绳子把他固定在门板上，嘴里塞上毛巾忍着痛，锯掉了右边的胳膊。贺龙从地上把锯下来的骨头一块块捡起来，用毛巾包好，并且告诉战士们这是一个共产党员的骨头，是贺炳炎的骨头！失去右臂后的贺炳炎仅仅躺了</a:t>
            </a:r>
            <a:r>
              <a:rPr lang="en-US" altLang="zh-CN" sz="2200">
                <a:latin typeface="微软雅黑" panose="020b0503020204020204" pitchFamily="34" charset="-122"/>
                <a:ea typeface="微软雅黑" panose="020b0503020204020204" pitchFamily="34" charset="-122"/>
              </a:rPr>
              <a:t>6</a:t>
            </a:r>
            <a:r>
              <a:rPr lang="zh-CN" altLang="en-US" sz="2200">
                <a:latin typeface="微软雅黑" panose="020b0503020204020204" pitchFamily="34" charset="-122"/>
                <a:ea typeface="微软雅黑" panose="020b0503020204020204" pitchFamily="34" charset="-122"/>
              </a:rPr>
              <a:t>天，就重新投入到战斗第一线。这位勇猛的将军叱咤疆场，杀敌无数，并被毛主席称为“唯一不用敬军礼的将军”。</a:t>
            </a:r>
            <a:endParaRPr lang="zh-CN" altLang="en-US" sz="2200">
              <a:latin typeface="微软雅黑" panose="020b0503020204020204" pitchFamily="34" charset="-122"/>
              <a:ea typeface="微软雅黑" panose="020b0503020204020204" pitchFamily="34" charset="-122"/>
            </a:endParaRPr>
          </a:p>
        </p:txBody>
      </p:sp>
      <p:grpSp>
        <p:nvGrpSpPr>
          <p:cNvPr id="10" name="组合 9"/>
          <p:cNvGrpSpPr/>
          <p:nvPr/>
        </p:nvGrpSpPr>
        <p:grpSpPr>
          <a:xfrm>
            <a:off x="937103" y="955467"/>
            <a:ext cx="3989501" cy="664380"/>
            <a:chOff x="1267427" y="3537527"/>
            <a:chExt cx="2118166" cy="2073168"/>
          </a:xfrm>
        </p:grpSpPr>
        <p:cxnSp>
          <p:nvCxnSpPr>
            <p:cNvPr id="11" name="直接连接符 10"/>
            <p:cNvCxnSpPr/>
            <p:nvPr/>
          </p:nvCxnSpPr>
          <p:spPr>
            <a:xfrm>
              <a:off x="1267427" y="3537527"/>
              <a:ext cx="2118166"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267427" y="5610695"/>
              <a:ext cx="2118166"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937103" y="1037885"/>
            <a:ext cx="3378248"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cs typeface="Arial" panose="020b0604020202020204" pitchFamily="34" charset="0"/>
              </a:rPr>
              <a:t>长征主题人物</a:t>
            </a:r>
            <a:endParaRPr lang="en-US" altLang="zh-CN" sz="2800">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TextBox 9"/>
          <p:cNvSpPr txBox="1"/>
          <p:nvPr/>
        </p:nvSpPr>
        <p:spPr>
          <a:xfrm>
            <a:off x="668958" y="379403"/>
            <a:ext cx="1808508"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素材链接</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长征</a:t>
            </a:r>
            <a:endParaRPr lang="en-US" altLang="zh-CN" sz="1800" b="1">
              <a:latin typeface="微软雅黑" panose="020b0503020204020204" pitchFamily="34" charset="-122"/>
              <a:ea typeface="微软雅黑" panose="020b0503020204020204" pitchFamily="34" charset="-122"/>
            </a:endParaRPr>
          </a:p>
        </p:txBody>
      </p:sp>
      <p:sp>
        <p:nvSpPr>
          <p:cNvPr id="5" name="矩形 4"/>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伍</a:t>
            </a:r>
            <a:endParaRPr lang="zh-CN" altLang="en-US" sz="13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矩形 15"/>
          <p:cNvSpPr/>
          <p:nvPr/>
        </p:nvSpPr>
        <p:spPr>
          <a:xfrm>
            <a:off x="0" y="0"/>
            <a:ext cx="12192000" cy="6858000"/>
          </a:xfrm>
          <a:prstGeom prst="rect">
            <a:avLst/>
          </a:prstGeom>
          <a:solidFill>
            <a:schemeClr val="tx1">
              <a:lumMod val="95000"/>
              <a:lumOff val="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pic>
        <p:nvPicPr>
          <p:cNvPr id="6" name="图片 5"/>
          <p:cNvPicPr>
            <a:picLocks noChangeAspect="1"/>
          </p:cNvPicPr>
          <p:nvPr/>
        </p:nvPicPr>
        <p:blipFill>
          <a:blip r:embed="rId2"/>
          <a:stretch>
            <a:fillRect/>
          </a:stretch>
        </p:blipFill>
        <p:spPr>
          <a:xfrm>
            <a:off x="2265905" y="1380261"/>
            <a:ext cx="7344742" cy="4254500"/>
          </a:xfrm>
          <a:prstGeom prst="rect">
            <a:avLst/>
          </a:prstGeom>
        </p:spPr>
      </p:pic>
      <p:grpSp>
        <p:nvGrpSpPr>
          <p:cNvPr id="2" name="组合 1"/>
          <p:cNvGrpSpPr/>
          <p:nvPr/>
        </p:nvGrpSpPr>
        <p:grpSpPr>
          <a:xfrm>
            <a:off x="4125727" y="3205119"/>
            <a:ext cx="3940545" cy="1326524"/>
            <a:chOff x="4212330" y="1240360"/>
            <a:chExt cx="3940545" cy="1326524"/>
          </a:xfrm>
        </p:grpSpPr>
        <p:sp>
          <p:nvSpPr>
            <p:cNvPr id="7" name="文本框 6"/>
            <p:cNvSpPr txBox="1"/>
            <p:nvPr/>
          </p:nvSpPr>
          <p:spPr>
            <a:xfrm>
              <a:off x="5006003" y="2135997"/>
              <a:ext cx="2179994" cy="430887"/>
            </a:xfrm>
            <a:prstGeom prst="rect">
              <a:avLst/>
            </a:prstGeom>
            <a:noFill/>
          </p:spPr>
          <p:txBody>
            <a:bodyPr vert="horz" wrap="square" lIns="0" tIns="0" rIns="0" bIns="0" rtlCol="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endParaRPr kumimoji="0" lang="zh-CN" altLang="en-US" sz="280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8" name="矩形 7"/>
            <p:cNvSpPr/>
            <p:nvPr/>
          </p:nvSpPr>
          <p:spPr>
            <a:xfrm>
              <a:off x="5564505" y="2219475"/>
              <a:ext cx="1062990" cy="7762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11" name="文本框 10"/>
            <p:cNvSpPr txBox="1"/>
            <p:nvPr/>
          </p:nvSpPr>
          <p:spPr>
            <a:xfrm>
              <a:off x="4915293" y="1272582"/>
              <a:ext cx="3237582" cy="677108"/>
            </a:xfrm>
            <a:prstGeom prst="rect">
              <a:avLst/>
            </a:prstGeom>
            <a:noFill/>
          </p:spPr>
          <p:txBody>
            <a:bodyPr vert="horz"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4400">
                  <a:solidFill>
                    <a:prstClr val="black">
                      <a:lumMod val="95000"/>
                      <a:lumOff val="5000"/>
                    </a:prstClr>
                  </a:solidFill>
                  <a:latin typeface="微软雅黑" panose="020b0503020204020204" pitchFamily="34" charset="-122"/>
                  <a:ea typeface="微软雅黑" panose="020b0503020204020204" pitchFamily="34" charset="-122"/>
                </a:rPr>
                <a:t>本课结束</a:t>
              </a:r>
              <a:endParaRPr kumimoji="0" lang="en-US" altLang="zh-CN" sz="4400" i="0" u="none" strike="noStrike" kern="120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endParaRPr>
            </a:p>
          </p:txBody>
        </p:sp>
        <p:sp>
          <p:nvSpPr>
            <p:cNvPr id="14" name="quotation-marks_897"/>
            <p:cNvSpPr>
              <a:spLocks noChangeAspect="1"/>
            </p:cNvSpPr>
            <p:nvPr/>
          </p:nvSpPr>
          <p:spPr bwMode="auto">
            <a:xfrm flipV="1">
              <a:off x="4212330" y="1240360"/>
              <a:ext cx="263267" cy="225553"/>
            </a:xfrm>
            <a:custGeom>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tx1">
                <a:lumMod val="95000"/>
                <a:lumOff val="5000"/>
              </a:schemeClr>
            </a:solidFill>
            <a:ln>
              <a:noFill/>
            </a:ln>
          </p:spPr>
          <p:txBody>
            <a:bodyPr/>
            <a:lstStyle/>
            <a:p/>
          </p:txBody>
        </p:sp>
        <p:sp>
          <p:nvSpPr>
            <p:cNvPr id="15" name="quotation-marks_897"/>
            <p:cNvSpPr>
              <a:spLocks noChangeAspect="1"/>
            </p:cNvSpPr>
            <p:nvPr/>
          </p:nvSpPr>
          <p:spPr bwMode="auto">
            <a:xfrm rot="10800000" flipV="1">
              <a:off x="7755630" y="1659460"/>
              <a:ext cx="263267" cy="225553"/>
            </a:xfrm>
            <a:custGeom>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tx1">
                <a:lumMod val="95000"/>
                <a:lumOff val="5000"/>
              </a:schemeClr>
            </a:solidFill>
            <a:ln>
              <a:noFill/>
            </a:ln>
          </p:spPr>
          <p:txBody>
            <a:bodyPr/>
            <a:lstStyle/>
            <a:p/>
          </p:txBody>
        </p:sp>
      </p:grpSp>
      <p:pic>
        <p:nvPicPr>
          <p:cNvPr id="18" name="New picture" hidden="1"/>
          <p:cNvPicPr/>
          <p:nvPr/>
        </p:nvPicPr>
        <p:blipFill>
          <a:blip r:embed="rId3"/>
          <a:stretch>
            <a:fillRect/>
          </a:stretch>
        </p:blipFill>
        <p:spPr>
          <a:xfrm>
            <a:off x="11493500" y="12077700"/>
            <a:ext cx="381000" cy="4445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5E2A2F"/>
        </a:solidFill>
        <a:effectLst/>
      </p:bgPr>
    </p:bg>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8960" r="38680"/>
          <a:stretch>
            <a:fillRect/>
          </a:stretch>
        </p:blipFill>
        <p:spPr>
          <a:xfrm>
            <a:off x="0" y="2345"/>
            <a:ext cx="5164531" cy="6855655"/>
          </a:xfrm>
          <a:prstGeom prst="rect">
            <a:avLst/>
          </a:prstGeom>
        </p:spPr>
      </p:pic>
      <p:sp>
        <p:nvSpPr>
          <p:cNvPr id="13" name="文本框 12"/>
          <p:cNvSpPr txBox="1"/>
          <p:nvPr/>
        </p:nvSpPr>
        <p:spPr>
          <a:xfrm>
            <a:off x="5493715" y="2046428"/>
            <a:ext cx="6313018" cy="3905043"/>
          </a:xfrm>
          <a:prstGeom prst="rect">
            <a:avLst/>
          </a:prstGeom>
          <a:noFill/>
        </p:spPr>
        <p:txBody>
          <a:bodyPr wrap="square">
            <a:spAutoFit/>
          </a:bodyPr>
          <a:lstStyle/>
          <a:p>
            <a:pPr>
              <a:lnSpc>
                <a:spcPct val="150000"/>
              </a:lnSpc>
            </a:pPr>
            <a:r>
              <a:rPr lang="zh-CN" altLang="en-US" sz="2400">
                <a:solidFill>
                  <a:prstClr val="white"/>
                </a:solidFill>
                <a:latin typeface="微软雅黑" panose="020b0503020204020204" pitchFamily="34" charset="-122"/>
                <a:ea typeface="微软雅黑" panose="020b0503020204020204" pitchFamily="34" charset="-122"/>
              </a:rPr>
              <a:t>明确：他在</a:t>
            </a:r>
            <a:r>
              <a:rPr lang="en-US" altLang="zh-CN" sz="2400">
                <a:solidFill>
                  <a:prstClr val="white"/>
                </a:solidFill>
                <a:latin typeface="微软雅黑" panose="020b0503020204020204" pitchFamily="34" charset="-122"/>
                <a:ea typeface="微软雅黑" panose="020b0503020204020204" pitchFamily="34" charset="-122"/>
              </a:rPr>
              <a:t>70</a:t>
            </a:r>
            <a:r>
              <a:rPr lang="zh-CN" altLang="en-US" sz="2400">
                <a:solidFill>
                  <a:prstClr val="white"/>
                </a:solidFill>
                <a:latin typeface="微软雅黑" panose="020b0503020204020204" pitchFamily="34" charset="-122"/>
                <a:ea typeface="微软雅黑" panose="020b0503020204020204" pitchFamily="34" charset="-122"/>
              </a:rPr>
              <a:t>多年的革命生涯中为长期革命战争的胜利，为新中国的建立，为社会主义社会建设立下了卓越功勋。</a:t>
            </a:r>
            <a:endParaRPr lang="en-US" altLang="zh-CN" sz="240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240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2400">
                <a:solidFill>
                  <a:prstClr val="white"/>
                </a:solidFill>
                <a:latin typeface="微软雅黑" panose="020b0503020204020204" pitchFamily="34" charset="-122"/>
                <a:ea typeface="微软雅黑" panose="020b0503020204020204" pitchFamily="34" charset="-122"/>
              </a:rPr>
              <a:t>今天我们就来通过杨成武将军的这篇回忆录</a:t>
            </a:r>
            <a:r>
              <a:rPr lang="en-US" altLang="zh-CN" sz="2400">
                <a:solidFill>
                  <a:prstClr val="white"/>
                </a:solidFill>
                <a:latin typeface="微软雅黑" panose="020b0503020204020204" pitchFamily="34" charset="-122"/>
                <a:ea typeface="微软雅黑" panose="020b0503020204020204" pitchFamily="34" charset="-122"/>
              </a:rPr>
              <a:t>《</a:t>
            </a:r>
            <a:r>
              <a:rPr lang="zh-CN" altLang="en-US" sz="2400">
                <a:solidFill>
                  <a:prstClr val="white"/>
                </a:solidFill>
                <a:latin typeface="微软雅黑" panose="020b0503020204020204" pitchFamily="34" charset="-122"/>
                <a:ea typeface="微软雅黑" panose="020b0503020204020204" pitchFamily="34" charset="-122"/>
              </a:rPr>
              <a:t>长征胜利万岁</a:t>
            </a:r>
            <a:r>
              <a:rPr lang="en-US" altLang="zh-CN" sz="2400">
                <a:solidFill>
                  <a:prstClr val="white"/>
                </a:solidFill>
                <a:latin typeface="微软雅黑" panose="020b0503020204020204" pitchFamily="34" charset="-122"/>
                <a:ea typeface="微软雅黑" panose="020b0503020204020204" pitchFamily="34" charset="-122"/>
              </a:rPr>
              <a:t>》</a:t>
            </a:r>
            <a:r>
              <a:rPr lang="zh-CN" altLang="en-US" sz="2400">
                <a:solidFill>
                  <a:prstClr val="white"/>
                </a:solidFill>
                <a:latin typeface="微软雅黑" panose="020b0503020204020204" pitchFamily="34" charset="-122"/>
                <a:ea typeface="微软雅黑" panose="020b0503020204020204" pitchFamily="34" charset="-122"/>
              </a:rPr>
              <a:t>，来感受长征胜利给他带来的激动与兴奋。</a:t>
            </a:r>
            <a:endParaRPr lang="zh-CN" altLang="en-US" sz="2400">
              <a:latin typeface="微软雅黑" panose="020b0503020204020204" pitchFamily="34" charset="-122"/>
              <a:ea typeface="微软雅黑" panose="020b0503020204020204" pitchFamily="34" charset="-122"/>
            </a:endParaRPr>
          </a:p>
        </p:txBody>
      </p:sp>
      <p:sp>
        <p:nvSpPr>
          <p:cNvPr id="10" name="文本框 9"/>
          <p:cNvSpPr txBox="1"/>
          <p:nvPr/>
        </p:nvSpPr>
        <p:spPr>
          <a:xfrm>
            <a:off x="5493715" y="1189742"/>
            <a:ext cx="5442509" cy="461665"/>
          </a:xfrm>
          <a:prstGeom prst="rect">
            <a:avLst/>
          </a:prstGeom>
          <a:noFill/>
        </p:spPr>
        <p:txBody>
          <a:bodyPr wrap="square" rtlCol="0">
            <a:spAutoFit/>
          </a:bodyPr>
          <a:lstStyle/>
          <a:p>
            <a:pPr marL="342900" indent="-342900">
              <a:buFont typeface="Wingdings" panose="05000000000000000000" pitchFamily="2" charset="2"/>
              <a:buChar char="Ø"/>
            </a:pPr>
            <a:r>
              <a:rPr lang="zh-CN" altLang="en-US" sz="2400">
                <a:solidFill>
                  <a:prstClr val="white"/>
                </a:solidFill>
                <a:latin typeface="微软雅黑" panose="020b0503020204020204" pitchFamily="34" charset="-122"/>
                <a:ea typeface="微软雅黑" panose="020b0503020204020204" pitchFamily="34" charset="-122"/>
              </a:rPr>
              <a:t>铜像因何而立呢？</a:t>
            </a:r>
            <a:endParaRPr lang="zh-CN" altLang="en-US" sz="240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1" y="838632"/>
            <a:ext cx="12191999" cy="5180736"/>
          </a:xfrm>
          <a:prstGeom prst="rect">
            <a:avLst/>
          </a:prstGeom>
          <a:solidFill>
            <a:schemeClr val="tx1">
              <a:lumMod val="85000"/>
              <a:lumOff val="1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05399" y="1747995"/>
            <a:ext cx="1415772" cy="461665"/>
          </a:xfrm>
          <a:prstGeom prst="rect">
            <a:avLst/>
          </a:prstGeom>
        </p:spPr>
        <p:txBody>
          <a:bodyPr wrap="square">
            <a:spAutoFit/>
          </a:bodyPr>
          <a:lstStyle/>
          <a:p>
            <a:r>
              <a:rPr lang="zh-CN" altLang="en-US" sz="2400">
                <a:solidFill>
                  <a:srgbClr val="FFFFFF"/>
                </a:solidFill>
                <a:latin typeface="微软雅黑" panose="020b0503020204020204" pitchFamily="34" charset="-122"/>
                <a:ea typeface="微软雅黑" panose="020b0503020204020204" pitchFamily="34" charset="-122"/>
              </a:rPr>
              <a:t>学习目标</a:t>
            </a:r>
            <a:endParaRPr lang="zh-CN" altLang="en-US" sz="2400" i="0">
              <a:solidFill>
                <a:srgbClr val="FFFFFF"/>
              </a:solidFill>
              <a:effectLst/>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597622" y="1747995"/>
            <a:ext cx="307777" cy="461665"/>
          </a:xfrm>
          <a:prstGeom prst="rect">
            <a:avLst/>
          </a:prstGeom>
        </p:spPr>
      </p:pic>
      <p:pic>
        <p:nvPicPr>
          <p:cNvPr id="6" name="图片 5"/>
          <p:cNvPicPr>
            <a:picLocks noChangeAspect="1"/>
          </p:cNvPicPr>
          <p:nvPr/>
        </p:nvPicPr>
        <p:blipFill>
          <a:blip r:embed="rId3"/>
          <a:stretch>
            <a:fillRect/>
          </a:stretch>
        </p:blipFill>
        <p:spPr>
          <a:xfrm>
            <a:off x="2321171" y="1747995"/>
            <a:ext cx="307777" cy="468642"/>
          </a:xfrm>
          <a:prstGeom prst="rect">
            <a:avLst/>
          </a:prstGeom>
        </p:spPr>
      </p:pic>
      <p:sp>
        <p:nvSpPr>
          <p:cNvPr id="7" name="矩形 6"/>
          <p:cNvSpPr/>
          <p:nvPr/>
        </p:nvSpPr>
        <p:spPr>
          <a:xfrm>
            <a:off x="597622" y="2658282"/>
            <a:ext cx="11377360" cy="2243050"/>
          </a:xfrm>
          <a:prstGeom prst="rect">
            <a:avLst/>
          </a:prstGeom>
        </p:spPr>
        <p:txBody>
          <a:bodyPr wrap="square" lIns="0">
            <a:spAutoFit/>
          </a:bodyPr>
          <a:lstStyle/>
          <a:p>
            <a:pPr algn="just">
              <a:lnSpc>
                <a:spcPct val="150000"/>
              </a:lnSpc>
            </a:pPr>
            <a:r>
              <a:rPr lang="en-US" altLang="zh-CN" sz="2400">
                <a:solidFill>
                  <a:schemeClr val="bg1"/>
                </a:solidFill>
                <a:latin typeface="微软雅黑" panose="020b0503020204020204" pitchFamily="34" charset="-122"/>
                <a:ea typeface="微软雅黑" panose="020b0503020204020204" pitchFamily="34" charset="-122"/>
              </a:rPr>
              <a:t>1.</a:t>
            </a:r>
            <a:r>
              <a:rPr lang="zh-CN" altLang="en-US" sz="2400">
                <a:solidFill>
                  <a:schemeClr val="bg1"/>
                </a:solidFill>
                <a:latin typeface="微软雅黑" panose="020b0503020204020204" pitchFamily="34" charset="-122"/>
                <a:ea typeface="微软雅黑" panose="020b0503020204020204" pitchFamily="34" charset="-122"/>
              </a:rPr>
              <a:t>了解作者杨成武以及长征的背景。</a:t>
            </a:r>
            <a:endParaRPr lang="en-US" altLang="zh-CN" sz="2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2400">
                <a:solidFill>
                  <a:schemeClr val="bg1"/>
                </a:solidFill>
                <a:latin typeface="微软雅黑" panose="020b0503020204020204" pitchFamily="34" charset="-122"/>
                <a:ea typeface="微软雅黑" panose="020b0503020204020204" pitchFamily="34" charset="-122"/>
              </a:rPr>
              <a:t>2.</a:t>
            </a:r>
            <a:r>
              <a:rPr lang="zh-CN" altLang="en-US" sz="2400">
                <a:solidFill>
                  <a:schemeClr val="bg1"/>
                </a:solidFill>
                <a:latin typeface="微软雅黑" panose="020b0503020204020204" pitchFamily="34" charset="-122"/>
                <a:ea typeface="微软雅黑" panose="020b0503020204020204" pitchFamily="34" charset="-122"/>
              </a:rPr>
              <a:t>学习综合运用描写、记叙、议论、抒情等多种表达方式的写法。</a:t>
            </a:r>
            <a:endParaRPr lang="en-US" altLang="zh-CN" sz="2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2400">
                <a:solidFill>
                  <a:schemeClr val="bg1"/>
                </a:solidFill>
                <a:latin typeface="微软雅黑" panose="020b0503020204020204" pitchFamily="34" charset="-122"/>
                <a:ea typeface="微软雅黑" panose="020b0503020204020204" pitchFamily="34" charset="-122"/>
              </a:rPr>
              <a:t>3.</a:t>
            </a:r>
            <a:r>
              <a:rPr lang="zh-CN" altLang="en-US" sz="2400">
                <a:solidFill>
                  <a:schemeClr val="bg1"/>
                </a:solidFill>
                <a:latin typeface="微软雅黑" panose="020b0503020204020204" pitchFamily="34" charset="-122"/>
                <a:ea typeface="微软雅黑" panose="020b0503020204020204" pitchFamily="34" charset="-122"/>
              </a:rPr>
              <a:t>赏析的场面描写与人物描写的手法，并体会其表达效果，学习本文思路清晰的写法。</a:t>
            </a:r>
            <a:endParaRPr lang="en-US" altLang="zh-CN" sz="240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2400">
                <a:solidFill>
                  <a:schemeClr val="bg1"/>
                </a:solidFill>
                <a:latin typeface="微软雅黑" panose="020b0503020204020204" pitchFamily="34" charset="-122"/>
                <a:ea typeface="微软雅黑" panose="020b0503020204020204" pitchFamily="34" charset="-122"/>
              </a:rPr>
              <a:t>4.</a:t>
            </a:r>
            <a:r>
              <a:rPr lang="zh-CN" altLang="en-US" sz="2400">
                <a:solidFill>
                  <a:schemeClr val="bg1"/>
                </a:solidFill>
                <a:latin typeface="微软雅黑" panose="020b0503020204020204" pitchFamily="34" charset="-122"/>
                <a:ea typeface="微软雅黑" panose="020b0503020204020204" pitchFamily="34" charset="-122"/>
              </a:rPr>
              <a:t>探讨长征精神的现实意义。</a:t>
            </a:r>
            <a:endParaRPr lang="zh-CN" altLang="en-US" sz="24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grayscl/>
            <a:extLst>
              <a:ext uri="{28A0092B-C50C-407E-A947-70E740481C1C}">
                <a14:useLocalDpi xmlns:a14="http://schemas.microsoft.com/office/drawing/2010/main" val="0"/>
              </a:ext>
            </a:extLst>
          </a:blip>
          <a:srcRect l="24060" t="18667" r="33520" b="23307"/>
          <a:stretch>
            <a:fillRect/>
          </a:stretch>
        </p:blipFill>
        <p:spPr>
          <a:xfrm>
            <a:off x="6229542" y="1519692"/>
            <a:ext cx="5171847" cy="3979469"/>
          </a:xfrm>
          <a:prstGeom prst="rect">
            <a:avLst/>
          </a:prstGeom>
        </p:spPr>
      </p:pic>
      <p:sp>
        <p:nvSpPr>
          <p:cNvPr id="23" name="任意多边形: 形状 22"/>
          <p:cNvSpPr/>
          <p:nvPr/>
        </p:nvSpPr>
        <p:spPr>
          <a:xfrm>
            <a:off x="4691279" y="1142962"/>
            <a:ext cx="6764121" cy="4732931"/>
          </a:xfrm>
          <a:custGeom>
            <a:gdLst>
              <a:gd name="connsiteX0" fmla="*/ 1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1 w 12192000"/>
              <a:gd name="connsiteY4" fmla="*/ 0 h 6858000"/>
              <a:gd name="connsiteX5" fmla="*/ 8662461 w 12192000"/>
              <a:gd name="connsiteY5" fmla="*/ 405534 h 6858000"/>
              <a:gd name="connsiteX6" fmla="*/ 8410895 w 12192000"/>
              <a:gd name="connsiteY6" fmla="*/ 553363 h 6858000"/>
              <a:gd name="connsiteX7" fmla="*/ 7752499 w 12192000"/>
              <a:gd name="connsiteY7" fmla="*/ 752627 h 6858000"/>
              <a:gd name="connsiteX8" fmla="*/ 6747442 w 12192000"/>
              <a:gd name="connsiteY8" fmla="*/ 1227768 h 6858000"/>
              <a:gd name="connsiteX9" fmla="*/ 5176664 w 12192000"/>
              <a:gd name="connsiteY9" fmla="*/ 2006482 h 6858000"/>
              <a:gd name="connsiteX10" fmla="*/ 4456850 w 12192000"/>
              <a:gd name="connsiteY10" fmla="*/ 2851650 h 6858000"/>
              <a:gd name="connsiteX11" fmla="*/ 4455640 w 12192000"/>
              <a:gd name="connsiteY11" fmla="*/ 2967829 h 6858000"/>
              <a:gd name="connsiteX12" fmla="*/ 4390632 w 12192000"/>
              <a:gd name="connsiteY12" fmla="*/ 3208099 h 6858000"/>
              <a:gd name="connsiteX13" fmla="*/ 4421927 w 12192000"/>
              <a:gd name="connsiteY13" fmla="*/ 3204142 h 6858000"/>
              <a:gd name="connsiteX14" fmla="*/ 4426726 w 12192000"/>
              <a:gd name="connsiteY14" fmla="*/ 3493600 h 6858000"/>
              <a:gd name="connsiteX15" fmla="*/ 4692730 w 12192000"/>
              <a:gd name="connsiteY15" fmla="*/ 3459970 h 6858000"/>
              <a:gd name="connsiteX16" fmla="*/ 4660226 w 12192000"/>
              <a:gd name="connsiteY16" fmla="*/ 3580105 h 6858000"/>
              <a:gd name="connsiteX17" fmla="*/ 4754110 w 12192000"/>
              <a:gd name="connsiteY17" fmla="*/ 3568236 h 6858000"/>
              <a:gd name="connsiteX18" fmla="*/ 4687892 w 12192000"/>
              <a:gd name="connsiteY18" fmla="*/ 3924684 h 6858000"/>
              <a:gd name="connsiteX19" fmla="*/ 4797423 w 12192000"/>
              <a:gd name="connsiteY19" fmla="*/ 3910837 h 6858000"/>
              <a:gd name="connsiteX20" fmla="*/ 4717977 w 12192000"/>
              <a:gd name="connsiteY20" fmla="*/ 4036906 h 6858000"/>
              <a:gd name="connsiteX21" fmla="*/ 4754072 w 12192000"/>
              <a:gd name="connsiteY21" fmla="*/ 4322407 h 6858000"/>
              <a:gd name="connsiteX22" fmla="*/ 5050162 w 12192000"/>
              <a:gd name="connsiteY22" fmla="*/ 4400999 h 6858000"/>
              <a:gd name="connsiteX23" fmla="*/ 4882840 w 12192000"/>
              <a:gd name="connsiteY23" fmla="*/ 4712217 h 6858000"/>
              <a:gd name="connsiteX24" fmla="*/ 5183730 w 12192000"/>
              <a:gd name="connsiteY24" fmla="*/ 5080266 h 6858000"/>
              <a:gd name="connsiteX25" fmla="*/ 5310080 w 12192000"/>
              <a:gd name="connsiteY25" fmla="*/ 5702433 h 6858000"/>
              <a:gd name="connsiteX26" fmla="*/ 6207986 w 12192000"/>
              <a:gd name="connsiteY26" fmla="*/ 5762954 h 6858000"/>
              <a:gd name="connsiteX27" fmla="*/ 6951837 w 12192000"/>
              <a:gd name="connsiteY27" fmla="*/ 5610899 h 6858000"/>
              <a:gd name="connsiteX28" fmla="*/ 8242136 w 12192000"/>
              <a:gd name="connsiteY28" fmla="*/ 5505785 h 6858000"/>
              <a:gd name="connsiteX29" fmla="*/ 9081081 w 12192000"/>
              <a:gd name="connsiteY29" fmla="*/ 5225683 h 6858000"/>
              <a:gd name="connsiteX30" fmla="*/ 11097241 w 12192000"/>
              <a:gd name="connsiteY30" fmla="*/ 3694510 h 6858000"/>
              <a:gd name="connsiteX31" fmla="*/ 11545042 w 12192000"/>
              <a:gd name="connsiteY31" fmla="*/ 2709691 h 6858000"/>
              <a:gd name="connsiteX32" fmla="*/ 10696459 w 12192000"/>
              <a:gd name="connsiteY32" fmla="*/ 3165050 h 6858000"/>
              <a:gd name="connsiteX33" fmla="*/ 10744610 w 12192000"/>
              <a:gd name="connsiteY33" fmla="*/ 3042936 h 6858000"/>
              <a:gd name="connsiteX34" fmla="*/ 10706096 w 12192000"/>
              <a:gd name="connsiteY34" fmla="*/ 2989793 h 6858000"/>
              <a:gd name="connsiteX35" fmla="*/ 10749449 w 12192000"/>
              <a:gd name="connsiteY35" fmla="*/ 2578223 h 6858000"/>
              <a:gd name="connsiteX36" fmla="*/ 10696497 w 12192000"/>
              <a:gd name="connsiteY36" fmla="*/ 2410880 h 6858000"/>
              <a:gd name="connsiteX37" fmla="*/ 11964006 w 12192000"/>
              <a:gd name="connsiteY37" fmla="*/ 742302 h 6858000"/>
              <a:gd name="connsiteX38" fmla="*/ 11861693 w 12192000"/>
              <a:gd name="connsiteY38" fmla="*/ 813249 h 6858000"/>
              <a:gd name="connsiteX39" fmla="*/ 11309200 w 12192000"/>
              <a:gd name="connsiteY39" fmla="*/ 1347200 h 6858000"/>
              <a:gd name="connsiteX40" fmla="*/ 11918274 w 12192000"/>
              <a:gd name="connsiteY40" fmla="*/ 632058 h 6858000"/>
              <a:gd name="connsiteX41" fmla="*/ 11113003 w 12192000"/>
              <a:gd name="connsiteY41" fmla="*/ 1430018 h 6858000"/>
              <a:gd name="connsiteX42" fmla="*/ 10540063 w 12192000"/>
              <a:gd name="connsiteY42" fmla="*/ 1676490 h 6858000"/>
              <a:gd name="connsiteX43" fmla="*/ 11125060 w 12192000"/>
              <a:gd name="connsiteY43" fmla="*/ 1022404 h 6858000"/>
              <a:gd name="connsiteX44" fmla="*/ 11117842 w 12192000"/>
              <a:gd name="connsiteY44" fmla="*/ 965304 h 6858000"/>
              <a:gd name="connsiteX45" fmla="*/ 10549700 w 12192000"/>
              <a:gd name="connsiteY45" fmla="*/ 1501233 h 6858000"/>
              <a:gd name="connsiteX46" fmla="*/ 11174421 w 12192000"/>
              <a:gd name="connsiteY46" fmla="*/ 784112 h 6858000"/>
              <a:gd name="connsiteX47" fmla="*/ 10684517 w 12192000"/>
              <a:gd name="connsiteY47" fmla="*/ 1310151 h 6858000"/>
              <a:gd name="connsiteX48" fmla="*/ 10141661 w 12192000"/>
              <a:gd name="connsiteY48" fmla="*/ 1668845 h 6858000"/>
              <a:gd name="connsiteX49" fmla="*/ 10181384 w 12192000"/>
              <a:gd name="connsiteY49" fmla="*/ 1605811 h 6858000"/>
              <a:gd name="connsiteX50" fmla="*/ 9882876 w 12192000"/>
              <a:gd name="connsiteY50" fmla="*/ 1759575 h 6858000"/>
              <a:gd name="connsiteX51" fmla="*/ 9878075 w 12192000"/>
              <a:gd name="connsiteY51" fmla="*/ 1470118 h 6858000"/>
              <a:gd name="connsiteX52" fmla="*/ 9846780 w 12192000"/>
              <a:gd name="connsiteY52" fmla="*/ 1474075 h 6858000"/>
              <a:gd name="connsiteX53" fmla="*/ 9720392 w 12192000"/>
              <a:gd name="connsiteY53" fmla="*/ 1606079 h 6858000"/>
              <a:gd name="connsiteX54" fmla="*/ 9479673 w 12192000"/>
              <a:gd name="connsiteY54" fmla="*/ 1462473 h 6858000"/>
              <a:gd name="connsiteX55" fmla="*/ 9183584 w 12192000"/>
              <a:gd name="connsiteY55" fmla="*/ 1383881 h 6858000"/>
              <a:gd name="connsiteX56" fmla="*/ 9216089 w 12192000"/>
              <a:gd name="connsiteY56" fmla="*/ 1263746 h 6858000"/>
              <a:gd name="connsiteX57" fmla="*/ 9075263 w 12192000"/>
              <a:gd name="connsiteY57" fmla="*/ 1281549 h 6858000"/>
              <a:gd name="connsiteX58" fmla="*/ 9139061 w 12192000"/>
              <a:gd name="connsiteY58" fmla="*/ 1157458 h 6858000"/>
              <a:gd name="connsiteX59" fmla="*/ 8871847 w 12192000"/>
              <a:gd name="connsiteY59" fmla="*/ 1307267 h 6858000"/>
              <a:gd name="connsiteX60" fmla="*/ 9046387 w 12192000"/>
              <a:gd name="connsiteY60" fmla="*/ 1053149 h 6858000"/>
              <a:gd name="connsiteX61" fmla="*/ 8740659 w 12192000"/>
              <a:gd name="connsiteY61" fmla="*/ 1149814 h 6858000"/>
              <a:gd name="connsiteX62" fmla="*/ 8852611 w 12192000"/>
              <a:gd name="connsiteY62" fmla="*/ 903609 h 6858000"/>
              <a:gd name="connsiteX63" fmla="*/ 8548092 w 12192000"/>
              <a:gd name="connsiteY63" fmla="*/ 884095 h 6858000"/>
              <a:gd name="connsiteX64" fmla="*/ 8785220 w 12192000"/>
              <a:gd name="connsiteY64" fmla="*/ 622065 h 6858000"/>
              <a:gd name="connsiteX65" fmla="*/ 8415695 w 12192000"/>
              <a:gd name="connsiteY65" fmla="*/ 842821 h 6858000"/>
              <a:gd name="connsiteX66" fmla="*/ 8487923 w 12192000"/>
              <a:gd name="connsiteY66" fmla="*/ 659651 h 6858000"/>
              <a:gd name="connsiteX67" fmla="*/ 8283298 w 12192000"/>
              <a:gd name="connsiteY67" fmla="*/ 801546 h 6858000"/>
              <a:gd name="connsiteX68" fmla="*/ 8662461 w 12192000"/>
              <a:gd name="connsiteY68" fmla="*/ 405534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2192000" h="6858000">
                <a:moveTo>
                  <a:pt x="1" y="0"/>
                </a:moveTo>
                <a:lnTo>
                  <a:pt x="12192000" y="0"/>
                </a:lnTo>
                <a:lnTo>
                  <a:pt x="12192000" y="6858000"/>
                </a:lnTo>
                <a:lnTo>
                  <a:pt x="0" y="6858000"/>
                </a:lnTo>
                <a:lnTo>
                  <a:pt x="1" y="0"/>
                </a:lnTo>
                <a:close/>
                <a:moveTo>
                  <a:pt x="8662461" y="405534"/>
                </a:moveTo>
                <a:cubicBezTo>
                  <a:pt x="8410895" y="553363"/>
                  <a:pt x="8410895" y="553363"/>
                  <a:pt x="8410895" y="553363"/>
                </a:cubicBezTo>
                <a:cubicBezTo>
                  <a:pt x="8183405" y="640137"/>
                  <a:pt x="7845173" y="856936"/>
                  <a:pt x="7752499" y="752627"/>
                </a:cubicBezTo>
                <a:cubicBezTo>
                  <a:pt x="7422696" y="910348"/>
                  <a:pt x="7051960" y="1247282"/>
                  <a:pt x="6747442" y="1227768"/>
                </a:cubicBezTo>
                <a:cubicBezTo>
                  <a:pt x="6281652" y="938579"/>
                  <a:pt x="5679797" y="1710821"/>
                  <a:pt x="5176664" y="2006482"/>
                </a:cubicBezTo>
                <a:cubicBezTo>
                  <a:pt x="4869728" y="2219325"/>
                  <a:pt x="4678331" y="2591599"/>
                  <a:pt x="4456850" y="2851650"/>
                </a:cubicBezTo>
                <a:cubicBezTo>
                  <a:pt x="4519439" y="2843738"/>
                  <a:pt x="4464068" y="2908751"/>
                  <a:pt x="4455640" y="2967829"/>
                </a:cubicBezTo>
                <a:cubicBezTo>
                  <a:pt x="4525449" y="3017016"/>
                  <a:pt x="4383413" y="3150999"/>
                  <a:pt x="4390632" y="3208099"/>
                </a:cubicBezTo>
                <a:lnTo>
                  <a:pt x="4421927" y="3204142"/>
                </a:lnTo>
                <a:cubicBezTo>
                  <a:pt x="4523029" y="3249373"/>
                  <a:pt x="4466450" y="3430565"/>
                  <a:pt x="4426726" y="3493600"/>
                </a:cubicBezTo>
                <a:cubicBezTo>
                  <a:pt x="4520610" y="3481731"/>
                  <a:pt x="4614494" y="3469861"/>
                  <a:pt x="4692730" y="3459970"/>
                </a:cubicBezTo>
                <a:cubicBezTo>
                  <a:pt x="4668655" y="3521026"/>
                  <a:pt x="4637360" y="3524983"/>
                  <a:pt x="4660226" y="3580105"/>
                </a:cubicBezTo>
                <a:cubicBezTo>
                  <a:pt x="4699949" y="3517070"/>
                  <a:pt x="4722816" y="3572192"/>
                  <a:pt x="4754110" y="3568236"/>
                </a:cubicBezTo>
                <a:cubicBezTo>
                  <a:pt x="4643370" y="3698261"/>
                  <a:pt x="4876870" y="3784767"/>
                  <a:pt x="4687892" y="3924684"/>
                </a:cubicBezTo>
                <a:cubicBezTo>
                  <a:pt x="4797423" y="3910837"/>
                  <a:pt x="4797423" y="3910837"/>
                  <a:pt x="4797423" y="3910837"/>
                </a:cubicBezTo>
                <a:cubicBezTo>
                  <a:pt x="4851585" y="3962001"/>
                  <a:pt x="4726406" y="3977827"/>
                  <a:pt x="4717977" y="4036906"/>
                </a:cubicBezTo>
                <a:cubicBezTo>
                  <a:pt x="4630103" y="4222054"/>
                  <a:pt x="4873241" y="4133303"/>
                  <a:pt x="4754072" y="4322407"/>
                </a:cubicBezTo>
                <a:cubicBezTo>
                  <a:pt x="4918973" y="4243547"/>
                  <a:pt x="4909336" y="4418803"/>
                  <a:pt x="5050162" y="4400999"/>
                </a:cubicBezTo>
                <a:cubicBezTo>
                  <a:pt x="5033305" y="4519156"/>
                  <a:pt x="4798595" y="4548829"/>
                  <a:pt x="4882840" y="4712217"/>
                </a:cubicBezTo>
                <a:cubicBezTo>
                  <a:pt x="4991162" y="4814547"/>
                  <a:pt x="5012820" y="4985848"/>
                  <a:pt x="5183730" y="5080266"/>
                </a:cubicBezTo>
                <a:cubicBezTo>
                  <a:pt x="4938173" y="5401375"/>
                  <a:pt x="5383517" y="5403085"/>
                  <a:pt x="5310080" y="5702433"/>
                </a:cubicBezTo>
                <a:cubicBezTo>
                  <a:pt x="5535151" y="5848016"/>
                  <a:pt x="5879392" y="5804496"/>
                  <a:pt x="6207986" y="5762954"/>
                </a:cubicBezTo>
                <a:cubicBezTo>
                  <a:pt x="6483628" y="5554067"/>
                  <a:pt x="6693053" y="5701629"/>
                  <a:pt x="6951837" y="5610899"/>
                </a:cubicBezTo>
                <a:cubicBezTo>
                  <a:pt x="7341811" y="5677622"/>
                  <a:pt x="7787154" y="5679333"/>
                  <a:pt x="8242136" y="5505785"/>
                </a:cubicBezTo>
                <a:cubicBezTo>
                  <a:pt x="8492493" y="5474135"/>
                  <a:pt x="8798220" y="5377470"/>
                  <a:pt x="9081081" y="5225683"/>
                </a:cubicBezTo>
                <a:cubicBezTo>
                  <a:pt x="9911597" y="5004660"/>
                  <a:pt x="10381056" y="4191142"/>
                  <a:pt x="11097241" y="3694510"/>
                </a:cubicBezTo>
                <a:cubicBezTo>
                  <a:pt x="11490843" y="3412697"/>
                  <a:pt x="11393368" y="3018930"/>
                  <a:pt x="11545042" y="2709691"/>
                </a:cubicBezTo>
                <a:cubicBezTo>
                  <a:pt x="11309123" y="2855543"/>
                  <a:pt x="10954034" y="3190499"/>
                  <a:pt x="10696459" y="3165050"/>
                </a:cubicBezTo>
                <a:cubicBezTo>
                  <a:pt x="10649517" y="3170985"/>
                  <a:pt x="10736181" y="3102015"/>
                  <a:pt x="10744610" y="3042936"/>
                </a:cubicBezTo>
                <a:cubicBezTo>
                  <a:pt x="10737391" y="2985837"/>
                  <a:pt x="10745820" y="2926758"/>
                  <a:pt x="10706096" y="2989793"/>
                </a:cubicBezTo>
                <a:cubicBezTo>
                  <a:pt x="10691658" y="2875593"/>
                  <a:pt x="10591766" y="2714184"/>
                  <a:pt x="10749449" y="2578223"/>
                </a:cubicBezTo>
                <a:cubicBezTo>
                  <a:pt x="10592975" y="2598005"/>
                  <a:pt x="10790381" y="2399009"/>
                  <a:pt x="10696497" y="2410880"/>
                </a:cubicBezTo>
                <a:cubicBezTo>
                  <a:pt x="11054004" y="1843566"/>
                  <a:pt x="11575203" y="1313571"/>
                  <a:pt x="11964006" y="742302"/>
                </a:cubicBezTo>
                <a:cubicBezTo>
                  <a:pt x="11861693" y="813249"/>
                  <a:pt x="11861693" y="813249"/>
                  <a:pt x="11861693" y="813249"/>
                </a:cubicBezTo>
                <a:cubicBezTo>
                  <a:pt x="11679935" y="1010266"/>
                  <a:pt x="11528261" y="1319506"/>
                  <a:pt x="11309200" y="1347200"/>
                </a:cubicBezTo>
                <a:cubicBezTo>
                  <a:pt x="11483738" y="1093084"/>
                  <a:pt x="11728086" y="888154"/>
                  <a:pt x="11918274" y="632058"/>
                </a:cubicBezTo>
                <a:cubicBezTo>
                  <a:pt x="11113003" y="1430018"/>
                  <a:pt x="11113003" y="1430018"/>
                  <a:pt x="11113003" y="1430018"/>
                </a:cubicBezTo>
                <a:cubicBezTo>
                  <a:pt x="10932455" y="1510857"/>
                  <a:pt x="10631527" y="1896978"/>
                  <a:pt x="10540063" y="1676490"/>
                </a:cubicBezTo>
                <a:cubicBezTo>
                  <a:pt x="10683307" y="1426329"/>
                  <a:pt x="10927655" y="1221399"/>
                  <a:pt x="11125060" y="1022404"/>
                </a:cubicBezTo>
                <a:cubicBezTo>
                  <a:pt x="11117842" y="965304"/>
                  <a:pt x="11117842" y="965304"/>
                  <a:pt x="11117842" y="965304"/>
                </a:cubicBezTo>
                <a:cubicBezTo>
                  <a:pt x="10951731" y="1160343"/>
                  <a:pt x="10754324" y="1359338"/>
                  <a:pt x="10549700" y="1501233"/>
                </a:cubicBezTo>
                <a:cubicBezTo>
                  <a:pt x="10739888" y="1245137"/>
                  <a:pt x="11078118" y="1028339"/>
                  <a:pt x="11174421" y="784112"/>
                </a:cubicBezTo>
                <a:cubicBezTo>
                  <a:pt x="10684517" y="1310151"/>
                  <a:pt x="10684517" y="1310151"/>
                  <a:pt x="10684517" y="1310151"/>
                </a:cubicBezTo>
                <a:cubicBezTo>
                  <a:pt x="10488321" y="1392968"/>
                  <a:pt x="10352294" y="1700229"/>
                  <a:pt x="10141661" y="1668845"/>
                </a:cubicBezTo>
                <a:cubicBezTo>
                  <a:pt x="10181384" y="1605811"/>
                  <a:pt x="10181384" y="1605811"/>
                  <a:pt x="10181384" y="1605811"/>
                </a:cubicBezTo>
                <a:cubicBezTo>
                  <a:pt x="9882876" y="1759575"/>
                  <a:pt x="9882876" y="1759575"/>
                  <a:pt x="9882876" y="1759575"/>
                </a:cubicBezTo>
                <a:cubicBezTo>
                  <a:pt x="9915379" y="1639440"/>
                  <a:pt x="9720392" y="1606079"/>
                  <a:pt x="9878075" y="1470118"/>
                </a:cubicBezTo>
                <a:cubicBezTo>
                  <a:pt x="9846780" y="1474075"/>
                  <a:pt x="9846780" y="1474075"/>
                  <a:pt x="9846780" y="1474075"/>
                </a:cubicBezTo>
                <a:cubicBezTo>
                  <a:pt x="9784192" y="1481987"/>
                  <a:pt x="9760116" y="1543043"/>
                  <a:pt x="9720392" y="1606079"/>
                </a:cubicBezTo>
                <a:cubicBezTo>
                  <a:pt x="9603642" y="1562826"/>
                  <a:pt x="9533834" y="1513639"/>
                  <a:pt x="9479673" y="1462473"/>
                </a:cubicBezTo>
                <a:cubicBezTo>
                  <a:pt x="9275050" y="1604369"/>
                  <a:pt x="9403856" y="1240008"/>
                  <a:pt x="9183584" y="1383881"/>
                </a:cubicBezTo>
                <a:cubicBezTo>
                  <a:pt x="9152289" y="1387837"/>
                  <a:pt x="9223308" y="1320846"/>
                  <a:pt x="9216089" y="1263746"/>
                </a:cubicBezTo>
                <a:cubicBezTo>
                  <a:pt x="9169147" y="1269681"/>
                  <a:pt x="9113777" y="1334693"/>
                  <a:pt x="9075263" y="1281549"/>
                </a:cubicBezTo>
                <a:cubicBezTo>
                  <a:pt x="9090909" y="1279572"/>
                  <a:pt x="9146280" y="1214559"/>
                  <a:pt x="9139061" y="1157458"/>
                </a:cubicBezTo>
                <a:cubicBezTo>
                  <a:pt x="9052397" y="1226428"/>
                  <a:pt x="8950084" y="1297376"/>
                  <a:pt x="8871847" y="1307267"/>
                </a:cubicBezTo>
                <a:cubicBezTo>
                  <a:pt x="8826115" y="1197022"/>
                  <a:pt x="8991016" y="1118162"/>
                  <a:pt x="9046387" y="1053149"/>
                </a:cubicBezTo>
                <a:cubicBezTo>
                  <a:pt x="9023521" y="998027"/>
                  <a:pt x="8794820" y="1200979"/>
                  <a:pt x="8740659" y="1149814"/>
                </a:cubicBezTo>
                <a:cubicBezTo>
                  <a:pt x="8852611" y="903609"/>
                  <a:pt x="8852611" y="903609"/>
                  <a:pt x="8852611" y="903609"/>
                </a:cubicBezTo>
                <a:cubicBezTo>
                  <a:pt x="8703356" y="980492"/>
                  <a:pt x="8697347" y="807213"/>
                  <a:pt x="8548092" y="884095"/>
                </a:cubicBezTo>
                <a:cubicBezTo>
                  <a:pt x="8587816" y="821061"/>
                  <a:pt x="8698557" y="691034"/>
                  <a:pt x="8785220" y="622065"/>
                </a:cubicBezTo>
                <a:cubicBezTo>
                  <a:pt x="8415695" y="842821"/>
                  <a:pt x="8415695" y="842821"/>
                  <a:pt x="8415695" y="842821"/>
                </a:cubicBezTo>
                <a:cubicBezTo>
                  <a:pt x="8424123" y="783742"/>
                  <a:pt x="8463847" y="720707"/>
                  <a:pt x="8487923" y="659651"/>
                </a:cubicBezTo>
                <a:cubicBezTo>
                  <a:pt x="8283298" y="801546"/>
                  <a:pt x="8283298" y="801546"/>
                  <a:pt x="8283298" y="801546"/>
                </a:cubicBezTo>
                <a:cubicBezTo>
                  <a:pt x="8355526" y="618376"/>
                  <a:pt x="8567369" y="533581"/>
                  <a:pt x="8662461" y="40553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21" name="矩形 20"/>
          <p:cNvSpPr/>
          <p:nvPr/>
        </p:nvSpPr>
        <p:spPr>
          <a:xfrm>
            <a:off x="1822359" y="2742503"/>
            <a:ext cx="584200" cy="584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16" name="组合 15"/>
          <p:cNvGrpSpPr/>
          <p:nvPr/>
        </p:nvGrpSpPr>
        <p:grpSpPr>
          <a:xfrm>
            <a:off x="1822359" y="2742503"/>
            <a:ext cx="1168400" cy="1168400"/>
            <a:chOff x="1435100" y="711200"/>
            <a:chExt cx="1168400" cy="1168400"/>
          </a:xfrm>
        </p:grpSpPr>
        <p:sp>
          <p:nvSpPr>
            <p:cNvPr id="9" name="矩形 8"/>
            <p:cNvSpPr/>
            <p:nvPr/>
          </p:nvSpPr>
          <p:spPr>
            <a:xfrm>
              <a:off x="1435100" y="711200"/>
              <a:ext cx="1168400" cy="1168400"/>
            </a:xfrm>
            <a:prstGeom prst="rect">
              <a:avLst/>
            </a:prstGeom>
            <a:noFill/>
            <a:ln w="31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cxnSp>
          <p:nvCxnSpPr>
            <p:cNvPr id="11" name="直接连接符 10"/>
            <p:cNvCxnSpPr/>
            <p:nvPr/>
          </p:nvCxnSpPr>
          <p:spPr>
            <a:xfrm>
              <a:off x="1435100" y="711200"/>
              <a:ext cx="1168400" cy="116840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435100" y="711200"/>
              <a:ext cx="1168400" cy="116840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9" idx="1"/>
              <a:endCxn id="9" idx="3"/>
            </p:cNvCxnSpPr>
            <p:nvPr/>
          </p:nvCxnSpPr>
          <p:spPr>
            <a:xfrm>
              <a:off x="1435100" y="1295400"/>
              <a:ext cx="1168400"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1435100" y="1295400"/>
              <a:ext cx="1168400"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 name="TextBox 25"/>
          <p:cNvSpPr txBox="1"/>
          <p:nvPr/>
        </p:nvSpPr>
        <p:spPr>
          <a:xfrm>
            <a:off x="2990759" y="3322515"/>
            <a:ext cx="3187065" cy="523220"/>
          </a:xfrm>
          <a:prstGeom prst="rect">
            <a:avLst/>
          </a:prstGeom>
          <a:noFill/>
        </p:spPr>
        <p:txBody>
          <a:bodyPr wrap="square" rtlCol="0">
            <a:spAutoFit/>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预习检查</a:t>
            </a:r>
            <a:endParaRPr kumimoji="0" lang="zh-CN" altLang="zh-CN" sz="2800" b="1" i="0" u="none" strike="noStrike" kern="1200" cap="none" spc="0" normalizeH="0" baseline="0" noProof="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 name="TextBox 25"/>
          <p:cNvSpPr txBox="1"/>
          <p:nvPr/>
        </p:nvSpPr>
        <p:spPr>
          <a:xfrm>
            <a:off x="808948" y="2843508"/>
            <a:ext cx="3187065" cy="1014730"/>
          </a:xfrm>
          <a:prstGeom prst="rect">
            <a:avLst/>
          </a:prstGeom>
          <a:noFill/>
        </p:spPr>
        <p:txBody>
          <a:bodyPr wrap="square" rtlCol="0">
            <a:spAutoFit/>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0" i="0" u="none" strike="noStrike" kern="1200" cap="none" spc="0" normalizeH="0" baseline="0" noProof="1">
                <a:ln>
                  <a:noFill/>
                </a:ln>
                <a:solidFill>
                  <a:prstClr val="black">
                    <a:lumMod val="85000"/>
                    <a:lumOff val="15000"/>
                  </a:prstClr>
                </a:solidFill>
                <a:effectLst/>
                <a:uLnTx/>
                <a:uFillTx/>
                <a:latin typeface="楷体" panose="02010609060101010101" pitchFamily="49" charset="-122"/>
                <a:ea typeface="楷体" panose="02010609060101010101" pitchFamily="49" charset="-122"/>
                <a:sym typeface="微软雅黑" panose="020b0503020204020204" pitchFamily="34" charset="-122"/>
              </a:rPr>
              <a:t>贰</a:t>
            </a:r>
            <a:endParaRPr kumimoji="0" lang="en-US" altLang="zh-CN" sz="6000" b="0" i="0" u="none" strike="noStrike" kern="1200" cap="none" spc="0" normalizeH="0" baseline="0" noProof="1">
              <a:ln>
                <a:noFill/>
              </a:ln>
              <a:solidFill>
                <a:prstClr val="black">
                  <a:lumMod val="85000"/>
                  <a:lumOff val="15000"/>
                </a:prstClr>
              </a:solidFill>
              <a:effectLst/>
              <a:uLnTx/>
              <a:uFillTx/>
              <a:latin typeface="楷体" panose="02010609060101010101" pitchFamily="49" charset="-122"/>
              <a:ea typeface="楷体" panose="02010609060101010101" pitchFamily="49" charset="-122"/>
              <a:sym typeface="微软雅黑" panose="020b0503020204020204" pitchFamily="34" charset="-122"/>
            </a:endParaRPr>
          </a:p>
        </p:txBody>
      </p:sp>
      <p:cxnSp>
        <p:nvCxnSpPr>
          <p:cNvPr id="19" name="直接连接符 18"/>
          <p:cNvCxnSpPr/>
          <p:nvPr/>
        </p:nvCxnSpPr>
        <p:spPr>
          <a:xfrm>
            <a:off x="4048401" y="3936991"/>
            <a:ext cx="2127130"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80279" y="3861773"/>
            <a:ext cx="2127130" cy="0"/>
          </a:xfrm>
          <a:prstGeom prst="line">
            <a:avLst/>
          </a:prstGeom>
          <a:ln>
            <a:solidFill>
              <a:schemeClr val="tx1">
                <a:lumMod val="65000"/>
                <a:lumOff val="35000"/>
                <a:alpha val="51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0" name="组合 39"/>
          <p:cNvGrpSpPr/>
          <p:nvPr/>
        </p:nvGrpSpPr>
        <p:grpSpPr>
          <a:xfrm>
            <a:off x="1060709" y="1470357"/>
            <a:ext cx="10365636" cy="5093355"/>
            <a:chOff x="5520831" y="1422355"/>
            <a:chExt cx="1778064" cy="1153867"/>
          </a:xfrm>
        </p:grpSpPr>
        <p:sp>
          <p:nvSpPr>
            <p:cNvPr id="33" name="文本框 32"/>
            <p:cNvSpPr txBox="1"/>
            <p:nvPr/>
          </p:nvSpPr>
          <p:spPr>
            <a:xfrm>
              <a:off x="5779306" y="1488515"/>
              <a:ext cx="1433231" cy="1087707"/>
            </a:xfrm>
            <a:prstGeom prst="rect">
              <a:avLst/>
            </a:prstGeom>
            <a:noFill/>
          </p:spPr>
          <p:txBody>
            <a:bodyPr wrap="square" lIns="0" tIns="0" rIns="0" bIns="0"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pPr>
                <a:lnSpc>
                  <a:spcPct val="150000"/>
                </a:lnSpc>
              </a:pPr>
              <a:r>
                <a:rPr lang="zh-CN" altLang="en-US" sz="2400">
                  <a:solidFill>
                    <a:srgbClr val="B44239"/>
                  </a:solidFill>
                </a:rPr>
                <a:t>沸</a:t>
              </a:r>
              <a:r>
                <a:rPr lang="zh-CN" altLang="en-US" sz="2400">
                  <a:solidFill>
                    <a:schemeClr val="tx1">
                      <a:lumMod val="85000"/>
                      <a:lumOff val="15000"/>
                    </a:schemeClr>
                  </a:solidFill>
                </a:rPr>
                <a:t>腾                               </a:t>
              </a:r>
              <a:endParaRPr lang="en-US" altLang="zh-CN" sz="2400">
                <a:solidFill>
                  <a:schemeClr val="tx1">
                    <a:lumMod val="85000"/>
                    <a:lumOff val="15000"/>
                  </a:schemeClr>
                </a:solidFill>
              </a:endParaRPr>
            </a:p>
            <a:p>
              <a:pPr>
                <a:lnSpc>
                  <a:spcPct val="150000"/>
                </a:lnSpc>
              </a:pPr>
              <a:r>
                <a:rPr lang="zh-CN" altLang="en-US" sz="2400">
                  <a:solidFill>
                    <a:srgbClr val="B44239"/>
                  </a:solidFill>
                </a:rPr>
                <a:t>跋</a:t>
              </a:r>
              <a:r>
                <a:rPr lang="zh-CN" altLang="en-US" sz="2400">
                  <a:solidFill>
                    <a:schemeClr val="tx1">
                      <a:lumMod val="85000"/>
                      <a:lumOff val="15000"/>
                    </a:schemeClr>
                  </a:solidFill>
                </a:rPr>
                <a:t>涉</a:t>
              </a:r>
              <a:endParaRPr lang="en-US" altLang="zh-CN" sz="2400">
                <a:solidFill>
                  <a:schemeClr val="tx1">
                    <a:lumMod val="85000"/>
                    <a:lumOff val="15000"/>
                  </a:schemeClr>
                </a:solidFill>
              </a:endParaRPr>
            </a:p>
            <a:p>
              <a:pPr>
                <a:lnSpc>
                  <a:spcPct val="150000"/>
                </a:lnSpc>
              </a:pPr>
              <a:r>
                <a:rPr lang="zh-CN" altLang="en-US" sz="2400">
                  <a:solidFill>
                    <a:srgbClr val="B44239"/>
                  </a:solidFill>
                </a:rPr>
                <a:t>窑</a:t>
              </a:r>
              <a:r>
                <a:rPr lang="zh-CN" altLang="en-US" sz="2400">
                  <a:solidFill>
                    <a:schemeClr val="tx1">
                      <a:lumMod val="85000"/>
                      <a:lumOff val="15000"/>
                    </a:schemeClr>
                  </a:solidFill>
                </a:rPr>
                <a:t>洞</a:t>
              </a:r>
              <a:endParaRPr lang="en-US" altLang="zh-CN" sz="2400">
                <a:solidFill>
                  <a:schemeClr val="tx1">
                    <a:lumMod val="85000"/>
                    <a:lumOff val="15000"/>
                  </a:schemeClr>
                </a:solidFill>
              </a:endParaRPr>
            </a:p>
            <a:p>
              <a:pPr>
                <a:lnSpc>
                  <a:spcPct val="150000"/>
                </a:lnSpc>
              </a:pPr>
              <a:r>
                <a:rPr lang="zh-CN" altLang="en-US" sz="2400">
                  <a:solidFill>
                    <a:srgbClr val="B44239"/>
                  </a:solidFill>
                </a:rPr>
                <a:t>给</a:t>
              </a:r>
              <a:r>
                <a:rPr lang="zh-CN" altLang="en-US" sz="2400">
                  <a:solidFill>
                    <a:schemeClr val="tx1">
                      <a:lumMod val="85000"/>
                      <a:lumOff val="15000"/>
                    </a:schemeClr>
                  </a:solidFill>
                </a:rPr>
                <a:t>养</a:t>
              </a:r>
              <a:endParaRPr lang="en-US" altLang="zh-CN" sz="2400">
                <a:solidFill>
                  <a:schemeClr val="tx1">
                    <a:lumMod val="85000"/>
                    <a:lumOff val="15000"/>
                  </a:schemeClr>
                </a:solidFill>
              </a:endParaRPr>
            </a:p>
            <a:p>
              <a:pPr>
                <a:lnSpc>
                  <a:spcPct val="150000"/>
                </a:lnSpc>
              </a:pPr>
              <a:r>
                <a:rPr lang="zh-CN" altLang="en-US" sz="2400">
                  <a:solidFill>
                    <a:srgbClr val="B44239"/>
                  </a:solidFill>
                </a:rPr>
                <a:t>迂</a:t>
              </a:r>
              <a:r>
                <a:rPr lang="zh-CN" altLang="en-US" sz="2400">
                  <a:solidFill>
                    <a:schemeClr val="tx1">
                      <a:lumMod val="85000"/>
                      <a:lumOff val="15000"/>
                    </a:schemeClr>
                  </a:solidFill>
                </a:rPr>
                <a:t>回</a:t>
              </a:r>
              <a:endParaRPr lang="en-US" altLang="zh-CN" sz="2400">
                <a:solidFill>
                  <a:schemeClr val="tx1">
                    <a:lumMod val="85000"/>
                    <a:lumOff val="15000"/>
                  </a:schemeClr>
                </a:solidFill>
              </a:endParaRPr>
            </a:p>
            <a:p>
              <a:pPr>
                <a:lnSpc>
                  <a:spcPct val="150000"/>
                </a:lnSpc>
              </a:pPr>
              <a:r>
                <a:rPr lang="zh-CN" altLang="en-US" sz="2400">
                  <a:solidFill>
                    <a:schemeClr val="tx1">
                      <a:lumMod val="85000"/>
                      <a:lumOff val="15000"/>
                    </a:schemeClr>
                  </a:solidFill>
                </a:rPr>
                <a:t>雷</a:t>
              </a:r>
              <a:r>
                <a:rPr lang="zh-CN" altLang="en-US" sz="2400">
                  <a:solidFill>
                    <a:srgbClr val="B44239"/>
                  </a:solidFill>
                </a:rPr>
                <a:t>霆</a:t>
              </a:r>
              <a:endParaRPr lang="en-US" altLang="zh-CN" sz="2400">
                <a:solidFill>
                  <a:srgbClr val="B44239"/>
                </a:solidFill>
              </a:endParaRPr>
            </a:p>
            <a:p>
              <a:pPr>
                <a:lnSpc>
                  <a:spcPct val="150000"/>
                </a:lnSpc>
              </a:pPr>
              <a:r>
                <a:rPr lang="zh-CN" altLang="en-US" sz="2400">
                  <a:solidFill>
                    <a:schemeClr val="tx1">
                      <a:lumMod val="85000"/>
                      <a:lumOff val="15000"/>
                    </a:schemeClr>
                  </a:solidFill>
                </a:rPr>
                <a:t>马</a:t>
              </a:r>
              <a:r>
                <a:rPr lang="zh-CN" altLang="en-US" sz="2400">
                  <a:solidFill>
                    <a:srgbClr val="B44239"/>
                  </a:solidFill>
                </a:rPr>
                <a:t>镫</a:t>
              </a:r>
              <a:endParaRPr lang="en-US" altLang="zh-CN" sz="2400">
                <a:solidFill>
                  <a:srgbClr val="B44239"/>
                </a:solidFill>
              </a:endParaRPr>
            </a:p>
            <a:p>
              <a:pPr>
                <a:lnSpc>
                  <a:spcPct val="150000"/>
                </a:lnSpc>
              </a:pPr>
              <a:r>
                <a:rPr lang="zh-CN" altLang="en-US" sz="2400">
                  <a:solidFill>
                    <a:schemeClr val="tx1">
                      <a:lumMod val="85000"/>
                      <a:lumOff val="15000"/>
                    </a:schemeClr>
                  </a:solidFill>
                </a:rPr>
                <a:t>马</a:t>
              </a:r>
              <a:r>
                <a:rPr lang="zh-CN" altLang="en-US" sz="2400">
                  <a:solidFill>
                    <a:srgbClr val="B44239"/>
                  </a:solidFill>
                </a:rPr>
                <a:t>嘶</a:t>
              </a:r>
              <a:endParaRPr lang="en-US" altLang="zh-CN" sz="2400">
                <a:solidFill>
                  <a:srgbClr val="B44239"/>
                </a:solidFill>
              </a:endParaRPr>
            </a:p>
            <a:p>
              <a:endParaRPr lang="en-US" altLang="zh-CN" sz="2400">
                <a:solidFill>
                  <a:schemeClr val="tx1">
                    <a:lumMod val="85000"/>
                    <a:lumOff val="15000"/>
                  </a:schemeClr>
                </a:solidFill>
              </a:endParaRPr>
            </a:p>
          </p:txBody>
        </p:sp>
        <p:sp>
          <p:nvSpPr>
            <p:cNvPr id="34" name="矩形: 圆角 33"/>
            <p:cNvSpPr/>
            <p:nvPr/>
          </p:nvSpPr>
          <p:spPr>
            <a:xfrm>
              <a:off x="5520831" y="1422355"/>
              <a:ext cx="1778064" cy="1108674"/>
            </a:xfrm>
            <a:prstGeom prst="roundRect">
              <a:avLst>
                <a:gd name="adj" fmla="val 1254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latin typeface="微软雅黑" panose="020b0503020204020204" pitchFamily="34" charset="-122"/>
                <a:ea typeface="微软雅黑" panose="020b0503020204020204" pitchFamily="34" charset="-122"/>
              </a:endParaRPr>
            </a:p>
          </p:txBody>
        </p:sp>
      </p:grpSp>
      <p:sp>
        <p:nvSpPr>
          <p:cNvPr id="2" name="TextBox 9"/>
          <p:cNvSpPr txBox="1"/>
          <p:nvPr/>
        </p:nvSpPr>
        <p:spPr>
          <a:xfrm>
            <a:off x="668958" y="379403"/>
            <a:ext cx="1808508"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预习检查</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字音</a:t>
            </a:r>
            <a:endParaRPr lang="zh-CN" altLang="en-US" sz="1800" b="1">
              <a:latin typeface="微软雅黑" panose="020b0503020204020204" pitchFamily="34" charset="-122"/>
              <a:ea typeface="微软雅黑" panose="020b0503020204020204" pitchFamily="34" charset="-122"/>
            </a:endParaRPr>
          </a:p>
        </p:txBody>
      </p:sp>
      <p:sp>
        <p:nvSpPr>
          <p:cNvPr id="4" name="矩形 3"/>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贰</a:t>
            </a:r>
            <a:endParaRPr lang="zh-CN" altLang="en-US" sz="1300" b="1">
              <a:latin typeface="微软雅黑" panose="020b0503020204020204" pitchFamily="34" charset="-122"/>
              <a:ea typeface="微软雅黑" panose="020b0503020204020204" pitchFamily="34" charset="-122"/>
            </a:endParaRPr>
          </a:p>
        </p:txBody>
      </p:sp>
      <p:sp>
        <p:nvSpPr>
          <p:cNvPr id="24" name="文本框 23"/>
          <p:cNvSpPr txBox="1"/>
          <p:nvPr/>
        </p:nvSpPr>
        <p:spPr>
          <a:xfrm>
            <a:off x="4043571" y="1687769"/>
            <a:ext cx="6762902" cy="4459041"/>
          </a:xfrm>
          <a:prstGeom prst="rect">
            <a:avLst/>
          </a:prstGeom>
          <a:noFill/>
        </p:spPr>
        <p:txBody>
          <a:bodyPr wrap="square">
            <a:spAutoFit/>
          </a:bodyPr>
          <a:lstStyle/>
          <a:p>
            <a:pPr>
              <a:lnSpc>
                <a:spcPct val="150000"/>
              </a:lnSpc>
            </a:pPr>
            <a:r>
              <a:rPr lang="en-US" altLang="zh-CN" sz="2400" b="1" i="0" u="none" strike="noStrike">
                <a:solidFill>
                  <a:srgbClr val="B44239"/>
                </a:solidFill>
                <a:effectLst/>
                <a:latin typeface="微软雅黑" panose="020b0503020204020204" pitchFamily="34" charset="-122"/>
                <a:ea typeface="微软雅黑" panose="020b0503020204020204" pitchFamily="34" charset="-122"/>
              </a:rPr>
              <a:t>fèi</a:t>
            </a:r>
            <a:endParaRPr lang="en-US" altLang="zh-CN" sz="2400" b="1" i="0" u="none" strike="noStrike">
              <a:solidFill>
                <a:srgbClr val="B44239"/>
              </a:solidFill>
              <a:effectLst/>
              <a:latin typeface="微软雅黑" panose="020b0503020204020204" pitchFamily="34" charset="-122"/>
              <a:ea typeface="微软雅黑" panose="020b0503020204020204" pitchFamily="34" charset="-122"/>
            </a:endParaRPr>
          </a:p>
          <a:p>
            <a:pPr>
              <a:lnSpc>
                <a:spcPct val="150000"/>
              </a:lnSpc>
            </a:pPr>
            <a:r>
              <a:rPr lang="en-US" altLang="zh-CN" sz="2400" b="1" err="1">
                <a:solidFill>
                  <a:srgbClr val="B44239"/>
                </a:solidFill>
                <a:latin typeface="微软雅黑" panose="020b0503020204020204" pitchFamily="34" charset="-122"/>
                <a:ea typeface="微软雅黑" panose="020b0503020204020204" pitchFamily="34" charset="-122"/>
              </a:rPr>
              <a:t>bá</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err="1">
                <a:solidFill>
                  <a:srgbClr val="B44239"/>
                </a:solidFill>
                <a:latin typeface="微软雅黑" panose="020b0503020204020204" pitchFamily="34" charset="-122"/>
                <a:ea typeface="微软雅黑" panose="020b0503020204020204" pitchFamily="34" charset="-122"/>
              </a:rPr>
              <a:t>yáo</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B44239"/>
                </a:solidFill>
                <a:latin typeface="微软雅黑" panose="020b0503020204020204" pitchFamily="34" charset="-122"/>
                <a:ea typeface="微软雅黑" panose="020b0503020204020204" pitchFamily="34" charset="-122"/>
              </a:rPr>
              <a:t>jǐ </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B44239"/>
                </a:solidFill>
                <a:latin typeface="微软雅黑" panose="020b0503020204020204" pitchFamily="34" charset="-122"/>
                <a:ea typeface="微软雅黑" panose="020b0503020204020204" pitchFamily="34" charset="-122"/>
              </a:rPr>
              <a:t>yū</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err="1">
                <a:solidFill>
                  <a:srgbClr val="B44239"/>
                </a:solidFill>
                <a:latin typeface="微软雅黑" panose="020b0503020204020204" pitchFamily="34" charset="-122"/>
                <a:ea typeface="微软雅黑" panose="020b0503020204020204" pitchFamily="34" charset="-122"/>
              </a:rPr>
              <a:t>tíng</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B44239"/>
                </a:solidFill>
                <a:latin typeface="微软雅黑" panose="020b0503020204020204" pitchFamily="34" charset="-122"/>
                <a:ea typeface="微软雅黑" panose="020b0503020204020204" pitchFamily="34" charset="-122"/>
              </a:rPr>
              <a:t>dèng</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err="1">
                <a:solidFill>
                  <a:srgbClr val="B44239"/>
                </a:solidFill>
                <a:latin typeface="微软雅黑" panose="020b0503020204020204" pitchFamily="34" charset="-122"/>
                <a:ea typeface="微软雅黑" panose="020b0503020204020204" pitchFamily="34" charset="-122"/>
              </a:rPr>
              <a:t>sī</a:t>
            </a:r>
            <a:endParaRPr lang="en-US" altLang="zh-CN" sz="2400" b="1">
              <a:solidFill>
                <a:srgbClr val="B44239"/>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6377075" y="1709049"/>
            <a:ext cx="6097218" cy="4459041"/>
          </a:xfrm>
          <a:prstGeom prst="rect">
            <a:avLst/>
          </a:prstGeom>
          <a:noFill/>
        </p:spPr>
        <p:txBody>
          <a:bodyPr wrap="square">
            <a:spAutoFit/>
          </a:bodyPr>
          <a:lstStyle/>
          <a:p>
            <a:pPr>
              <a:lnSpc>
                <a:spcPct val="150000"/>
              </a:lnSpc>
            </a:pPr>
            <a:r>
              <a:rPr lang="zh-CN" altLang="en-US" sz="2400">
                <a:solidFill>
                  <a:srgbClr val="B44239"/>
                </a:solidFill>
                <a:latin typeface="微软雅黑" panose="020b0503020204020204" pitchFamily="34" charset="-122"/>
                <a:ea typeface="微软雅黑" panose="020b0503020204020204" pitchFamily="34" charset="-122"/>
              </a:rPr>
              <a:t>缴</a:t>
            </a:r>
            <a:r>
              <a:rPr lang="zh-CN" altLang="en-US" sz="2400">
                <a:solidFill>
                  <a:schemeClr val="tx1">
                    <a:lumMod val="85000"/>
                    <a:lumOff val="15000"/>
                  </a:schemeClr>
                </a:solidFill>
                <a:latin typeface="微软雅黑" panose="020b0503020204020204" pitchFamily="34" charset="-122"/>
                <a:ea typeface="微软雅黑" panose="020b0503020204020204" pitchFamily="34" charset="-122"/>
              </a:rPr>
              <a:t>获</a:t>
            </a:r>
            <a:endParaRPr lang="en-US" altLang="zh-CN" sz="240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疲</a:t>
            </a:r>
            <a:r>
              <a:rPr lang="zh-CN" altLang="en-US" sz="2400">
                <a:solidFill>
                  <a:srgbClr val="B44239"/>
                </a:solidFill>
                <a:latin typeface="微软雅黑" panose="020b0503020204020204" pitchFamily="34" charset="-122"/>
                <a:ea typeface="微软雅黑" panose="020b0503020204020204" pitchFamily="34" charset="-122"/>
              </a:rPr>
              <a:t>惫</a:t>
            </a:r>
            <a:endParaRPr lang="en-US" altLang="zh-CN" sz="2400">
              <a:solidFill>
                <a:srgbClr val="B44239"/>
              </a:solidFill>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追</a:t>
            </a:r>
            <a:r>
              <a:rPr lang="zh-CN" altLang="en-US" sz="2400">
                <a:solidFill>
                  <a:srgbClr val="B44239"/>
                </a:solidFill>
                <a:latin typeface="微软雅黑" panose="020b0503020204020204" pitchFamily="34" charset="-122"/>
                <a:ea typeface="微软雅黑" panose="020b0503020204020204" pitchFamily="34" charset="-122"/>
              </a:rPr>
              <a:t>剿</a:t>
            </a:r>
            <a:endParaRPr lang="en-US" altLang="zh-CN" sz="2400">
              <a:solidFill>
                <a:srgbClr val="B44239"/>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B44239"/>
                </a:solidFill>
                <a:latin typeface="微软雅黑" panose="020b0503020204020204" pitchFamily="34" charset="-122"/>
                <a:ea typeface="微软雅黑" panose="020b0503020204020204" pitchFamily="34" charset="-122"/>
              </a:rPr>
              <a:t>熙熙攘攘</a:t>
            </a:r>
            <a:endParaRPr lang="en-US" altLang="zh-CN" sz="2400">
              <a:solidFill>
                <a:srgbClr val="B44239"/>
              </a:solidFill>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运</a:t>
            </a:r>
            <a:r>
              <a:rPr lang="zh-CN" altLang="en-US" sz="2400">
                <a:solidFill>
                  <a:srgbClr val="C00000"/>
                </a:solidFill>
                <a:latin typeface="微软雅黑" panose="020b0503020204020204" pitchFamily="34" charset="-122"/>
                <a:ea typeface="微软雅黑" panose="020b0503020204020204" pitchFamily="34" charset="-122"/>
              </a:rPr>
              <a:t>筹帷幄</a:t>
            </a:r>
            <a:endParaRPr lang="en-US" altLang="zh-CN"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筹</a:t>
            </a:r>
            <a:r>
              <a:rPr lang="zh-CN" altLang="en-US" sz="2400">
                <a:solidFill>
                  <a:schemeClr val="tx1">
                    <a:lumMod val="85000"/>
                    <a:lumOff val="15000"/>
                  </a:schemeClr>
                </a:solidFill>
                <a:latin typeface="微软雅黑" panose="020b0503020204020204" pitchFamily="34" charset="-122"/>
                <a:ea typeface="微软雅黑" panose="020b0503020204020204" pitchFamily="34" charset="-122"/>
              </a:rPr>
              <a:t>款</a:t>
            </a:r>
            <a:endParaRPr lang="en-US" altLang="zh-CN" sz="240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骤</a:t>
            </a:r>
            <a:r>
              <a:rPr lang="zh-CN" altLang="en-US" sz="2400">
                <a:solidFill>
                  <a:schemeClr val="tx1">
                    <a:lumMod val="85000"/>
                    <a:lumOff val="15000"/>
                  </a:schemeClr>
                </a:solidFill>
                <a:latin typeface="微软雅黑" panose="020b0503020204020204" pitchFamily="34" charset="-122"/>
                <a:ea typeface="微软雅黑" panose="020b0503020204020204" pitchFamily="34" charset="-122"/>
              </a:rPr>
              <a:t>然</a:t>
            </a:r>
            <a:endParaRPr lang="en-US" altLang="zh-CN" sz="240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85000"/>
                    <a:lumOff val="15000"/>
                  </a:schemeClr>
                </a:solidFill>
                <a:latin typeface="微软雅黑" panose="020b0503020204020204" pitchFamily="34" charset="-122"/>
                <a:ea typeface="微软雅黑" panose="020b0503020204020204" pitchFamily="34" charset="-122"/>
              </a:rPr>
              <a:t>寒</a:t>
            </a:r>
            <a:r>
              <a:rPr lang="zh-CN" altLang="en-US" sz="2400">
                <a:solidFill>
                  <a:srgbClr val="C00000"/>
                </a:solidFill>
                <a:latin typeface="微软雅黑" panose="020b0503020204020204" pitchFamily="34" charset="-122"/>
                <a:ea typeface="微软雅黑" panose="020b0503020204020204" pitchFamily="34" charset="-122"/>
              </a:rPr>
              <a:t>噤</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471817" y="1683997"/>
            <a:ext cx="6764054" cy="4459041"/>
          </a:xfrm>
          <a:prstGeom prst="rect">
            <a:avLst/>
          </a:prstGeom>
          <a:noFill/>
        </p:spPr>
        <p:txBody>
          <a:bodyPr wrap="square">
            <a:spAutoFit/>
          </a:bodyPr>
          <a:lstStyle/>
          <a:p>
            <a:pPr>
              <a:lnSpc>
                <a:spcPct val="150000"/>
              </a:lnSpc>
            </a:pPr>
            <a:r>
              <a:rPr lang="en-US" altLang="zh-CN" sz="2400" b="1" err="1">
                <a:solidFill>
                  <a:srgbClr val="B44239"/>
                </a:solidFill>
                <a:latin typeface="微软雅黑" panose="020b0503020204020204" pitchFamily="34" charset="-122"/>
                <a:ea typeface="微软雅黑" panose="020b0503020204020204" pitchFamily="34" charset="-122"/>
              </a:rPr>
              <a:t>jiǎo</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err="1">
                <a:solidFill>
                  <a:srgbClr val="B44239"/>
                </a:solidFill>
                <a:latin typeface="微软雅黑" panose="020b0503020204020204" pitchFamily="34" charset="-122"/>
                <a:ea typeface="微软雅黑" panose="020b0503020204020204" pitchFamily="34" charset="-122"/>
              </a:rPr>
              <a:t>bèi</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err="1">
                <a:solidFill>
                  <a:srgbClr val="B44239"/>
                </a:solidFill>
                <a:latin typeface="微软雅黑" panose="020b0503020204020204" pitchFamily="34" charset="-122"/>
                <a:ea typeface="微软雅黑" panose="020b0503020204020204" pitchFamily="34" charset="-122"/>
              </a:rPr>
              <a:t>jiǎo</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err="1">
                <a:solidFill>
                  <a:srgbClr val="B44239"/>
                </a:solidFill>
                <a:latin typeface="微软雅黑" panose="020b0503020204020204" pitchFamily="34" charset="-122"/>
                <a:ea typeface="微软雅黑" panose="020b0503020204020204" pitchFamily="34" charset="-122"/>
              </a:rPr>
              <a:t>xī xī rǎng rang</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B44239"/>
                </a:solidFill>
                <a:latin typeface="微软雅黑" panose="020b0503020204020204" pitchFamily="34" charset="-122"/>
                <a:ea typeface="微软雅黑" panose="020b0503020204020204" pitchFamily="34" charset="-122"/>
              </a:rPr>
              <a:t>chóu wéi wò</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B44239"/>
                </a:solidFill>
                <a:latin typeface="微软雅黑" panose="020b0503020204020204" pitchFamily="34" charset="-122"/>
                <a:ea typeface="微软雅黑" panose="020b0503020204020204" pitchFamily="34" charset="-122"/>
              </a:rPr>
              <a:t>chóu</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err="1">
                <a:solidFill>
                  <a:srgbClr val="B44239"/>
                </a:solidFill>
                <a:latin typeface="微软雅黑" panose="020b0503020204020204" pitchFamily="34" charset="-122"/>
                <a:ea typeface="微软雅黑" panose="020b0503020204020204" pitchFamily="34" charset="-122"/>
              </a:rPr>
              <a:t>zhòu</a:t>
            </a:r>
            <a:endParaRPr lang="en-US" altLang="zh-CN" sz="2400" b="1">
              <a:solidFill>
                <a:srgbClr val="B44239"/>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B44239"/>
                </a:solidFill>
                <a:latin typeface="微软雅黑" panose="020b0503020204020204" pitchFamily="34" charset="-122"/>
                <a:ea typeface="微软雅黑" panose="020b0503020204020204" pitchFamily="34" charset="-122"/>
              </a:rPr>
              <a:t>jìn</a:t>
            </a:r>
            <a:endParaRPr lang="zh-CN" altLang="en-US" sz="2400" b="1">
              <a:solidFill>
                <a:srgbClr val="B44239"/>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6">
                                            <p:txEl>
                                              <p:pRg st="3" end="3"/>
                                            </p:txEl>
                                          </p:spTgt>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6">
                                            <p:txEl>
                                              <p:pRg st="4" end="4"/>
                                            </p:txEl>
                                          </p:spTgt>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6">
                                            <p:txEl>
                                              <p:pRg st="5" end="5"/>
                                            </p:txEl>
                                          </p:spTgt>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after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6">
                                            <p:txEl>
                                              <p:pRg st="6" end="6"/>
                                            </p:txEl>
                                          </p:spTgt>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after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uiExpand="1" build="p"/>
      <p:bldP spid="26"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0" name="组合 39"/>
          <p:cNvGrpSpPr/>
          <p:nvPr/>
        </p:nvGrpSpPr>
        <p:grpSpPr>
          <a:xfrm>
            <a:off x="1060709" y="1470357"/>
            <a:ext cx="10365636" cy="4893866"/>
            <a:chOff x="5520831" y="1422355"/>
            <a:chExt cx="1778064" cy="1108674"/>
          </a:xfrm>
        </p:grpSpPr>
        <p:sp>
          <p:nvSpPr>
            <p:cNvPr id="33" name="文本框 32"/>
            <p:cNvSpPr txBox="1"/>
            <p:nvPr/>
          </p:nvSpPr>
          <p:spPr>
            <a:xfrm>
              <a:off x="5763854" y="1738261"/>
              <a:ext cx="1433231" cy="487231"/>
            </a:xfrm>
            <a:prstGeom prst="rect">
              <a:avLst/>
            </a:prstGeom>
            <a:noFill/>
          </p:spPr>
          <p:txBody>
            <a:bodyPr wrap="square" lIns="0" tIns="0" rIns="0" bIns="0"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pPr>
                <a:lnSpc>
                  <a:spcPct val="150000"/>
                </a:lnSpc>
              </a:pPr>
              <a:r>
                <a:rPr lang="zh-CN" altLang="en-US" sz="2400">
                  <a:solidFill>
                    <a:schemeClr val="tx1"/>
                  </a:solidFill>
                </a:rPr>
                <a:t>万马奔腾：</a:t>
              </a:r>
              <a:endParaRPr lang="en-US" altLang="zh-CN" sz="2400">
                <a:solidFill>
                  <a:schemeClr val="tx1"/>
                </a:solidFill>
              </a:endParaRPr>
            </a:p>
            <a:p>
              <a:pPr>
                <a:lnSpc>
                  <a:spcPct val="150000"/>
                </a:lnSpc>
              </a:pPr>
              <a:r>
                <a:rPr lang="zh-CN" altLang="en-US" sz="2400">
                  <a:solidFill>
                    <a:schemeClr val="tx1"/>
                  </a:solidFill>
                </a:rPr>
                <a:t>熙熙攘攘：</a:t>
              </a:r>
              <a:endParaRPr lang="en-US" altLang="zh-CN" sz="2400">
                <a:solidFill>
                  <a:schemeClr val="tx1"/>
                </a:solidFill>
              </a:endParaRPr>
            </a:p>
            <a:p>
              <a:pPr>
                <a:lnSpc>
                  <a:spcPct val="150000"/>
                </a:lnSpc>
              </a:pPr>
              <a:r>
                <a:rPr lang="zh-CN" altLang="en-US" sz="2400">
                  <a:solidFill>
                    <a:schemeClr val="tx1"/>
                  </a:solidFill>
                </a:rPr>
                <a:t>运筹帷幄：</a:t>
              </a:r>
              <a:endParaRPr lang="en-US" altLang="zh-CN" sz="2400">
                <a:solidFill>
                  <a:schemeClr val="tx1"/>
                </a:solidFill>
              </a:endParaRPr>
            </a:p>
            <a:p>
              <a:pPr>
                <a:lnSpc>
                  <a:spcPct val="150000"/>
                </a:lnSpc>
              </a:pPr>
              <a:endParaRPr lang="en-US" altLang="zh-CN" sz="2400">
                <a:solidFill>
                  <a:srgbClr val="B44239"/>
                </a:solidFill>
              </a:endParaRPr>
            </a:p>
          </p:txBody>
        </p:sp>
        <p:sp>
          <p:nvSpPr>
            <p:cNvPr id="34" name="矩形: 圆角 33"/>
            <p:cNvSpPr/>
            <p:nvPr/>
          </p:nvSpPr>
          <p:spPr>
            <a:xfrm>
              <a:off x="5520831" y="1422355"/>
              <a:ext cx="1778064" cy="1108674"/>
            </a:xfrm>
            <a:prstGeom prst="roundRect">
              <a:avLst>
                <a:gd name="adj" fmla="val 1254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latin typeface="微软雅黑" panose="020b0503020204020204" pitchFamily="34" charset="-122"/>
                <a:ea typeface="微软雅黑" panose="020b0503020204020204" pitchFamily="34" charset="-122"/>
              </a:endParaRPr>
            </a:p>
          </p:txBody>
        </p:sp>
      </p:grpSp>
      <p:sp>
        <p:nvSpPr>
          <p:cNvPr id="2" name="TextBox 9"/>
          <p:cNvSpPr txBox="1"/>
          <p:nvPr/>
        </p:nvSpPr>
        <p:spPr>
          <a:xfrm>
            <a:off x="668958" y="379403"/>
            <a:ext cx="1808508"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预习检查</a:t>
            </a:r>
            <a:r>
              <a:rPr lang="en-US" altLang="zh-CN" sz="1800"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成语</a:t>
            </a:r>
            <a:endParaRPr lang="zh-CN" altLang="en-US" sz="1800" b="1">
              <a:latin typeface="微软雅黑" panose="020b0503020204020204" pitchFamily="34" charset="-122"/>
              <a:ea typeface="微软雅黑" panose="020b0503020204020204" pitchFamily="34" charset="-122"/>
            </a:endParaRPr>
          </a:p>
        </p:txBody>
      </p:sp>
      <p:sp>
        <p:nvSpPr>
          <p:cNvPr id="4" name="矩形 3"/>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贰</a:t>
            </a:r>
            <a:endParaRPr lang="zh-CN" altLang="en-US" sz="1300" b="1">
              <a:latin typeface="微软雅黑" panose="020b0503020204020204" pitchFamily="34" charset="-122"/>
              <a:ea typeface="微软雅黑" panose="020b0503020204020204" pitchFamily="34" charset="-122"/>
            </a:endParaRPr>
          </a:p>
        </p:txBody>
      </p:sp>
      <p:sp>
        <p:nvSpPr>
          <p:cNvPr id="20" name="文本框 19"/>
          <p:cNvSpPr txBox="1"/>
          <p:nvPr/>
        </p:nvSpPr>
        <p:spPr>
          <a:xfrm>
            <a:off x="5034073" y="2793949"/>
            <a:ext cx="6097218" cy="1689052"/>
          </a:xfrm>
          <a:prstGeom prst="rect">
            <a:avLst/>
          </a:prstGeom>
          <a:noFill/>
        </p:spPr>
        <p:txBody>
          <a:bodyPr wrap="square">
            <a:spAutoFit/>
          </a:bodyPr>
          <a:lstStyle/>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形容声势浩大、场面热烈。</a:t>
            </a:r>
            <a:endParaRPr lang="en-US" altLang="zh-CN"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形容人来人往，非常热闹。</a:t>
            </a:r>
            <a:endParaRPr lang="en-US" altLang="zh-CN"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在帷幕之中指挥、谋划。后泛指策划机要。</a:t>
            </a:r>
            <a:endParaRPr lang="zh-CN" altLang="en-US" sz="24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0" name="组合 39"/>
          <p:cNvGrpSpPr/>
          <p:nvPr/>
        </p:nvGrpSpPr>
        <p:grpSpPr>
          <a:xfrm>
            <a:off x="1060709" y="1470357"/>
            <a:ext cx="10365636" cy="5101680"/>
            <a:chOff x="5520831" y="1422355"/>
            <a:chExt cx="1778064" cy="1155753"/>
          </a:xfrm>
        </p:grpSpPr>
        <p:sp>
          <p:nvSpPr>
            <p:cNvPr id="33" name="文本框 32"/>
            <p:cNvSpPr txBox="1"/>
            <p:nvPr/>
          </p:nvSpPr>
          <p:spPr>
            <a:xfrm>
              <a:off x="5628541" y="1463354"/>
              <a:ext cx="1036675" cy="1114754"/>
            </a:xfrm>
            <a:prstGeom prst="rect">
              <a:avLst/>
            </a:prstGeom>
            <a:noFill/>
          </p:spPr>
          <p:txBody>
            <a:bodyPr wrap="square" lIns="0" tIns="0" rIns="0" bIns="0"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pPr>
                <a:lnSpc>
                  <a:spcPct val="150000"/>
                </a:lnSpc>
              </a:pPr>
              <a:r>
                <a:rPr lang="zh-CN" altLang="en-US" sz="2400" b="1">
                  <a:solidFill>
                    <a:schemeClr val="tx1"/>
                  </a:solidFill>
                </a:rPr>
                <a:t>杨成武简介</a:t>
              </a:r>
              <a:endParaRPr lang="en-US" altLang="zh-CN" sz="2400" b="1">
                <a:solidFill>
                  <a:schemeClr val="tx1"/>
                </a:solidFill>
              </a:endParaRPr>
            </a:p>
            <a:p>
              <a:pPr marL="457200" indent="-457200">
                <a:lnSpc>
                  <a:spcPct val="150000"/>
                </a:lnSpc>
                <a:buFont typeface="Wingdings" panose="05000000000000000000" pitchFamily="2" charset="2"/>
                <a:buChar char="p"/>
              </a:pPr>
              <a:r>
                <a:rPr lang="zh-CN" altLang="en-US" sz="2400">
                  <a:solidFill>
                    <a:schemeClr val="tx1"/>
                  </a:solidFill>
                </a:rPr>
                <a:t>职业：无产阶级革命家、军事家</a:t>
              </a:r>
              <a:endParaRPr lang="en-US" altLang="zh-CN" sz="2400">
                <a:solidFill>
                  <a:schemeClr val="tx1"/>
                </a:solidFill>
              </a:endParaRPr>
            </a:p>
            <a:p>
              <a:pPr marL="457200" indent="-457200">
                <a:lnSpc>
                  <a:spcPct val="150000"/>
                </a:lnSpc>
                <a:buFont typeface="Wingdings" panose="05000000000000000000" pitchFamily="2" charset="2"/>
                <a:buChar char="p"/>
              </a:pPr>
              <a:r>
                <a:rPr lang="zh-CN" altLang="en-US" sz="2400">
                  <a:solidFill>
                    <a:schemeClr val="tx1"/>
                  </a:solidFill>
                </a:rPr>
                <a:t>主要作品：</a:t>
              </a:r>
              <a:r>
                <a:rPr lang="en-US" altLang="zh-CN" sz="2400">
                  <a:solidFill>
                    <a:schemeClr val="tx1"/>
                  </a:solidFill>
                </a:rPr>
                <a:t>《</a:t>
              </a:r>
              <a:r>
                <a:rPr lang="zh-CN" altLang="en-US" sz="2400">
                  <a:solidFill>
                    <a:schemeClr val="tx1"/>
                  </a:solidFill>
                </a:rPr>
                <a:t>杨成武军事文选</a:t>
              </a:r>
              <a:r>
                <a:rPr lang="en-US" altLang="zh-CN" sz="2400">
                  <a:solidFill>
                    <a:schemeClr val="tx1"/>
                  </a:solidFill>
                </a:rPr>
                <a:t>》</a:t>
              </a:r>
              <a:r>
                <a:rPr lang="zh-CN" altLang="en-US" sz="2400">
                  <a:solidFill>
                    <a:schemeClr val="tx1"/>
                  </a:solidFill>
                </a:rPr>
                <a:t>选入了反映他在革命战争年代留下的</a:t>
              </a:r>
              <a:r>
                <a:rPr lang="en-US" altLang="zh-CN" sz="2400">
                  <a:solidFill>
                    <a:schemeClr val="tx1"/>
                  </a:solidFill>
                </a:rPr>
                <a:t>57</a:t>
              </a:r>
              <a:r>
                <a:rPr lang="zh-CN" altLang="en-US" sz="2400">
                  <a:solidFill>
                    <a:schemeClr val="tx1"/>
                  </a:solidFill>
                </a:rPr>
                <a:t>篇著述。杨成武晚年写了不少回忆录，如</a:t>
              </a:r>
              <a:r>
                <a:rPr lang="en-US" altLang="zh-CN" sz="2400">
                  <a:solidFill>
                    <a:schemeClr val="tx1"/>
                  </a:solidFill>
                </a:rPr>
                <a:t>《</a:t>
              </a:r>
              <a:r>
                <a:rPr lang="zh-CN" altLang="en-US" sz="2400">
                  <a:solidFill>
                    <a:schemeClr val="tx1"/>
                  </a:solidFill>
                </a:rPr>
                <a:t>忆长征</a:t>
              </a:r>
              <a:r>
                <a:rPr lang="en-US" altLang="zh-CN" sz="2400">
                  <a:solidFill>
                    <a:schemeClr val="tx1"/>
                  </a:solidFill>
                </a:rPr>
                <a:t>》</a:t>
              </a:r>
              <a:r>
                <a:rPr lang="zh-CN" altLang="en-US" sz="2400">
                  <a:solidFill>
                    <a:schemeClr val="tx1"/>
                  </a:solidFill>
                </a:rPr>
                <a:t>、</a:t>
              </a:r>
              <a:r>
                <a:rPr lang="en-US" altLang="zh-CN" sz="2400">
                  <a:solidFill>
                    <a:schemeClr val="tx1"/>
                  </a:solidFill>
                </a:rPr>
                <a:t>《</a:t>
              </a:r>
              <a:r>
                <a:rPr lang="zh-CN" altLang="en-US" sz="2400">
                  <a:solidFill>
                    <a:schemeClr val="tx1"/>
                  </a:solidFill>
                </a:rPr>
                <a:t>敌后抗战</a:t>
              </a:r>
              <a:r>
                <a:rPr lang="en-US" altLang="zh-CN" sz="2400">
                  <a:solidFill>
                    <a:schemeClr val="tx1"/>
                  </a:solidFill>
                </a:rPr>
                <a:t>》</a:t>
              </a:r>
              <a:r>
                <a:rPr lang="zh-CN" altLang="en-US" sz="2400">
                  <a:solidFill>
                    <a:schemeClr val="tx1"/>
                  </a:solidFill>
                </a:rPr>
                <a:t>、</a:t>
              </a:r>
              <a:r>
                <a:rPr lang="en-US" altLang="zh-CN" sz="2400">
                  <a:solidFill>
                    <a:schemeClr val="tx1"/>
                  </a:solidFill>
                </a:rPr>
                <a:t>《</a:t>
              </a:r>
              <a:r>
                <a:rPr lang="zh-CN" altLang="en-US" sz="2400">
                  <a:solidFill>
                    <a:schemeClr val="tx1"/>
                  </a:solidFill>
                </a:rPr>
                <a:t>冀中平原的地道斗争</a:t>
              </a:r>
              <a:r>
                <a:rPr lang="en-US" altLang="zh-CN" sz="2400">
                  <a:solidFill>
                    <a:schemeClr val="tx1"/>
                  </a:solidFill>
                </a:rPr>
                <a:t>》</a:t>
              </a:r>
              <a:r>
                <a:rPr lang="zh-CN" altLang="en-US" sz="2400">
                  <a:solidFill>
                    <a:schemeClr val="tx1"/>
                  </a:solidFill>
                </a:rPr>
                <a:t>、</a:t>
              </a:r>
              <a:r>
                <a:rPr lang="en-US" altLang="zh-CN" sz="2400">
                  <a:solidFill>
                    <a:schemeClr val="tx1"/>
                  </a:solidFill>
                </a:rPr>
                <a:t>《</a:t>
              </a:r>
              <a:r>
                <a:rPr lang="zh-CN" altLang="en-US" sz="2400">
                  <a:solidFill>
                    <a:schemeClr val="tx1"/>
                  </a:solidFill>
                </a:rPr>
                <a:t>反攻进攻曲</a:t>
              </a:r>
              <a:r>
                <a:rPr lang="en-US" altLang="zh-CN" sz="2400">
                  <a:solidFill>
                    <a:schemeClr val="tx1"/>
                  </a:solidFill>
                </a:rPr>
                <a:t>》</a:t>
              </a:r>
              <a:r>
                <a:rPr lang="zh-CN" altLang="en-US" sz="2400">
                  <a:solidFill>
                    <a:schemeClr val="tx1"/>
                  </a:solidFill>
                </a:rPr>
                <a:t>、</a:t>
              </a:r>
              <a:r>
                <a:rPr lang="en-US" altLang="zh-CN" sz="2400">
                  <a:solidFill>
                    <a:schemeClr val="tx1"/>
                  </a:solidFill>
                </a:rPr>
                <a:t>《</a:t>
              </a:r>
              <a:r>
                <a:rPr lang="zh-CN" altLang="en-US" sz="2400">
                  <a:solidFill>
                    <a:schemeClr val="tx1"/>
                  </a:solidFill>
                </a:rPr>
                <a:t>战华北</a:t>
              </a:r>
              <a:r>
                <a:rPr lang="en-US" altLang="zh-CN" sz="2400">
                  <a:solidFill>
                    <a:schemeClr val="tx1"/>
                  </a:solidFill>
                </a:rPr>
                <a:t>》</a:t>
              </a:r>
              <a:r>
                <a:rPr lang="zh-CN" altLang="en-US" sz="2400">
                  <a:solidFill>
                    <a:schemeClr val="tx1"/>
                  </a:solidFill>
                </a:rPr>
                <a:t>、</a:t>
              </a:r>
              <a:r>
                <a:rPr lang="en-US" altLang="zh-CN" sz="2400">
                  <a:solidFill>
                    <a:schemeClr val="tx1"/>
                  </a:solidFill>
                </a:rPr>
                <a:t>《</a:t>
              </a:r>
              <a:r>
                <a:rPr lang="zh-CN" altLang="en-US" sz="2400">
                  <a:solidFill>
                    <a:schemeClr val="tx1"/>
                  </a:solidFill>
                </a:rPr>
                <a:t>新的使命</a:t>
              </a:r>
              <a:r>
                <a:rPr lang="en-US" altLang="zh-CN" sz="2400">
                  <a:solidFill>
                    <a:schemeClr val="tx1"/>
                  </a:solidFill>
                </a:rPr>
                <a:t>》</a:t>
              </a:r>
              <a:r>
                <a:rPr lang="zh-CN" altLang="en-US" sz="2400">
                  <a:solidFill>
                    <a:schemeClr val="tx1"/>
                  </a:solidFill>
                </a:rPr>
                <a:t>及</a:t>
              </a:r>
              <a:r>
                <a:rPr lang="en-US" altLang="zh-CN" sz="2400">
                  <a:solidFill>
                    <a:schemeClr val="tx1"/>
                  </a:solidFill>
                </a:rPr>
                <a:t>《</a:t>
              </a:r>
              <a:r>
                <a:rPr lang="zh-CN" altLang="en-US" sz="2400">
                  <a:solidFill>
                    <a:schemeClr val="tx1"/>
                  </a:solidFill>
                </a:rPr>
                <a:t>回忆录</a:t>
              </a:r>
              <a:r>
                <a:rPr lang="en-US" altLang="zh-CN" sz="2400">
                  <a:solidFill>
                    <a:schemeClr val="tx1"/>
                  </a:solidFill>
                </a:rPr>
                <a:t>》</a:t>
              </a:r>
              <a:r>
                <a:rPr lang="zh-CN" altLang="en-US" sz="2400">
                  <a:solidFill>
                    <a:schemeClr val="tx1"/>
                  </a:solidFill>
                </a:rPr>
                <a:t>等著作。</a:t>
              </a:r>
              <a:endParaRPr lang="zh-CN" altLang="en-US" sz="2400">
                <a:solidFill>
                  <a:schemeClr val="tx1"/>
                </a:solidFill>
              </a:endParaRPr>
            </a:p>
            <a:p>
              <a:pPr>
                <a:lnSpc>
                  <a:spcPct val="150000"/>
                </a:lnSpc>
              </a:pPr>
              <a:endParaRPr lang="zh-CN" altLang="en-US" sz="2400">
                <a:solidFill>
                  <a:schemeClr val="tx1"/>
                </a:solidFill>
              </a:endParaRPr>
            </a:p>
          </p:txBody>
        </p:sp>
        <p:sp>
          <p:nvSpPr>
            <p:cNvPr id="34" name="矩形: 圆角 33"/>
            <p:cNvSpPr/>
            <p:nvPr/>
          </p:nvSpPr>
          <p:spPr>
            <a:xfrm>
              <a:off x="5520831" y="1422355"/>
              <a:ext cx="1778064" cy="1108674"/>
            </a:xfrm>
            <a:prstGeom prst="roundRect">
              <a:avLst>
                <a:gd name="adj" fmla="val 1254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latin typeface="微软雅黑" panose="020b0503020204020204" pitchFamily="34" charset="-122"/>
                <a:ea typeface="微软雅黑" panose="020b0503020204020204" pitchFamily="34" charset="-122"/>
              </a:endParaRPr>
            </a:p>
          </p:txBody>
        </p:sp>
      </p:grpSp>
      <p:sp>
        <p:nvSpPr>
          <p:cNvPr id="2" name="TextBox 9"/>
          <p:cNvSpPr txBox="1"/>
          <p:nvPr/>
        </p:nvSpPr>
        <p:spPr>
          <a:xfrm>
            <a:off x="668958" y="379403"/>
            <a:ext cx="2039341" cy="369332"/>
          </a:xfrm>
          <a:prstGeom prst="rect">
            <a:avLst/>
          </a:prstGeom>
          <a:noFill/>
          <a:ln w="12700">
            <a:solidFill>
              <a:schemeClr val="tx1">
                <a:lumMod val="65000"/>
                <a:lumOff val="35000"/>
              </a:schemeClr>
            </a:solidFill>
          </a:ln>
        </p:spPr>
        <p:txBody>
          <a:bodyPr wrap="none" rtlCol="0">
            <a:spAutoFit/>
          </a:bodyPr>
          <a:lstStyle/>
          <a:p>
            <a:r>
              <a:rPr lang="zh-CN" altLang="en-US" sz="1800" b="1">
                <a:latin typeface="微软雅黑" panose="020b0503020204020204" pitchFamily="34" charset="-122"/>
                <a:ea typeface="微软雅黑" panose="020b0503020204020204" pitchFamily="34" charset="-122"/>
              </a:rPr>
              <a:t>  预习检查</a:t>
            </a:r>
            <a:r>
              <a:rPr lang="en-US" altLang="zh-CN" sz="1800" b="1">
                <a:latin typeface="微软雅黑" panose="020b0503020204020204" pitchFamily="34" charset="-122"/>
                <a:ea typeface="微软雅黑" panose="020b0503020204020204" pitchFamily="34" charset="-122"/>
              </a:rPr>
              <a:t>·</a:t>
            </a:r>
            <a:r>
              <a:rPr lang="zh-CN" altLang="en-US" sz="1800" b="1">
                <a:latin typeface="微软雅黑" panose="020b0503020204020204" pitchFamily="34" charset="-122"/>
                <a:ea typeface="微软雅黑" panose="020b0503020204020204" pitchFamily="34" charset="-122"/>
              </a:rPr>
              <a:t>识作者</a:t>
            </a:r>
            <a:endParaRPr lang="en-US" altLang="zh-CN" sz="1800" b="1">
              <a:latin typeface="微软雅黑" panose="020b0503020204020204" pitchFamily="34" charset="-122"/>
              <a:ea typeface="微软雅黑" panose="020b0503020204020204" pitchFamily="34" charset="-122"/>
            </a:endParaRPr>
          </a:p>
        </p:txBody>
      </p:sp>
      <p:sp>
        <p:nvSpPr>
          <p:cNvPr id="4" name="矩形 3"/>
          <p:cNvSpPr/>
          <p:nvPr/>
        </p:nvSpPr>
        <p:spPr>
          <a:xfrm>
            <a:off x="188967" y="260648"/>
            <a:ext cx="575989" cy="5760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b="1">
                <a:latin typeface="微软雅黑" panose="020b0503020204020204" pitchFamily="34" charset="-122"/>
                <a:ea typeface="微软雅黑" panose="020b0503020204020204" pitchFamily="34" charset="-122"/>
              </a:rPr>
              <a:t>贰</a:t>
            </a:r>
            <a:endParaRPr lang="zh-CN" altLang="en-US" sz="13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2429" y="2380219"/>
            <a:ext cx="2106777" cy="30074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157</Paragraphs>
  <Slides>31</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31</vt:i4>
      </vt:variant>
    </vt:vector>
  </HeadingPairs>
  <TitlesOfParts>
    <vt:vector baseType="lpstr" size="39">
      <vt:lpstr>Arial</vt:lpstr>
      <vt:lpstr>等线 Light</vt:lpstr>
      <vt:lpstr>等线</vt:lpstr>
      <vt:lpstr>微软雅黑</vt:lpstr>
      <vt:lpstr>楷体</vt:lpstr>
      <vt:lpstr>Wingdings</vt:lpstr>
      <vt:lpstr>微软雅黑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19830653@qq.com</dc:creator>
  <cp:lastModifiedBy>dell</cp:lastModifiedBy>
  <cp:revision>105</cp:revision>
  <dcterms:created xsi:type="dcterms:W3CDTF">2018-02-07T07:38:00Z</dcterms:created>
  <dcterms:modified xsi:type="dcterms:W3CDTF">2020-10-25T13:33:01Z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