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gif" ContentType="image/gif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Default Extension="vml" ContentType="application/vnd.openxmlformats-officedocument.vmlDrawing"/>
  <Default Extension="tiff" ContentType="image/tiff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8" r:id="rId2"/>
    <p:sldId id="277" r:id="rId3"/>
    <p:sldId id="284" r:id="rId4"/>
    <p:sldId id="258" r:id="rId5"/>
    <p:sldId id="281" r:id="rId6"/>
    <p:sldId id="263" r:id="rId7"/>
    <p:sldId id="262" r:id="rId8"/>
    <p:sldId id="261" r:id="rId9"/>
    <p:sldId id="260" r:id="rId10"/>
    <p:sldId id="259" r:id="rId11"/>
    <p:sldId id="264" r:id="rId12"/>
    <p:sldId id="309" r:id="rId13"/>
    <p:sldId id="310" r:id="rId14"/>
    <p:sldId id="333" r:id="rId15"/>
    <p:sldId id="331" r:id="rId16"/>
    <p:sldId id="270" r:id="rId17"/>
    <p:sldId id="334" r:id="rId18"/>
    <p:sldId id="335" r:id="rId19"/>
    <p:sldId id="278" r:id="rId20"/>
    <p:sldId id="337" r:id="rId21"/>
    <p:sldId id="340" r:id="rId22"/>
    <p:sldId id="33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1D7E6"/>
    <a:srgbClr val="4868A2"/>
    <a:srgbClr val="0084B4"/>
    <a:srgbClr val="D8E8F3"/>
    <a:srgbClr val="FBF9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7" autoAdjust="0"/>
    <p:restoredTop sz="94474" autoAdjust="0"/>
  </p:normalViewPr>
  <p:slideViewPr>
    <p:cSldViewPr snapToGrid="0">
      <p:cViewPr varScale="1">
        <p:scale>
          <a:sx n="94" d="100"/>
          <a:sy n="94" d="100"/>
        </p:scale>
        <p:origin x="-120" y="-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87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B2C0C-1FFB-426F-943D-49D39361164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769E8-19F7-47D4-AFC6-D17EEAD4A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9F7857-DF68-40E9-B3B1-43E21ECBFB2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769E8-19F7-47D4-AFC6-D17EEAD4A98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76156" y="773252"/>
            <a:ext cx="11401777" cy="54932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76156" y="773252"/>
            <a:ext cx="11401777" cy="54932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395112" y="574700"/>
            <a:ext cx="11401777" cy="570860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76156" y="773252"/>
            <a:ext cx="11401777" cy="54932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76156" y="773252"/>
            <a:ext cx="11401777" cy="54932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76156" y="773252"/>
            <a:ext cx="11401777" cy="54932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aseline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746" y="654202"/>
            <a:ext cx="11400508" cy="5706351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575973"/>
            <a:ext cx="2743200" cy="2312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575973"/>
            <a:ext cx="4114800" cy="2312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575973"/>
            <a:ext cx="2743200" cy="2312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-19050" y="-26035"/>
            <a:ext cx="1265491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355600" indent="-28575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SzPct val="70000"/>
        <a:buFont typeface="幼圆" panose="02010509060101010101" pitchFamily="49" charset="-122"/>
        <a:buChar char=" "/>
        <a:defRPr sz="2000" kern="1200" baseline="0">
          <a:solidFill>
            <a:schemeClr val="tx1"/>
          </a:solidFill>
          <a:latin typeface="幼圆" panose="02010509060101010101" pitchFamily="49" charset="-122"/>
          <a:ea typeface="黑体" panose="02010609060101010101" pitchFamily="49" charset="-122"/>
          <a:cs typeface="+mn-cs"/>
        </a:defRPr>
      </a:lvl2pPr>
      <a:lvl3pPr marL="72009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indent="-2286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5.jpeg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17.jpeg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7.gif"/><Relationship Id="rId5" Type="http://schemas.openxmlformats.org/officeDocument/2006/relationships/slide" Target="slide8.xml"/><Relationship Id="rId4" Type="http://schemas.openxmlformats.org/officeDocument/2006/relationships/slide" Target="slide1.xml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82725" y="886460"/>
            <a:ext cx="8863330" cy="169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000" b="1" dirty="0" smtClean="0">
                <a:solidFill>
                  <a:schemeClr val="bg2"/>
                </a:solidFill>
                <a:latin typeface="楷体_GB2312" panose="02010609030101010101" charset="-122"/>
                <a:ea typeface="楷体_GB2312" panose="02010609030101010101" charset="-122"/>
              </a:rPr>
              <a:t>18 </a:t>
            </a:r>
            <a:r>
              <a:rPr lang="zh-CN" altLang="en-US" sz="8000" b="1" dirty="0" smtClean="0">
                <a:solidFill>
                  <a:schemeClr val="bg2"/>
                </a:solidFill>
                <a:latin typeface="楷体_GB2312" panose="02010609030101010101" charset="-122"/>
                <a:ea typeface="楷体_GB2312" panose="02010609030101010101" charset="-122"/>
              </a:rPr>
              <a:t>太空生活趣事多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1066800" y="838200"/>
            <a:ext cx="77851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             </a:t>
            </a:r>
            <a:r>
              <a:rPr lang="zh-CN" altLang="en-US" sz="4800" b="1" dirty="0">
                <a:solidFill>
                  <a:srgbClr val="06091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在宇宙飞船里走路更有趣。人稍一用力碰到舱体就会飘到半空中，咳嗽一声就有可能后退好几步。为了能平稳地走路，宇航员都穿鞋底带钩的鞋子，好牢牢地钩住带网格的地板。</a:t>
            </a:r>
          </a:p>
        </p:txBody>
      </p:sp>
      <p:pic>
        <p:nvPicPr>
          <p:cNvPr id="13315" name="图片 13314" descr="宇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52535" y="4243705"/>
            <a:ext cx="2748280" cy="2070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图片 52227" descr="2007052406373163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5690" y="1010920"/>
            <a:ext cx="7848600" cy="4893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32460" y="1010920"/>
            <a:ext cx="1262380" cy="4225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带钩子的鞋子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767715" y="758825"/>
            <a:ext cx="984504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anose="02010609030101010101" charset="-122"/>
              </a:rPr>
              <a:t>       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anose="02010609030101010101" charset="-122"/>
              </a:rPr>
              <a:t> </a:t>
            </a:r>
            <a:r>
              <a:rPr lang="zh-CN" altLang="en-US" sz="4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在宇宙飞船里洗澡可不是件容易事，从喷头喷出的水总是飘浮在空中。为了解决这个难题，科学家把淋浴室做成一个密封的浴桶，或是一个密封浴罩，在淋浴室下边安装吸管，，它可以把喷出来的水朝一个方向吸。另外，航天员还需要把双脚固定起来，否则水一冲，就得翻跟头。</a:t>
            </a:r>
          </a:p>
        </p:txBody>
      </p:sp>
      <p:pic>
        <p:nvPicPr>
          <p:cNvPr id="18435" name="图片 18434" descr="b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59390" y="5352415"/>
            <a:ext cx="1687195" cy="14097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/>
        </p:nvSpPr>
        <p:spPr>
          <a:xfrm>
            <a:off x="720090" y="72009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CC0099"/>
                </a:solidFill>
                <a:ea typeface="华文楷体" panose="02010600040101010101" pitchFamily="2" charset="-122"/>
              </a:rPr>
              <a:t>设计特殊的淋浴器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8070" y="2131695"/>
            <a:ext cx="4197985" cy="3295015"/>
          </a:xfrm>
          <a:prstGeom prst="rect">
            <a:avLst/>
          </a:prstGeom>
        </p:spPr>
      </p:pic>
      <p:pic>
        <p:nvPicPr>
          <p:cNvPr id="53251" name="内容占位符 53250" descr="ht132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20765" y="2100580"/>
            <a:ext cx="4217035" cy="33267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文本框 67586"/>
          <p:cNvSpPr txBox="1"/>
          <p:nvPr/>
        </p:nvSpPr>
        <p:spPr>
          <a:xfrm>
            <a:off x="374015" y="2562225"/>
            <a:ext cx="11817350" cy="3723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在宇宙飞船里睡觉，宇航员必须把</a:t>
            </a:r>
            <a:r>
              <a:rPr lang="zh-CN" altLang="en-US" sz="3200" b="1" u="sng" dirty="0">
                <a:latin typeface="楷体_GB2312" panose="02010609030101010101" charset="-122"/>
                <a:ea typeface="楷体_GB2312" panose="02010609030101010101" charset="-122"/>
              </a:rPr>
              <a:t>                        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在宇宙飞船里喝水，宇航员得使用</a:t>
            </a:r>
            <a:r>
              <a:rPr lang="zh-CN" altLang="en-US" sz="3200" b="1" u="sng" dirty="0">
                <a:latin typeface="楷体_GB2312" panose="02010609030101010101" charset="-122"/>
                <a:ea typeface="楷体_GB2312" panose="02010609030101010101" charset="-122"/>
              </a:rPr>
              <a:t>                        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在宇宙飞船里走路，宇航员必须穿</a:t>
            </a:r>
            <a:r>
              <a:rPr lang="zh-CN" altLang="en-US" sz="3200" b="1" u="sng" dirty="0">
                <a:latin typeface="楷体_GB2312" panose="02010609030101010101" charset="-122"/>
                <a:ea typeface="楷体_GB2312" panose="02010609030101010101" charset="-122"/>
              </a:rPr>
              <a:t>                        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endParaRPr lang="zh-CN" altLang="en-US" sz="3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在宇宙飞船里洗澡，宇航员必须用</a:t>
            </a:r>
            <a:r>
              <a:rPr lang="zh-CN" altLang="en-US" sz="3200" b="1" u="sng" dirty="0">
                <a:latin typeface="楷体_GB2312" panose="02010609030101010101" charset="-122"/>
                <a:ea typeface="楷体_GB2312" panose="02010609030101010101" charset="-122"/>
              </a:rPr>
              <a:t>                        </a:t>
            </a:r>
            <a:r>
              <a:rPr lang="zh-CN" altLang="en-US" sz="3200" b="1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sp>
        <p:nvSpPr>
          <p:cNvPr id="67588" name="矩形 67587"/>
          <p:cNvSpPr/>
          <p:nvPr/>
        </p:nvSpPr>
        <p:spPr>
          <a:xfrm>
            <a:off x="1187450" y="838200"/>
            <a:ext cx="3744913" cy="983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4000" b="1" dirty="0">
                <a:solidFill>
                  <a:srgbClr val="CC0099"/>
                </a:solidFill>
                <a:latin typeface="楷体_GB2312" panose="02010609030101010101" charset="-122"/>
                <a:ea typeface="楷体_GB2312" panose="02010609030101010101" charset="-122"/>
              </a:rPr>
              <a:t>选一选，填空：</a:t>
            </a:r>
          </a:p>
          <a:p>
            <a:pPr>
              <a:buClrTx/>
            </a:pP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511175" y="1666875"/>
            <a:ext cx="11379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2800" b="1" dirty="0">
                <a:solidFill>
                  <a:srgbClr val="CC0099"/>
                </a:solidFill>
                <a:latin typeface="楷体_GB2312" panose="02010609030101010101" charset="-122"/>
                <a:ea typeface="楷体_GB2312" panose="02010609030101010101" charset="-122"/>
              </a:rPr>
              <a:t>自己绑在睡袋里   带吸管的塑料杯   鞋底带钩的鞋子  特殊的淋浴器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文本框 56323"/>
          <p:cNvSpPr txBox="1"/>
          <p:nvPr/>
        </p:nvSpPr>
        <p:spPr>
          <a:xfrm>
            <a:off x="2508885" y="874078"/>
            <a:ext cx="23050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803910" y="1973580"/>
            <a:ext cx="1058418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4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在太空中，由于摆脱了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地球引力</a:t>
            </a:r>
            <a:r>
              <a:rPr lang="zh-CN" altLang="en-US" sz="4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，处于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失重</a:t>
            </a:r>
            <a:r>
              <a:rPr lang="zh-CN" altLang="en-US" sz="4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状态，所以任何东西只要轻轻一碰，就会飘浮起来，就会发生这些有趣的事。</a:t>
            </a:r>
          </a:p>
        </p:txBody>
      </p:sp>
      <p:pic>
        <p:nvPicPr>
          <p:cNvPr id="56328" name="图片 56327" descr="Q_0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98785" y="5485765"/>
            <a:ext cx="952500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9" name="矩形 56328"/>
          <p:cNvSpPr/>
          <p:nvPr/>
        </p:nvSpPr>
        <p:spPr>
          <a:xfrm>
            <a:off x="1419225" y="941070"/>
            <a:ext cx="9893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6043E"/>
                </a:solidFill>
                <a:latin typeface="楷体_GB2312" panose="02010609030101010101" charset="-122"/>
                <a:ea typeface="楷体_GB2312" panose="02010609030101010101" charset="-122"/>
              </a:rPr>
              <a:t>太空生活为什么会发生这么有趣的事呢？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38914"/>
          <p:cNvSpPr txBox="1"/>
          <p:nvPr/>
        </p:nvSpPr>
        <p:spPr>
          <a:xfrm>
            <a:off x="306705" y="906780"/>
            <a:ext cx="115785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4400" dirty="0">
                <a:solidFill>
                  <a:schemeClr val="tx2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4800" b="1" dirty="0">
                <a:solidFill>
                  <a:srgbClr val="FF0066"/>
                </a:solidFill>
                <a:latin typeface="楷体_GB2312" panose="02010609030101010101" charset="-122"/>
                <a:ea typeface="楷体_GB2312" panose="02010609030101010101" charset="-122"/>
              </a:rPr>
              <a:t>你们还知道太空生活还有哪些趣事吗？是怎么知道的，谁来向大家介绍？</a:t>
            </a:r>
          </a:p>
        </p:txBody>
      </p:sp>
      <p:pic>
        <p:nvPicPr>
          <p:cNvPr id="18435" name="图片 18434" descr="b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11640" y="4329430"/>
            <a:ext cx="2241550" cy="18726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/>
          <p:nvPr/>
        </p:nvSpPr>
        <p:spPr>
          <a:xfrm>
            <a:off x="795655" y="972185"/>
            <a:ext cx="7848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D60093"/>
                </a:solidFill>
                <a:latin typeface="楷体_GB2312" panose="02010609030101010101" charset="-122"/>
                <a:ea typeface="楷体_GB2312" panose="02010609030101010101" charset="-122"/>
              </a:rPr>
              <a:t>睡觉</a:t>
            </a: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时，宇航员头顶上要有电扇吹氧气，以免宇航员因缺氧而窒息。</a:t>
            </a:r>
          </a:p>
        </p:txBody>
      </p:sp>
      <p:sp>
        <p:nvSpPr>
          <p:cNvPr id="39939" name="文本框 39938"/>
          <p:cNvSpPr txBox="1"/>
          <p:nvPr/>
        </p:nvSpPr>
        <p:spPr>
          <a:xfrm>
            <a:off x="795655" y="2360930"/>
            <a:ext cx="80264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宇航员</a:t>
            </a:r>
            <a:r>
              <a:rPr lang="zh-CN" altLang="en-US" sz="3600" b="1" dirty="0">
                <a:solidFill>
                  <a:srgbClr val="D60093"/>
                </a:solidFill>
                <a:latin typeface="楷体_GB2312" panose="02010609030101010101" charset="-122"/>
                <a:ea typeface="楷体_GB2312" panose="02010609030101010101" charset="-122"/>
              </a:rPr>
              <a:t>刷牙</a:t>
            </a: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时要把水吐在餐巾上，然后再把餐巾包好扔掉。近来宇航员都喜欢在手指头上缠一块纱布，沾点清洁剂刷牙。</a:t>
            </a:r>
          </a:p>
        </p:txBody>
      </p:sp>
      <p:sp>
        <p:nvSpPr>
          <p:cNvPr id="39940" name="文本框 39939"/>
          <p:cNvSpPr txBox="1"/>
          <p:nvPr/>
        </p:nvSpPr>
        <p:spPr>
          <a:xfrm>
            <a:off x="795655" y="4858385"/>
            <a:ext cx="8284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宇航员吃的</a:t>
            </a:r>
            <a:r>
              <a:rPr lang="zh-CN" altLang="en-US" sz="3600" b="1" dirty="0">
                <a:solidFill>
                  <a:srgbClr val="D60093"/>
                </a:solidFill>
                <a:latin typeface="楷体_GB2312" panose="02010609030101010101" charset="-122"/>
                <a:ea typeface="楷体_GB2312" panose="02010609030101010101" charset="-122"/>
              </a:rPr>
              <a:t>食物</a:t>
            </a: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都是装在罐筒或软管里的，花样品种倒是不少，可是味道不佳。 </a:t>
            </a:r>
          </a:p>
        </p:txBody>
      </p:sp>
      <p:sp>
        <p:nvSpPr>
          <p:cNvPr id="39941" name="文本框 39940"/>
          <p:cNvSpPr txBox="1"/>
          <p:nvPr/>
        </p:nvSpPr>
        <p:spPr>
          <a:xfrm>
            <a:off x="8830310" y="846455"/>
            <a:ext cx="293052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D60093"/>
                </a:solidFill>
                <a:latin typeface="楷体_GB2312" panose="02010609030101010101" charset="-122"/>
                <a:ea typeface="楷体_GB2312" panose="02010609030101010101" charset="-122"/>
              </a:rPr>
              <a:t>过新年</a:t>
            </a:r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时，宇航员们装饰了一棵小树，本来想在上面点一支蜡烛，但没有成功，因为烛火四溅形成火球，并且蜡烛很快就把周围的氧气烧完而熄灭。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64235" y="904875"/>
            <a:ext cx="7976235" cy="5317490"/>
            <a:chOff x="1361" y="1425"/>
            <a:chExt cx="12561" cy="837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3892" y="1425"/>
              <a:ext cx="31" cy="837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361" y="3557"/>
              <a:ext cx="1254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361" y="7351"/>
              <a:ext cx="1254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文本框 70660"/>
          <p:cNvSpPr txBox="1"/>
          <p:nvPr/>
        </p:nvSpPr>
        <p:spPr>
          <a:xfrm>
            <a:off x="473393" y="796925"/>
            <a:ext cx="247840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 dirty="0">
                <a:solidFill>
                  <a:srgbClr val="DD120D"/>
                </a:solidFill>
                <a:latin typeface="楷体_GB2312" panose="02010609030101010101" charset="-122"/>
                <a:ea typeface="楷体_GB2312" panose="02010609030101010101" charset="-122"/>
              </a:rPr>
              <a:t>建议：</a:t>
            </a:r>
          </a:p>
        </p:txBody>
      </p:sp>
      <p:sp>
        <p:nvSpPr>
          <p:cNvPr id="70660" name="矩形 70659"/>
          <p:cNvSpPr/>
          <p:nvPr/>
        </p:nvSpPr>
        <p:spPr>
          <a:xfrm>
            <a:off x="2654300" y="724535"/>
            <a:ext cx="936688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一、</a:t>
            </a:r>
            <a:r>
              <a:rPr lang="zh-CN" altLang="en-US" sz="40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查</a:t>
            </a:r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：查找有关太空知识的资料。</a:t>
            </a:r>
          </a:p>
          <a:p>
            <a:endParaRPr lang="zh-CN" altLang="en-US" sz="4000" b="1" dirty="0">
              <a:solidFill>
                <a:srgbClr val="1507CB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二、</a:t>
            </a:r>
            <a:r>
              <a:rPr lang="zh-CN" altLang="en-US" sz="40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画</a:t>
            </a:r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：自由想象太空的奥秘，用彩笔画出自己心目中的太空及有趣的太空生活的情景。</a:t>
            </a:r>
          </a:p>
          <a:p>
            <a:endParaRPr lang="zh-CN" altLang="en-US" sz="4000" b="1" dirty="0">
              <a:solidFill>
                <a:srgbClr val="1507CB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三、</a:t>
            </a:r>
            <a:r>
              <a:rPr lang="zh-CN" altLang="en-US" sz="40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写</a:t>
            </a:r>
            <a:r>
              <a:rPr lang="zh-CN" altLang="en-US" sz="4000" b="1" dirty="0">
                <a:solidFill>
                  <a:srgbClr val="1507CB"/>
                </a:solidFill>
                <a:latin typeface="楷体_GB2312" panose="02010609030101010101" charset="-122"/>
                <a:ea typeface="楷体_GB2312" panose="02010609030101010101" charset="-122"/>
              </a:rPr>
              <a:t>：写话练习。想象自己在太空中生活一天会发生什么趣事？以“我在太空的一天”为题写一段话。</a:t>
            </a:r>
          </a:p>
          <a:p>
            <a:endParaRPr lang="zh-CN" altLang="en-US" sz="4000" b="1" dirty="0">
              <a:solidFill>
                <a:srgbClr val="1507CB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ClrTx/>
              <a:buChar char="•"/>
            </a:pPr>
            <a:endParaRPr lang="zh-CN" altLang="en-US" sz="3200" dirty="0">
              <a:solidFill>
                <a:srgbClr val="1507CB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>
            <a:off x="693660" y="611170"/>
            <a:ext cx="3012506" cy="30097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628000"/>
          <a:lstStyle/>
          <a:p>
            <a:pPr algn="ctr">
              <a:lnSpc>
                <a:spcPct val="130000"/>
              </a:lnSpc>
              <a:spcAft>
                <a:spcPts val="1800"/>
              </a:spcAft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6148" name="对象 6147"/>
          <p:cNvGraphicFramePr>
            <a:graphicFrameLocks/>
          </p:cNvGraphicFramePr>
          <p:nvPr/>
        </p:nvGraphicFramePr>
        <p:xfrm>
          <a:off x="734060" y="741045"/>
          <a:ext cx="2931160" cy="2749550"/>
        </p:xfrm>
        <a:graphic>
          <a:graphicData uri="http://schemas.openxmlformats.org/presentationml/2006/ole">
            <p:oleObj spid="_x0000_s3076" r:id="rId6" imgW="2742857" imgH="3591426" progId="PBrush">
              <p:embed/>
            </p:oleObj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34790" y="949960"/>
            <a:ext cx="7528560" cy="15316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charset="-122"/>
                <a:sym typeface="+mn-ea"/>
              </a:rPr>
              <a:t>宇航英雄：杨利伟</a:t>
            </a:r>
            <a:endParaRPr lang="zh-CN" altLang="en-US" sz="7200" b="1" dirty="0" smtClean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2466"/>
          <p:cNvSpPr txBox="1"/>
          <p:nvPr/>
        </p:nvSpPr>
        <p:spPr>
          <a:xfrm>
            <a:off x="991235" y="1180465"/>
            <a:ext cx="10478135" cy="4215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6600" b="1" dirty="0">
                <a:solidFill>
                  <a:srgbClr val="FF0066"/>
                </a:solidFill>
                <a:latin typeface="楷体_GB2312" panose="02010609030101010101" charset="-122"/>
                <a:ea typeface="楷体_GB2312" panose="02010609030101010101" charset="-122"/>
              </a:rPr>
              <a:t>自由朗读课文： </a:t>
            </a:r>
          </a:p>
          <a:p>
            <a:pPr>
              <a:buClrTx/>
            </a:pP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5400" b="1"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</a:rPr>
              <a:t>注意读准字音，读通句子，不认识的字借助拼音多读几遍。</a:t>
            </a:r>
          </a:p>
          <a:p>
            <a:pPr>
              <a:buClrTx/>
            </a:pP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5400" b="1">
                <a:latin typeface="楷体_GB2312" panose="02010609030101010101" charset="-122"/>
                <a:ea typeface="楷体_GB2312" panose="02010609030101010101" charset="-122"/>
              </a:rPr>
              <a:t>2 </a:t>
            </a:r>
            <a:r>
              <a:rPr lang="zh-CN" altLang="en-US" sz="5400" b="1" dirty="0">
                <a:latin typeface="楷体_GB2312" panose="02010609030101010101" charset="-122"/>
                <a:ea typeface="楷体_GB2312" panose="02010609030101010101" charset="-122"/>
              </a:rPr>
              <a:t>标出自然段序号。</a:t>
            </a:r>
          </a:p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     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l="7148" t="16838" r="873" b="30414"/>
          <a:stretch>
            <a:fillRect/>
          </a:stretch>
        </p:blipFill>
        <p:spPr>
          <a:xfrm>
            <a:off x="6993890" y="401955"/>
            <a:ext cx="5125085" cy="1451610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8673"/>
          <p:cNvSpPr/>
          <p:nvPr/>
        </p:nvSpPr>
        <p:spPr>
          <a:xfrm>
            <a:off x="1847850" y="741522"/>
            <a:ext cx="9144000" cy="52622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ClrTx/>
            </a:pPr>
            <a:endParaRPr lang="zh-CN" altLang="en-US" sz="4800" b="1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ClrTx/>
            </a:pP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这是 </a:t>
            </a:r>
            <a:r>
              <a:rPr lang="zh-CN" altLang="en-US" sz="4800" b="1" u="sng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    </a:t>
            </a: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。</a:t>
            </a:r>
          </a:p>
          <a:p>
            <a:pPr>
              <a:buClrTx/>
            </a:pP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他在</a:t>
            </a:r>
            <a:r>
              <a:rPr lang="zh-CN" altLang="en-US" sz="4800" b="1" u="sng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 </a:t>
            </a: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年</a:t>
            </a:r>
            <a:r>
              <a:rPr lang="zh-CN" altLang="en-US" sz="4800" b="1" u="sng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    </a:t>
            </a: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月</a:t>
            </a:r>
            <a:r>
              <a:rPr lang="zh-CN" altLang="en-US" sz="4800" b="1" u="sng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    </a:t>
            </a: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日乘坐</a:t>
            </a:r>
          </a:p>
          <a:p>
            <a:pPr>
              <a:buClrTx/>
            </a:pPr>
            <a:endParaRPr lang="zh-CN" altLang="en-US" sz="4800" b="1" dirty="0">
              <a:solidFill>
                <a:srgbClr val="06091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ClrTx/>
            </a:pP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</a:t>
            </a:r>
            <a:r>
              <a:rPr lang="zh-CN" altLang="en-US" sz="4800" b="1" u="sng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                        </a:t>
            </a: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登上太空，</a:t>
            </a:r>
          </a:p>
          <a:p>
            <a:pPr>
              <a:buClrTx/>
            </a:pPr>
            <a:r>
              <a:rPr lang="zh-CN" altLang="en-US" sz="4800" b="1" dirty="0">
                <a:solidFill>
                  <a:srgbClr val="060912"/>
                </a:solidFill>
                <a:latin typeface="Arial" panose="020B0604020202020204" pitchFamily="34" charset="0"/>
                <a:ea typeface="楷体_GB2312" panose="02010609030101010101" charset="-122"/>
              </a:rPr>
              <a:t>是我国飞天的第一人。</a:t>
            </a:r>
          </a:p>
          <a:p>
            <a:pPr>
              <a:buClrTx/>
            </a:pPr>
            <a:endParaRPr lang="zh-CN" altLang="en-US" sz="4800" b="1" dirty="0">
              <a:solidFill>
                <a:srgbClr val="060912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153920" y="1350963"/>
            <a:ext cx="8675688" cy="7878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charset="-122"/>
              </a:rPr>
              <a:t>        </a:t>
            </a:r>
            <a:r>
              <a:rPr lang="zh-CN" altLang="en-US" sz="4400" b="1" dirty="0">
                <a:solidFill>
                  <a:srgbClr val="9B091A"/>
                </a:solidFill>
                <a:latin typeface="Arial" panose="020B0604020202020204" pitchFamily="34" charset="0"/>
                <a:ea typeface="楷体_GB2312" panose="02010609030101010101" charset="-122"/>
              </a:rPr>
              <a:t>杨利伟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9B091A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4400" b="1">
                <a:solidFill>
                  <a:srgbClr val="9B091A"/>
                </a:solidFill>
                <a:latin typeface="楷体_GB2312" panose="02010609030101010101" charset="-122"/>
                <a:ea typeface="楷体_GB2312" panose="02010609030101010101" charset="-122"/>
              </a:rPr>
              <a:t>2003   10   15 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9B091A"/>
                </a:solidFill>
                <a:latin typeface="楷体_GB2312" panose="02010609030101010101" charset="-122"/>
                <a:ea typeface="楷体_GB2312" panose="02010609030101010101" charset="-122"/>
              </a:rPr>
              <a:t>人造卫星“神州五号”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          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 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80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</a:t>
            </a:r>
            <a:r>
              <a:rPr lang="zh-CN" altLang="en-US" sz="4400" b="1" dirty="0">
                <a:latin typeface="楷体_GB2312" panose="02010609030101010101" charset="-122"/>
                <a:ea typeface="楷体_GB2312" panose="02010609030101010101" charset="-122"/>
              </a:rPr>
              <a:t>              </a:t>
            </a:r>
            <a:endParaRPr lang="zh-CN" altLang="en-US" sz="4400" b="1" dirty="0">
              <a:solidFill>
                <a:srgbClr val="0033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400" b="1" dirty="0">
              <a:solidFill>
                <a:srgbClr val="0033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435" y="489585"/>
            <a:ext cx="6076950" cy="141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6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读一读，记一记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31265" y="1581150"/>
            <a:ext cx="10029825" cy="441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宇  宇宙  宇宙飞船</a:t>
            </a:r>
          </a:p>
          <a:p>
            <a:pPr>
              <a:lnSpc>
                <a:spcPct val="130000"/>
              </a:lnSpc>
            </a:pPr>
            <a:r>
              <a:rPr lang="zh-CN" altLang="en-US" sz="7200" b="1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航  航空  航空公司</a:t>
            </a:r>
          </a:p>
          <a:p>
            <a:pPr>
              <a:lnSpc>
                <a:spcPct val="130000"/>
              </a:lnSpc>
            </a:pPr>
            <a:r>
              <a:rPr lang="zh-CN" altLang="en-US" sz="7200" b="1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员  队员  少先队员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305" y="934720"/>
            <a:ext cx="1724025" cy="1636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5564" y="112559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宙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305" y="2667000"/>
            <a:ext cx="1724025" cy="1636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5564" y="285787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305" y="4404360"/>
            <a:ext cx="1724025" cy="1636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5564" y="449934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25420" y="1600200"/>
            <a:ext cx="2976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组词：宇宙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25420" y="3411855"/>
            <a:ext cx="4500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组词：容易  容貌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25420" y="5053330"/>
            <a:ext cx="4500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组词：室内  室外 </a:t>
            </a:r>
          </a:p>
        </p:txBody>
      </p:sp>
      <p:pic>
        <p:nvPicPr>
          <p:cNvPr id="11" name="图片 10" descr="KT室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5420" y="4499610"/>
            <a:ext cx="5178425" cy="548640"/>
          </a:xfrm>
          <a:prstGeom prst="rect">
            <a:avLst/>
          </a:prstGeom>
        </p:spPr>
      </p:pic>
      <p:pic>
        <p:nvPicPr>
          <p:cNvPr id="12" name="图片 11" descr="KT宙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2415" y="1125855"/>
            <a:ext cx="4599305" cy="548640"/>
          </a:xfrm>
          <a:prstGeom prst="rect">
            <a:avLst/>
          </a:prstGeom>
        </p:spPr>
      </p:pic>
      <p:pic>
        <p:nvPicPr>
          <p:cNvPr id="13" name="图片 12" descr="KT容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2415" y="2739390"/>
            <a:ext cx="7294245" cy="548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6865"/>
          <p:cNvSpPr txBox="1"/>
          <p:nvPr/>
        </p:nvSpPr>
        <p:spPr>
          <a:xfrm>
            <a:off x="1793240" y="1896745"/>
            <a:ext cx="98806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80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宇宙</a:t>
            </a:r>
            <a:r>
              <a:rPr lang="en-US" altLang="zh-CN" sz="480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失重</a:t>
            </a:r>
            <a:r>
              <a:rPr lang="zh-CN" altLang="en-US" sz="4800" dirty="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    地板    容易 </a:t>
            </a:r>
          </a:p>
          <a:p>
            <a:pPr>
              <a:spcBef>
                <a:spcPct val="50000"/>
              </a:spcBef>
              <a:buClrTx/>
            </a:pPr>
            <a:endParaRPr lang="zh-CN" altLang="en-US" sz="4800" dirty="0">
              <a:solidFill>
                <a:srgbClr val="06091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800" dirty="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浴室  船舱   固定　 淋浴 水杯</a:t>
            </a:r>
            <a:endParaRPr lang="en-US" altLang="zh-CN" sz="4800" dirty="0">
              <a:solidFill>
                <a:srgbClr val="06091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800" dirty="0">
              <a:solidFill>
                <a:srgbClr val="060912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800" dirty="0">
              <a:solidFill>
                <a:srgbClr val="060912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690370" y="1461135"/>
            <a:ext cx="2329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yǔ zhòu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3875405" y="1391920"/>
            <a:ext cx="955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shī</a:t>
            </a:r>
          </a:p>
        </p:txBody>
      </p:sp>
      <p:sp>
        <p:nvSpPr>
          <p:cNvPr id="36869" name="文本框 36868"/>
          <p:cNvSpPr txBox="1"/>
          <p:nvPr/>
        </p:nvSpPr>
        <p:spPr>
          <a:xfrm>
            <a:off x="4638040" y="1388110"/>
            <a:ext cx="1702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</a:rPr>
              <a:t>zhòng</a:t>
            </a:r>
          </a:p>
        </p:txBody>
      </p:sp>
      <p:sp>
        <p:nvSpPr>
          <p:cNvPr id="36870" name="文本框 36869"/>
          <p:cNvSpPr txBox="1"/>
          <p:nvPr/>
        </p:nvSpPr>
        <p:spPr>
          <a:xfrm>
            <a:off x="7150418" y="1391920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bǎn</a:t>
            </a:r>
          </a:p>
        </p:txBody>
      </p:sp>
      <p:sp>
        <p:nvSpPr>
          <p:cNvPr id="36873" name="文本框 36872"/>
          <p:cNvSpPr txBox="1"/>
          <p:nvPr/>
        </p:nvSpPr>
        <p:spPr>
          <a:xfrm>
            <a:off x="8856345" y="1391920"/>
            <a:ext cx="2339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róng yì</a:t>
            </a:r>
          </a:p>
        </p:txBody>
      </p:sp>
      <p:sp>
        <p:nvSpPr>
          <p:cNvPr id="36874" name="文本框 36873"/>
          <p:cNvSpPr txBox="1"/>
          <p:nvPr/>
        </p:nvSpPr>
        <p:spPr>
          <a:xfrm>
            <a:off x="1793240" y="3481070"/>
            <a:ext cx="1864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yù shì</a:t>
            </a:r>
          </a:p>
        </p:txBody>
      </p:sp>
      <p:sp>
        <p:nvSpPr>
          <p:cNvPr id="36876" name="文本框 36875"/>
          <p:cNvSpPr txBox="1"/>
          <p:nvPr/>
        </p:nvSpPr>
        <p:spPr>
          <a:xfrm>
            <a:off x="4164330" y="3481070"/>
            <a:ext cx="1495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cāng</a:t>
            </a:r>
          </a:p>
        </p:txBody>
      </p:sp>
      <p:sp>
        <p:nvSpPr>
          <p:cNvPr id="36878" name="文本框 36877"/>
          <p:cNvSpPr txBox="1"/>
          <p:nvPr/>
        </p:nvSpPr>
        <p:spPr>
          <a:xfrm>
            <a:off x="5794058" y="3480753"/>
            <a:ext cx="1008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gù</a:t>
            </a:r>
          </a:p>
        </p:txBody>
      </p:sp>
      <p:sp>
        <p:nvSpPr>
          <p:cNvPr id="36880" name="文本框 36879"/>
          <p:cNvSpPr txBox="1"/>
          <p:nvPr/>
        </p:nvSpPr>
        <p:spPr>
          <a:xfrm>
            <a:off x="7893685" y="3587750"/>
            <a:ext cx="1774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lín yù</a:t>
            </a:r>
          </a:p>
        </p:txBody>
      </p:sp>
      <p:pic>
        <p:nvPicPr>
          <p:cNvPr id="37890" name="内容占位符 37889" descr="月亮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98980">
            <a:off x="302895" y="100330"/>
            <a:ext cx="13081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标题 37890"/>
          <p:cNvSpPr>
            <a:spLocks noGrp="1"/>
          </p:cNvSpPr>
          <p:nvPr/>
        </p:nvSpPr>
        <p:spPr>
          <a:xfrm>
            <a:off x="1598295" y="709930"/>
            <a:ext cx="1979613" cy="6762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CC0000"/>
                </a:solidFill>
                <a:ea typeface="华文楷体" panose="02010600040101010101" pitchFamily="2" charset="-122"/>
              </a:rPr>
              <a:t>我会读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074275" y="3594735"/>
            <a:ext cx="970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bēi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3" grpId="0"/>
      <p:bldP spid="36874" grpId="0"/>
      <p:bldP spid="36876" grpId="0"/>
      <p:bldP spid="36878" grpId="0"/>
      <p:bldP spid="3688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2455" y="1509395"/>
            <a:ext cx="10302240" cy="4051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600" b="1" dirty="0" smtClean="0">
                <a:latin typeface="楷体_GB2312" panose="02010609030101010101" charset="-122"/>
                <a:ea typeface="楷体_GB2312" panose="02010609030101010101" charset="-122"/>
              </a:rPr>
              <a:t>航 宇 宙 稳 杯 饮 稍</a:t>
            </a:r>
          </a:p>
          <a:p>
            <a:pPr>
              <a:lnSpc>
                <a:spcPct val="130000"/>
              </a:lnSpc>
            </a:pPr>
            <a:endParaRPr lang="zh-CN" altLang="en-US" sz="66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6600" b="1" dirty="0" smtClean="0">
                <a:latin typeface="楷体_GB2312" panose="02010609030101010101" charset="-122"/>
                <a:ea typeface="楷体_GB2312" panose="02010609030101010101" charset="-122"/>
              </a:rPr>
              <a:t>舱 板 件 题 浴 室 密 固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6725" y="1073785"/>
            <a:ext cx="899287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háng   yǔ    zhòu   wěn   bēi    yǐn    shāo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2455" y="3723640"/>
            <a:ext cx="11103610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cāng  bǎn   jiàn     tí       yù     shì     mì     gù       </a:t>
            </a:r>
          </a:p>
        </p:txBody>
      </p:sp>
      <p:pic>
        <p:nvPicPr>
          <p:cNvPr id="3" name="图片 2" descr="上图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65455" y="19685"/>
            <a:ext cx="12162155" cy="398780"/>
          </a:xfrm>
          <a:prstGeom prst="rect">
            <a:avLst/>
          </a:prstGeom>
        </p:spPr>
      </p:pic>
      <p:pic>
        <p:nvPicPr>
          <p:cNvPr id="6" name="图片 5" descr="下图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64820" y="6431280"/>
            <a:ext cx="12161520" cy="473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燕尾形箭头 5127"/>
          <p:cNvSpPr/>
          <p:nvPr/>
        </p:nvSpPr>
        <p:spPr>
          <a:xfrm>
            <a:off x="4143375" y="2287270"/>
            <a:ext cx="1828800" cy="838200"/>
          </a:xfrm>
          <a:prstGeom prst="notchedRightArrow">
            <a:avLst>
              <a:gd name="adj1" fmla="val 50000"/>
              <a:gd name="adj2" fmla="val 545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文本框 5129">
            <a:hlinkClick r:id="" action="ppaction://noaction"/>
          </p:cNvPr>
          <p:cNvSpPr txBox="1"/>
          <p:nvPr/>
        </p:nvSpPr>
        <p:spPr>
          <a:xfrm>
            <a:off x="6778625" y="2018665"/>
            <a:ext cx="21336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6091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喝水</a:t>
            </a:r>
          </a:p>
        </p:txBody>
      </p:sp>
      <p:sp>
        <p:nvSpPr>
          <p:cNvPr id="5131" name="文本框 5130">
            <a:hlinkClick r:id="rId4" action="ppaction://hlinksldjump"/>
          </p:cNvPr>
          <p:cNvSpPr txBox="1"/>
          <p:nvPr/>
        </p:nvSpPr>
        <p:spPr>
          <a:xfrm>
            <a:off x="6921500" y="3324860"/>
            <a:ext cx="21336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6091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走路</a:t>
            </a:r>
          </a:p>
        </p:txBody>
      </p:sp>
      <p:sp>
        <p:nvSpPr>
          <p:cNvPr id="5133" name="文本框 5132">
            <a:hlinkClick r:id="rId5" action="ppaction://hlinksldjump"/>
          </p:cNvPr>
          <p:cNvSpPr txBox="1"/>
          <p:nvPr/>
        </p:nvSpPr>
        <p:spPr>
          <a:xfrm>
            <a:off x="6778625" y="819150"/>
            <a:ext cx="21336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60912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睡觉</a:t>
            </a:r>
          </a:p>
        </p:txBody>
      </p:sp>
      <p:pic>
        <p:nvPicPr>
          <p:cNvPr id="5135" name="图片 5134" descr="h">
            <a:hlinkClick r:id="" action="ppaction://noaction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51190" y="5340985"/>
            <a:ext cx="1143000" cy="852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6" name="图片 5135" descr="f">
            <a:hlinkClick r:id="" action="ppaction://noaction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84545" y="4681855"/>
            <a:ext cx="2133600" cy="17062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268855" y="4759960"/>
            <a:ext cx="3509645" cy="1705610"/>
            <a:chOff x="9373" y="7313"/>
            <a:chExt cx="5527" cy="2686"/>
          </a:xfrm>
        </p:grpSpPr>
        <p:pic>
          <p:nvPicPr>
            <p:cNvPr id="4" name="图片 3" descr="h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00" y="8351"/>
              <a:ext cx="1800" cy="13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图片 4" descr="f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73" y="7313"/>
              <a:ext cx="3360" cy="26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图片 15" descr="f">
            <a:hlinkClick r:id="" action="ppaction://noaction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53245" y="4681855"/>
            <a:ext cx="2133600" cy="1706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h">
            <a:hlinkClick r:id="" action="ppaction://noaction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39495" y="5419090"/>
            <a:ext cx="1143000" cy="852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2614930" y="819150"/>
            <a:ext cx="1142365" cy="43764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太空生活趣事多</a:t>
            </a:r>
          </a:p>
        </p:txBody>
      </p:sp>
      <p:pic>
        <p:nvPicPr>
          <p:cNvPr id="2" name="图片 1" descr="上图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" y="19685"/>
            <a:ext cx="12162155" cy="398780"/>
          </a:xfrm>
          <a:prstGeom prst="rect">
            <a:avLst/>
          </a:prstGeom>
        </p:spPr>
      </p:pic>
      <p:pic>
        <p:nvPicPr>
          <p:cNvPr id="6" name="图片 5" descr="下图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" y="6431280"/>
            <a:ext cx="12161520" cy="473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1" grpId="0"/>
      <p:bldP spid="5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矩形 71683"/>
          <p:cNvSpPr/>
          <p:nvPr/>
        </p:nvSpPr>
        <p:spPr>
          <a:xfrm>
            <a:off x="955675" y="1608138"/>
            <a:ext cx="101072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</a:rPr>
              <a:t>　           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dirty="0">
                <a:solidFill>
                  <a:schemeClr val="tx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睡觉，喝水，走路，洗澡在我们的平时生活中是一件非常平凡的事情，可在太空上做这些事情就特别有趣。</a:t>
            </a:r>
          </a:p>
          <a:p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       </a:t>
            </a:r>
          </a:p>
          <a:p>
            <a:r>
              <a:rPr lang="zh-CN" altLang="en-US" sz="36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    你觉得哪件事最有趣，就读哪一段</a:t>
            </a:r>
            <a:r>
              <a:rPr lang="en-US" altLang="zh-CN" sz="36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,</a:t>
            </a:r>
            <a:r>
              <a:rPr lang="zh-CN" altLang="en-US" sz="36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以小组为单位读给同伴听，把趣味读出来。再互相说说哪个地方最有趣？</a:t>
            </a:r>
            <a:br>
              <a:rPr lang="zh-CN" altLang="en-US" sz="36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3600" b="1" dirty="0">
                <a:solidFill>
                  <a:srgbClr val="A52D8B"/>
                </a:solidFill>
                <a:latin typeface="楷体_GB2312" panose="02010609030101010101" charset="-122"/>
                <a:ea typeface="楷体_GB2312" panose="02010609030101010101" charset="-122"/>
              </a:rPr>
              <a:t>　　</a:t>
            </a:r>
          </a:p>
        </p:txBody>
      </p:sp>
      <p:sp>
        <p:nvSpPr>
          <p:cNvPr id="71690" name="文本框 71689"/>
          <p:cNvSpPr txBox="1"/>
          <p:nvPr/>
        </p:nvSpPr>
        <p:spPr>
          <a:xfrm>
            <a:off x="4328795" y="71469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solidFill>
                  <a:srgbClr val="F6043E"/>
                </a:solidFill>
                <a:latin typeface="楷体_GB2312" panose="02010609030101010101" charset="-122"/>
                <a:ea typeface="楷体_GB2312" panose="02010609030101010101" charset="-122"/>
              </a:rPr>
              <a:t>交流学习</a:t>
            </a:r>
          </a:p>
        </p:txBody>
      </p:sp>
      <p:pic>
        <p:nvPicPr>
          <p:cNvPr id="71686" name="图片 71685" descr="23847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26295" y="5166043"/>
            <a:ext cx="2085975" cy="1344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rcRect l="6531" t="2359" r="19396" b="10974"/>
          <a:stretch>
            <a:fillRect/>
          </a:stretch>
        </p:blipFill>
        <p:spPr>
          <a:xfrm>
            <a:off x="238125" y="161290"/>
            <a:ext cx="2465705" cy="1457325"/>
          </a:xfrm>
          <a:prstGeom prst="rect">
            <a:avLst/>
          </a:prstGeom>
        </p:spPr>
      </p:pic>
      <p:pic>
        <p:nvPicPr>
          <p:cNvPr id="71685" name="图片 71684" descr="2007052406373163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610" y="5511165"/>
            <a:ext cx="1946910" cy="1268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上图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" y="19685"/>
            <a:ext cx="12162155" cy="398780"/>
          </a:xfrm>
          <a:prstGeom prst="rect">
            <a:avLst/>
          </a:prstGeom>
        </p:spPr>
      </p:pic>
      <p:pic>
        <p:nvPicPr>
          <p:cNvPr id="6" name="图片 5" descr="下图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" y="6431280"/>
            <a:ext cx="12161520" cy="473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57410" y="161290"/>
            <a:ext cx="2054860" cy="13322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1377950" y="1326515"/>
            <a:ext cx="94361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             </a:t>
            </a:r>
            <a:r>
              <a:rPr lang="zh-CN" altLang="en-US" sz="4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在宇宙飞船里，站着睡觉和躺着睡觉一样舒服。不过，要想睡上一个安稳觉，航天员必须把自己绑在睡袋里。不然，翻一个身，就会飘到别处去了。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l="6531" t="2359" r="19396" b="10974"/>
          <a:stretch>
            <a:fillRect/>
          </a:stretch>
        </p:blipFill>
        <p:spPr>
          <a:xfrm>
            <a:off x="7935595" y="3797300"/>
            <a:ext cx="3345180" cy="21424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50177"/>
          <p:cNvSpPr>
            <a:spLocks noGrp="1"/>
          </p:cNvSpPr>
          <p:nvPr/>
        </p:nvSpPr>
        <p:spPr>
          <a:xfrm>
            <a:off x="762000" y="878840"/>
            <a:ext cx="5472113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CC0099"/>
                </a:solidFill>
                <a:ea typeface="华文楷体" panose="02010600040101010101" pitchFamily="2" charset="-122"/>
              </a:rPr>
              <a:t>睡觉要绑在睡袋里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r="-290" b="10587"/>
          <a:stretch>
            <a:fillRect/>
          </a:stretch>
        </p:blipFill>
        <p:spPr>
          <a:xfrm>
            <a:off x="7098030" y="1365250"/>
            <a:ext cx="3294380" cy="22999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7435" y="2524760"/>
            <a:ext cx="5166995" cy="31616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/>
          <a:srcRect l="6531" t="2359" r="19396" b="10974"/>
          <a:stretch>
            <a:fillRect/>
          </a:stretch>
        </p:blipFill>
        <p:spPr>
          <a:xfrm>
            <a:off x="7098030" y="3835400"/>
            <a:ext cx="3285490" cy="2239010"/>
          </a:xfrm>
          <a:prstGeom prst="rect">
            <a:avLst/>
          </a:prstGeom>
        </p:spPr>
      </p:pic>
      <p:pic>
        <p:nvPicPr>
          <p:cNvPr id="3" name="图片 2" descr="上图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" y="19685"/>
            <a:ext cx="12162155" cy="398780"/>
          </a:xfrm>
          <a:prstGeom prst="rect">
            <a:avLst/>
          </a:prstGeom>
        </p:spPr>
      </p:pic>
      <p:pic>
        <p:nvPicPr>
          <p:cNvPr id="6" name="图片 5" descr="下图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" y="6431280"/>
            <a:ext cx="12161520" cy="473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63489"/>
          <p:cNvSpPr txBox="1"/>
          <p:nvPr/>
        </p:nvSpPr>
        <p:spPr>
          <a:xfrm>
            <a:off x="791210" y="978535"/>
            <a:ext cx="999426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buClrTx/>
            </a:pPr>
            <a:r>
              <a:rPr lang="zh-CN" altLang="en-US" sz="3600" dirty="0">
                <a:latin typeface="Arial" panose="020B0604020202020204" pitchFamily="34" charset="0"/>
              </a:rPr>
              <a:t>        </a:t>
            </a:r>
            <a:r>
              <a:rPr lang="zh-CN" altLang="en-US" sz="4000" b="1" dirty="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喝水的时候，如果用普通的杯子，即使把杯子倒过来，水也不会往下流。因为在宇宙飞船里，水失去了重量。宇航员要想喝到水，</a:t>
            </a:r>
            <a:r>
              <a:rPr lang="zh-CN" altLang="en-US" sz="4000" b="1" dirty="0">
                <a:solidFill>
                  <a:srgbClr val="CC0000"/>
                </a:solidFill>
                <a:latin typeface="楷体_GB2312" panose="02010609030101010101" charset="-122"/>
                <a:ea typeface="楷体_GB2312" panose="02010609030101010101" charset="-122"/>
              </a:rPr>
              <a:t>得</a:t>
            </a:r>
            <a:r>
              <a:rPr lang="zh-CN" altLang="en-US" sz="4000" b="1" dirty="0">
                <a:solidFill>
                  <a:srgbClr val="060912"/>
                </a:solidFill>
                <a:latin typeface="楷体_GB2312" panose="02010609030101010101" charset="-122"/>
                <a:ea typeface="楷体_GB2312" panose="02010609030101010101" charset="-122"/>
              </a:rPr>
              <a:t>使用一种带吸管的饮水袋。</a:t>
            </a:r>
          </a:p>
        </p:txBody>
      </p:sp>
      <p:pic>
        <p:nvPicPr>
          <p:cNvPr id="71686" name="图片 71685" descr="23847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06435" y="3590925"/>
            <a:ext cx="3747135" cy="285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上图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05" y="19685"/>
            <a:ext cx="12162155" cy="398780"/>
          </a:xfrm>
          <a:prstGeom prst="rect">
            <a:avLst/>
          </a:prstGeom>
        </p:spPr>
      </p:pic>
      <p:pic>
        <p:nvPicPr>
          <p:cNvPr id="6" name="图片 5" descr="下图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" y="6431280"/>
            <a:ext cx="12161520" cy="4737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SECTION"/>
  <p:tag name="ID" val="547126"/>
  <p:tag name="KSO_WM_TEMPLATE_CATEGORY" val="custom"/>
  <p:tag name="KSO_WM_TEMPLATE_INDEX" val="160107"/>
  <p:tag name="KSO_WM_TAG_VERSION" val="1.0"/>
  <p:tag name="KSO_WM_SLIDE_ID" val="custom160107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LiuChBZh#"/>
  <p:tag name="MH_LAYOUT" val="SubTitle"/>
  <p:tag name="MH" val="20150924172147"/>
  <p:tag name="MH_LIBRARY" val="GRAPHIC"/>
  <p:tag name="KSO_WM_TEMPLATE_CATEGORY" val="custom"/>
  <p:tag name="KSO_WM_TEMPLATE_INDEX" val="160107"/>
  <p:tag name="KSO_WM_TAG_VERSION" val="1.0"/>
  <p:tag name="KSO_WM_SLIDE_ID" val="custom160107_13"/>
  <p:tag name="KSO_WM_SLIDE_INDEX" val="13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343*221"/>
  <p:tag name="KSO_WM_SLIDE_SIZE" val="274*164"/>
  <p:tag name="KSO_WM_DIAGRAM_GROUP_CODE" val="m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"/>
  <p:tag name="MH" val="20150924145130"/>
  <p:tag name="MH_LIBRARY" val="GRAPHIC"/>
  <p:tag name="KSO_WM_TEMPLATE_CATEGORY" val="custom"/>
  <p:tag name="KSO_WM_TEMPLATE_INDEX" val="160107"/>
  <p:tag name="KSO_WM_TAG_VERSION" val="1.0"/>
  <p:tag name="KSO_WM_SLIDE_ID" val="custom160107_19"/>
  <p:tag name="KSO_WM_SLIDE_INDEX" val="19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195*153"/>
  <p:tag name="KSO_WM_SLIDE_SIZE" val="586*297"/>
  <p:tag name="KSO_WM_DIAGRAM_GROUP_CODE" val="m1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0921140819"/>
  <p:tag name="MH_LIBRARY" val="GRAPHIC"/>
  <p:tag name="KSO_WM_TEMPLATE_CATEGORY" val="custom"/>
  <p:tag name="KSO_WM_TEMPLATE_INDEX" val="160107"/>
  <p:tag name="KSO_WM_TAG_VERSION" val="1.0"/>
  <p:tag name="KSO_WM_SLIDE_ID" val="custom160107_25"/>
  <p:tag name="KSO_WM_SLIDE_INDEX" val="25"/>
  <p:tag name="KSO_WM_SLIDE_ITEM_CNT" val="2"/>
  <p:tag name="KSO_WM_SLIDE_LAYOUT" val="a_f_d_g"/>
  <p:tag name="KSO_WM_SLIDE_LAYOUT_CNT" val="1_1_1_1"/>
  <p:tag name="KSO_WM_SLIDE_TYPE" val="text"/>
  <p:tag name="KSO_WM_BEAUTIFY_FLAG" val="#wm#"/>
  <p:tag name="KSO_WM_SLIDE_POSITION" val="91*167"/>
  <p:tag name="KSO_WM_SLIDE_SIZE" val="777*28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7"/>
  <p:tag name="KSO_WM_TAG_VERSION" val="1.0"/>
  <p:tag name="KSO_WM_SLIDE_ID" val="custom160107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7*87"/>
  <p:tag name="KSO_WM_SLIDE_SIZE" val="826*4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40819"/>
  <p:tag name="MH_LIBRARY" val="GRAPHIC"/>
  <p:tag name="MH_TYPE" val="Other"/>
  <p:tag name="MH_ORDER" val="2"/>
  <p:tag name="KSO_WM_TAG_VERSION" val="1.0"/>
  <p:tag name="KSO_WM_BEAUTIFY_FLAG" val="#wm#"/>
  <p:tag name="KSO_WM_UNIT_TYPE" val="i"/>
  <p:tag name="KSO_WM_UNIT_ID" val="custom160107_25*i*2"/>
  <p:tag name="KSO_WM_TEMPLATE_CATEGORY" val="custom"/>
  <p:tag name="KSO_WM_TEMPLATE_INDEX" val="160107"/>
  <p:tag name="KSO_WM_UNIT_INDEX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1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07"/>
  <p:tag name="KSO_WM_TAG_VERSION" val="1.0"/>
  <p:tag name="KSO_WM_SLIDE_ID" val="custom160107_4"/>
  <p:tag name="KSO_WM_SLIDE_INDEX" val="4"/>
  <p:tag name="KSO_WM_SLIDE_ITEM_CNT" val="3"/>
  <p:tag name="KSO_WM_SLIDE_LAYOUT" val="a_f_d"/>
  <p:tag name="KSO_WM_SLIDE_LAYOUT_CNT" val="1_1_1"/>
  <p:tag name="KSO_WM_SLIDE_TYPE" val="text"/>
  <p:tag name="KSO_WM_BEAUTIFY_FLAG" val="#wm#"/>
  <p:tag name="KSO_WM_SLIDE_POSITION" val="66*92"/>
  <p:tag name="KSO_WM_SLIDE_SIZE" val="828*42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8"/>
  <p:tag name="KSO_WM_SLIDE_INDEX" val="8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370*197"/>
  <p:tag name="KSO_WM_SLIDE_SIZE" val="442*175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80313"/>
  <p:tag name="MH_LIBRARY" val="CONTENTS"/>
  <p:tag name="MH_AUTOCOLOR" val="TRUE"/>
  <p:tag name="MH_TYPE" val="CONTENTS"/>
  <p:tag name="ID" val="547126"/>
  <p:tag name="KSO_WM_TEMPLATE_CATEGORY" val="custom"/>
  <p:tag name="KSO_WM_TEMPLATE_INDEX" val="160107"/>
  <p:tag name="KSO_WM_TAG_VERSION" val="1.0"/>
  <p:tag name="KSO_WM_SLIDE_ID" val="custom160107_11"/>
  <p:tag name="KSO_WM_SLIDE_INDEX" val="11"/>
  <p:tag name="KSO_WM_SLIDE_ITEM_CNT" val="6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heme/theme1.xml><?xml version="1.0" encoding="utf-8"?>
<a:theme xmlns:a="http://schemas.openxmlformats.org/drawingml/2006/main" name="A000120140530A99PPBG">
  <a:themeElements>
    <a:clrScheme name="自定义 679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00B0F0"/>
      </a:accent1>
      <a:accent2>
        <a:srgbClr val="4868A2"/>
      </a:accent2>
      <a:accent3>
        <a:srgbClr val="59A47D"/>
      </a:accent3>
      <a:accent4>
        <a:srgbClr val="8B7FBF"/>
      </a:accent4>
      <a:accent5>
        <a:srgbClr val="A67E59"/>
      </a:accent5>
      <a:accent6>
        <a:srgbClr val="EA4D4D"/>
      </a:accent6>
      <a:hlink>
        <a:srgbClr val="00B0F0"/>
      </a:hlink>
      <a:folHlink>
        <a:srgbClr val="AFB2B4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A000120150822A25KPBG</Template>
  <TotalTime>6</TotalTime>
  <Words>1068</Words>
  <Application>Microsoft Office PowerPoint</Application>
  <PresentationFormat>自定义</PresentationFormat>
  <Paragraphs>97</Paragraphs>
  <Slides>22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</cp:revision>
  <dcterms:created xsi:type="dcterms:W3CDTF">2015-09-21T02:28:00Z</dcterms:created>
  <dcterms:modified xsi:type="dcterms:W3CDTF">2019-02-22T06:26:35Z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  <property fmtid="{D5CDD505-2E9C-101B-9397-08002B2CF9AE}" pid="3" name="name">
    <vt:lpwstr>轮盘封面.pptx</vt:lpwstr>
  </property>
  <property fmtid="{D5CDD505-2E9C-101B-9397-08002B2CF9AE}" pid="4" name="fileid">
    <vt:lpwstr>860922</vt:lpwstr>
  </property>
  <property fmtid="{D5CDD505-2E9C-101B-9397-08002B2CF9AE}" pid="5" name="search_tags">
    <vt:lpwstr>PPT模板</vt:lpwstr>
  </property>
</Properties>
</file>