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93" r:id="rId2"/>
    <p:sldId id="294" r:id="rId3"/>
    <p:sldId id="256" r:id="rId4"/>
    <p:sldId id="295" r:id="rId5"/>
    <p:sldId id="296" r:id="rId6"/>
    <p:sldId id="297" r:id="rId7"/>
    <p:sldId id="298" r:id="rId8"/>
    <p:sldId id="299" r:id="rId9"/>
    <p:sldId id="300" r:id="rId10"/>
    <p:sldId id="281" r:id="rId11"/>
    <p:sldId id="305" r:id="rId12"/>
    <p:sldId id="304" r:id="rId13"/>
    <p:sldId id="261" r:id="rId14"/>
    <p:sldId id="270" r:id="rId15"/>
    <p:sldId id="283" r:id="rId16"/>
    <p:sldId id="285" r:id="rId17"/>
    <p:sldId id="263" r:id="rId18"/>
    <p:sldId id="302" r:id="rId19"/>
    <p:sldId id="303" r:id="rId20"/>
    <p:sldId id="288" r:id="rId21"/>
    <p:sldId id="289" r:id="rId22"/>
    <p:sldId id="301" r:id="rId23"/>
    <p:sldId id="271" r:id="rId24"/>
    <p:sldId id="286" r:id="rId25"/>
    <p:sldId id="28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>
          <p15:clr>
            <a:srgbClr val="A4A3A4"/>
          </p15:clr>
        </p15:guide>
        <p15:guide id="2" pos="396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114"/>
      </p:cViewPr>
      <p:guideLst>
        <p:guide orient="horz" pos="2144"/>
        <p:guide pos="39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D3F948-033E-4D95-9FBD-22B8D6CFE791}" type="datetimeFigureOut">
              <a:rPr lang="zh-CN" altLang="en-US" smtClean="0"/>
              <a:t>2019/8/16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2CAB5-1968-4699-80B0-2BDBA87F3DB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/>
          <p:nvPr/>
        </p:nvSpPr>
        <p:spPr>
          <a:xfrm>
            <a:off x="3757295" y="1783080"/>
            <a:ext cx="7014210" cy="2195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 fontAlgn="auto">
              <a:lnSpc>
                <a:spcPct val="120000"/>
              </a:lnSpc>
            </a:pPr>
            <a:r>
              <a:rPr lang="en-US" altLang="zh-CN" sz="3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老师发现我们班里戴眼镜的同学真不少，说说你是怎样带上眼镜的？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57295" y="4479290"/>
            <a:ext cx="7429500" cy="675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告诉同学们你带上眼镜什么感受？</a:t>
            </a:r>
          </a:p>
        </p:txBody>
      </p:sp>
      <p:pic>
        <p:nvPicPr>
          <p:cNvPr id="2" name="图片 1" descr="t01d26e4d52b8b0c25a"/>
          <p:cNvPicPr>
            <a:picLocks noChangeAspect="1"/>
          </p:cNvPicPr>
          <p:nvPr/>
        </p:nvPicPr>
        <p:blipFill>
          <a:blip r:embed="rId3">
            <a:clrChange>
              <a:clrFrom>
                <a:srgbClr val="F2F2F2">
                  <a:alpha val="100000"/>
                </a:srgbClr>
              </a:clrFrom>
              <a:clrTo>
                <a:srgbClr val="F2F2F2">
                  <a:alpha val="100000"/>
                  <a:alpha val="0"/>
                </a:srgbClr>
              </a:clrTo>
            </a:clrChange>
          </a:blip>
          <a:srcRect l="28340" t="17215" r="30527" b="23868"/>
          <a:stretch>
            <a:fillRect/>
          </a:stretch>
        </p:blipFill>
        <p:spPr>
          <a:xfrm>
            <a:off x="1124585" y="1511935"/>
            <a:ext cx="2847340" cy="3885565"/>
          </a:xfrm>
          <a:prstGeom prst="ellipse">
            <a:avLst/>
          </a:prstGeom>
        </p:spPr>
      </p:pic>
      <p:pic>
        <p:nvPicPr>
          <p:cNvPr id="8194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2"/>
          <p:cNvSpPr txBox="1"/>
          <p:nvPr/>
        </p:nvSpPr>
        <p:spPr>
          <a:xfrm>
            <a:off x="676275" y="469900"/>
            <a:ext cx="21574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谈话导入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/>
          <p:nvPr/>
        </p:nvSpPr>
        <p:spPr>
          <a:xfrm>
            <a:off x="1463675" y="1339850"/>
            <a:ext cx="9413240" cy="1309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自由读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中的内容，思考：这三句话主要围绕什么方面来说的？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463675" y="2781935"/>
            <a:ext cx="9413240" cy="3307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有目的、有重点地仔细观察，是写好观察日记的前提。那么，怎样观察事物呢？</a:t>
            </a:r>
            <a:r>
              <a:rPr lang="zh-CN" altLang="en-US" sz="3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一、只有进行细致地观察，才能写得准确。二、连续观察一段时间。三、观察不仅，还要用要用眼睛看，还要用耳朵听。</a:t>
            </a:r>
          </a:p>
        </p:txBody>
      </p:sp>
      <p:pic>
        <p:nvPicPr>
          <p:cNvPr id="8194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2"/>
          <p:cNvSpPr txBox="1"/>
          <p:nvPr/>
        </p:nvSpPr>
        <p:spPr>
          <a:xfrm>
            <a:off x="676275" y="469900"/>
            <a:ext cx="21574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3"/>
          <p:cNvSpPr txBox="1"/>
          <p:nvPr/>
        </p:nvSpPr>
        <p:spPr>
          <a:xfrm>
            <a:off x="3316605" y="2261553"/>
            <a:ext cx="5285105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8000" b="1" dirty="0">
                <a:latin typeface="隶书" panose="02010509060101010101" pitchFamily="49" charset="-122"/>
                <a:ea typeface="隶书" panose="02010509060101010101" pitchFamily="49" charset="-122"/>
              </a:rPr>
              <a:t>语文园地三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3475355" y="3464878"/>
            <a:ext cx="49672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3" name="副标题 2"/>
          <p:cNvSpPr>
            <a:spLocks noGrp="1"/>
          </p:cNvSpPr>
          <p:nvPr/>
        </p:nvSpPr>
        <p:spPr>
          <a:xfrm>
            <a:off x="6158230" y="3653790"/>
            <a:ext cx="2365375" cy="6064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buSzTx/>
            </a:pP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四年级上册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3"/>
          <p:cNvSpPr/>
          <p:nvPr/>
        </p:nvSpPr>
        <p:spPr bwMode="gray">
          <a:xfrm flipH="1">
            <a:off x="3364865" y="2313771"/>
            <a:ext cx="2341563" cy="1962150"/>
          </a:xfrm>
          <a:custGeom>
            <a:avLst/>
            <a:gdLst/>
            <a:ahLst/>
            <a:cxnLst>
              <a:cxn ang="0">
                <a:pos x="303" y="1008"/>
              </a:cxn>
              <a:cxn ang="0">
                <a:pos x="1299" y="1008"/>
              </a:cxn>
              <a:cxn ang="0">
                <a:pos x="1296" y="315"/>
              </a:cxn>
              <a:cxn ang="0">
                <a:pos x="942" y="0"/>
              </a:cxn>
              <a:cxn ang="0">
                <a:pos x="3" y="0"/>
              </a:cxn>
              <a:cxn ang="0">
                <a:pos x="0" y="723"/>
              </a:cxn>
              <a:cxn ang="0">
                <a:pos x="303" y="1008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rgbClr val="FF9900"/>
          </a:soli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4"/>
          <p:cNvSpPr/>
          <p:nvPr/>
        </p:nvSpPr>
        <p:spPr bwMode="ltGray">
          <a:xfrm>
            <a:off x="5804853" y="2313771"/>
            <a:ext cx="2341562" cy="1962150"/>
          </a:xfrm>
          <a:custGeom>
            <a:avLst/>
            <a:gdLst/>
            <a:ahLst/>
            <a:cxnLst>
              <a:cxn ang="0">
                <a:pos x="303" y="1008"/>
              </a:cxn>
              <a:cxn ang="0">
                <a:pos x="1299" y="1008"/>
              </a:cxn>
              <a:cxn ang="0">
                <a:pos x="1296" y="315"/>
              </a:cxn>
              <a:cxn ang="0">
                <a:pos x="942" y="0"/>
              </a:cxn>
              <a:cxn ang="0">
                <a:pos x="3" y="0"/>
              </a:cxn>
              <a:cxn ang="0">
                <a:pos x="0" y="723"/>
              </a:cxn>
              <a:cxn ang="0">
                <a:pos x="303" y="1008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5"/>
          <p:cNvSpPr/>
          <p:nvPr/>
        </p:nvSpPr>
        <p:spPr bwMode="ltGray">
          <a:xfrm>
            <a:off x="3344228" y="4434671"/>
            <a:ext cx="2341562" cy="1962150"/>
          </a:xfrm>
          <a:custGeom>
            <a:avLst/>
            <a:gdLst/>
            <a:ahLst/>
            <a:cxnLst>
              <a:cxn ang="0">
                <a:pos x="303" y="1008"/>
              </a:cxn>
              <a:cxn ang="0">
                <a:pos x="1299" y="1008"/>
              </a:cxn>
              <a:cxn ang="0">
                <a:pos x="1296" y="315"/>
              </a:cxn>
              <a:cxn ang="0">
                <a:pos x="942" y="0"/>
              </a:cxn>
              <a:cxn ang="0">
                <a:pos x="3" y="0"/>
              </a:cxn>
              <a:cxn ang="0">
                <a:pos x="0" y="723"/>
              </a:cxn>
              <a:cxn ang="0">
                <a:pos x="303" y="1008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accent2">
              <a:alpha val="89999"/>
            </a:schemeClr>
          </a:soli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6"/>
          <p:cNvSpPr/>
          <p:nvPr/>
        </p:nvSpPr>
        <p:spPr bwMode="gray">
          <a:xfrm flipH="1">
            <a:off x="5804853" y="4434671"/>
            <a:ext cx="2341562" cy="1962150"/>
          </a:xfrm>
          <a:custGeom>
            <a:avLst/>
            <a:gdLst/>
            <a:ahLst/>
            <a:cxnLst>
              <a:cxn ang="0">
                <a:pos x="303" y="1008"/>
              </a:cxn>
              <a:cxn ang="0">
                <a:pos x="1299" y="1008"/>
              </a:cxn>
              <a:cxn ang="0">
                <a:pos x="1296" y="315"/>
              </a:cxn>
              <a:cxn ang="0">
                <a:pos x="942" y="0"/>
              </a:cxn>
              <a:cxn ang="0">
                <a:pos x="3" y="0"/>
              </a:cxn>
              <a:cxn ang="0">
                <a:pos x="0" y="723"/>
              </a:cxn>
              <a:cxn ang="0">
                <a:pos x="303" y="1008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rgbClr val="CC99FF"/>
          </a:solidFill>
          <a:ln w="9525">
            <a:noFill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gray">
          <a:xfrm>
            <a:off x="4593590" y="3258333"/>
            <a:ext cx="2286000" cy="2286000"/>
          </a:xfrm>
          <a:prstGeom prst="ellipse">
            <a:avLst/>
          </a:prstGeom>
          <a:solidFill>
            <a:srgbClr val="FFFFFF">
              <a:alpha val="50000"/>
            </a:srgb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gray">
          <a:xfrm>
            <a:off x="3604260" y="2470150"/>
            <a:ext cx="1677670" cy="11988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 fontAlgn="auto">
              <a:spcBef>
                <a:spcPts val="0"/>
              </a:spcBef>
            </a:pPr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细致、</a:t>
            </a:r>
          </a:p>
          <a:p>
            <a:pPr algn="l" fontAlgn="auto">
              <a:spcBef>
                <a:spcPts val="0"/>
              </a:spcBef>
            </a:pPr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耐心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black">
          <a:xfrm>
            <a:off x="6514465" y="2470150"/>
            <a:ext cx="1318260" cy="11988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</a:pPr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抓住</a:t>
            </a:r>
          </a:p>
          <a:p>
            <a:pPr algn="r" fontAlgn="auto">
              <a:spcBef>
                <a:spcPts val="0"/>
              </a:spcBef>
            </a:pPr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black">
          <a:xfrm>
            <a:off x="3604260" y="4974103"/>
            <a:ext cx="1792288" cy="11988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fontAlgn="auto">
              <a:spcBef>
                <a:spcPts val="0"/>
              </a:spcBef>
            </a:pPr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学会</a:t>
            </a:r>
          </a:p>
          <a:p>
            <a:pPr algn="l" fontAlgn="auto">
              <a:spcBef>
                <a:spcPts val="0"/>
              </a:spcBef>
            </a:pPr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gray">
          <a:xfrm>
            <a:off x="6040437" y="5527823"/>
            <a:ext cx="1792288" cy="6451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</a:pPr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按顺序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6044565" y="3718708"/>
            <a:ext cx="33718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5087938" y="4595008"/>
            <a:ext cx="33718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</a:rPr>
              <a:t>4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6044565" y="4595008"/>
            <a:ext cx="33718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3180080" y="1094105"/>
            <a:ext cx="5855335" cy="7842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t" anchorCtr="0"/>
          <a:lstStyle/>
          <a:p>
            <a:pPr algn="l" fontAlgn="base">
              <a:lnSpc>
                <a:spcPct val="100000"/>
              </a:lnSpc>
            </a:pPr>
            <a:r>
              <a:rPr lang="zh-CN" altLang="en-US" sz="44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观察的法宝（方法）：</a:t>
            </a: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5087938" y="3718708"/>
            <a:ext cx="33718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</a:rPr>
              <a:t>1</a:t>
            </a:r>
          </a:p>
        </p:txBody>
      </p:sp>
      <p:pic>
        <p:nvPicPr>
          <p:cNvPr id="8194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2"/>
          <p:cNvSpPr txBox="1"/>
          <p:nvPr/>
        </p:nvSpPr>
        <p:spPr>
          <a:xfrm>
            <a:off x="676275" y="469900"/>
            <a:ext cx="21574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/>
          <p:nvPr/>
        </p:nvSpPr>
        <p:spPr>
          <a:xfrm>
            <a:off x="1492250" y="1260475"/>
            <a:ext cx="9465310" cy="3046095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连一连，为下面的动物找到家。</a:t>
            </a:r>
            <a:endParaRPr lang="en-US" altLang="zh-CN" sz="3600" b="1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狗    鼠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鸟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猪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马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鱼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牛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虎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窝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洞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巢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圈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塘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厩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穴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棚</a:t>
            </a:r>
            <a:r>
              <a:rPr lang="zh-CN" altLang="en-US" sz="2800" b="1" dirty="0" smtClean="0"/>
              <a:t> </a:t>
            </a:r>
            <a:endParaRPr lang="en-US" altLang="zh-CN" sz="2800" b="1" dirty="0" smtClean="0"/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2063750" y="2853055"/>
            <a:ext cx="2232025" cy="86360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4382671" y="2827665"/>
            <a:ext cx="0" cy="864096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5609223" y="2827665"/>
            <a:ext cx="0" cy="864096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6824345" y="2827665"/>
            <a:ext cx="1224136" cy="936104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6888480" y="2827655"/>
            <a:ext cx="1160145" cy="88900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9297988" y="2827655"/>
            <a:ext cx="1221740" cy="88900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H="1">
            <a:off x="9264650" y="2827655"/>
            <a:ext cx="1288415" cy="88900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1954461" y="2827665"/>
            <a:ext cx="0" cy="936104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3162216" y="2827665"/>
            <a:ext cx="0" cy="864096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388" name="组合 3"/>
          <p:cNvGrpSpPr/>
          <p:nvPr/>
        </p:nvGrpSpPr>
        <p:grpSpPr>
          <a:xfrm>
            <a:off x="483235" y="367665"/>
            <a:ext cx="3312795" cy="645160"/>
            <a:chOff x="3426876" y="1073647"/>
            <a:chExt cx="2753860" cy="651030"/>
          </a:xfrm>
        </p:grpSpPr>
        <p:pic>
          <p:nvPicPr>
            <p:cNvPr id="16389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70994" y="1094848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0" name="文本框 2"/>
            <p:cNvSpPr txBox="1"/>
            <p:nvPr/>
          </p:nvSpPr>
          <p:spPr>
            <a:xfrm>
              <a:off x="3426876" y="1073647"/>
              <a:ext cx="2587302" cy="6510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语句段运用</a:t>
              </a:r>
            </a:p>
          </p:txBody>
        </p:sp>
      </p:grpSp>
      <p:pic>
        <p:nvPicPr>
          <p:cNvPr id="2" name="图片 1" descr="2637939536394978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250" y="4362450"/>
            <a:ext cx="2586412" cy="2340000"/>
          </a:xfrm>
          <a:prstGeom prst="roundRect">
            <a:avLst/>
          </a:prstGeom>
        </p:spPr>
      </p:pic>
      <p:pic>
        <p:nvPicPr>
          <p:cNvPr id="3" name="图片 2" descr="t016ab91c4a29d36f43"/>
          <p:cNvPicPr>
            <a:picLocks noChangeAspect="1"/>
          </p:cNvPicPr>
          <p:nvPr/>
        </p:nvPicPr>
        <p:blipFill>
          <a:blip r:embed="rId4"/>
          <a:srcRect b="9336"/>
          <a:stretch>
            <a:fillRect/>
          </a:stretch>
        </p:blipFill>
        <p:spPr>
          <a:xfrm>
            <a:off x="4511097" y="4362450"/>
            <a:ext cx="3031490" cy="2340000"/>
          </a:xfrm>
          <a:prstGeom prst="roundRect">
            <a:avLst/>
          </a:prstGeom>
        </p:spPr>
      </p:pic>
      <p:pic>
        <p:nvPicPr>
          <p:cNvPr id="5" name="图片 4" descr="t0169898a491e0bc3aa"/>
          <p:cNvPicPr>
            <a:picLocks noChangeAspect="1"/>
          </p:cNvPicPr>
          <p:nvPr/>
        </p:nvPicPr>
        <p:blipFill>
          <a:blip r:embed="rId5"/>
          <a:srcRect l="-781" t="-512" r="781" b="4421"/>
          <a:stretch>
            <a:fillRect/>
          </a:stretch>
        </p:blipFill>
        <p:spPr>
          <a:xfrm>
            <a:off x="7975022" y="4362450"/>
            <a:ext cx="2661285" cy="234000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99895" y="929005"/>
            <a:ext cx="896747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读下面两组句子，注加点的词语，体会每组句子意思的不同。</a:t>
            </a:r>
          </a:p>
        </p:txBody>
      </p:sp>
      <p:sp>
        <p:nvSpPr>
          <p:cNvPr id="5" name="矩形 4"/>
          <p:cNvSpPr/>
          <p:nvPr/>
        </p:nvSpPr>
        <p:spPr>
          <a:xfrm>
            <a:off x="1699895" y="2187575"/>
            <a:ext cx="8967470" cy="1494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800" b="1" dirty="0" smtClean="0">
                <a:latin typeface="楷体" panose="02010609060101010101" charset="-122"/>
                <a:ea typeface="楷体" panose="02010609060101010101" charset="-122"/>
              </a:rPr>
              <a:t>触着墙的，细丝和小圆片变成灰色。</a:t>
            </a:r>
          </a:p>
          <a:p>
            <a:pPr>
              <a:lnSpc>
                <a:spcPct val="120000"/>
              </a:lnSpc>
            </a:pPr>
            <a:r>
              <a:rPr lang="zh-CN" altLang="en-US" sz="3800" b="1" dirty="0" smtClean="0">
                <a:latin typeface="楷体" panose="02010609060101010101" charset="-122"/>
                <a:ea typeface="楷体" panose="02010609060101010101" charset="-122"/>
              </a:rPr>
              <a:t>触着墙的，细丝和小圆片</a:t>
            </a:r>
            <a:r>
              <a:rPr lang="zh-CN" altLang="en-US" sz="3800" b="1" u="dotted" dirty="0" smtClean="0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逐渐</a:t>
            </a:r>
            <a:r>
              <a:rPr lang="zh-CN" altLang="en-US" sz="3800" b="1" dirty="0" smtClean="0">
                <a:latin typeface="楷体" panose="02010609060101010101" charset="-122"/>
                <a:ea typeface="楷体" panose="02010609060101010101" charset="-122"/>
              </a:rPr>
              <a:t>变成灰色。</a:t>
            </a:r>
            <a:endParaRPr lang="zh-CN" altLang="en-US" sz="3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00530" y="3799840"/>
            <a:ext cx="896683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赏析：</a:t>
            </a:r>
            <a:endParaRPr lang="en-US" altLang="zh-CN" sz="36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本组第二个句子中的“逐渐”写出了爬山虎的脚是一点儿一点儿变成灰色的，体现了一种变化过程，符合常识。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93545" y="3743960"/>
            <a:ext cx="8947150" cy="2527935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赏析：</a:t>
            </a:r>
            <a:endParaRPr lang="en-US" altLang="zh-CN" sz="36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本组第二个句子中的“最多”写出了蟋蟀的住宅范围在“九寸深、一指宽”这个区间内，不会超过这个范围，是个预估范围。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95450" y="2226945"/>
            <a:ext cx="8945245" cy="1309370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隧道顺着地势弯弯曲曲，</a:t>
            </a:r>
            <a:r>
              <a:rPr lang="zh-CN" altLang="en-US" sz="3600" b="1" u="dottedHeavy" dirty="0" smtClean="0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最多</a:t>
            </a: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九寸深，一指宽，这便是蟋蟀的住宅。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5450" y="781685"/>
            <a:ext cx="8945245" cy="1309370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隧道顺着地势弯弯曲曲，九寸深，一指宽，这便是蟋蟀的住宅。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39185" y="716280"/>
            <a:ext cx="471995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农谚 </a:t>
            </a:r>
            <a:r>
              <a:rPr lang="en-US" altLang="zh-CN" sz="4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42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nóng</a:t>
            </a:r>
            <a:r>
              <a:rPr lang="en-US" altLang="zh-CN" sz="4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2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yàn</a:t>
            </a:r>
            <a:r>
              <a:rPr lang="en-US" altLang="zh-CN" sz="4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4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</p:txBody>
      </p:sp>
      <p:sp>
        <p:nvSpPr>
          <p:cNvPr id="2" name="矩形 1"/>
          <p:cNvSpPr/>
          <p:nvPr/>
        </p:nvSpPr>
        <p:spPr>
          <a:xfrm>
            <a:off x="3587115" y="1529080"/>
            <a:ext cx="7121525" cy="1260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800" b="1" dirty="0" smtClean="0">
                <a:latin typeface="楷体" panose="02010609060101010101" charset="-122"/>
                <a:ea typeface="楷体" panose="02010609060101010101" charset="-122"/>
              </a:rPr>
              <a:t>有关农业生产的谚语，是农民在长期生产实践里总结出来的经验。</a:t>
            </a:r>
          </a:p>
        </p:txBody>
      </p:sp>
      <p:pic>
        <p:nvPicPr>
          <p:cNvPr id="3" name="图片 2" descr="1833201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1940" y="3004820"/>
            <a:ext cx="5845810" cy="3558540"/>
          </a:xfrm>
          <a:prstGeom prst="roundRect">
            <a:avLst/>
          </a:prstGeom>
        </p:spPr>
      </p:pic>
      <p:pic>
        <p:nvPicPr>
          <p:cNvPr id="5" name="图片 4" descr="0a1bd147-2c70-4fa1-8ef1-ff27a01c94de_size59_w350_h47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2562" t="16102" r="7062" b="15419"/>
          <a:stretch>
            <a:fillRect/>
          </a:stretch>
        </p:blipFill>
        <p:spPr>
          <a:xfrm>
            <a:off x="1259840" y="3004820"/>
            <a:ext cx="2525395" cy="2888615"/>
          </a:xfrm>
          <a:prstGeom prst="ellipse">
            <a:avLst/>
          </a:prstGeom>
        </p:spPr>
      </p:pic>
      <p:pic>
        <p:nvPicPr>
          <p:cNvPr id="8194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2"/>
          <p:cNvSpPr txBox="1"/>
          <p:nvPr/>
        </p:nvSpPr>
        <p:spPr>
          <a:xfrm>
            <a:off x="676275" y="469900"/>
            <a:ext cx="21574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848485" y="1419225"/>
            <a:ext cx="8495030" cy="4719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32000"/>
              </a:lnSpc>
            </a:pPr>
            <a:r>
              <a:rPr lang="en-US" altLang="zh-CN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立了秋，把扇丢。</a:t>
            </a:r>
          </a:p>
          <a:p>
            <a:pPr fontAlgn="auto">
              <a:lnSpc>
                <a:spcPct val="132000"/>
              </a:lnSpc>
            </a:pPr>
            <a:r>
              <a:rPr lang="en-US" altLang="zh-CN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二八月，乱穿衣。</a:t>
            </a:r>
          </a:p>
          <a:p>
            <a:pPr fontAlgn="auto">
              <a:lnSpc>
                <a:spcPct val="132000"/>
              </a:lnSpc>
            </a:pPr>
            <a:r>
              <a:rPr lang="en-US" altLang="zh-CN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夏雨少，秋霜早。</a:t>
            </a:r>
          </a:p>
          <a:p>
            <a:pPr fontAlgn="auto">
              <a:lnSpc>
                <a:spcPct val="132000"/>
              </a:lnSpc>
            </a:pPr>
            <a:r>
              <a:rPr lang="en-US" altLang="zh-CN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八月里来雁门开，雁儿脚上带霜来。</a:t>
            </a:r>
          </a:p>
          <a:p>
            <a:pPr fontAlgn="auto">
              <a:lnSpc>
                <a:spcPct val="132000"/>
              </a:lnSpc>
            </a:pPr>
            <a:r>
              <a:rPr lang="en-US" altLang="zh-CN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一场秋雨一场寒，十场秋雨要穿棉。</a:t>
            </a:r>
          </a:p>
          <a:p>
            <a:pPr fontAlgn="auto">
              <a:lnSpc>
                <a:spcPct val="132000"/>
              </a:lnSpc>
            </a:pPr>
            <a:r>
              <a:rPr lang="en-US" altLang="zh-CN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altLang="en-US" sz="3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八月暖，九月温，十月还有小阳春。</a:t>
            </a:r>
          </a:p>
        </p:txBody>
      </p:sp>
      <p:pic>
        <p:nvPicPr>
          <p:cNvPr id="3" name="图片 2" descr="C:\Users\Administrator\Desktop\图片eqeq1.png图片eqeq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622415" y="355600"/>
            <a:ext cx="4471035" cy="3391535"/>
          </a:xfrm>
          <a:prstGeom prst="rect">
            <a:avLst/>
          </a:prstGeom>
        </p:spPr>
      </p:pic>
      <p:pic>
        <p:nvPicPr>
          <p:cNvPr id="8194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2"/>
          <p:cNvSpPr txBox="1"/>
          <p:nvPr/>
        </p:nvSpPr>
        <p:spPr>
          <a:xfrm>
            <a:off x="676275" y="469900"/>
            <a:ext cx="21574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17930" y="4999990"/>
            <a:ext cx="39636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）夏雨少，秋霜早：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70965" y="949960"/>
            <a:ext cx="9901555" cy="614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你能说说自己喜欢的谚语，并讲讲谚语的含义吗？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195570" y="1767840"/>
            <a:ext cx="561213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立秋之后基本就不会太热了，可以把扇子丢一旁了。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95570" y="2922270"/>
            <a:ext cx="561213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指农历二月天气由冷转热，八月天气由热变冷，乍热乍冷，变化不定，加上各自的体质差异，人们穿衣自然有薄有厚，不尽相同。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195570" y="4999990"/>
            <a:ext cx="561213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后面一句是“夏雨淋透，霜期退后”，意思是夏天如果雨水少，秋霜就会来得早。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17930" y="1767840"/>
            <a:ext cx="39636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）立了秋，把扇丢：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17930" y="2922270"/>
            <a:ext cx="39636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）二八月，乱穿衣：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31390" y="5060950"/>
            <a:ext cx="84620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一句闽南方言谚语，道出南方与北方气候的差异。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55065" y="723265"/>
            <a:ext cx="8333105" cy="614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（4）八月里来雁门开，雁儿脚上带霜来：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31390" y="1242060"/>
            <a:ext cx="84620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到了八月，大雁就开始南飞，大雁一旦南飞，既要下霜了。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55065" y="2632710"/>
            <a:ext cx="8334375" cy="614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（5）一场秋雨一场寒，十场秋雨要穿棉：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55065" y="4542155"/>
            <a:ext cx="8334375" cy="614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（6）八月暖，九月温，十月还有小阳春：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231390" y="3151505"/>
            <a:ext cx="84620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到了秋天，每下一次雨就要注意保暖，加衣服，直到冬天穿上棉袄。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1513840" y="3354070"/>
            <a:ext cx="9451340" cy="23247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44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眼睛是心灵的窗户，人人都希望自己有一双明亮的大眼睛，</a:t>
            </a:r>
            <a:r>
              <a:rPr lang="zh-CN" altLang="en-US" sz="44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那么怎样才能保护好自己的眼睛呢？</a:t>
            </a:r>
          </a:p>
        </p:txBody>
      </p:sp>
      <p:sp>
        <p:nvSpPr>
          <p:cNvPr id="2" name="TextBox 5"/>
          <p:cNvSpPr txBox="1"/>
          <p:nvPr/>
        </p:nvSpPr>
        <p:spPr>
          <a:xfrm>
            <a:off x="1513840" y="1189990"/>
            <a:ext cx="9450705" cy="1579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44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有些同学由于平时不注意保护自己的眼睛而早早带上眼镜，多痛苦啊！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04670" y="1240790"/>
            <a:ext cx="2774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填空题</a:t>
            </a:r>
          </a:p>
        </p:txBody>
      </p:sp>
      <p:sp>
        <p:nvSpPr>
          <p:cNvPr id="2" name="TextBox 3"/>
          <p:cNvSpPr txBox="1"/>
          <p:nvPr/>
        </p:nvSpPr>
        <p:spPr>
          <a:xfrm>
            <a:off x="1804670" y="2372995"/>
            <a:ext cx="867981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你能在下列句子中，填上相应的谚语吗？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4855" y="1513205"/>
            <a:ext cx="10695940" cy="335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  <a:spcAft>
                <a:spcPts val="1200"/>
              </a:spcAft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“为什么都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月份了还这么热呀？”我很疑惑地问爸爸。爸爸不禁莞尔：“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＿＿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＿＿＿＿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＿＿＿＿＿＿＿＿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。”</a:t>
            </a:r>
            <a:endParaRPr lang="zh-CN" altLang="en-US" sz="32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20000"/>
              </a:lnSpc>
              <a:spcAft>
                <a:spcPts val="1200"/>
              </a:spcAft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大雁一旦开始南飞，就要下霜了，真是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＿＿＿＿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＿＿＿＿＿＿＿＿＿＿＿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20000"/>
              </a:lnSpc>
              <a:spcAft>
                <a:spcPts val="1200"/>
              </a:spcAft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俗话说“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＿＿＿＿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＿＿＿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意味着气温开始走下坡路了</a:t>
            </a:r>
            <a:r>
              <a:rPr lang="zh-CN" altLang="en-US" sz="3200" b="1" dirty="0" smtClean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92880" y="2143760"/>
            <a:ext cx="59588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八月暖，九月温，十月还有小阳春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95600" y="4209415"/>
            <a:ext cx="29813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立了秋，把扇丢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83920" y="3465830"/>
            <a:ext cx="299148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雁儿脚上带霜来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109585" y="2840990"/>
            <a:ext cx="33312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八月里来雁门开，</a:t>
            </a:r>
            <a:endParaRPr lang="zh-CN" altLang="en-US" sz="3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9610" y="1295400"/>
            <a:ext cx="10868660" cy="3691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  <a:spcAft>
                <a:spcPts val="1800"/>
              </a:spcAft>
            </a:pPr>
            <a:r>
              <a:rPr lang="en-US" altLang="zh-CN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街上有穿裙子的，有穿毛衣的，还有穿袄子的，妈妈不禁感叹道</a:t>
            </a:r>
            <a:r>
              <a:rPr lang="en-US" altLang="zh-CN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真是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＿＿＿＿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＿＿＿</a:t>
            </a:r>
            <a: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啊</a:t>
            </a:r>
            <a:r>
              <a:rPr lang="en-US" altLang="zh-CN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!”</a:t>
            </a:r>
            <a: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34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20000"/>
              </a:lnSpc>
              <a:spcAft>
                <a:spcPts val="1800"/>
              </a:spcAft>
            </a:pPr>
            <a:r>
              <a:rPr lang="en-US" altLang="zh-CN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＿＿＿＿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＿＿＿＿＿＿＿＿＿＿</a:t>
            </a:r>
            <a:r>
              <a:rPr lang="en-US" altLang="zh-CN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4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从秋分开始</a:t>
            </a:r>
            <a:r>
              <a:rPr lang="en-US" altLang="zh-CN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天气就一天比一天变冷。</a:t>
            </a:r>
            <a:endParaRPr lang="en-US" altLang="zh-CN" sz="34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20000"/>
              </a:lnSpc>
              <a:spcAft>
                <a:spcPts val="1800"/>
              </a:spcAft>
            </a:pPr>
            <a:r>
              <a:rPr lang="en-US" altLang="zh-CN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今年夏天没下什么雨，奶奶说：“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＿＿＿＿</a:t>
            </a:r>
            <a:r>
              <a:rPr lang="zh-CN" altLang="en-US" sz="3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＿＿＿</a:t>
            </a:r>
            <a: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</a:t>
            </a:r>
            <a:endParaRPr lang="zh-CN" altLang="en-US" sz="3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1270" y="2864485"/>
            <a:ext cx="59963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一场秋雨一场寒，十场秋雨要穿棉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92625" y="1969770"/>
            <a:ext cx="28936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二八月，乱穿衣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811135" y="4282440"/>
            <a:ext cx="28936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3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夏雨少，秋霜早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94890" y="1518920"/>
            <a:ext cx="33572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小组探究：</a:t>
            </a:r>
          </a:p>
        </p:txBody>
      </p:sp>
      <p:sp>
        <p:nvSpPr>
          <p:cNvPr id="2" name="TextBox 3"/>
          <p:cNvSpPr txBox="1"/>
          <p:nvPr/>
        </p:nvSpPr>
        <p:spPr>
          <a:xfrm>
            <a:off x="2294890" y="2488565"/>
            <a:ext cx="7602855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2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你还知道其他季节的农谚吗？说说看！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52420" y="620395"/>
            <a:ext cx="6265545" cy="1660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春：</a:t>
            </a:r>
            <a:endParaRPr lang="en-US" altLang="zh-CN" sz="34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春雨贵如油。  </a:t>
            </a:r>
            <a:b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一年之计在于春。</a:t>
            </a:r>
            <a:endParaRPr lang="en-US" altLang="zh-CN" sz="34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2420" y="2493010"/>
            <a:ext cx="6266180" cy="1660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夏：</a:t>
            </a:r>
            <a:endParaRPr lang="en-US" altLang="zh-CN" sz="34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400" b="1" dirty="0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宁钓早晚一刻，不钓中午半天。</a:t>
            </a:r>
            <a:endParaRPr lang="en-US" altLang="zh-CN" sz="3400" b="1" dirty="0" smtClean="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400" b="1" dirty="0" smtClean="0">
                <a:latin typeface="楷体" panose="02010609060101010101" charset="-122"/>
                <a:ea typeface="楷体" panose="02010609060101010101" charset="-122"/>
              </a:rPr>
              <a:t>夏至棉田草，胜似毒蛇咬。</a:t>
            </a:r>
            <a:r>
              <a:rPr lang="zh-CN" altLang="zh-CN" sz="34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</p:txBody>
      </p:sp>
      <p:sp>
        <p:nvSpPr>
          <p:cNvPr id="6" name="矩形 5"/>
          <p:cNvSpPr/>
          <p:nvPr/>
        </p:nvSpPr>
        <p:spPr>
          <a:xfrm>
            <a:off x="2852420" y="4365625"/>
            <a:ext cx="6266815" cy="1660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冬：</a:t>
            </a:r>
            <a:endParaRPr lang="en-US" altLang="zh-CN" sz="34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大雪兆丰年，无雪要遭殃。 </a:t>
            </a:r>
            <a:br>
              <a:rPr lang="zh-CN" altLang="zh-CN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zh-CN" sz="3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冬看山头，春看海口。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68925" y="3350895"/>
            <a:ext cx="49409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7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背诵</a:t>
            </a:r>
            <a:r>
              <a:rPr lang="en-US" altLang="zh-CN" sz="7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PK</a:t>
            </a:r>
            <a:endParaRPr lang="zh-CN" altLang="en-US" sz="7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2933700" y="2028825"/>
            <a:ext cx="595122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我是好记星</a:t>
            </a:r>
            <a:endParaRPr lang="zh-CN" altLang="en-US" sz="8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1793240" y="2614295"/>
            <a:ext cx="86061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爱护眼睛，保护视力</a:t>
            </a:r>
          </a:p>
        </p:txBody>
      </p:sp>
      <p:pic>
        <p:nvPicPr>
          <p:cNvPr id="8194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2"/>
          <p:cNvSpPr txBox="1"/>
          <p:nvPr/>
        </p:nvSpPr>
        <p:spPr>
          <a:xfrm>
            <a:off x="676275" y="469900"/>
            <a:ext cx="21574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口语交际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1638300" y="2019300"/>
            <a:ext cx="3549650" cy="675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初步检测视力</a:t>
            </a:r>
          </a:p>
        </p:txBody>
      </p:sp>
      <p:pic>
        <p:nvPicPr>
          <p:cNvPr id="3" name="图片 2" descr="true (1)"/>
          <p:cNvPicPr>
            <a:picLocks noChangeAspect="1"/>
          </p:cNvPicPr>
          <p:nvPr/>
        </p:nvPicPr>
        <p:blipFill>
          <a:blip r:embed="rId3"/>
          <a:srcRect l="10123" t="13003" r="5316" b="5835"/>
          <a:stretch>
            <a:fillRect/>
          </a:stretch>
        </p:blipFill>
        <p:spPr>
          <a:xfrm>
            <a:off x="6741795" y="3175"/>
            <a:ext cx="3585845" cy="685990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38300" y="615950"/>
            <a:ext cx="4613275" cy="1143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fontAlgn="auto">
              <a:lnSpc>
                <a:spcPct val="90000"/>
              </a:lnSpc>
            </a:pPr>
            <a:r>
              <a:rPr lang="en-US" altLang="zh-CN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关爱眼睛，了解自己的视力</a:t>
            </a:r>
          </a:p>
        </p:txBody>
      </p:sp>
      <p:pic>
        <p:nvPicPr>
          <p:cNvPr id="2" name="图片 1" descr="6e2aced55dde4e0497aa7bd3483bbb0f"/>
          <p:cNvPicPr>
            <a:picLocks noChangeAspect="1"/>
          </p:cNvPicPr>
          <p:nvPr/>
        </p:nvPicPr>
        <p:blipFill>
          <a:blip r:embed="rId4"/>
          <a:srcRect l="28472" r="19489"/>
          <a:stretch>
            <a:fillRect/>
          </a:stretch>
        </p:blipFill>
        <p:spPr>
          <a:xfrm>
            <a:off x="1638300" y="2651125"/>
            <a:ext cx="4613910" cy="4211955"/>
          </a:xfrm>
          <a:prstGeom prst="round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1856740" y="911860"/>
            <a:ext cx="88671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4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小组讨论，分析影响视力的原因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1856740" y="3196590"/>
            <a:ext cx="8685530" cy="3136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6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6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）认真倾听他人的发言，不重复别人说过的话。如果想法接近，可以先表示认同，再继续补充。如：我同意你的观点，我也觉得</a:t>
            </a:r>
            <a:r>
              <a:rPr lang="en-US" altLang="zh-CN" sz="36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6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不过，我认为</a:t>
            </a:r>
            <a:r>
              <a:rPr lang="en-US" altLang="zh-CN" sz="36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6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也是影响视力的一个重要原因。</a:t>
            </a:r>
          </a:p>
        </p:txBody>
      </p:sp>
      <p:sp>
        <p:nvSpPr>
          <p:cNvPr id="2" name="TextBox 5"/>
          <p:cNvSpPr txBox="1"/>
          <p:nvPr/>
        </p:nvSpPr>
        <p:spPr>
          <a:xfrm>
            <a:off x="1856740" y="1878965"/>
            <a:ext cx="8685530" cy="1309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6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6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）小组讨论时，注意说话的音量，避免干扰其他小组。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2524125" y="896620"/>
            <a:ext cx="56629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4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影响视力的原因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2524125" y="2714625"/>
            <a:ext cx="4004310" cy="675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）后天因素。</a:t>
            </a:r>
          </a:p>
        </p:txBody>
      </p:sp>
      <p:sp>
        <p:nvSpPr>
          <p:cNvPr id="2" name="TextBox 5"/>
          <p:cNvSpPr txBox="1"/>
          <p:nvPr/>
        </p:nvSpPr>
        <p:spPr>
          <a:xfrm>
            <a:off x="2524125" y="1983740"/>
            <a:ext cx="4016375" cy="675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）遗传因素。</a:t>
            </a:r>
          </a:p>
        </p:txBody>
      </p:sp>
      <p:sp>
        <p:nvSpPr>
          <p:cNvPr id="3" name="TextBox 5"/>
          <p:cNvSpPr txBox="1"/>
          <p:nvPr/>
        </p:nvSpPr>
        <p:spPr>
          <a:xfrm>
            <a:off x="3666490" y="3413760"/>
            <a:ext cx="5655310" cy="2663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①用眼距离过近</a:t>
            </a:r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  <a:p>
            <a:pPr algn="l">
              <a:lnSpc>
                <a:spcPct val="110000"/>
              </a:lnSpc>
            </a:pPr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②用眼时间过长。</a:t>
            </a:r>
          </a:p>
          <a:p>
            <a:pPr algn="l">
              <a:lnSpc>
                <a:spcPct val="110000"/>
              </a:lnSpc>
            </a:pPr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③在车上或走路时看书。</a:t>
            </a:r>
          </a:p>
          <a:p>
            <a:pPr algn="l">
              <a:lnSpc>
                <a:spcPct val="110000"/>
              </a:lnSpc>
            </a:pPr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④使用手机、电脑无节制。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1886585" y="1159510"/>
            <a:ext cx="151638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4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</a:p>
        </p:txBody>
      </p:sp>
      <p:sp>
        <p:nvSpPr>
          <p:cNvPr id="2" name="TextBox 5"/>
          <p:cNvSpPr txBox="1"/>
          <p:nvPr/>
        </p:nvSpPr>
        <p:spPr>
          <a:xfrm>
            <a:off x="1886585" y="2004060"/>
            <a:ext cx="8705850" cy="3598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影响视力的因素，主要来自于后天生活中不恰当的用眼习惯，所以要想视力好，就要爱护我们的眼睛，保护好我们的眼睛，保护好我们的</a:t>
            </a:r>
            <a:r>
              <a:rPr lang="en-US" altLang="zh-CN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心灵之窗</a:t>
            </a:r>
            <a:r>
              <a:rPr lang="en-US" altLang="zh-CN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。催促，你有什么好的建议呢？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762635" y="579120"/>
            <a:ext cx="66579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4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对照原因，寻找方法</a:t>
            </a:r>
          </a:p>
        </p:txBody>
      </p:sp>
      <p:sp>
        <p:nvSpPr>
          <p:cNvPr id="2" name="TextBox 5"/>
          <p:cNvSpPr txBox="1"/>
          <p:nvPr/>
        </p:nvSpPr>
        <p:spPr>
          <a:xfrm>
            <a:off x="401955" y="1551305"/>
            <a:ext cx="113766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）小组讨论，对照影响视力的原因，寻找解决方案。</a:t>
            </a:r>
          </a:p>
          <a:p>
            <a:pPr algn="l">
              <a:lnSpc>
                <a:spcPct val="1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）归纳总结。</a:t>
            </a:r>
          </a:p>
        </p:txBody>
      </p:sp>
      <p:sp>
        <p:nvSpPr>
          <p:cNvPr id="3" name="TextBox 5"/>
          <p:cNvSpPr txBox="1"/>
          <p:nvPr/>
        </p:nvSpPr>
        <p:spPr>
          <a:xfrm>
            <a:off x="1547495" y="2646680"/>
            <a:ext cx="7049770" cy="3745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36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①合理用眼，有必要的休息时间</a:t>
            </a:r>
            <a:r>
              <a:rPr lang="zh-CN" altLang="en-US" sz="36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  <a:p>
            <a:pPr algn="l">
              <a:lnSpc>
                <a:spcPct val="110000"/>
              </a:lnSpc>
            </a:pPr>
            <a:r>
              <a:rPr lang="zh-CN" altLang="en-US" sz="36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②正确的读写姿势。</a:t>
            </a:r>
          </a:p>
          <a:p>
            <a:pPr algn="l">
              <a:lnSpc>
                <a:spcPct val="110000"/>
              </a:lnSpc>
            </a:pPr>
            <a:r>
              <a:rPr lang="zh-CN" altLang="en-US" sz="36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③在柔和的光线下学习。</a:t>
            </a:r>
          </a:p>
          <a:p>
            <a:pPr algn="l">
              <a:lnSpc>
                <a:spcPct val="110000"/>
              </a:lnSpc>
            </a:pPr>
            <a:r>
              <a:rPr lang="zh-CN" altLang="en-US" sz="36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④多参加体育运动。</a:t>
            </a:r>
          </a:p>
          <a:p>
            <a:pPr algn="l">
              <a:lnSpc>
                <a:spcPct val="110000"/>
              </a:lnSpc>
            </a:pPr>
            <a:r>
              <a:rPr lang="zh-CN" altLang="en-US" sz="36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⑤多进行眼保健操训练。</a:t>
            </a:r>
          </a:p>
          <a:p>
            <a:pPr algn="l">
              <a:lnSpc>
                <a:spcPct val="110000"/>
              </a:lnSpc>
            </a:pPr>
            <a:r>
              <a:rPr lang="zh-CN" altLang="en-US" sz="36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⑥多眺望远方。</a:t>
            </a:r>
          </a:p>
        </p:txBody>
      </p:sp>
      <p:pic>
        <p:nvPicPr>
          <p:cNvPr id="4" name="图片 3" descr="20130917134356_753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1165" y="2851785"/>
            <a:ext cx="3582035" cy="33350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77975" y="3449320"/>
            <a:ext cx="5864225" cy="67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None/>
            </a:pPr>
            <a:r>
              <a:rPr lang="en-US" altLang="zh-CN" sz="3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明亮的眼睛,明亮的世界。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77975" y="4446270"/>
            <a:ext cx="9384030" cy="67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None/>
            </a:pPr>
            <a:r>
              <a:rPr lang="en-US" altLang="zh-CN" sz="3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眼睛是心灵的窗户，不要给他安上玻璃。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77975" y="1101725"/>
            <a:ext cx="9025890" cy="2020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请你为</a:t>
            </a:r>
            <a:r>
              <a:rPr lang="en-US" altLang="zh-CN" sz="3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爱护眼睛、保护视力</a:t>
            </a:r>
            <a:r>
              <a:rPr lang="en-US" altLang="zh-CN" sz="3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写一条宣传标语，体现出眼睛的重要性、保护视力的重要性及方法等内容。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1277</Words>
  <Application>Microsoft Office PowerPoint</Application>
  <PresentationFormat>宽屏</PresentationFormat>
  <Paragraphs>116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黑体</vt:lpstr>
      <vt:lpstr>楷体</vt:lpstr>
      <vt:lpstr>隶书</vt:lpstr>
      <vt:lpstr>宋体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语文园地</dc:title>
  <dc:creator>Administrator</dc:creator>
  <cp:lastModifiedBy>lenovo</cp:lastModifiedBy>
  <cp:revision>175</cp:revision>
  <dcterms:created xsi:type="dcterms:W3CDTF">2018-02-20T08:04:00Z</dcterms:created>
  <dcterms:modified xsi:type="dcterms:W3CDTF">2019-08-16T04:42:51Z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