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88" r:id="rId2"/>
    <p:sldId id="3367" r:id="rId3"/>
    <p:sldId id="3381" r:id="rId4"/>
    <p:sldId id="3368" r:id="rId5"/>
    <p:sldId id="3369" r:id="rId6"/>
    <p:sldId id="3370" r:id="rId7"/>
    <p:sldId id="3371" r:id="rId8"/>
    <p:sldId id="3372" r:id="rId9"/>
    <p:sldId id="3373" r:id="rId10"/>
    <p:sldId id="3384" r:id="rId11"/>
    <p:sldId id="3383" r:id="rId12"/>
    <p:sldId id="3374" r:id="rId13"/>
    <p:sldId id="3375" r:id="rId14"/>
    <p:sldId id="3376" r:id="rId15"/>
    <p:sldId id="3377" r:id="rId16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6315" autoAdjust="0"/>
  </p:normalViewPr>
  <p:slideViewPr>
    <p:cSldViewPr>
      <p:cViewPr varScale="1">
        <p:scale>
          <a:sx n="135" d="100"/>
          <a:sy n="135" d="100"/>
        </p:scale>
        <p:origin x="-774" y="-84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6" d="100"/>
        <a:sy n="15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86103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65110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1269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 advClick="0" advTm="0">
        <p:wipe/>
      </p:transition>
    </mc:Choice>
    <mc:Fallback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43502" y="1887196"/>
            <a:ext cx="6138620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专题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02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 诗歌</a:t>
            </a:r>
            <a:r>
              <a:rPr lang="zh-CN" altLang="en-US" sz="3600" b="1" dirty="0">
                <a:solidFill>
                  <a:srgbClr val="FF0000"/>
                </a:solidFill>
              </a:rPr>
              <a:t>的语言特点</a:t>
            </a:r>
            <a:r>
              <a:rPr lang="en-US" altLang="zh-CN" sz="3600" b="1" dirty="0">
                <a:solidFill>
                  <a:srgbClr val="FF0000"/>
                </a:solidFill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</a:rPr>
              <a:t>语序措置</a:t>
            </a:r>
            <a:endParaRPr lang="zh-CN" altLang="en-US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0297D62-C015-41BB-B981-AF06FE97202D}"/>
              </a:ext>
            </a:extLst>
          </p:cNvPr>
          <p:cNvSpPr/>
          <p:nvPr/>
        </p:nvSpPr>
        <p:spPr>
          <a:xfrm>
            <a:off x="261442" y="556320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定语的位置</a:t>
            </a:r>
            <a:endParaRPr lang="zh-CN" altLang="en-US" sz="2800" dirty="0">
              <a:solidFill>
                <a:prstClr val="black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2D4D6679-53D6-48BE-81CE-7DF41F806D2F}"/>
              </a:ext>
            </a:extLst>
          </p:cNvPr>
          <p:cNvSpPr/>
          <p:nvPr/>
        </p:nvSpPr>
        <p:spPr>
          <a:xfrm>
            <a:off x="117426" y="1078487"/>
            <a:ext cx="6552728" cy="777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诗词曲定语的位置却相当灵活，往往可以离开它所修饰的中心语而挪前挪后。下面分别举例说明。   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D4D6679-53D6-48BE-81CE-7DF41F806D2F}"/>
              </a:ext>
            </a:extLst>
          </p:cNvPr>
          <p:cNvSpPr/>
          <p:nvPr/>
        </p:nvSpPr>
        <p:spPr>
          <a:xfrm>
            <a:off x="202728" y="1854570"/>
            <a:ext cx="6467425" cy="306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    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．定语挪前。</a:t>
            </a:r>
          </a:p>
          <a:p>
            <a:pPr algn="ctr">
              <a:lnSpc>
                <a:spcPts val="28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王昌龄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从军行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>
              <a:lnSpc>
                <a:spcPts val="28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青海长云暗雪山，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孤城遥望玉门关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8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黄沙百战穿金甲，不破楼兰终不还。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</a:p>
          <a:p>
            <a:pPr>
              <a:lnSpc>
                <a:spcPts val="28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“孤城”即指玉门关，为“玉门关”的同位性定语，现却被挪在动词“遥望”之前，很容易使人误解为站在另一座孤城上遥望玉门。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xmlns="" val="3476333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82F9281-0D2F-4F68-A910-F4B243DA0CA4}"/>
              </a:ext>
            </a:extLst>
          </p:cNvPr>
          <p:cNvSpPr/>
          <p:nvPr/>
        </p:nvSpPr>
        <p:spPr>
          <a:xfrm>
            <a:off x="333450" y="700336"/>
            <a:ext cx="63367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陆游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昼卧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忽忽见春尽，徂年那更还。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香生帐里雾，书积枕边山。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凌厉心犹壮，沈绵气已孱。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千秋有管葛，看镜汗吾颜。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“香生帐里雾，书积枕边山。”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的合理的语序应为：帐里生香雾，枕边积书山。</a:t>
            </a:r>
          </a:p>
        </p:txBody>
      </p:sp>
    </p:spTree>
    <p:extLst>
      <p:ext uri="{BB962C8B-B14F-4D97-AF65-F5344CB8AC3E}">
        <p14:creationId xmlns:p14="http://schemas.microsoft.com/office/powerpoint/2010/main" xmlns="" val="1537360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0DB4213-6943-4372-916B-1A17F832817C}"/>
              </a:ext>
            </a:extLst>
          </p:cNvPr>
          <p:cNvSpPr/>
          <p:nvPr/>
        </p:nvSpPr>
        <p:spPr>
          <a:xfrm>
            <a:off x="175286" y="484312"/>
            <a:ext cx="6566875" cy="2221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    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．定语挪后。</a:t>
            </a:r>
          </a:p>
          <a:p>
            <a:pPr>
              <a:lnSpc>
                <a:spcPts val="26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李白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梦游天姥吟留别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诗：“我欲因之梦吴越，一夜飞渡镜湖月。”意即“一月夜飞渡镜湖”。“月夜”这个偏正词组本为句首的时间状语，现被分拆为二，定语“月”远离中心语而居于句末，仿佛成了宾语的中心部分，但作者“飞渡”的显然只能是“镜湖”，而不可能是“月”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1C98D40-6071-44E7-B7CE-D0D5922A09AB}"/>
              </a:ext>
            </a:extLst>
          </p:cNvPr>
          <p:cNvSpPr/>
          <p:nvPr/>
        </p:nvSpPr>
        <p:spPr>
          <a:xfrm>
            <a:off x="261443" y="2932584"/>
            <a:ext cx="648071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春夜喜雨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“好雨知时节，当春乃发生。随风潜入夜，润物细无声。野径云俱黑，江船火独明。晓看红湿处，花重锦官城。”（锦官城花重）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9926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E89D1C28-9C85-4FE1-88D2-CB9F6B6A36B0}"/>
              </a:ext>
            </a:extLst>
          </p:cNvPr>
          <p:cNvSpPr/>
          <p:nvPr/>
        </p:nvSpPr>
        <p:spPr>
          <a:xfrm>
            <a:off x="248048" y="412304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以宾语面貌出现的状语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767D61F-AB86-4F84-AC40-2D7A33BE93DB}"/>
              </a:ext>
            </a:extLst>
          </p:cNvPr>
          <p:cNvSpPr/>
          <p:nvPr/>
        </p:nvSpPr>
        <p:spPr>
          <a:xfrm>
            <a:off x="117426" y="828737"/>
            <a:ext cx="6463887" cy="1746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崔护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题都城南庄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 </a:t>
            </a:r>
          </a:p>
          <a:p>
            <a:pPr algn="ctr">
              <a:lnSpc>
                <a:spcPts val="21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去年今日此门中，人面桃花相映红。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1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人面不知何处去，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桃花依旧笑春风。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ts val="2400"/>
              </a:lnSpc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ts val="21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“笑春风”表面上是动宾词组，实际上“秋风”、“春风”都不受“动”、“笑”的支配，而是分别表示“在秋风中动”、“在春风中笑”的意思。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D580F16-49DF-4306-8C9A-A274F66C3F96}"/>
              </a:ext>
            </a:extLst>
          </p:cNvPr>
          <p:cNvSpPr/>
          <p:nvPr/>
        </p:nvSpPr>
        <p:spPr>
          <a:xfrm>
            <a:off x="248048" y="2644552"/>
            <a:ext cx="63286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秋兴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八首之二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信宿渔人还泛泛，清秋燕子故飞飞。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匡衡抗疏功名薄，刘向传经心事违。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同学少年多不贱，五陵衣马自轻肥。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千家山郭静朝晖，日日江楼坐翠微。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ts val="2000"/>
              </a:lnSpc>
            </a:pP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“千家山郭静朝晖，日日江楼坐翠微。” 合理的语序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：朝晖中千家山郭静，日日于江楼翠微中坐。</a:t>
            </a:r>
          </a:p>
        </p:txBody>
      </p:sp>
    </p:spTree>
    <p:extLst>
      <p:ext uri="{BB962C8B-B14F-4D97-AF65-F5344CB8AC3E}">
        <p14:creationId xmlns:p14="http://schemas.microsoft.com/office/powerpoint/2010/main" xmlns="" val="1741093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74FA845-328F-4A2F-9A4E-3FE60C1CE8E0}"/>
              </a:ext>
            </a:extLst>
          </p:cNvPr>
          <p:cNvSpPr/>
          <p:nvPr/>
        </p:nvSpPr>
        <p:spPr>
          <a:xfrm>
            <a:off x="333450" y="484312"/>
            <a:ext cx="2505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语序颠倒的原因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FB1BD7F-71AB-4FF3-85CC-D61E62E0C494}"/>
              </a:ext>
            </a:extLst>
          </p:cNvPr>
          <p:cNvSpPr/>
          <p:nvPr/>
        </p:nvSpPr>
        <p:spPr>
          <a:xfrm>
            <a:off x="261441" y="1269059"/>
            <a:ext cx="6336703" cy="2167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5000"/>
              </a:lnSpc>
              <a:spcBef>
                <a:spcPct val="1500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是声律的要求</a:t>
            </a:r>
          </a:p>
          <a:p>
            <a:pPr algn="ctr" eaLnBrk="1" hangingPunct="1">
              <a:lnSpc>
                <a:spcPct val="115000"/>
              </a:lnSpc>
              <a:spcBef>
                <a:spcPct val="15000"/>
              </a:spcBef>
              <a:buFontTx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晁无咎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临江仙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marL="0" indent="0" eaLnBrk="1" hangingPunct="1">
              <a:lnSpc>
                <a:spcPts val="28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谪宦江城无屋买，残僧野寺相依。松间药臼竹间衣。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水穷行到处，云起坐看时。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一个幽禽缘底事，苦来醉耳边啼？月斜西院愈声悲。青山无限好？犹道不如归。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15000"/>
              </a:lnSpc>
              <a:spcBef>
                <a:spcPct val="15000"/>
              </a:spcBef>
              <a:buFontTx/>
              <a:buNone/>
              <a:defRPr/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F129656-97A6-4029-A6DE-0F0C8B50E885}"/>
              </a:ext>
            </a:extLst>
          </p:cNvPr>
          <p:cNvSpPr/>
          <p:nvPr/>
        </p:nvSpPr>
        <p:spPr>
          <a:xfrm>
            <a:off x="333450" y="3148608"/>
            <a:ext cx="6264694" cy="1343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25000"/>
              </a:spcBef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王维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终南别业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eaLnBrk="1" hangingPunct="1">
              <a:lnSpc>
                <a:spcPct val="150000"/>
              </a:lnSpc>
              <a:spcBef>
                <a:spcPct val="25000"/>
              </a:spcBef>
              <a:buFontTx/>
              <a:buNone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中岁颇好道，晚家南山陲。兴来每独往，胜事空自知。      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行到水穷处，坐看云起时。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偶然值林叟，谈笑无还期。</a:t>
            </a:r>
          </a:p>
        </p:txBody>
      </p:sp>
    </p:spTree>
    <p:extLst>
      <p:ext uri="{BB962C8B-B14F-4D97-AF65-F5344CB8AC3E}">
        <p14:creationId xmlns:p14="http://schemas.microsoft.com/office/powerpoint/2010/main" xmlns="" val="1783425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7CB9B9D-1D9B-41CF-82D1-B04AB201AD20}"/>
              </a:ext>
            </a:extLst>
          </p:cNvPr>
          <p:cNvSpPr/>
          <p:nvPr/>
        </p:nvSpPr>
        <p:spPr>
          <a:xfrm>
            <a:off x="333450" y="1060376"/>
            <a:ext cx="5976664" cy="1878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15000"/>
              </a:spcBef>
              <a:buFontTx/>
              <a:buNone/>
              <a:defRPr/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出于修辞上的特殊需要</a:t>
            </a:r>
          </a:p>
          <a:p>
            <a:pPr algn="ctr" eaLnBrk="1" hangingPunct="1">
              <a:lnSpc>
                <a:spcPct val="150000"/>
              </a:lnSpc>
              <a:spcBef>
                <a:spcPct val="15000"/>
              </a:spcBef>
              <a:buFontTx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王维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山居秋暝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 eaLnBrk="1" hangingPunct="1">
              <a:lnSpc>
                <a:spcPct val="150000"/>
              </a:lnSpc>
              <a:spcBef>
                <a:spcPct val="15000"/>
              </a:spcBef>
              <a:buFontTx/>
              <a:buNone/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空山新雨后，天气晚来秋。明月松间照，清泉石上流。</a:t>
            </a:r>
          </a:p>
          <a:p>
            <a:pPr algn="ctr" eaLnBrk="1" hangingPunct="1">
              <a:lnSpc>
                <a:spcPct val="150000"/>
              </a:lnSpc>
              <a:spcBef>
                <a:spcPct val="1500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竹喧归浣女，莲动下渔舟。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随意春芳歇，王孙自可留。</a:t>
            </a:r>
          </a:p>
        </p:txBody>
      </p:sp>
    </p:spTree>
    <p:extLst>
      <p:ext uri="{BB962C8B-B14F-4D97-AF65-F5344CB8AC3E}">
        <p14:creationId xmlns:p14="http://schemas.microsoft.com/office/powerpoint/2010/main" xmlns="" val="287526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14C7839B-167F-408E-B53B-03F69520C9D9}"/>
              </a:ext>
            </a:extLst>
          </p:cNvPr>
          <p:cNvSpPr/>
          <p:nvPr/>
        </p:nvSpPr>
        <p:spPr>
          <a:xfrm>
            <a:off x="189434" y="556320"/>
            <a:ext cx="6336704" cy="2591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不识庐山真面目，只缘身在此山中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倒装：诗歌因声律、表意需要而产生语言错置现象。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——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还原语序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E5E2AAC-38C0-42A4-A2C1-7F23CB77DB7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0854" y="3004592"/>
            <a:ext cx="2997746" cy="19610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C74CA14-BB46-4923-997B-1E956D3C0AA7}"/>
              </a:ext>
            </a:extLst>
          </p:cNvPr>
          <p:cNvSpPr/>
          <p:nvPr/>
        </p:nvSpPr>
        <p:spPr>
          <a:xfrm>
            <a:off x="441462" y="556320"/>
            <a:ext cx="5976664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4A8D6A8-1806-4E08-9F44-1D97D3768769}"/>
              </a:ext>
            </a:extLst>
          </p:cNvPr>
          <p:cNvSpPr/>
          <p:nvPr/>
        </p:nvSpPr>
        <p:spPr>
          <a:xfrm>
            <a:off x="261442" y="1060376"/>
            <a:ext cx="6480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、“多情应笑我，早生华发。”应该是“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应笑我多情，早生华发”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、“千古江山，英雄无觅孙仲谋处”应该是“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千古江山，无觅英雄孙仲谋处”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、“四十三年，望中犹记，烽火扬州路”应该是“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望中犹记，四十三年，烽火扬州路”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、“二十四桥仍在，波心荡，冷月无声”应该是“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二十四桥仍在，无声冷月，波心荡”</a:t>
            </a:r>
          </a:p>
        </p:txBody>
      </p:sp>
    </p:spTree>
    <p:extLst>
      <p:ext uri="{BB962C8B-B14F-4D97-AF65-F5344CB8AC3E}">
        <p14:creationId xmlns:p14="http://schemas.microsoft.com/office/powerpoint/2010/main" xmlns="" val="3318240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0D85D96-114E-4DFC-8350-D09F21EF6A3C}"/>
              </a:ext>
            </a:extLst>
          </p:cNvPr>
          <p:cNvSpPr/>
          <p:nvPr/>
        </p:nvSpPr>
        <p:spPr>
          <a:xfrm>
            <a:off x="189434" y="628328"/>
            <a:ext cx="640871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、“竹喧归浣女，莲动下渔舟”应该为“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浣女归使竹喧，渔舟下使莲动”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、毛泽东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沁园春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 “独立寒秋，湘江北去，橘子洲头”  应为“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寒秋，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独立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橘子洲头，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看到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湘江北去”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7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 王之涣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登鹳雀楼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：“欲穷千里目，更上一层楼” 应为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“欲目穷千里”。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73C821A-4CBF-4D49-B454-DD5EA335121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3850" y="2860576"/>
            <a:ext cx="2569861" cy="1844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469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F3BFF58-7BA6-447D-8E3A-F102A33BA65D}"/>
              </a:ext>
            </a:extLst>
          </p:cNvPr>
          <p:cNvSpPr/>
          <p:nvPr/>
        </p:nvSpPr>
        <p:spPr>
          <a:xfrm>
            <a:off x="261442" y="584489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主语后置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F2E24A7-AA80-4068-9B39-73295BCC26DF}"/>
              </a:ext>
            </a:extLst>
          </p:cNvPr>
          <p:cNvSpPr/>
          <p:nvPr/>
        </p:nvSpPr>
        <p:spPr>
          <a:xfrm>
            <a:off x="1413570" y="1050668"/>
            <a:ext cx="3888432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黄鹤楼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崔颢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昔人已乘黄鹤去，此地空余黄鹤楼。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黄鹤一去不复返，白云千载空悠悠。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晴川历历汉阳树，芳草萋萋鹦鹉洲。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日暮乡关何处是？烟波江上使人愁。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769ADAB-7E97-4AAC-88D1-85E291CBE7C2}"/>
              </a:ext>
            </a:extLst>
          </p:cNvPr>
          <p:cNvSpPr/>
          <p:nvPr/>
        </p:nvSpPr>
        <p:spPr>
          <a:xfrm>
            <a:off x="261442" y="3292624"/>
            <a:ext cx="63367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意即“晴川（晴朗的原野上）汉阳树历历（可数），鹦鹉洲芳草萋萋”，“汉阳树”和“鹦鹉洲”置于“历历”、“萋萋”之后，看起来好象是宾语，实际上却是被陈述的对象。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1863635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BD5421B-2343-4C41-9BD4-BE60F6A88C63}"/>
              </a:ext>
            </a:extLst>
          </p:cNvPr>
          <p:cNvSpPr/>
          <p:nvPr/>
        </p:nvSpPr>
        <p:spPr>
          <a:xfrm>
            <a:off x="333450" y="412304"/>
            <a:ext cx="5688632" cy="2612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宾语前置</a:t>
            </a: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月夜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今夜鄜州月，闺中只独看。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遥怜小儿女，未解忆长安。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香雾云鬟湿，清辉玉臂寒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何时倚虚幌，双照泪痕干。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B7D677E-83CB-40CF-AB6A-0B1CBAEA9765}"/>
              </a:ext>
            </a:extLst>
          </p:cNvPr>
          <p:cNvSpPr/>
          <p:nvPr/>
        </p:nvSpPr>
        <p:spPr>
          <a:xfrm>
            <a:off x="333450" y="3025007"/>
            <a:ext cx="6364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意即“香雾湿云鬟，清辉寒玉臂”。诗人想象他远在鄜州的妻子也正好在闺中望月，那散发着幽香的蒙蒙雾气仿佛沾湿了她的头发，清朗的月光也使得她洁白的双臂感到寒意。这里的“湿”和“寒”都是所谓使动用法，“云鬟”“玉臂”本是它们所支配的对象，结果被放在前面，似乎成了主语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4074256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0132B60-757C-49E1-9663-9FC738131896}"/>
              </a:ext>
            </a:extLst>
          </p:cNvPr>
          <p:cNvSpPr/>
          <p:nvPr/>
        </p:nvSpPr>
        <p:spPr>
          <a:xfrm>
            <a:off x="189434" y="556320"/>
            <a:ext cx="6552728" cy="1994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辛弃疾</a:t>
            </a:r>
            <a:r>
              <a:rPr lang="en-US" altLang="zh-CN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贺新郎</a:t>
            </a:r>
            <a:r>
              <a:rPr lang="en-US" altLang="zh-CN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把酒长亭说。看渊明、风流酷似，卧龙诸葛。</a:t>
            </a:r>
            <a:r>
              <a:rPr lang="zh-CN" altLang="en-US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何处飞来林间鹊，蹙踏松梢微雪。要破帽多添华发。剩水残山无态度，被疏梅料理成风月。两三雁，也萧瑟。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佳人重约还轻别。怅清江、天寒不渡，水深冰合。路断车轮生四角，此地行人销骨。问谁使、君来愁绝？铸就而今相思错，料当初、费尽人间铁。长夜笛，莫吹裂。</a:t>
            </a:r>
            <a:endParaRPr lang="zh-CN" altLang="en-US" sz="1400" dirty="0">
              <a:solidFill>
                <a:srgbClr val="0000FF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D328B4F-C715-454F-B9E5-568C4025C3A8}"/>
              </a:ext>
            </a:extLst>
          </p:cNvPr>
          <p:cNvSpPr/>
          <p:nvPr/>
        </p:nvSpPr>
        <p:spPr>
          <a:xfrm>
            <a:off x="405458" y="2716560"/>
            <a:ext cx="6336704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晋代的陶渊明怎么会酷似三国时的诸葛亮呢？原来作者是把他们二人都用来比喻友人陈亮的，分别说明陈亮的文才和武略，按句意实为“看风流酷似渊明、卧龙诸葛”。宾语“渊明”跑到了主语的位置上。另如钱起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谷口书斋寄杨补阙</a:t>
            </a: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诗：“竹怜新雨后，山爱夕阳时。”（怜新雨后之竹，爱夕阳时之山。）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795229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3EFEB82-5718-4859-BA90-1975DBFA46F3}"/>
              </a:ext>
            </a:extLst>
          </p:cNvPr>
          <p:cNvSpPr/>
          <p:nvPr/>
        </p:nvSpPr>
        <p:spPr>
          <a:xfrm>
            <a:off x="189434" y="508353"/>
            <a:ext cx="1728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主、宾换位</a:t>
            </a:r>
            <a:endParaRPr lang="zh-CN" altLang="en-US" sz="24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29BFB68-CD8C-4B09-A846-95D00A21D989}"/>
              </a:ext>
            </a:extLst>
          </p:cNvPr>
          <p:cNvSpPr/>
          <p:nvPr/>
        </p:nvSpPr>
        <p:spPr>
          <a:xfrm>
            <a:off x="405458" y="970018"/>
            <a:ext cx="59046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叶梦得    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贺新郎</a:t>
            </a:r>
            <a:r>
              <a:rPr lang="en-US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ts val="24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秋色渐将晚，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霜信报黄花。</a:t>
            </a: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小窗低户深映，微路绕欹斜。为问山翁何事，坐看流年轻度，拚却鬓双华。徙倚望沧海，天净水明霞。 </a:t>
            </a:r>
          </a:p>
          <a:p>
            <a:pPr>
              <a:lnSpc>
                <a:spcPts val="24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念平昔，空飘荡，遍天涯。归来三径重扫，松竹本吾家。却恨悲风时起，冉冉云间新雁，边马怨胡笳。谁似东山老，谈笑静胡沙。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5B869CC-D67D-4533-A605-92332CE2D607}"/>
              </a:ext>
            </a:extLst>
          </p:cNvPr>
          <p:cNvSpPr/>
          <p:nvPr/>
        </p:nvSpPr>
        <p:spPr>
          <a:xfrm>
            <a:off x="333450" y="3436640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显然是“黄花报霜信”的意思。这种主宾换位的词序表面上仍是“主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动</a:t>
            </a:r>
            <a:r>
              <a:rPr lang="en-US" altLang="zh-CN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宾”的格式，但在意义上必须将它倒过来理解。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280153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FAE67397-7691-4A30-B7C5-029177E6223E}"/>
              </a:ext>
            </a:extLst>
          </p:cNvPr>
          <p:cNvSpPr/>
          <p:nvPr/>
        </p:nvSpPr>
        <p:spPr>
          <a:xfrm>
            <a:off x="344805" y="556320"/>
            <a:ext cx="619268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再如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卢纶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塞下曲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林暗草惊风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，将军夜引弓。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平明寻白羽，没在石棱中。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35B869CC-D67D-4533-A605-92332CE2D607}"/>
              </a:ext>
            </a:extLst>
          </p:cNvPr>
          <p:cNvSpPr/>
          <p:nvPr/>
        </p:nvSpPr>
        <p:spPr>
          <a:xfrm>
            <a:off x="333450" y="2428528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显然是“林暗风惊草”的意思。因为文章押韵的需要对语序进行了倒置。</a:t>
            </a:r>
            <a:endParaRPr lang="zh-CN" altLang="en-US" sz="1600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D7899CCF-79EB-4D8E-8487-94AC701786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554" y="3148608"/>
            <a:ext cx="1800200" cy="194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4463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C6EED8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1372</Words>
  <Application>Microsoft Office PowerPoint</Application>
  <PresentationFormat>自定义</PresentationFormat>
  <Paragraphs>83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1_自定义设计方案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2018-12-24T08:03:42Z</dcterms:created>
  <dcterms:modified xsi:type="dcterms:W3CDTF">2019-02-20T07:33:13Z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