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39"/>
  </p:notesMasterIdLst>
  <p:handoutMasterIdLst>
    <p:handoutMasterId r:id="rId40"/>
  </p:handoutMasterIdLst>
  <p:sldIdLst>
    <p:sldId id="323" r:id="rId3"/>
    <p:sldId id="523" r:id="rId4"/>
    <p:sldId id="632" r:id="rId5"/>
    <p:sldId id="634" r:id="rId6"/>
    <p:sldId id="1078" r:id="rId7"/>
    <p:sldId id="1079" r:id="rId8"/>
    <p:sldId id="748" r:id="rId9"/>
    <p:sldId id="586" r:id="rId10"/>
    <p:sldId id="1080" r:id="rId11"/>
    <p:sldId id="925" r:id="rId12"/>
    <p:sldId id="996" r:id="rId13"/>
    <p:sldId id="1036" r:id="rId14"/>
    <p:sldId id="639" r:id="rId15"/>
    <p:sldId id="1081" r:id="rId16"/>
    <p:sldId id="997" r:id="rId17"/>
    <p:sldId id="926" r:id="rId18"/>
    <p:sldId id="922" r:id="rId19"/>
    <p:sldId id="941" r:id="rId20"/>
    <p:sldId id="998" r:id="rId21"/>
    <p:sldId id="1025" r:id="rId22"/>
    <p:sldId id="928" r:id="rId23"/>
    <p:sldId id="1047" r:id="rId24"/>
    <p:sldId id="1010" r:id="rId25"/>
    <p:sldId id="1049" r:id="rId26"/>
    <p:sldId id="1053" r:id="rId27"/>
    <p:sldId id="1048" r:id="rId28"/>
    <p:sldId id="1050" r:id="rId29"/>
    <p:sldId id="1051" r:id="rId30"/>
    <p:sldId id="1029" r:id="rId31"/>
    <p:sldId id="1112" r:id="rId32"/>
    <p:sldId id="936" r:id="rId33"/>
    <p:sldId id="937" r:id="rId34"/>
    <p:sldId id="938" r:id="rId35"/>
    <p:sldId id="939" r:id="rId36"/>
    <p:sldId id="1035" r:id="rId37"/>
    <p:sldId id="971" r:id="rId38"/>
  </p:sldIdLst>
  <p:sldSz cx="9144000" cy="5143500" type="screen16x9"/>
  <p:notesSz cx="6858000" cy="9144000"/>
  <p:embeddedFontLst>
    <p:embeddedFont>
      <p:font typeface="楷体" pitchFamily="49" charset="-122"/>
      <p:regular r:id="rId41"/>
    </p:embeddedFont>
    <p:embeddedFont>
      <p:font typeface="微软雅黑" pitchFamily="34" charset="-122"/>
      <p:regular r:id="rId42"/>
      <p:bold r:id="rId43"/>
    </p:embeddedFont>
    <p:embeddedFont>
      <p:font typeface="黑体" pitchFamily="49" charset="-122"/>
      <p:regular r:id="rId44"/>
    </p:embeddedFont>
    <p:embeddedFont>
      <p:font typeface="幼圆" charset="-122"/>
      <p:regular r:id="rId45"/>
    </p:embeddedFont>
    <p:embeddedFont>
      <p:font typeface="汉语拼音" charset="0"/>
      <p:regular r:id="rId46"/>
    </p:embeddedFont>
    <p:embeddedFont>
      <p:font typeface="Tahoma" pitchFamily="34" charset="0"/>
      <p:regular r:id="rId47"/>
      <p:bold r:id="rId48"/>
    </p:embeddedFont>
    <p:embeddedFont>
      <p:font typeface="Calibri" pitchFamily="34" charset="0"/>
      <p:regular r:id="rId49"/>
      <p:bold r:id="rId50"/>
      <p:italic r:id="rId51"/>
      <p:boldItalic r:id="rId5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00FF"/>
    <a:srgbClr val="00B050"/>
    <a:srgbClr val="FFFFFF"/>
    <a:srgbClr val="08A810"/>
    <a:srgbClr val="00FF00"/>
    <a:srgbClr val="FF00FF"/>
    <a:srgbClr val="D60093"/>
    <a:srgbClr val="F8324E"/>
    <a:srgbClr val="AAF20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7" autoAdjust="0"/>
    <p:restoredTop sz="94660"/>
  </p:normalViewPr>
  <p:slideViewPr>
    <p:cSldViewPr>
      <p:cViewPr>
        <p:scale>
          <a:sx n="87" d="100"/>
          <a:sy n="87" d="100"/>
        </p:scale>
        <p:origin x="-984" y="-150"/>
      </p:cViewPr>
      <p:guideLst>
        <p:guide orient="horz" pos="3162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1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11.fntdata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AutoShape 2" descr="http://img.weixinyidu.com/151128/09e80055.jpg"/>
          <p:cNvSpPr>
            <a:spLocks noChangeAspect="1" noChangeArrowheads="1"/>
          </p:cNvSpPr>
          <p:nvPr userDrawn="1"/>
        </p:nvSpPr>
        <p:spPr bwMode="auto">
          <a:xfrm>
            <a:off x="44450" y="-2262188"/>
            <a:ext cx="7048500" cy="4724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164" name="AutoShape 4" descr="http://img.weixinyidu.com/151128/09e80055.jpg"/>
          <p:cNvSpPr>
            <a:spLocks noChangeAspect="1" noChangeArrowheads="1"/>
          </p:cNvSpPr>
          <p:nvPr userDrawn="1"/>
        </p:nvSpPr>
        <p:spPr bwMode="auto">
          <a:xfrm>
            <a:off x="44450" y="-2262188"/>
            <a:ext cx="7048500" cy="4724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1141" name="Picture 5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500444"/>
            <a:ext cx="9144000" cy="164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组合 1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8020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10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金子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21548;&#20889;-10%20&#37329;&#23376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&#38142;&#25509;&#65306;&#28120;&#37329;.pptx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8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&#19971;&#24425;-&#35838;&#25991;&#26391;&#35835;-10&#37329;&#23376;.mp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b="5174"/>
          <a:stretch>
            <a:fillRect/>
          </a:stretch>
        </p:blipFill>
        <p:spPr>
          <a:xfrm>
            <a:off x="635" y="-2540"/>
            <a:ext cx="9152255" cy="517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9745" y="571500"/>
            <a:ext cx="8301990" cy="2306955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金子是一种贵重的金属。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许多人都有过寻找到金子发财致富的梦想。今天，我们就来学习一个与金子有关的生动有趣而又蕴含道理的故事。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1202" name="Picture 2" descr="http://imgsrc.baidu.com/imgad/pic/item/a1ec08fa513d26977e823d735efbb2fb4316d84e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r="1009" b="7560"/>
          <a:stretch>
            <a:fillRect/>
          </a:stretch>
        </p:blipFill>
        <p:spPr bwMode="auto">
          <a:xfrm>
            <a:off x="6002345" y="2997172"/>
            <a:ext cx="2786082" cy="200378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7354" y="1091871"/>
            <a:ext cx="321471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绿茸茸：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形容碧绿而稠密。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2295" y="2514600"/>
            <a:ext cx="3545205" cy="107632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满山遍野长满了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绿茸茸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的小草。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866" name="Picture 2" descr="https://timgsa.baidu.com/timg?image&amp;quality=80&amp;size=b9999_10000&amp;sec=1535865078274&amp;di=a35a9e2f2aa0ffad9b4ce7b22c60ac8b&amp;imgtype=0&amp;src=http%3A%2F%2Fm.tuniucdn.com%2Ffb2%2Ft1%2FG1%2FM00%2FFE%2FE7%2FCii-U1kJnuWIPCr9AASj1po_OmoAAJ85QMDXMIABKPu526_w640_h480_c1_t0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4274820" y="684530"/>
            <a:ext cx="4264660" cy="3054985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523441" y="426641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75" y="857250"/>
            <a:ext cx="346329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坑坑洼洼：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形容物体表面凹凸不平，高高低低。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75" y="2648585"/>
            <a:ext cx="3563620" cy="1076325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坑坑洼洼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的路让人走起来很不舒服。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842" name="Picture 2" descr="https://timgsa.baidu.com/timg?image&amp;quality=80&amp;size=b9999_10000&amp;sec=1535865262361&amp;di=435b93ac25c5f349122b23b43fdd1d63&amp;imgtype=0&amp;src=http%3A%2F%2Fts.voc.com.cn%2Fdata%2Fattach%2F1707%2FWbYArgvD_s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1209" b="7761"/>
          <a:stretch>
            <a:fillRect/>
          </a:stretch>
        </p:blipFill>
        <p:spPr bwMode="auto">
          <a:xfrm>
            <a:off x="4500245" y="716915"/>
            <a:ext cx="3980815" cy="300799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contrast="6000"/>
          </a:blip>
          <a:srcRect b="8972"/>
          <a:stretch>
            <a:fillRect/>
          </a:stretch>
        </p:blipFill>
        <p:spPr>
          <a:xfrm>
            <a:off x="4752340" y="753110"/>
            <a:ext cx="4233545" cy="25698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19710" y="753110"/>
            <a:ext cx="453263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蜂拥而至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像一窝蜂似地一拥而来。形容很多人乱哄哄地朝一个地方聚拢。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0210" y="2493010"/>
            <a:ext cx="41509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闻讯后人们</a:t>
            </a:r>
            <a:r>
              <a:rPr lang="zh-CN" altLang="en-US" sz="2400">
                <a:solidFill>
                  <a:srgbClr val="FF0000"/>
                </a:solidFill>
              </a:rPr>
              <a:t>蜂拥而至</a:t>
            </a:r>
            <a:r>
              <a:rPr lang="zh-CN" altLang="en-US" sz="2400"/>
              <a:t>，一个个都欣喜若狂。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357158" y="1857687"/>
            <a:ext cx="8072494" cy="1397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开始时他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，结果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最后实现了梦想，找到了真金。</a:t>
            </a:r>
          </a:p>
        </p:txBody>
      </p:sp>
      <p:sp>
        <p:nvSpPr>
          <p:cNvPr id="22" name="文本框 6"/>
          <p:cNvSpPr txBox="1"/>
          <p:nvPr/>
        </p:nvSpPr>
        <p:spPr>
          <a:xfrm>
            <a:off x="812165" y="939165"/>
            <a:ext cx="7233285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文中彼得在萨文河畔经历了什么？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43240" y="1929442"/>
            <a:ext cx="221457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埋头苦干</a:t>
            </a:r>
          </a:p>
        </p:txBody>
      </p:sp>
      <p:sp>
        <p:nvSpPr>
          <p:cNvPr id="13" name="矩形 12"/>
          <p:cNvSpPr/>
          <p:nvPr/>
        </p:nvSpPr>
        <p:spPr>
          <a:xfrm>
            <a:off x="6297942" y="1929124"/>
            <a:ext cx="221457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灰心失望</a:t>
            </a:r>
          </a:p>
        </p:txBody>
      </p:sp>
      <p:sp>
        <p:nvSpPr>
          <p:cNvPr id="3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11" grpId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572135" y="2502535"/>
            <a:ext cx="809879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第二部分（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）：故事的发展。彼得连续挖了六个月一无所获，准备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60800" y="2941509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499745" y="427990"/>
            <a:ext cx="5699125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课文的段落应该怎么划分？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1789" y="1358889"/>
            <a:ext cx="7786742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）：故事的起因。写大多数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淘金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者没有找到金子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39459" y="135888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91401" y="182879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都离去了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34627" y="250697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75049" y="295497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离开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  <p:bldP spid="12" grpId="0"/>
      <p:bldP spid="13" grpId="0"/>
      <p:bldP spid="14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41893" y="1062993"/>
            <a:ext cx="917511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第三部分（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）：故事的高潮。一场大雨让彼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得受到启发，决定留下来，并种出了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73921" y="104133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4-6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98630" y="153257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娇艳的鲜花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0380" y="2488565"/>
            <a:ext cx="81984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第四部分（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）：故事的结局。彼得找到了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37153" y="248887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3913" y="294037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真金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3" grpId="0"/>
      <p:bldP spid="21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20"/>
          <p:cNvSpPr/>
          <p:nvPr/>
        </p:nvSpPr>
        <p:spPr>
          <a:xfrm>
            <a:off x="642910" y="928677"/>
            <a:ext cx="7786742" cy="2430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一、判断对错。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河畔 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bàn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    ）    淘金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táo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    ）    彼此 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pí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茸毛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róng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    ）   若有所悟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wù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    )</a:t>
            </a:r>
          </a:p>
        </p:txBody>
      </p:sp>
      <p:sp>
        <p:nvSpPr>
          <p:cNvPr id="10" name="矩形 9"/>
          <p:cNvSpPr/>
          <p:nvPr/>
        </p:nvSpPr>
        <p:spPr>
          <a:xfrm>
            <a:off x="2857488" y="157161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00854" y="155860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43174" y="214312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59736" y="277431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96168" y="277431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623793" y="41214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985" y="464821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28625" y="356870"/>
            <a:ext cx="8407400" cy="2561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、写出下面词语的反义词。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一无所获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肥沃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成功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14744" y="1285866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满载而归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928926" y="21758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贫瘠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568554" y="21777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失败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6337935" y="3202305"/>
            <a:ext cx="2338070" cy="472440"/>
            <a:chOff x="9981" y="5834"/>
            <a:chExt cx="3682" cy="744"/>
          </a:xfrm>
        </p:grpSpPr>
        <p:sp>
          <p:nvSpPr>
            <p:cNvPr id="17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0170" y="892498"/>
            <a:ext cx="7632849" cy="27284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通过上节课的学习，我们知道彼得的梦想是找到金子。那么，他的梦想到底有没有实现呢？让我们来一起走进课文。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49555" y="464185"/>
            <a:ext cx="1629410" cy="400050"/>
            <a:chOff x="506" y="505"/>
            <a:chExt cx="2566" cy="63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6" y="522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文本框 11"/>
            <p:cNvSpPr txBox="1"/>
            <p:nvPr/>
          </p:nvSpPr>
          <p:spPr>
            <a:xfrm>
              <a:off x="525" y="505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42910" y="857555"/>
            <a:ext cx="778674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听说有人在萨文河畔无意中发现了金子，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2" action="ppaction://hlinkfile"/>
              </a:rPr>
              <a:t>淘金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者便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蜂拥而至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3400" y="2350771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像蜂群似的拥挤着来到。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下箭头 14"/>
          <p:cNvSpPr/>
          <p:nvPr/>
        </p:nvSpPr>
        <p:spPr>
          <a:xfrm rot="1980000" flipH="1">
            <a:off x="4502150" y="1918335"/>
            <a:ext cx="215265" cy="59563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57686" y="1357621"/>
            <a:ext cx="1928826" cy="78581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57362" y="3086212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说明来的人很多。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下箭头 10"/>
          <p:cNvSpPr/>
          <p:nvPr/>
        </p:nvSpPr>
        <p:spPr>
          <a:xfrm rot="18960000" flipH="1">
            <a:off x="3925257" y="2796227"/>
            <a:ext cx="214314" cy="71438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8260" y="356893"/>
            <a:ext cx="2330450" cy="560705"/>
            <a:chOff x="292074" y="533430"/>
            <a:chExt cx="3107265" cy="747607"/>
          </a:xfrm>
        </p:grpSpPr>
        <p:sp>
          <p:nvSpPr>
            <p:cNvPr id="3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3333115" y="1743710"/>
            <a:ext cx="33528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bldLvl="0" animBg="1"/>
      <p:bldP spid="10" grpId="0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605" y="-5715"/>
            <a:ext cx="9157970" cy="5156200"/>
          </a:xfrm>
          <a:prstGeom prst="rect">
            <a:avLst/>
          </a:prstGeom>
        </p:spPr>
      </p:pic>
      <p:sp>
        <p:nvSpPr>
          <p:cNvPr id="14" name="TextBox 48"/>
          <p:cNvSpPr txBox="1"/>
          <p:nvPr/>
        </p:nvSpPr>
        <p:spPr>
          <a:xfrm>
            <a:off x="461010" y="782955"/>
            <a:ext cx="7932420" cy="2167890"/>
          </a:xfrm>
          <a:prstGeom prst="diamond">
            <a:avLst/>
          </a:prstGeom>
          <a:solidFill>
            <a:schemeClr val="bg1">
              <a:alpha val="82000"/>
            </a:schemeClr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10  金子</a:t>
            </a:r>
            <a:endParaRPr lang="zh-CN" alt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357422" y="1071552"/>
            <a:ext cx="4286281" cy="1643074"/>
          </a:xfrm>
          <a:prstGeom prst="roundRect">
            <a:avLst/>
          </a:prstGeom>
          <a:grpFill/>
          <a:ln w="3175"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-14605" y="104140"/>
            <a:ext cx="316420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2871" y="8782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4652" y="426026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4652" y="465223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346765" y="424952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346765" y="464150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744783" y="1063682"/>
            <a:ext cx="7256241" cy="901867"/>
            <a:chOff x="1334817" y="2164786"/>
            <a:chExt cx="7761731" cy="1202488"/>
          </a:xfrm>
        </p:grpSpPr>
        <p:sp>
          <p:nvSpPr>
            <p:cNvPr id="11" name="文本框 6"/>
            <p:cNvSpPr txBox="1"/>
            <p:nvPr/>
          </p:nvSpPr>
          <p:spPr>
            <a:xfrm>
              <a:off x="1405378" y="2260038"/>
              <a:ext cx="7620608" cy="9471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为什么有这么多淘金者蜂拥而至？</a:t>
              </a: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334817" y="2164786"/>
              <a:ext cx="7761731" cy="1202488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857356" y="2428874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希望找到金子。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26" name="Picture 2" descr="http://imgsrc.baidu.com/image/c0%3Dpixel_huitu%2C0%2C0%2C294%2C40/sign=9468e9d7aa44ad343ab28fc7b9da6998/77c6a7efce1b9d16f8b1d15bf8deb48f8c546491.jpg"/>
          <p:cNvPicPr>
            <a:picLocks noChangeAspect="1" noChangeArrowheads="1"/>
          </p:cNvPicPr>
          <p:nvPr/>
        </p:nvPicPr>
        <p:blipFill>
          <a:blip r:embed="rId2" cstate="print"/>
          <a:srcRect r="1209" b="4737"/>
          <a:stretch>
            <a:fillRect/>
          </a:stretch>
        </p:blipFill>
        <p:spPr bwMode="auto">
          <a:xfrm>
            <a:off x="5000628" y="2500312"/>
            <a:ext cx="3778276" cy="2428892"/>
          </a:xfrm>
          <a:prstGeom prst="ellipse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21" y="642924"/>
            <a:ext cx="842968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他们在河床上挖出很多大坑，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找到金子。结果，绝大多数人一无所获，只好扫兴离去。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189036" y="1126480"/>
            <a:ext cx="2071702" cy="78581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204568" y="1703699"/>
            <a:ext cx="1928826" cy="78581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 flipH="1">
            <a:off x="6553208" y="1857370"/>
            <a:ext cx="214314" cy="1214446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 flipH="1">
            <a:off x="2662222" y="2395853"/>
            <a:ext cx="214314" cy="785818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62221" y="3181988"/>
            <a:ext cx="4143404" cy="646331"/>
          </a:xfrm>
          <a:prstGeom prst="rect">
            <a:avLst/>
          </a:prstGeo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结果却令人失望。</a:t>
            </a:r>
            <a:endParaRPr lang="zh-CN" altLang="en-US" sz="36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00034" y="785801"/>
            <a:ext cx="8072755" cy="1531620"/>
            <a:chOff x="1037360" y="1794278"/>
            <a:chExt cx="8059449" cy="2042157"/>
          </a:xfrm>
        </p:grpSpPr>
        <p:sp>
          <p:nvSpPr>
            <p:cNvPr id="11" name="文本框 6"/>
            <p:cNvSpPr txBox="1"/>
            <p:nvPr/>
          </p:nvSpPr>
          <p:spPr>
            <a:xfrm>
              <a:off x="1180000" y="1794278"/>
              <a:ext cx="7916548" cy="204215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在众多的淘金者中，彼得</a:t>
              </a: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弗雷特有什么异同？</a:t>
              </a: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037360" y="1889105"/>
              <a:ext cx="8059449" cy="1921931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71472" y="2500312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同样满怀希望，不同的是，他更吃苦耐劳。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0034" y="571486"/>
            <a:ext cx="7929618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他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埋头苦干了几个月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，几乎翻遍了整块土地。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786" y="1785932"/>
            <a:ext cx="76438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正是因为彼得把这里的土地几乎翻遍了，所以在一场大雨之后才长出一层绿茸茸的小草。正是因为彼得付出了劳动，这块没人要的土地才会给彼得带来回报。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695" y="592455"/>
            <a:ext cx="85471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他们在河床上挖出很多大坑，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找到金子。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面对坑坑洼洼的土地，他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2515870" y="2737485"/>
            <a:ext cx="1259205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rgbClr val="00B0F0"/>
                </a:solidFill>
                <a:latin typeface="+mj-ea"/>
                <a:ea typeface="+mj-ea"/>
              </a:rPr>
              <a:t>希望</a:t>
            </a:r>
          </a:p>
        </p:txBody>
      </p:sp>
      <p:sp>
        <p:nvSpPr>
          <p:cNvPr id="2" name="文本框 9"/>
          <p:cNvSpPr txBox="1"/>
          <p:nvPr/>
        </p:nvSpPr>
        <p:spPr>
          <a:xfrm>
            <a:off x="5426075" y="2737485"/>
            <a:ext cx="1259205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rgbClr val="00B0F0"/>
                </a:solidFill>
                <a:latin typeface="+mj-ea"/>
                <a:ea typeface="+mj-ea"/>
              </a:rPr>
              <a:t>失望</a:t>
            </a:r>
          </a:p>
        </p:txBody>
      </p:sp>
      <p:sp>
        <p:nvSpPr>
          <p:cNvPr id="5" name="左右箭头 4"/>
          <p:cNvSpPr/>
          <p:nvPr/>
        </p:nvSpPr>
        <p:spPr>
          <a:xfrm>
            <a:off x="3779520" y="3003550"/>
            <a:ext cx="1512570" cy="144145"/>
          </a:xfrm>
          <a:prstGeom prst="left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9"/>
          <p:cNvSpPr txBox="1"/>
          <p:nvPr/>
        </p:nvSpPr>
        <p:spPr>
          <a:xfrm>
            <a:off x="4072890" y="2496185"/>
            <a:ext cx="125920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5" grpId="0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156" y="1490967"/>
            <a:ext cx="821537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琳琳一心希望暑假跟爸爸妈妈去旅游。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看到自己的试卷，妈妈对自己的孩子很失望。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42540" y="3192780"/>
            <a:ext cx="38576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积累运用第二题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</p:txBody>
      </p:sp>
      <p:sp>
        <p:nvSpPr>
          <p:cNvPr id="9" name="矩形 8"/>
          <p:cNvSpPr/>
          <p:nvPr/>
        </p:nvSpPr>
        <p:spPr>
          <a:xfrm>
            <a:off x="1110270" y="639116"/>
            <a:ext cx="707236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请你用这两个词语各写一句话。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215" y="707390"/>
            <a:ext cx="520700" cy="5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835" y="617855"/>
            <a:ext cx="822833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坑坑洼洼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的地方已被大雨冲刷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平整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，松软的土地上长出了一层绿茸茸的小草。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2566102"/>
            <a:ext cx="7643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和以前的这里景象作对比，引发彼得思考，推动故事情节的发展。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3746034" y="1943259"/>
            <a:ext cx="23099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+mj-ea"/>
                <a:ea typeface="+mj-ea"/>
              </a:rPr>
              <a:t>环境描写</a:t>
            </a:r>
            <a:endParaRPr lang="zh-CN" altLang="en-US" sz="36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57539" y="659116"/>
            <a:ext cx="792961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他把自己的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全部精力都用来培育花苗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，不久，田地里长满了美丽娇艳的鲜花。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0099" y="2676842"/>
            <a:ext cx="764386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在彼得的辛苦努力下，这里长满了鲜花。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://img.lotour.net/Photo/lvtu/20160620160549087_760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669" b="16834"/>
          <a:stretch>
            <a:fillRect/>
          </a:stretch>
        </p:blipFill>
        <p:spPr bwMode="auto">
          <a:xfrm>
            <a:off x="0" y="0"/>
            <a:ext cx="9138920" cy="5143500"/>
          </a:xfrm>
          <a:prstGeom prst="rect">
            <a:avLst/>
          </a:prstGeom>
          <a:noFill/>
        </p:spPr>
      </p:pic>
      <p:pic>
        <p:nvPicPr>
          <p:cNvPr id="94212" name="Picture 4" descr="http://old.bz55.com/uploads/allimg/130411/1-130411101002-50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611505" y="503555"/>
            <a:ext cx="80321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你认为彼得的找到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真金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是什么？他是如何找到的？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1780" y="2035175"/>
            <a:ext cx="83312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真金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指发财致富的办法。彼得是在想到了正确的方法加上辛勤的劳动之后找到的。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46195" y="1087120"/>
            <a:ext cx="38576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理解表达第二题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3782378" y="2529637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彼</a:t>
            </a:r>
            <a:r>
              <a:rPr kumimoji="1" lang="zh-CN" altLang="en-US" sz="4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  <a:endParaRPr kumimoji="1" lang="zh-CN" altLang="en-US" sz="4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2487987" y="2529637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014008" y="2529637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畔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112472" y="2501580"/>
            <a:ext cx="181317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茸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茸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96679" y="2090811"/>
            <a:ext cx="92869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25056" y="2144390"/>
            <a:ext cx="100013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53816" y="2101009"/>
            <a:ext cx="64294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ǐ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568328" y="2113541"/>
            <a:ext cx="11430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r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ó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7013001" y="248925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12366" y="2101219"/>
            <a:ext cx="85725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w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0049" y="381981"/>
            <a:ext cx="1629583" cy="400110"/>
            <a:chOff x="160049" y="525491"/>
            <a:chExt cx="1629583" cy="4001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14">
            <a:hlinkClick r:id="rId4" action="ppaction://hlinkfile"/>
          </p:cNvPr>
          <p:cNvSpPr txBox="1"/>
          <p:nvPr/>
        </p:nvSpPr>
        <p:spPr>
          <a:xfrm>
            <a:off x="653667" y="885239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99501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94122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951995"/>
            <a:ext cx="366860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61784" y="1582331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067996" y="258385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98726" y="262132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65551" y="262195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95496" y="260290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28641" y="258131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45251" y="256226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45" y="1151255"/>
            <a:ext cx="7780020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144905" y="1640840"/>
            <a:ext cx="672909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朗读彼得翻土地时，语调平缓，读出彼得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开始满怀希望后来很失望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的感觉。朗读彼得有所感悟时，语速稍缓，读出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若有所思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的感觉。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1400175" y="614680"/>
            <a:ext cx="446278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2518" y="1860204"/>
            <a:ext cx="752475" cy="10845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金子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51915" y="1642745"/>
            <a:ext cx="1643380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淘金者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65780" y="1662430"/>
            <a:ext cx="2019935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蜂拥而至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66730" y="2428557"/>
            <a:ext cx="2071702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埋头苦干</a:t>
            </a:r>
          </a:p>
        </p:txBody>
      </p:sp>
      <p:sp>
        <p:nvSpPr>
          <p:cNvPr id="25" name="左大括号 24"/>
          <p:cNvSpPr/>
          <p:nvPr/>
        </p:nvSpPr>
        <p:spPr>
          <a:xfrm>
            <a:off x="995045" y="1859915"/>
            <a:ext cx="357505" cy="103441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351901" y="2428245"/>
            <a:ext cx="1214446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彼得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20662" y="2427610"/>
            <a:ext cx="2071702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实现梦想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6" name="TextBox 13"/>
          <p:cNvSpPr txBox="1"/>
          <p:nvPr/>
        </p:nvSpPr>
        <p:spPr>
          <a:xfrm>
            <a:off x="5372735" y="1662430"/>
            <a:ext cx="2019935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一无所获</a:t>
            </a:r>
          </a:p>
        </p:txBody>
      </p:sp>
      <p:sp>
        <p:nvSpPr>
          <p:cNvPr id="7" name="左大括号 6"/>
          <p:cNvSpPr/>
          <p:nvPr/>
        </p:nvSpPr>
        <p:spPr>
          <a:xfrm rot="10800000">
            <a:off x="7392670" y="1859915"/>
            <a:ext cx="357505" cy="103441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6"/>
          <p:cNvSpPr txBox="1"/>
          <p:nvPr/>
        </p:nvSpPr>
        <p:spPr>
          <a:xfrm>
            <a:off x="7750161" y="1768480"/>
            <a:ext cx="1214446" cy="11760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勤劳</a:t>
            </a:r>
          </a:p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智慧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8" grpId="0"/>
      <p:bldP spid="25" grpId="0" bldLvl="0" animBg="1"/>
      <p:bldP spid="17" grpId="0"/>
      <p:bldP spid="19" grpId="0"/>
      <p:bldP spid="6" grpId="0"/>
      <p:bldP spid="7" grpId="0" bldLvl="0" animBg="1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4810" y="1000125"/>
            <a:ext cx="8429625" cy="30213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课文通过写彼得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弗雷特在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时，发现雨后土地上长出了小草，从中得到启发，留下种花，终于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的故事，告诉我们要想获得财富或成功就必须付出辛勤的劳动，要想靠意外的收获是不现实的。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026" y="1656073"/>
            <a:ext cx="185738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准备离去</a:t>
            </a:r>
          </a:p>
        </p:txBody>
      </p:sp>
      <p:sp>
        <p:nvSpPr>
          <p:cNvPr id="8" name="矩形 7"/>
          <p:cNvSpPr/>
          <p:nvPr/>
        </p:nvSpPr>
        <p:spPr>
          <a:xfrm>
            <a:off x="6130617" y="1009639"/>
            <a:ext cx="185738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淘金无望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46456" y="221805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获得成功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7350" y="810246"/>
            <a:ext cx="7929618" cy="30232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关于勤劳的名人名言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人所缺乏的不是才干而是志向，不是成功的能力而是勤劳的意志。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——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部尔卫</a:t>
            </a:r>
            <a:b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友情与事业代表着人生两大乐趣，而要想拥有这两大乐趣，一是要开朗，一是要勤劳。                     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罗兰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99745" y="857568"/>
            <a:ext cx="7125970" cy="1545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一、读词语，用红体字造句。</a:t>
            </a:r>
            <a:endParaRPr lang="en-US" sz="3200" dirty="0" smtClean="0"/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蜂拥而至  一无所获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埋头苦干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坑坑洼洼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倾盆大雨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若有所悟</a:t>
            </a:r>
          </a:p>
        </p:txBody>
      </p:sp>
      <p:sp>
        <p:nvSpPr>
          <p:cNvPr id="7" name="矩形 6"/>
          <p:cNvSpPr/>
          <p:nvPr/>
        </p:nvSpPr>
        <p:spPr>
          <a:xfrm>
            <a:off x="480695" y="2939415"/>
            <a:ext cx="820420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夏天的天说变就变，刚才还是烈日当空，突然间倾盆大雨从天而降。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1290955" y="2403475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埋头苦干是一种美德。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35305" y="615315"/>
            <a:ext cx="8073390" cy="1176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二、彼得说他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是唯一找到真金的人！“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真金”指的是什么？</a:t>
            </a: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42297" y="1967134"/>
            <a:ext cx="7572428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不仅是指财富，还有让他获得成功必备的品质：善于发现，善于思考， 吃苦耐劳，坚持不懈。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12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29230" y="642924"/>
            <a:ext cx="8290475" cy="1177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三、假如你来到萨文河畔，看到彼得的满地鲜花，你会怎么说呢？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9260" y="2200275"/>
            <a:ext cx="81064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彼得，你太了不起了。凭借自己的辛勤努力，你真的收获了遍地的黄金。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1930324" y="787713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1930325" y="797000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坑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3273524" y="823908"/>
            <a:ext cx="999303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甘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606245" y="797238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5948969" y="779140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掘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1430695" y="2357436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2772245" y="2398624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盆</a:t>
            </a:r>
          </a:p>
        </p:txBody>
      </p:sp>
      <p:sp>
        <p:nvSpPr>
          <p:cNvPr id="12306" name="文本框 64"/>
          <p:cNvSpPr txBox="1"/>
          <p:nvPr/>
        </p:nvSpPr>
        <p:spPr>
          <a:xfrm>
            <a:off x="4104966" y="2407910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沃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3224940" y="805810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556232" y="787713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5895145" y="779140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1429045" y="2407911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2723661" y="2399338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" name="组合 7"/>
          <p:cNvGrpSpPr/>
          <p:nvPr/>
        </p:nvGrpSpPr>
        <p:grpSpPr>
          <a:xfrm>
            <a:off x="4054953" y="2390766"/>
            <a:ext cx="1095518" cy="1139190"/>
            <a:chOff x="2437" y="2032"/>
            <a:chExt cx="1244" cy="1264"/>
          </a:xfrm>
        </p:grpSpPr>
        <p:sp>
          <p:nvSpPr>
            <p:cNvPr id="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5501011" y="2428874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扮</a:t>
            </a:r>
          </a:p>
        </p:txBody>
      </p:sp>
      <p:grpSp>
        <p:nvGrpSpPr>
          <p:cNvPr id="45" name="组合 7"/>
          <p:cNvGrpSpPr/>
          <p:nvPr/>
        </p:nvGrpSpPr>
        <p:grpSpPr>
          <a:xfrm>
            <a:off x="5450998" y="2411730"/>
            <a:ext cx="1095518" cy="1139190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9" name="文本框 64"/>
          <p:cNvSpPr txBox="1"/>
          <p:nvPr/>
        </p:nvSpPr>
        <p:spPr>
          <a:xfrm>
            <a:off x="6812960" y="2428874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厅</a:t>
            </a:r>
          </a:p>
        </p:txBody>
      </p:sp>
      <p:grpSp>
        <p:nvGrpSpPr>
          <p:cNvPr id="50" name="组合 7"/>
          <p:cNvGrpSpPr/>
          <p:nvPr/>
        </p:nvGrpSpPr>
        <p:grpSpPr>
          <a:xfrm>
            <a:off x="6762947" y="2411730"/>
            <a:ext cx="1095518" cy="1139190"/>
            <a:chOff x="2437" y="2032"/>
            <a:chExt cx="1244" cy="1264"/>
          </a:xfrm>
        </p:grpSpPr>
        <p:sp>
          <p:nvSpPr>
            <p:cNvPr id="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252279" y="738816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2" grpId="0"/>
      <p:bldP spid="12304" grpId="0"/>
      <p:bldP spid="12306" grpId="0"/>
      <p:bldP spid="44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3585" y="1502410"/>
            <a:ext cx="2996565" cy="1971675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43049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7690" y="1204357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3703633" y="1636405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6444208" y="199518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068453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1180" y="3053477"/>
            <a:ext cx="2206044" cy="1773932"/>
          </a:xfrm>
          <a:prstGeom prst="rect">
            <a:avLst/>
          </a:prstGeom>
        </p:spPr>
      </p:pic>
      <p:sp>
        <p:nvSpPr>
          <p:cNvPr id="3" name="文本框 64"/>
          <p:cNvSpPr txBox="1"/>
          <p:nvPr/>
        </p:nvSpPr>
        <p:spPr>
          <a:xfrm>
            <a:off x="3687123" y="3485525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</a:p>
        </p:txBody>
      </p:sp>
      <p:cxnSp>
        <p:nvCxnSpPr>
          <p:cNvPr id="5" name="直线连接符 73"/>
          <p:cNvCxnSpPr/>
          <p:nvPr/>
        </p:nvCxnSpPr>
        <p:spPr>
          <a:xfrm flipV="1">
            <a:off x="3609111" y="3917573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64"/>
          <p:cNvSpPr txBox="1"/>
          <p:nvPr/>
        </p:nvSpPr>
        <p:spPr>
          <a:xfrm>
            <a:off x="2217292" y="241819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钱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4"/>
          <p:cNvSpPr txBox="1"/>
          <p:nvPr/>
        </p:nvSpPr>
        <p:spPr>
          <a:xfrm>
            <a:off x="782407" y="241811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64"/>
          <p:cNvSpPr txBox="1"/>
          <p:nvPr/>
        </p:nvSpPr>
        <p:spPr>
          <a:xfrm>
            <a:off x="821990" y="306618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沃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1494499" y="241825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64"/>
          <p:cNvSpPr txBox="1"/>
          <p:nvPr/>
        </p:nvSpPr>
        <p:spPr>
          <a:xfrm>
            <a:off x="1542070" y="306618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扮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64"/>
          <p:cNvSpPr txBox="1"/>
          <p:nvPr/>
        </p:nvSpPr>
        <p:spPr>
          <a:xfrm>
            <a:off x="4286248" y="214774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64"/>
          <p:cNvSpPr txBox="1"/>
          <p:nvPr/>
        </p:nvSpPr>
        <p:spPr>
          <a:xfrm>
            <a:off x="7500157" y="264578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盆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64"/>
          <p:cNvSpPr txBox="1"/>
          <p:nvPr/>
        </p:nvSpPr>
        <p:spPr>
          <a:xfrm>
            <a:off x="6456346" y="264578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64"/>
          <p:cNvSpPr txBox="1"/>
          <p:nvPr/>
        </p:nvSpPr>
        <p:spPr>
          <a:xfrm>
            <a:off x="4250141" y="404152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6" grpId="0"/>
      <p:bldP spid="30" grpId="0"/>
      <p:bldP spid="33" grpId="0"/>
      <p:bldP spid="37" grpId="0"/>
      <p:bldP spid="39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360" y="1275715"/>
            <a:ext cx="747776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：田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半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畔   皿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盆    厂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丁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厅</a:t>
            </a:r>
            <a:r>
              <a:rPr lang="zh-CN" altLang="en-US" sz="2800" dirty="0" smtClean="0"/>
              <a:t> 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8405" y="229778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52400" y="2446476"/>
            <a:ext cx="53053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0110" y="2298065"/>
            <a:ext cx="3550285" cy="1278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22634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26417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坑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210610" y="1228812"/>
            <a:ext cx="1643074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k</a:t>
            </a: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01260" y="2183765"/>
            <a:ext cx="3839210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字。土表意，古文形体像地上有土堆，表示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掘土为坑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；亢表声。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53185" y="2886075"/>
            <a:ext cx="527685" cy="41275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360291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89471"/>
              <a:gd name="adj6" fmla="val -5948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这一笔是提。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35896" y="55450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3180715" y="1981835"/>
            <a:ext cx="1464310" cy="1806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厅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214546" y="1161555"/>
            <a:ext cx="1500198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tīng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939853" y="1060757"/>
            <a:ext cx="2970717" cy="54006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225107"/>
              <a:gd name="adj6" fmla="val -2012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不要多写“丶”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78300" y="2157095"/>
            <a:ext cx="3967480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形声字。厂表意，其古文字形体像房屋；丁表声。</a:t>
            </a:r>
          </a:p>
        </p:txBody>
      </p:sp>
      <p:sp>
        <p:nvSpPr>
          <p:cNvPr id="7" name="矩形 6"/>
          <p:cNvSpPr/>
          <p:nvPr/>
        </p:nvSpPr>
        <p:spPr>
          <a:xfrm>
            <a:off x="2214245" y="2286000"/>
            <a:ext cx="1143000" cy="105410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s://timgsa.baidu.com/timg?image&amp;quality=80&amp;size=b9999_10000&amp;sec=1538407768584&amp;di=39863058d350d4b4d5ab390404422100&amp;imgtype=0&amp;src=http%3A%2F%2Fpic20.photophoto.cn%2F20110823%2F0017030266813085_b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b="3226"/>
          <a:stretch>
            <a:fillRect/>
          </a:stretch>
        </p:blipFill>
        <p:spPr bwMode="auto">
          <a:xfrm>
            <a:off x="564" y="318"/>
            <a:ext cx="9142871" cy="5142865"/>
          </a:xfrm>
          <a:prstGeom prst="rect">
            <a:avLst/>
          </a:prstGeom>
          <a:noFill/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64" y="-321627"/>
            <a:ext cx="308610" cy="643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406" y="358523"/>
            <a:ext cx="456777" cy="456310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91" y="286643"/>
            <a:ext cx="1936446" cy="574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15900" y="1004570"/>
            <a:ext cx="2315845" cy="497840"/>
          </a:xfrm>
          <a:prstGeom prst="rect">
            <a:avLst/>
          </a:prstGeom>
          <a:solidFill>
            <a:schemeClr val="accent2"/>
          </a:solidFill>
        </p:spPr>
        <p:txBody>
          <a:bodyPr wrap="square" lIns="68571" tIns="34285" rIns="68571" bIns="34285" rtlCol="0">
            <a:spAutoFit/>
          </a:bodyPr>
          <a:lstStyle/>
          <a:p>
            <a:pPr algn="just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小草长出来了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286250" y="1786030"/>
            <a:ext cx="928579" cy="952274"/>
            <a:chOff x="285720" y="1643056"/>
            <a:chExt cx="1159001" cy="1107033"/>
          </a:xfrm>
        </p:grpSpPr>
        <p:pic>
          <p:nvPicPr>
            <p:cNvPr id="42002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24" name="TextBox 123"/>
            <p:cNvSpPr txBox="1"/>
            <p:nvPr/>
          </p:nvSpPr>
          <p:spPr>
            <a:xfrm>
              <a:off x="500034" y="2071686"/>
              <a:ext cx="735506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畔</a:t>
              </a: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143399" y="2143175"/>
            <a:ext cx="928579" cy="952274"/>
            <a:chOff x="285720" y="1643056"/>
            <a:chExt cx="1159001" cy="1107033"/>
          </a:xfrm>
        </p:grpSpPr>
        <p:pic>
          <p:nvPicPr>
            <p:cNvPr id="127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28" name="TextBox 127"/>
            <p:cNvSpPr txBox="1"/>
            <p:nvPr/>
          </p:nvSpPr>
          <p:spPr>
            <a:xfrm>
              <a:off x="500034" y="2071686"/>
              <a:ext cx="735506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茸</a:t>
              </a: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7286309" y="1714600"/>
            <a:ext cx="928579" cy="952274"/>
            <a:chOff x="285720" y="1643056"/>
            <a:chExt cx="1159001" cy="1107033"/>
          </a:xfrm>
        </p:grpSpPr>
        <p:pic>
          <p:nvPicPr>
            <p:cNvPr id="130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31" name="TextBox 130"/>
            <p:cNvSpPr txBox="1"/>
            <p:nvPr/>
          </p:nvSpPr>
          <p:spPr>
            <a:xfrm>
              <a:off x="500034" y="2071686"/>
              <a:ext cx="735506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淘</a:t>
              </a: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2143408" y="3000326"/>
            <a:ext cx="928579" cy="952274"/>
            <a:chOff x="285720" y="1643056"/>
            <a:chExt cx="1159001" cy="1107033"/>
          </a:xfrm>
        </p:grpSpPr>
        <p:pic>
          <p:nvPicPr>
            <p:cNvPr id="133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34" name="TextBox 133"/>
            <p:cNvSpPr txBox="1"/>
            <p:nvPr/>
          </p:nvSpPr>
          <p:spPr>
            <a:xfrm>
              <a:off x="500034" y="2071686"/>
              <a:ext cx="735506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沃</a:t>
              </a: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457842" y="3221329"/>
            <a:ext cx="928579" cy="952274"/>
            <a:chOff x="285720" y="1643056"/>
            <a:chExt cx="1159001" cy="1107033"/>
          </a:xfrm>
        </p:grpSpPr>
        <p:pic>
          <p:nvPicPr>
            <p:cNvPr id="136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37" name="TextBox 136"/>
            <p:cNvSpPr txBox="1"/>
            <p:nvPr/>
          </p:nvSpPr>
          <p:spPr>
            <a:xfrm>
              <a:off x="500034" y="2071686"/>
              <a:ext cx="735506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扮</a:t>
              </a: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603249" y="3952849"/>
            <a:ext cx="928579" cy="952274"/>
            <a:chOff x="285720" y="1643056"/>
            <a:chExt cx="1159001" cy="1107033"/>
          </a:xfrm>
        </p:grpSpPr>
        <p:pic>
          <p:nvPicPr>
            <p:cNvPr id="139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0" name="TextBox 139"/>
            <p:cNvSpPr txBox="1"/>
            <p:nvPr/>
          </p:nvSpPr>
          <p:spPr>
            <a:xfrm>
              <a:off x="500034" y="2071686"/>
              <a:ext cx="735506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坑</a:t>
              </a: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143416" y="3500330"/>
            <a:ext cx="928579" cy="952274"/>
            <a:chOff x="285720" y="1643056"/>
            <a:chExt cx="1159001" cy="1107033"/>
          </a:xfrm>
        </p:grpSpPr>
        <p:pic>
          <p:nvPicPr>
            <p:cNvPr id="142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3" name="TextBox 142"/>
            <p:cNvSpPr txBox="1"/>
            <p:nvPr/>
          </p:nvSpPr>
          <p:spPr>
            <a:xfrm>
              <a:off x="500034" y="2071686"/>
              <a:ext cx="735506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彼</a:t>
              </a: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8214856" y="3928904"/>
            <a:ext cx="928579" cy="952272"/>
            <a:chOff x="285720" y="1643056"/>
            <a:chExt cx="1159001" cy="1107031"/>
          </a:xfrm>
        </p:grpSpPr>
        <p:pic>
          <p:nvPicPr>
            <p:cNvPr id="145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6" name="TextBox 145"/>
            <p:cNvSpPr txBox="1"/>
            <p:nvPr/>
          </p:nvSpPr>
          <p:spPr>
            <a:xfrm>
              <a:off x="500034" y="2071684"/>
              <a:ext cx="735506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甘</a:t>
              </a: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7214880" y="3428901"/>
            <a:ext cx="928579" cy="952274"/>
            <a:chOff x="285720" y="1643056"/>
            <a:chExt cx="1159001" cy="1107033"/>
          </a:xfrm>
        </p:grpSpPr>
        <p:pic>
          <p:nvPicPr>
            <p:cNvPr id="148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49" name="TextBox 148"/>
            <p:cNvSpPr txBox="1"/>
            <p:nvPr/>
          </p:nvSpPr>
          <p:spPr>
            <a:xfrm>
              <a:off x="500034" y="2071686"/>
              <a:ext cx="735506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买</a:t>
              </a: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8214856" y="2643180"/>
            <a:ext cx="928579" cy="952274"/>
            <a:chOff x="285720" y="1643056"/>
            <a:chExt cx="1159001" cy="1107033"/>
          </a:xfrm>
        </p:grpSpPr>
        <p:pic>
          <p:nvPicPr>
            <p:cNvPr id="151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52" name="TextBox 151"/>
            <p:cNvSpPr txBox="1"/>
            <p:nvPr/>
          </p:nvSpPr>
          <p:spPr>
            <a:xfrm>
              <a:off x="500034" y="2071686"/>
              <a:ext cx="735506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钱</a:t>
              </a: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6500588" y="2428892"/>
            <a:ext cx="928579" cy="952274"/>
            <a:chOff x="285720" y="1643056"/>
            <a:chExt cx="1159001" cy="1107033"/>
          </a:xfrm>
        </p:grpSpPr>
        <p:pic>
          <p:nvPicPr>
            <p:cNvPr id="154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55" name="TextBox 154"/>
            <p:cNvSpPr txBox="1"/>
            <p:nvPr/>
          </p:nvSpPr>
          <p:spPr>
            <a:xfrm>
              <a:off x="500034" y="2071686"/>
              <a:ext cx="735506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掘</a:t>
              </a: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5286292" y="2214605"/>
            <a:ext cx="928579" cy="952274"/>
            <a:chOff x="285720" y="1643056"/>
            <a:chExt cx="1159001" cy="1107033"/>
          </a:xfrm>
        </p:grpSpPr>
        <p:pic>
          <p:nvPicPr>
            <p:cNvPr id="157" name="Picture 18" descr="https://timgsa.baidu.com/timg?image&amp;quality=80&amp;size=b9999_10000&amp;sec=1538408650955&amp;di=d9c76f8709744c6c7f97df041c6ade28&amp;imgtype=0&amp;src=http%3A%2F%2Fimgsrc.baidu.com%2Fimgad%2Fpic%2Fitem%2Fa9d3fd1f4134970a8072df089ecad1c8a7865d9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1752"/>
            <a:stretch>
              <a:fillRect/>
            </a:stretch>
          </p:blipFill>
          <p:spPr bwMode="auto">
            <a:xfrm>
              <a:off x="285720" y="1643056"/>
              <a:ext cx="1159001" cy="1022804"/>
            </a:xfrm>
            <a:prstGeom prst="rect">
              <a:avLst/>
            </a:prstGeom>
            <a:noFill/>
          </p:spPr>
        </p:pic>
        <p:sp>
          <p:nvSpPr>
            <p:cNvPr id="158" name="TextBox 157"/>
            <p:cNvSpPr txBox="1"/>
            <p:nvPr/>
          </p:nvSpPr>
          <p:spPr>
            <a:xfrm>
              <a:off x="500034" y="2071686"/>
              <a:ext cx="735506" cy="678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悟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1745</Words>
  <Application>Microsoft Office PowerPoint</Application>
  <PresentationFormat>全屏显示(16:9)</PresentationFormat>
  <Paragraphs>187</Paragraphs>
  <Slides>36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Arial</vt:lpstr>
      <vt:lpstr>宋体</vt:lpstr>
      <vt:lpstr>楷体</vt:lpstr>
      <vt:lpstr>微软雅黑</vt:lpstr>
      <vt:lpstr>Kaiti SC</vt:lpstr>
      <vt:lpstr>Times New Roman</vt:lpstr>
      <vt:lpstr>Heiti SC Light</vt:lpstr>
      <vt:lpstr>黑体</vt:lpstr>
      <vt:lpstr>幼圆</vt:lpstr>
      <vt:lpstr>华文楷体</vt:lpstr>
      <vt:lpstr>汉语拼音</vt:lpstr>
      <vt:lpstr>Tahoma</vt:lpstr>
      <vt:lpstr>Calibri</vt:lpstr>
      <vt:lpstr>1_Office 主题​​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2019-01-21T06:55:48Z</dcterms:modified>
  <cp:category>语文备课大师【全免费】</cp:category>
</cp:coreProperties>
</file>