
<file path=[Content_Types].xml><?xml version="1.0" encoding="utf-8"?>
<Types xmlns="http://schemas.openxmlformats.org/package/2006/content-types">
  <Default Extension="jpeg" ContentType="image/jpe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91" r:id="rId3"/>
    <p:sldId id="257" r:id="rId5"/>
    <p:sldId id="405" r:id="rId6"/>
    <p:sldId id="259" r:id="rId7"/>
    <p:sldId id="514" r:id="rId8"/>
    <p:sldId id="517" r:id="rId9"/>
    <p:sldId id="515" r:id="rId10"/>
    <p:sldId id="516" r:id="rId11"/>
    <p:sldId id="520" r:id="rId12"/>
    <p:sldId id="518" r:id="rId13"/>
    <p:sldId id="519" r:id="rId14"/>
    <p:sldId id="522" r:id="rId15"/>
    <p:sldId id="521" r:id="rId16"/>
    <p:sldId id="524" r:id="rId17"/>
    <p:sldId id="525" r:id="rId18"/>
    <p:sldId id="527" r:id="rId19"/>
    <p:sldId id="528" r:id="rId20"/>
    <p:sldId id="268" r:id="rId21"/>
    <p:sldId id="270" r:id="rId22"/>
    <p:sldId id="271" r:id="rId23"/>
    <p:sldId id="273" r:id="rId24"/>
    <p:sldId id="452" r:id="rId25"/>
    <p:sldId id="453" r:id="rId26"/>
    <p:sldId id="454" r:id="rId27"/>
    <p:sldId id="529" r:id="rId28"/>
    <p:sldId id="530" r:id="rId29"/>
    <p:sldId id="531" r:id="rId30"/>
    <p:sldId id="532" r:id="rId31"/>
    <p:sldId id="533" r:id="rId32"/>
    <p:sldId id="534" r:id="rId33"/>
    <p:sldId id="535" r:id="rId34"/>
    <p:sldId id="575" r:id="rId35"/>
    <p:sldId id="576" r:id="rId36"/>
    <p:sldId id="577" r:id="rId37"/>
    <p:sldId id="578" r:id="rId38"/>
    <p:sldId id="579" r:id="rId39"/>
    <p:sldId id="580" r:id="rId40"/>
    <p:sldId id="581" r:id="rId41"/>
    <p:sldId id="582" r:id="rId42"/>
    <p:sldId id="583" r:id="rId43"/>
    <p:sldId id="584" r:id="rId44"/>
    <p:sldId id="585" r:id="rId45"/>
    <p:sldId id="589" r:id="rId46"/>
    <p:sldId id="586" r:id="rId47"/>
    <p:sldId id="587" r:id="rId48"/>
    <p:sldId id="588" r:id="rId4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0504D"/>
    <a:srgbClr val="BBE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9177"/>
  </p:normalViewPr>
  <p:slideViewPr>
    <p:cSldViewPr showGuides="1">
      <p:cViewPr>
        <p:scale>
          <a:sx n="100" d="100"/>
          <a:sy n="100" d="100"/>
        </p:scale>
        <p:origin x="-642" y="-72"/>
      </p:cViewPr>
      <p:guideLst>
        <p:guide orient="horz" pos="2243"/>
        <p:guide pos="3071"/>
      </p:guideLst>
    </p:cSldViewPr>
  </p:slideViewPr>
  <p:notesTextViewPr>
    <p:cViewPr>
      <p:scale>
        <a:sx n="100" d="100"/>
        <a:sy n="100" d="100"/>
      </p:scale>
      <p:origin x="0" y="0"/>
    </p:cViewPr>
  </p:notesTextViewPr>
  <p:sorterViewPr>
    <p:cViewPr>
      <p:scale>
        <a:sx n="124" d="100"/>
        <a:sy n="124" d="100"/>
      </p:scale>
      <p:origin x="0" y="0"/>
    </p:cViewPr>
  </p:sorter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fld>
            <a:endParaRPr lang="zh-CN" altLang="en-US" strike="noStrike" noProof="1"/>
          </a:p>
        </p:txBody>
      </p:sp>
      <p:sp>
        <p:nvSpPr>
          <p:cNvPr id="4100"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p:nvPr>
        </p:nvSpPr>
        <p:spPr>
          <a:xfrm>
            <a:off x="685800" y="4400550"/>
            <a:ext cx="5486400" cy="36004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幻灯片图像占位符 1"/>
          <p:cNvSpPr>
            <a:spLocks noGrp="1" noRot="1" noChangeAspect="1"/>
          </p:cNvSpPr>
          <p:nvPr>
            <p:ph type="sldImg"/>
          </p:nvPr>
        </p:nvSpPr>
        <p:spPr>
          <a:ln/>
        </p:spPr>
      </p:sp>
      <p:sp>
        <p:nvSpPr>
          <p:cNvPr id="6146" name="文本占位符 2"/>
          <p:cNvSpPr>
            <a:spLocks noGrp="1"/>
          </p:cNvSpPr>
          <p:nvPr>
            <p:ph type="body"/>
          </p:nvPr>
        </p:nvSpPr>
        <p:spPr>
          <a:ln/>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a:ln/>
        </p:spPr>
      </p:sp>
      <p:sp>
        <p:nvSpPr>
          <p:cNvPr id="10242" name="备注占位符 2"/>
          <p:cNvSpPr>
            <a:spLocks noGrp="1"/>
          </p:cNvSpPr>
          <p:nvPr>
            <p:ph type="body"/>
          </p:nvPr>
        </p:nvSpPr>
        <p:spPr>
          <a:ln/>
        </p:spPr>
        <p:txBody>
          <a:bodyPr vert="horz" lIns="91440" tIns="45720" rIns="91440" bIns="45720" anchor="t"/>
          <a:p>
            <a:pPr lvl="0"/>
            <a:r>
              <a:rPr lang="en-US" altLang="zh-CN" dirty="0">
                <a:solidFill>
                  <a:srgbClr val="4A452A"/>
                </a:solidFill>
              </a:rPr>
              <a:t>PPT</a:t>
            </a:r>
            <a:r>
              <a:rPr lang="zh-CN" altLang="en-US" dirty="0">
                <a:solidFill>
                  <a:srgbClr val="4A452A"/>
                </a:solidFill>
              </a:rPr>
              <a:t>模板：</a:t>
            </a:r>
            <a:r>
              <a:rPr lang="en-US" altLang="zh-CN" dirty="0">
                <a:solidFill>
                  <a:srgbClr val="4A452A"/>
                </a:solidFill>
                <a:hlinkClick r:id="rId3"/>
              </a:rPr>
              <a:t>www.1ppt.com/moban/</a:t>
            </a:r>
            <a:r>
              <a:rPr lang="en-US" altLang="zh-CN" dirty="0">
                <a:solidFill>
                  <a:srgbClr val="4A452A"/>
                </a:solidFill>
              </a:rPr>
              <a:t>                  PPT</a:t>
            </a:r>
            <a:r>
              <a:rPr lang="zh-CN" altLang="en-US" dirty="0">
                <a:solidFill>
                  <a:srgbClr val="4A452A"/>
                </a:solidFill>
              </a:rPr>
              <a:t>素材：</a:t>
            </a:r>
            <a:r>
              <a:rPr lang="en-US" altLang="zh-CN" dirty="0">
                <a:solidFill>
                  <a:srgbClr val="4A452A"/>
                </a:solidFill>
                <a:hlinkClick r:id="rId4"/>
              </a:rPr>
              <a:t>www.1ppt.com/sucai/</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背景：</a:t>
            </a:r>
            <a:r>
              <a:rPr lang="en-US" altLang="zh-CN" dirty="0">
                <a:solidFill>
                  <a:srgbClr val="4A452A"/>
                </a:solidFill>
                <a:hlinkClick r:id="rId5"/>
              </a:rPr>
              <a:t>www.1ppt.com/beijing/</a:t>
            </a:r>
            <a:r>
              <a:rPr lang="en-US" altLang="zh-CN" dirty="0">
                <a:solidFill>
                  <a:srgbClr val="4A452A"/>
                </a:solidFill>
              </a:rPr>
              <a:t>                   PPT</a:t>
            </a:r>
            <a:r>
              <a:rPr lang="zh-CN" altLang="en-US" dirty="0">
                <a:solidFill>
                  <a:srgbClr val="4A452A"/>
                </a:solidFill>
              </a:rPr>
              <a:t>图表：</a:t>
            </a:r>
            <a:r>
              <a:rPr lang="en-US" altLang="zh-CN" dirty="0">
                <a:solidFill>
                  <a:srgbClr val="4A452A"/>
                </a:solidFill>
                <a:hlinkClick r:id="rId6"/>
              </a:rPr>
              <a:t>www.1ppt.com/tubiao/</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下载：</a:t>
            </a:r>
            <a:r>
              <a:rPr lang="en-US" altLang="zh-CN" dirty="0">
                <a:solidFill>
                  <a:srgbClr val="4A452A"/>
                </a:solidFill>
                <a:hlinkClick r:id="rId7"/>
              </a:rPr>
              <a:t>www.1ppt.com/xiazai/</a:t>
            </a:r>
            <a:r>
              <a:rPr lang="en-US" altLang="zh-CN" dirty="0">
                <a:solidFill>
                  <a:srgbClr val="4A452A"/>
                </a:solidFill>
              </a:rPr>
              <a:t>                     PPT</a:t>
            </a:r>
            <a:r>
              <a:rPr lang="zh-CN" altLang="en-US" dirty="0">
                <a:solidFill>
                  <a:srgbClr val="4A452A"/>
                </a:solidFill>
              </a:rPr>
              <a:t>教程： </a:t>
            </a:r>
            <a:r>
              <a:rPr lang="en-US" altLang="zh-CN" dirty="0">
                <a:solidFill>
                  <a:srgbClr val="4A452A"/>
                </a:solidFill>
                <a:hlinkClick r:id="rId8"/>
              </a:rPr>
              <a:t>www.1ppt.com/powerpoint/</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Word</a:t>
            </a:r>
            <a:r>
              <a:rPr lang="zh-CN" altLang="en-US" dirty="0">
                <a:solidFill>
                  <a:srgbClr val="4A452A"/>
                </a:solidFill>
              </a:rPr>
              <a:t>模板：</a:t>
            </a:r>
            <a:r>
              <a:rPr lang="en-US" altLang="zh-CN" dirty="0">
                <a:solidFill>
                  <a:srgbClr val="4A452A"/>
                </a:solidFill>
                <a:hlinkClick r:id="rId9"/>
              </a:rPr>
              <a:t>www.1ppt.com/word/</a:t>
            </a:r>
            <a:r>
              <a:rPr lang="en-US" altLang="zh-CN" dirty="0">
                <a:solidFill>
                  <a:srgbClr val="4A452A"/>
                </a:solidFill>
              </a:rPr>
              <a:t>                    Excel</a:t>
            </a:r>
            <a:r>
              <a:rPr lang="zh-CN" altLang="en-US" dirty="0">
                <a:solidFill>
                  <a:srgbClr val="4A452A"/>
                </a:solidFill>
              </a:rPr>
              <a:t>模板：</a:t>
            </a:r>
            <a:r>
              <a:rPr lang="en-US" altLang="zh-CN" dirty="0">
                <a:solidFill>
                  <a:srgbClr val="4A452A"/>
                </a:solidFill>
                <a:hlinkClick r:id="rId10"/>
              </a:rPr>
              <a:t>www.1ppt.com/excel/</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试卷下载：</a:t>
            </a:r>
            <a:r>
              <a:rPr lang="en-US" altLang="zh-CN" dirty="0">
                <a:solidFill>
                  <a:srgbClr val="4A452A"/>
                </a:solidFill>
                <a:hlinkClick r:id="rId11"/>
              </a:rPr>
              <a:t>www.1ppt.com/shiti/</a:t>
            </a:r>
            <a:r>
              <a:rPr lang="en-US" altLang="zh-CN" dirty="0">
                <a:solidFill>
                  <a:srgbClr val="4A452A"/>
                </a:solidFill>
              </a:rPr>
              <a:t>                    </a:t>
            </a:r>
            <a:r>
              <a:rPr lang="zh-CN" altLang="en-US" dirty="0">
                <a:solidFill>
                  <a:srgbClr val="4A452A"/>
                </a:solidFill>
              </a:rPr>
              <a:t>教案下载：</a:t>
            </a:r>
            <a:r>
              <a:rPr lang="en-US" altLang="zh-CN" dirty="0">
                <a:solidFill>
                  <a:srgbClr val="4A452A"/>
                </a:solidFill>
                <a:hlinkClick r:id="rId12"/>
              </a:rPr>
              <a:t>www.1ppt.com/jiaoan/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个人简历：</a:t>
            </a:r>
            <a:r>
              <a:rPr lang="en-US" altLang="zh-CN" dirty="0">
                <a:solidFill>
                  <a:srgbClr val="4A452A"/>
                </a:solidFill>
                <a:hlinkClick r:id="rId13"/>
              </a:rPr>
              <a:t>www.1ppt.com/jianli/</a:t>
            </a:r>
            <a:r>
              <a:rPr lang="en-US" altLang="zh-CN" dirty="0">
                <a:solidFill>
                  <a:srgbClr val="4A452A"/>
                </a:solidFill>
              </a:rPr>
              <a:t>                    PPT</a:t>
            </a:r>
            <a:r>
              <a:rPr lang="zh-CN" altLang="en-US" dirty="0">
                <a:solidFill>
                  <a:srgbClr val="4A452A"/>
                </a:solidFill>
              </a:rPr>
              <a:t>课件：</a:t>
            </a:r>
            <a:r>
              <a:rPr lang="en-US" altLang="zh-CN" dirty="0">
                <a:solidFill>
                  <a:srgbClr val="4A452A"/>
                </a:solidFill>
                <a:hlinkClick r:id="rId14"/>
              </a:rPr>
              <a:t>www.1ppt.com/kejian/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语文课件：</a:t>
            </a:r>
            <a:r>
              <a:rPr lang="en-US" altLang="zh-CN" dirty="0">
                <a:solidFill>
                  <a:srgbClr val="4A452A"/>
                </a:solidFill>
                <a:hlinkClick r:id="rId15"/>
              </a:rPr>
              <a:t>www.1ppt.com/kejian/yuwen/</a:t>
            </a:r>
            <a:r>
              <a:rPr lang="en-US" altLang="zh-CN" dirty="0">
                <a:solidFill>
                  <a:srgbClr val="4A452A"/>
                </a:solidFill>
              </a:rPr>
              <a:t>    </a:t>
            </a:r>
            <a:r>
              <a:rPr lang="zh-CN" altLang="en-US" dirty="0">
                <a:solidFill>
                  <a:srgbClr val="4A452A"/>
                </a:solidFill>
              </a:rPr>
              <a:t>数学课件：</a:t>
            </a:r>
            <a:r>
              <a:rPr lang="en-US" altLang="zh-CN" dirty="0">
                <a:solidFill>
                  <a:srgbClr val="4A452A"/>
                </a:solidFill>
                <a:hlinkClick r:id="rId16"/>
              </a:rPr>
              <a:t>www.1ppt.com/kejian/shuxue/</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英语课件：</a:t>
            </a:r>
            <a:r>
              <a:rPr lang="en-US" altLang="zh-CN" dirty="0">
                <a:solidFill>
                  <a:srgbClr val="4A452A"/>
                </a:solidFill>
                <a:hlinkClick r:id="rId17"/>
              </a:rPr>
              <a:t>www.1ppt.com/kejian/yingyu/</a:t>
            </a:r>
            <a:r>
              <a:rPr lang="en-US" altLang="zh-CN" dirty="0">
                <a:solidFill>
                  <a:srgbClr val="4A452A"/>
                </a:solidFill>
              </a:rPr>
              <a:t>    </a:t>
            </a:r>
            <a:r>
              <a:rPr lang="zh-CN" altLang="en-US" dirty="0">
                <a:solidFill>
                  <a:srgbClr val="4A452A"/>
                </a:solidFill>
              </a:rPr>
              <a:t>美术课件：</a:t>
            </a:r>
            <a:r>
              <a:rPr lang="en-US" altLang="zh-CN" dirty="0">
                <a:solidFill>
                  <a:srgbClr val="4A452A"/>
                </a:solidFill>
                <a:hlinkClick r:id="rId18"/>
              </a:rPr>
              <a:t>www.1ppt.com/kejian/meishu/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科学课件：</a:t>
            </a:r>
            <a:r>
              <a:rPr lang="en-US" altLang="zh-CN" dirty="0">
                <a:solidFill>
                  <a:srgbClr val="4A452A"/>
                </a:solidFill>
                <a:hlinkClick r:id="rId19"/>
              </a:rPr>
              <a:t>www.1ppt.com/kejian/kexue/</a:t>
            </a:r>
            <a:r>
              <a:rPr lang="en-US" altLang="zh-CN" dirty="0">
                <a:solidFill>
                  <a:srgbClr val="4A452A"/>
                </a:solidFill>
              </a:rPr>
              <a:t>     </a:t>
            </a:r>
            <a:r>
              <a:rPr lang="zh-CN" altLang="en-US" dirty="0">
                <a:solidFill>
                  <a:srgbClr val="4A452A"/>
                </a:solidFill>
              </a:rPr>
              <a:t>物理课件：</a:t>
            </a:r>
            <a:r>
              <a:rPr lang="en-US" altLang="zh-CN" dirty="0">
                <a:solidFill>
                  <a:srgbClr val="4A452A"/>
                </a:solidFill>
                <a:hlinkClick r:id="rId20"/>
              </a:rPr>
              <a:t>www.1ppt.com/kejian/wuli/</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化学课件：</a:t>
            </a:r>
            <a:r>
              <a:rPr lang="en-US" altLang="zh-CN" dirty="0">
                <a:solidFill>
                  <a:srgbClr val="4A452A"/>
                </a:solidFill>
                <a:hlinkClick r:id="rId21"/>
              </a:rPr>
              <a:t>www.1ppt.com/kejian/huaxue/</a:t>
            </a:r>
            <a:r>
              <a:rPr lang="en-US" altLang="zh-CN" dirty="0">
                <a:solidFill>
                  <a:srgbClr val="4A452A"/>
                </a:solidFill>
              </a:rPr>
              <a:t>  </a:t>
            </a:r>
            <a:r>
              <a:rPr lang="zh-CN" altLang="en-US" dirty="0">
                <a:solidFill>
                  <a:srgbClr val="4A452A"/>
                </a:solidFill>
              </a:rPr>
              <a:t>生物课件：</a:t>
            </a:r>
            <a:r>
              <a:rPr lang="en-US" altLang="zh-CN" dirty="0">
                <a:solidFill>
                  <a:srgbClr val="4A452A"/>
                </a:solidFill>
                <a:hlinkClick r:id="rId22"/>
              </a:rPr>
              <a:t>www.1ppt.com/kejian/shengwu/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地理课件：</a:t>
            </a:r>
            <a:r>
              <a:rPr lang="en-US" altLang="zh-CN" dirty="0">
                <a:solidFill>
                  <a:srgbClr val="4A452A"/>
                </a:solidFill>
                <a:hlinkClick r:id="rId23"/>
              </a:rPr>
              <a:t>www.1ppt.com/kejian/dili/</a:t>
            </a:r>
            <a:r>
              <a:rPr lang="en-US" altLang="zh-CN" dirty="0">
                <a:solidFill>
                  <a:srgbClr val="4A452A"/>
                </a:solidFill>
              </a:rPr>
              <a:t>          </a:t>
            </a:r>
            <a:r>
              <a:rPr lang="zh-CN" altLang="en-US" dirty="0">
                <a:solidFill>
                  <a:srgbClr val="4A452A"/>
                </a:solidFill>
              </a:rPr>
              <a:t>历史课件：</a:t>
            </a:r>
            <a:r>
              <a:rPr lang="en-US" altLang="zh-CN" dirty="0">
                <a:solidFill>
                  <a:srgbClr val="4A452A"/>
                </a:solidFill>
                <a:hlinkClick r:id="rId24"/>
              </a:rPr>
              <a:t>www.1ppt.com/kejian/lishi/</a:t>
            </a:r>
            <a:r>
              <a:rPr lang="en-US" altLang="zh-CN" dirty="0">
                <a:solidFill>
                  <a:srgbClr val="4A452A"/>
                </a:solidFill>
              </a:rPr>
              <a:t>  </a:t>
            </a:r>
            <a:endParaRPr lang="en-US" altLang="zh-CN" dirty="0">
              <a:solidFill>
                <a:srgbClr val="4A452A"/>
              </a:solidFill>
            </a:endParaRPr>
          </a:p>
          <a:p>
            <a:pPr lvl="0"/>
            <a:endParaRPr lang="zh-CN" altLang="en-US" dirty="0"/>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幻灯片图像占位符 1"/>
          <p:cNvSpPr>
            <a:spLocks noGrp="1" noRot="1" noChangeAspect="1"/>
          </p:cNvSpPr>
          <p:nvPr>
            <p:ph type="sldImg"/>
          </p:nvPr>
        </p:nvSpPr>
        <p:spPr>
          <a:ln/>
        </p:spPr>
      </p:sp>
      <p:sp>
        <p:nvSpPr>
          <p:cNvPr id="54274" name="备注占位符 2"/>
          <p:cNvSpPr>
            <a:spLocks noGrp="1"/>
          </p:cNvSpPr>
          <p:nvPr>
            <p:ph type="body"/>
          </p:nvPr>
        </p:nvSpPr>
        <p:spPr>
          <a:ln/>
        </p:spPr>
        <p:txBody>
          <a:bodyPr vert="horz" lIns="91440" tIns="45720" rIns="91440" bIns="45720" anchor="t"/>
          <a:p>
            <a:pPr lvl="0"/>
            <a:endParaRPr lang="zh-CN" altLang="en-US" dirty="0"/>
          </a:p>
        </p:txBody>
      </p:sp>
      <p:sp>
        <p:nvSpPr>
          <p:cNvPr id="54275" name="灯片编号占位符 3"/>
          <p:cNvSpPr>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2588282"/>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dirty="0"/>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2588282"/>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02448" y="3808731"/>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502444" y="4511676"/>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dirty="0"/>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11" name="矩形 10"/>
          <p:cNvSpPr/>
          <p:nvPr userDrawn="1"/>
        </p:nvSpPr>
        <p:spPr>
          <a:xfrm>
            <a:off x="5219700" y="1412875"/>
            <a:ext cx="735013" cy="241300"/>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789043"/>
            <a:ext cx="3962400" cy="455223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789043"/>
            <a:ext cx="3962432" cy="455223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660400" y="6350000"/>
            <a:ext cx="2024063"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3087688" y="6350000"/>
            <a:ext cx="29686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9" name="灯片编号占位符 8"/>
          <p:cNvSpPr>
            <a:spLocks noGrp="1"/>
          </p:cNvSpPr>
          <p:nvPr>
            <p:ph type="sldNum" sz="quarter" idx="12"/>
            <p:custDataLst>
              <p:tags r:id="rId4"/>
            </p:custDataLst>
          </p:nvPr>
        </p:nvSpPr>
        <p:spPr>
          <a:xfrm>
            <a:off x="6457950" y="6350000"/>
            <a:ext cx="2025650"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9.xml"/><Relationship Id="rId17" Type="http://schemas.openxmlformats.org/officeDocument/2006/relationships/tags" Target="../tags/tag8.xml"/><Relationship Id="rId16" Type="http://schemas.openxmlformats.org/officeDocument/2006/relationships/tags" Target="../tags/tag7.xml"/><Relationship Id="rId15" Type="http://schemas.openxmlformats.org/officeDocument/2006/relationships/tags" Target="../tags/tag6.xml"/><Relationship Id="rId14" Type="http://schemas.openxmlformats.org/officeDocument/2006/relationships/tags" Target="../tags/tag5.xml"/><Relationship Id="rId13" Type="http://schemas.openxmlformats.org/officeDocument/2006/relationships/tags" Target="../tags/tag4.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a:tileRect/>
        </a:gradFill>
        <a:effectLst/>
      </p:bgPr>
    </p:bg>
    <p:spTree>
      <p:nvGrpSpPr>
        <p:cNvPr id="1" name=""/>
        <p:cNvGrpSpPr/>
        <p:nvPr/>
      </p:nvGrpSpPr>
      <p:grpSpPr/>
      <p:sp>
        <p:nvSpPr>
          <p:cNvPr id="1026" name="标题占位符 1"/>
          <p:cNvSpPr>
            <a:spLocks noGrp="1"/>
          </p:cNvSpPr>
          <p:nvPr>
            <p:ph type="title"/>
            <p:custDataLst>
              <p:tags r:id="rId13"/>
            </p:custDataLst>
          </p:nvPr>
        </p:nvSpPr>
        <p:spPr>
          <a:xfrm>
            <a:off x="501650" y="431800"/>
            <a:ext cx="8140700" cy="647700"/>
          </a:xfrm>
          <a:prstGeom prst="rect">
            <a:avLst/>
          </a:prstGeom>
          <a:noFill/>
          <a:ln w="9525">
            <a:noFill/>
          </a:ln>
        </p:spPr>
        <p:txBody>
          <a:bodyPr lIns="101600" tIns="38100" rIns="76200" bIns="3810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4"/>
            </p:custDataLst>
          </p:nvPr>
        </p:nvSpPr>
        <p:spPr>
          <a:xfrm>
            <a:off x="501650" y="1295400"/>
            <a:ext cx="8140700" cy="5040313"/>
          </a:xfrm>
          <a:prstGeom prst="rect">
            <a:avLst/>
          </a:prstGeom>
          <a:noFill/>
          <a:ln w="9525">
            <a:noFill/>
          </a:ln>
        </p:spPr>
        <p:txBody>
          <a:bodyPr lIns="101600" tIns="0" rIns="82550" bIns="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auto"/>
            <a:endParaRPr lang="zh-CN" altLang="en-US" strike="noStrike" noProof="1" dirty="0"/>
          </a:p>
        </p:txBody>
      </p:sp>
      <p:sp>
        <p:nvSpPr>
          <p:cNvPr id="6" name="灯片编号占位符 5"/>
          <p:cNvSpPr>
            <a:spLocks noGrp="1"/>
          </p:cNvSpPr>
          <p:nvPr>
            <p:ph type="sldNum" sz="quarter" idx="4"/>
            <p:custDataLst>
              <p:tags r:id="rId17"/>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tiff"/><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8.jpeg"/><Relationship Id="rId1" Type="http://schemas.openxmlformats.org/officeDocument/2006/relationships/image" Target="../media/image27.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png"/><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4.jpe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slide" Target="slide9.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6.png"/><Relationship Id="rId1"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6.png"/><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7.emf"/><Relationship Id="rId2" Type="http://schemas.openxmlformats.org/officeDocument/2006/relationships/image" Target="../media/image36.png"/><Relationship Id="rId1"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9.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3.png"/><Relationship Id="rId1"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3.png"/><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tags" Target="../tags/tag11.xml"/><Relationship Id="rId1" Type="http://schemas.openxmlformats.org/officeDocument/2006/relationships/tags" Target="../tags/tag10.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9.jpeg"/><Relationship Id="rId1" Type="http://schemas.openxmlformats.org/officeDocument/2006/relationships/image" Target="../media/image4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1.jpeg"/><Relationship Id="rId1" Type="http://schemas.openxmlformats.org/officeDocument/2006/relationships/image" Target="../media/image50.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jpe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11"/>
          <p:cNvPicPr>
            <a:picLocks noChangeAspect="1" noChangeArrowheads="1"/>
          </p:cNvPicPr>
          <p:nvPr/>
        </p:nvPicPr>
        <p:blipFill>
          <a:blip r:embed="rId1" cstate="print"/>
          <a:srcRect/>
          <a:stretch>
            <a:fillRect/>
          </a:stretch>
        </p:blipFill>
        <p:spPr bwMode="auto">
          <a:xfrm>
            <a:off x="0" y="3861000"/>
            <a:ext cx="9144000" cy="18721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图片 2" descr="1."/>
          <p:cNvPicPr>
            <a:picLocks noChangeAspect="1"/>
          </p:cNvPicPr>
          <p:nvPr/>
        </p:nvPicPr>
        <p:blipFill>
          <a:blip r:embed="rId2"/>
          <a:stretch>
            <a:fillRect/>
          </a:stretch>
        </p:blipFill>
        <p:spPr>
          <a:xfrm>
            <a:off x="0" y="0"/>
            <a:ext cx="9144000" cy="4672013"/>
          </a:xfrm>
          <a:prstGeom prst="rect">
            <a:avLst/>
          </a:prstGeom>
          <a:noFill/>
          <a:ln w="9525">
            <a:noFill/>
          </a:ln>
        </p:spPr>
      </p:pic>
      <p:cxnSp>
        <p:nvCxnSpPr>
          <p:cNvPr id="4" name="直接连接符 3"/>
          <p:cNvCxnSpPr/>
          <p:nvPr/>
        </p:nvCxnSpPr>
        <p:spPr>
          <a:xfrm flipV="1">
            <a:off x="1793875" y="4894263"/>
            <a:ext cx="5586413" cy="0"/>
          </a:xfrm>
          <a:prstGeom prst="line">
            <a:avLst/>
          </a:prstGeom>
          <a:ln w="5715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2124075" y="4102100"/>
            <a:ext cx="792163" cy="671513"/>
          </a:xfrm>
          <a:prstGeom prst="ellipse">
            <a:avLst/>
          </a:prstGeom>
          <a:solidFill>
            <a:srgbClr val="92D050"/>
          </a:solidFill>
          <a:ln w="12700"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en-US" altLang="zh-CN" sz="2800" b="1" strike="noStrike" noProof="1" dirty="0">
                <a:solidFill>
                  <a:prstClr val="black"/>
                </a:solidFill>
                <a:latin typeface="黑体" panose="02010609060101010101" pitchFamily="49" charset="-122"/>
                <a:ea typeface="黑体" panose="02010609060101010101" pitchFamily="49" charset="-122"/>
              </a:rPr>
              <a:t>23</a:t>
            </a:r>
            <a:endParaRPr lang="en-US" altLang="zh-CN" sz="2800" b="1" strike="noStrike" noProof="1" dirty="0">
              <a:solidFill>
                <a:prstClr val="black"/>
              </a:solidFill>
              <a:latin typeface="黑体" panose="02010609060101010101" pitchFamily="49" charset="-122"/>
              <a:ea typeface="黑体" panose="02010609060101010101" pitchFamily="49" charset="-122"/>
            </a:endParaRPr>
          </a:p>
        </p:txBody>
      </p:sp>
      <p:sp>
        <p:nvSpPr>
          <p:cNvPr id="7" name="TextBox 10"/>
          <p:cNvSpPr txBox="1"/>
          <p:nvPr/>
        </p:nvSpPr>
        <p:spPr>
          <a:xfrm>
            <a:off x="3221038" y="3943350"/>
            <a:ext cx="3240088" cy="830263"/>
          </a:xfrm>
          <a:prstGeom prst="rect">
            <a:avLst/>
          </a:prstGeom>
          <a:noFill/>
        </p:spPr>
        <p:txBody>
          <a:bodyPr wrap="square" rtlCol="0">
            <a:spAutoFit/>
          </a:bodyPr>
          <a:lstStyle/>
          <a:p>
            <a:pPr algn="ctr" fontAlgn="auto"/>
            <a:r>
              <a:rPr lang="zh-CN" altLang="zh-CN" sz="4800" b="1" noProof="1" dirty="0">
                <a:solidFill>
                  <a:prstClr val="black"/>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京剧趣谈</a:t>
            </a:r>
            <a:endParaRPr lang="zh-CN" altLang="zh-CN" sz="4800" b="1" noProof="1" dirty="0">
              <a:solidFill>
                <a:prstClr val="black"/>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126" name="TextBox 11"/>
          <p:cNvSpPr txBox="1"/>
          <p:nvPr/>
        </p:nvSpPr>
        <p:spPr>
          <a:xfrm>
            <a:off x="3492500" y="4991100"/>
            <a:ext cx="2519363" cy="400050"/>
          </a:xfrm>
          <a:prstGeom prst="rect">
            <a:avLst/>
          </a:prstGeom>
          <a:noFill/>
          <a:ln w="9525">
            <a:noFill/>
          </a:ln>
        </p:spPr>
        <p:txBody>
          <a:bodyPr>
            <a:spAutoFit/>
          </a:bodyPr>
          <a:p>
            <a:pPr algn="ctr"/>
            <a:r>
              <a:rPr lang="zh-CN" altLang="en-US" sz="2000" b="1" dirty="0">
                <a:solidFill>
                  <a:srgbClr val="000000"/>
                </a:solidFill>
                <a:latin typeface="楷体" panose="02010609060101010101" pitchFamily="49" charset="-122"/>
                <a:ea typeface="楷体" panose="02010609060101010101" pitchFamily="49" charset="-122"/>
              </a:rPr>
              <a:t>部编版六年级</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dirty="0">
                <a:solidFill>
                  <a:srgbClr val="000000"/>
                </a:solidFill>
                <a:latin typeface="楷体" panose="02010609060101010101" pitchFamily="49" charset="-122"/>
                <a:ea typeface="楷体" panose="02010609060101010101" pitchFamily="49" charset="-122"/>
              </a:rPr>
              <a:t>上册</a:t>
            </a:r>
            <a:endParaRPr lang="zh-CN" altLang="en-US" sz="20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52" name="Picture 8" descr="http://img.hb.aicdn.com/df21dbef87c92d437992b1cf7c5fc6d1b8ddd673ace4-dNZjsC_fw580"/>
          <p:cNvPicPr>
            <a:picLocks noChangeAspect="1" noChangeArrowheads="1"/>
          </p:cNvPicPr>
          <p:nvPr/>
        </p:nvPicPr>
        <p:blipFill>
          <a:blip r:embed="rId1" cstate="print"/>
          <a:srcRect/>
          <a:stretch>
            <a:fillRect/>
          </a:stretch>
        </p:blipFill>
        <p:spPr bwMode="auto">
          <a:xfrm>
            <a:off x="3098165" y="1258147"/>
            <a:ext cx="2947670" cy="524002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3838575" y="134938"/>
            <a:ext cx="1314450" cy="768350"/>
          </a:xfrm>
          <a:prstGeom prst="rect">
            <a:avLst/>
          </a:prstGeom>
          <a:noFill/>
          <a:ln w="9525">
            <a:noFill/>
          </a:ln>
        </p:spPr>
        <p:txBody>
          <a:bodyPr wrap="none">
            <a:spAutoFit/>
          </a:bodyPr>
          <a:p>
            <a:r>
              <a:rPr lang="zh-CN" altLang="en-US" sz="4400" b="1" dirty="0">
                <a:solidFill>
                  <a:srgbClr val="FF0000"/>
                </a:solidFill>
                <a:latin typeface="华文行楷" pitchFamily="2" charset="-122"/>
                <a:ea typeface="华文行楷" pitchFamily="2" charset="-122"/>
              </a:rPr>
              <a:t>花旦</a:t>
            </a:r>
            <a:endParaRPr lang="zh-CN" altLang="en-US" sz="4400" b="1" dirty="0">
              <a:solidFill>
                <a:srgbClr val="FF0000"/>
              </a:solidFill>
              <a:latin typeface="华文行楷" pitchFamily="2" charset="-122"/>
              <a:ea typeface="华文行楷" pitchFamily="2" charset="-122"/>
            </a:endParaRPr>
          </a:p>
        </p:txBody>
      </p:sp>
      <p:pic>
        <p:nvPicPr>
          <p:cNvPr id="6148" name="Picture 4" descr="http://hbimg.b0.upaiyun.com/9fa5f01183f045bf0229288ec7084f3715de8dc6107c6-8HowsT_fw658"/>
          <p:cNvPicPr>
            <a:picLocks noChangeAspect="1" noChangeArrowheads="1"/>
          </p:cNvPicPr>
          <p:nvPr/>
        </p:nvPicPr>
        <p:blipFill>
          <a:blip r:embed="rId2" cstate="email"/>
          <a:srcRect/>
          <a:stretch>
            <a:fillRect/>
          </a:stretch>
        </p:blipFill>
        <p:spPr bwMode="auto">
          <a:xfrm>
            <a:off x="6193791" y="688340"/>
            <a:ext cx="3002914" cy="600625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54" name="Picture 10" descr="http://www.sd.chinanews.com.cn/2/2016/1008/U421P935T2D26431F14DT20161008144732.jpg"/>
          <p:cNvPicPr>
            <a:picLocks noChangeAspect="1" noChangeArrowheads="1"/>
          </p:cNvPicPr>
          <p:nvPr/>
        </p:nvPicPr>
        <p:blipFill>
          <a:blip r:embed="rId3" cstate="email"/>
          <a:srcRect/>
          <a:stretch>
            <a:fillRect/>
          </a:stretch>
        </p:blipFill>
        <p:spPr bwMode="auto">
          <a:xfrm>
            <a:off x="-13335" y="756920"/>
            <a:ext cx="2870200" cy="574124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54"/>
                                        </p:tgtEl>
                                        <p:attrNameLst>
                                          <p:attrName>style.visibility</p:attrName>
                                        </p:attrNameLst>
                                      </p:cBhvr>
                                      <p:to>
                                        <p:strVal val="visible"/>
                                      </p:to>
                                    </p:set>
                                    <p:animEffect transition="in" filter="blinds(horizontal)">
                                      <p:cBhvr>
                                        <p:cTn id="12" dur="500"/>
                                        <p:tgtEl>
                                          <p:spTgt spid="615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52"/>
                                        </p:tgtEl>
                                        <p:attrNameLst>
                                          <p:attrName>style.visibility</p:attrName>
                                        </p:attrNameLst>
                                      </p:cBhvr>
                                      <p:to>
                                        <p:strVal val="visible"/>
                                      </p:to>
                                    </p:set>
                                    <p:animEffect transition="in" filter="blinds(horizontal)">
                                      <p:cBhvr>
                                        <p:cTn id="17" dur="500"/>
                                        <p:tgtEl>
                                          <p:spTgt spid="61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8"/>
                                        </p:tgtEl>
                                        <p:attrNameLst>
                                          <p:attrName>style.visibility</p:attrName>
                                        </p:attrNameLst>
                                      </p:cBhvr>
                                      <p:to>
                                        <p:strVal val="visible"/>
                                      </p:to>
                                    </p:set>
                                    <p:animEffect transition="in" filter="blinds(horizontal)">
                                      <p:cBhvr>
                                        <p:cTn id="2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http://img5q.duitang.com/uploads/item/201412/31/20141231234408_tdZhs.thumb.700_0.jpeg"/>
          <p:cNvPicPr>
            <a:picLocks noChangeAspect="1"/>
          </p:cNvPicPr>
          <p:nvPr/>
        </p:nvPicPr>
        <p:blipFill>
          <a:blip r:embed="rId1"/>
          <a:stretch>
            <a:fillRect/>
          </a:stretch>
        </p:blipFill>
        <p:spPr>
          <a:xfrm>
            <a:off x="3363913" y="1412875"/>
            <a:ext cx="2505075" cy="4973638"/>
          </a:xfrm>
          <a:prstGeom prst="rect">
            <a:avLst/>
          </a:prstGeom>
          <a:noFill/>
          <a:ln w="9525">
            <a:noFill/>
          </a:ln>
        </p:spPr>
      </p:pic>
      <p:sp>
        <p:nvSpPr>
          <p:cNvPr id="7" name="矩形 6"/>
          <p:cNvSpPr/>
          <p:nvPr/>
        </p:nvSpPr>
        <p:spPr>
          <a:xfrm>
            <a:off x="3849688" y="184150"/>
            <a:ext cx="1444625" cy="768350"/>
          </a:xfrm>
          <a:prstGeom prst="rect">
            <a:avLst/>
          </a:prstGeom>
          <a:noFill/>
          <a:ln w="9525">
            <a:noFill/>
          </a:ln>
        </p:spPr>
        <p:txBody>
          <a:bodyPr>
            <a:spAutoFit/>
          </a:bodyPr>
          <a:p>
            <a:r>
              <a:rPr lang="zh-CN" altLang="en-US" sz="4400" b="1" dirty="0">
                <a:solidFill>
                  <a:srgbClr val="FF0000"/>
                </a:solidFill>
                <a:latin typeface="华文行楷" pitchFamily="2" charset="-122"/>
                <a:ea typeface="华文行楷" pitchFamily="2" charset="-122"/>
              </a:rPr>
              <a:t>武旦</a:t>
            </a:r>
            <a:endParaRPr lang="zh-CN" altLang="en-US" sz="4400" b="1" dirty="0">
              <a:solidFill>
                <a:srgbClr val="FF0000"/>
              </a:solidFill>
              <a:latin typeface="华文行楷" pitchFamily="2" charset="-122"/>
              <a:ea typeface="华文行楷" pitchFamily="2" charset="-122"/>
            </a:endParaRPr>
          </a:p>
        </p:txBody>
      </p:sp>
      <p:pic>
        <p:nvPicPr>
          <p:cNvPr id="8196" name="Picture 4" descr="http://img1001.pocoimg.cn/image/poco/works/03/2017/0803/10/18647910320170803181400030_186479103.jpg"/>
          <p:cNvPicPr>
            <a:picLocks noChangeAspect="1" noChangeArrowheads="1"/>
          </p:cNvPicPr>
          <p:nvPr/>
        </p:nvPicPr>
        <p:blipFill>
          <a:blip r:embed="rId2" cstate="email"/>
          <a:srcRect/>
          <a:stretch>
            <a:fillRect/>
          </a:stretch>
        </p:blipFill>
        <p:spPr bwMode="auto">
          <a:xfrm>
            <a:off x="6304281" y="1305561"/>
            <a:ext cx="2588895" cy="52264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198" name="Picture 6" descr="http://i1.go2yd.com/image.php?url=0Kjp2OHmgb"/>
          <p:cNvPicPr>
            <a:picLocks noChangeAspect="1" noChangeArrowheads="1"/>
          </p:cNvPicPr>
          <p:nvPr/>
        </p:nvPicPr>
        <p:blipFill rotWithShape="1">
          <a:blip r:embed="rId3" cstate="email"/>
          <a:srcRect/>
          <a:stretch>
            <a:fillRect/>
          </a:stretch>
        </p:blipFill>
        <p:spPr bwMode="auto">
          <a:xfrm>
            <a:off x="168275" y="1267460"/>
            <a:ext cx="2951479" cy="52645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blinds(horizontal)">
                                      <p:cBhvr>
                                        <p:cTn id="12" dur="500"/>
                                        <p:tgtEl>
                                          <p:spTgt spid="81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blinds(horizontal)">
                                      <p:cBhvr>
                                        <p:cTn id="17" dur="500"/>
                                        <p:tgtEl>
                                          <p:spTgt spid="614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196"/>
                                        </p:tgtEl>
                                        <p:attrNameLst>
                                          <p:attrName>style.visibility</p:attrName>
                                        </p:attrNameLst>
                                      </p:cBhvr>
                                      <p:to>
                                        <p:strVal val="visible"/>
                                      </p:to>
                                    </p:set>
                                    <p:animEffect transition="in" filter="blinds(horizontal)">
                                      <p:cBhvr>
                                        <p:cTn id="2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181350" y="3800475"/>
            <a:ext cx="1820863" cy="584200"/>
          </a:xfrm>
          <a:prstGeom prst="rect">
            <a:avLst/>
          </a:prstGeom>
          <a:noFill/>
          <a:ln w="9525">
            <a:noFill/>
          </a:ln>
        </p:spPr>
        <p:txBody>
          <a:bodyPr>
            <a:spAutoFit/>
          </a:bodyPr>
          <a:p>
            <a:r>
              <a:rPr lang="zh-CN" altLang="en-US" sz="3200" b="1" dirty="0">
                <a:latin typeface="华文行楷" pitchFamily="2" charset="-122"/>
                <a:ea typeface="华文行楷" pitchFamily="2" charset="-122"/>
              </a:rPr>
              <a:t>（花脸</a:t>
            </a:r>
            <a:endParaRPr lang="zh-CN" altLang="en-US" sz="3200" b="1" dirty="0">
              <a:latin typeface="华文行楷" pitchFamily="2" charset="-122"/>
              <a:ea typeface="华文行楷" pitchFamily="2" charset="-122"/>
            </a:endParaRPr>
          </a:p>
        </p:txBody>
      </p:sp>
      <p:sp>
        <p:nvSpPr>
          <p:cNvPr id="8" name="矩形 7"/>
          <p:cNvSpPr/>
          <p:nvPr/>
        </p:nvSpPr>
        <p:spPr>
          <a:xfrm>
            <a:off x="4110038" y="1452563"/>
            <a:ext cx="1195387" cy="1108075"/>
          </a:xfrm>
          <a:prstGeom prst="rect">
            <a:avLst/>
          </a:prstGeom>
          <a:noFill/>
          <a:ln w="9525">
            <a:noFill/>
          </a:ln>
        </p:spPr>
        <p:txBody>
          <a:bodyPr>
            <a:spAutoFit/>
          </a:bodyPr>
          <a:p>
            <a:r>
              <a:rPr lang="zh-CN" altLang="en-US" sz="6600" b="1" dirty="0">
                <a:solidFill>
                  <a:srgbClr val="FF0000"/>
                </a:solidFill>
                <a:latin typeface="华文隶书" pitchFamily="2" charset="-122"/>
                <a:ea typeface="华文隶书" pitchFamily="2" charset="-122"/>
              </a:rPr>
              <a:t>净</a:t>
            </a:r>
            <a:endParaRPr lang="zh-CN" altLang="en-US" sz="6600" b="1" dirty="0">
              <a:solidFill>
                <a:srgbClr val="FF0000"/>
              </a:solidFill>
              <a:latin typeface="华文隶书" pitchFamily="2" charset="-122"/>
              <a:ea typeface="华文隶书" pitchFamily="2" charset="-122"/>
            </a:endParaRPr>
          </a:p>
        </p:txBody>
      </p:sp>
      <p:sp>
        <p:nvSpPr>
          <p:cNvPr id="9" name="矩形 8"/>
          <p:cNvSpPr/>
          <p:nvPr/>
        </p:nvSpPr>
        <p:spPr>
          <a:xfrm>
            <a:off x="4441825" y="3800475"/>
            <a:ext cx="1668463" cy="584200"/>
          </a:xfrm>
          <a:prstGeom prst="rect">
            <a:avLst/>
          </a:prstGeom>
          <a:noFill/>
          <a:ln w="9525">
            <a:noFill/>
          </a:ln>
        </p:spPr>
        <p:txBody>
          <a:bodyPr>
            <a:spAutoFit/>
          </a:bodyPr>
          <a:p>
            <a:r>
              <a:rPr lang="zh-CN" altLang="en-US" sz="3200" b="1" dirty="0">
                <a:latin typeface="华文行楷" pitchFamily="2" charset="-122"/>
                <a:ea typeface="华文行楷" pitchFamily="2" charset="-122"/>
              </a:rPr>
              <a:t>黑头）</a:t>
            </a:r>
            <a:endParaRPr lang="zh-CN" altLang="en-US" sz="3200" b="1" dirty="0">
              <a:latin typeface="华文行楷" pitchFamily="2" charset="-122"/>
              <a:ea typeface="华文行楷" pitchFamily="2" charset="-122"/>
            </a:endParaRPr>
          </a:p>
        </p:txBody>
      </p:sp>
      <p:pic>
        <p:nvPicPr>
          <p:cNvPr id="11268" name="Picture 4" descr="https://ss1.baidu.com/6ONXsjip0QIZ8tyhnq/it/u=3880406974,2459512014&amp;fm=173&amp;s=8F73648608DBA2DC496585270300E04C&amp;w=424&amp;h=558&amp;img.JPEG"/>
          <p:cNvPicPr>
            <a:picLocks noChangeAspect="1" noChangeArrowheads="1"/>
          </p:cNvPicPr>
          <p:nvPr/>
        </p:nvPicPr>
        <p:blipFill>
          <a:blip r:embed="rId1" cstate="email"/>
          <a:srcRect/>
          <a:stretch>
            <a:fillRect/>
          </a:stretch>
        </p:blipFill>
        <p:spPr bwMode="auto">
          <a:xfrm>
            <a:off x="5807076" y="1043940"/>
            <a:ext cx="3006725" cy="5276427"/>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270" name="Picture 6" descr="http://images.china.cn/attachement/jpg/site1000/20100111/001ec949f8470cb4bdc316.jpg"/>
          <p:cNvPicPr>
            <a:picLocks noChangeAspect="1" noChangeArrowheads="1"/>
          </p:cNvPicPr>
          <p:nvPr/>
        </p:nvPicPr>
        <p:blipFill>
          <a:blip r:embed="rId2" cstate="print"/>
          <a:srcRect/>
          <a:stretch>
            <a:fillRect/>
          </a:stretch>
        </p:blipFill>
        <p:spPr bwMode="auto">
          <a:xfrm>
            <a:off x="215265" y="1056641"/>
            <a:ext cx="3051810" cy="5263727"/>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矩形 2"/>
          <p:cNvSpPr/>
          <p:nvPr/>
        </p:nvSpPr>
        <p:spPr>
          <a:xfrm>
            <a:off x="292100" y="5464175"/>
            <a:ext cx="2368550" cy="523875"/>
          </a:xfrm>
          <a:prstGeom prst="rect">
            <a:avLst/>
          </a:prstGeom>
          <a:noFill/>
          <a:ln w="9525">
            <a:noFill/>
          </a:ln>
        </p:spPr>
        <p:txBody>
          <a:bodyPr>
            <a:spAutoFit/>
          </a:bodyPr>
          <a:p>
            <a:r>
              <a:rPr lang="zh-CN" altLang="en-US" sz="2800" b="1" dirty="0">
                <a:latin typeface="华文行楷" pitchFamily="2" charset="-122"/>
                <a:ea typeface="华文行楷" pitchFamily="2" charset="-122"/>
              </a:rPr>
              <a:t>白脸曹操</a:t>
            </a:r>
            <a:endParaRPr lang="zh-CN" altLang="en-US" sz="2800" b="1" dirty="0">
              <a:latin typeface="华文行楷" pitchFamily="2" charset="-122"/>
              <a:ea typeface="华文行楷" pitchFamily="2" charset="-122"/>
            </a:endParaRPr>
          </a:p>
        </p:txBody>
      </p:sp>
      <p:sp>
        <p:nvSpPr>
          <p:cNvPr id="13" name="矩形 12"/>
          <p:cNvSpPr/>
          <p:nvPr/>
        </p:nvSpPr>
        <p:spPr>
          <a:xfrm>
            <a:off x="7189788" y="5583238"/>
            <a:ext cx="2152650" cy="522287"/>
          </a:xfrm>
          <a:prstGeom prst="rect">
            <a:avLst/>
          </a:prstGeom>
          <a:noFill/>
          <a:ln w="9525">
            <a:noFill/>
          </a:ln>
        </p:spPr>
        <p:txBody>
          <a:bodyPr>
            <a:spAutoFit/>
          </a:bodyPr>
          <a:p>
            <a:r>
              <a:rPr lang="zh-CN" altLang="en-US" sz="2800" b="1" dirty="0">
                <a:solidFill>
                  <a:srgbClr val="FF0000"/>
                </a:solidFill>
                <a:latin typeface="华文行楷" pitchFamily="2" charset="-122"/>
                <a:ea typeface="华文行楷" pitchFamily="2" charset="-122"/>
              </a:rPr>
              <a:t>黑脸包公</a:t>
            </a:r>
            <a:endParaRPr lang="zh-CN" altLang="en-US" sz="2800" b="1" dirty="0">
              <a:solidFill>
                <a:srgbClr val="FF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70"/>
                                        </p:tgtEl>
                                        <p:attrNameLst>
                                          <p:attrName>style.visibility</p:attrName>
                                        </p:attrNameLst>
                                      </p:cBhvr>
                                      <p:to>
                                        <p:strVal val="visible"/>
                                      </p:to>
                                    </p:set>
                                    <p:animEffect transition="in" filter="blinds(horizontal)">
                                      <p:cBhvr>
                                        <p:cTn id="12" dur="500"/>
                                        <p:tgtEl>
                                          <p:spTgt spid="1127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268"/>
                                        </p:tgtEl>
                                        <p:attrNameLst>
                                          <p:attrName>style.visibility</p:attrName>
                                        </p:attrNameLst>
                                      </p:cBhvr>
                                      <p:to>
                                        <p:strVal val="visible"/>
                                      </p:to>
                                    </p:set>
                                    <p:animEffect transition="in" filter="blinds(horizontal)">
                                      <p:cBhvr>
                                        <p:cTn id="32" dur="500"/>
                                        <p:tgtEl>
                                          <p:spTgt spid="1126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3"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4706938" y="217488"/>
            <a:ext cx="749300" cy="769937"/>
          </a:xfrm>
          <a:prstGeom prst="rect">
            <a:avLst/>
          </a:prstGeom>
          <a:noFill/>
          <a:ln w="9525">
            <a:noFill/>
          </a:ln>
        </p:spPr>
        <p:txBody>
          <a:bodyPr wrap="none">
            <a:spAutoFit/>
          </a:bodyPr>
          <a:p>
            <a:r>
              <a:rPr lang="zh-CN" altLang="en-US" sz="4400" b="1" dirty="0">
                <a:solidFill>
                  <a:srgbClr val="FF0000"/>
                </a:solidFill>
                <a:latin typeface="华文隶书" pitchFamily="2" charset="-122"/>
                <a:ea typeface="华文隶书" pitchFamily="2" charset="-122"/>
              </a:rPr>
              <a:t>丑</a:t>
            </a:r>
            <a:endParaRPr lang="zh-CN" altLang="en-US" sz="4400" b="1" dirty="0">
              <a:solidFill>
                <a:srgbClr val="FF0000"/>
              </a:solidFill>
              <a:latin typeface="华文隶书" pitchFamily="2" charset="-122"/>
              <a:ea typeface="华文隶书" pitchFamily="2" charset="-122"/>
            </a:endParaRPr>
          </a:p>
        </p:txBody>
      </p:sp>
      <p:pic>
        <p:nvPicPr>
          <p:cNvPr id="19458" name="Picture 6" descr="http://img2.cache.netease.com/catchimg/20100601/80EGOUG1_0.jpg"/>
          <p:cNvPicPr>
            <a:picLocks noChangeAspect="1"/>
          </p:cNvPicPr>
          <p:nvPr/>
        </p:nvPicPr>
        <p:blipFill>
          <a:blip r:embed="rId1"/>
          <a:stretch>
            <a:fillRect/>
          </a:stretch>
        </p:blipFill>
        <p:spPr>
          <a:xfrm>
            <a:off x="2924175" y="1465263"/>
            <a:ext cx="2744788" cy="4879975"/>
          </a:xfrm>
          <a:prstGeom prst="rect">
            <a:avLst/>
          </a:prstGeom>
          <a:noFill/>
          <a:ln w="9525">
            <a:noFill/>
          </a:ln>
        </p:spPr>
      </p:pic>
      <p:sp>
        <p:nvSpPr>
          <p:cNvPr id="19459" name="矩形 8"/>
          <p:cNvSpPr/>
          <p:nvPr/>
        </p:nvSpPr>
        <p:spPr>
          <a:xfrm>
            <a:off x="4745038" y="3516313"/>
            <a:ext cx="1004887" cy="585787"/>
          </a:xfrm>
          <a:prstGeom prst="rect">
            <a:avLst/>
          </a:prstGeom>
          <a:noFill/>
          <a:ln w="9525">
            <a:noFill/>
          </a:ln>
        </p:spPr>
        <p:txBody>
          <a:bodyPr wrap="none">
            <a:spAutoFit/>
          </a:bodyPr>
          <a:p>
            <a:r>
              <a:rPr lang="zh-CN" altLang="en-US" sz="3200" b="1" dirty="0">
                <a:solidFill>
                  <a:schemeClr val="bg2"/>
                </a:solidFill>
                <a:latin typeface="华文行楷" pitchFamily="2" charset="-122"/>
                <a:ea typeface="华文行楷" pitchFamily="2" charset="-122"/>
              </a:rPr>
              <a:t>武丑</a:t>
            </a:r>
            <a:endParaRPr lang="zh-CN" altLang="en-US" sz="3200" b="1" dirty="0">
              <a:solidFill>
                <a:schemeClr val="bg2"/>
              </a:solidFill>
              <a:latin typeface="华文行楷" pitchFamily="2" charset="-122"/>
              <a:ea typeface="华文行楷" pitchFamily="2" charset="-122"/>
            </a:endParaRPr>
          </a:p>
        </p:txBody>
      </p:sp>
      <p:pic>
        <p:nvPicPr>
          <p:cNvPr id="19460" name="Picture 8" descr="https://p0.ssl.qhimgs1.com/sdr/400__/t0191b3d37e935da53c.jpg"/>
          <p:cNvPicPr>
            <a:picLocks noChangeAspect="1"/>
          </p:cNvPicPr>
          <p:nvPr/>
        </p:nvPicPr>
        <p:blipFill>
          <a:blip r:embed="rId2"/>
          <a:stretch>
            <a:fillRect/>
          </a:stretch>
        </p:blipFill>
        <p:spPr>
          <a:xfrm>
            <a:off x="6010275" y="1447800"/>
            <a:ext cx="2657475" cy="4833938"/>
          </a:xfrm>
          <a:prstGeom prst="rect">
            <a:avLst/>
          </a:prstGeom>
          <a:noFill/>
          <a:ln w="9525">
            <a:noFill/>
          </a:ln>
        </p:spPr>
      </p:pic>
      <p:sp>
        <p:nvSpPr>
          <p:cNvPr id="19461" name="矩形 10"/>
          <p:cNvSpPr/>
          <p:nvPr/>
        </p:nvSpPr>
        <p:spPr>
          <a:xfrm>
            <a:off x="7543800" y="2519363"/>
            <a:ext cx="1123950" cy="584200"/>
          </a:xfrm>
          <a:prstGeom prst="rect">
            <a:avLst/>
          </a:prstGeom>
          <a:noFill/>
          <a:ln w="9525">
            <a:noFill/>
          </a:ln>
        </p:spPr>
        <p:txBody>
          <a:bodyPr>
            <a:spAutoFit/>
          </a:bodyPr>
          <a:p>
            <a:r>
              <a:rPr lang="en-US" altLang="zh-CN" sz="3200" b="1">
                <a:solidFill>
                  <a:schemeClr val="bg2"/>
                </a:solidFill>
                <a:latin typeface="华文行楷" pitchFamily="2" charset="-122"/>
                <a:ea typeface="华文行楷" pitchFamily="2" charset="-122"/>
              </a:rPr>
              <a:t> </a:t>
            </a:r>
            <a:r>
              <a:rPr lang="zh-CN" altLang="en-US" sz="3200" b="1" dirty="0">
                <a:solidFill>
                  <a:schemeClr val="bg2"/>
                </a:solidFill>
                <a:latin typeface="华文行楷" pitchFamily="2" charset="-122"/>
                <a:ea typeface="华文行楷" pitchFamily="2" charset="-122"/>
              </a:rPr>
              <a:t>小丑</a:t>
            </a:r>
            <a:endParaRPr lang="zh-CN" altLang="en-US" sz="3200" b="1" dirty="0">
              <a:solidFill>
                <a:schemeClr val="bg2"/>
              </a:solidFill>
              <a:latin typeface="华文行楷" pitchFamily="2" charset="-122"/>
              <a:ea typeface="华文行楷" pitchFamily="2" charset="-122"/>
            </a:endParaRPr>
          </a:p>
        </p:txBody>
      </p:sp>
      <p:pic>
        <p:nvPicPr>
          <p:cNvPr id="19462" name="Picture 2" descr="http://pic.enorth.com.cn/0/09/88/24/9882418_457344.jpg"/>
          <p:cNvPicPr>
            <a:picLocks noChangeAspect="1"/>
          </p:cNvPicPr>
          <p:nvPr/>
        </p:nvPicPr>
        <p:blipFill>
          <a:blip r:embed="rId3"/>
          <a:stretch>
            <a:fillRect/>
          </a:stretch>
        </p:blipFill>
        <p:spPr>
          <a:xfrm>
            <a:off x="176213" y="1447800"/>
            <a:ext cx="2690812" cy="4872038"/>
          </a:xfrm>
          <a:prstGeom prst="rect">
            <a:avLst/>
          </a:prstGeom>
          <a:noFill/>
          <a:ln w="9525">
            <a:noFill/>
          </a:ln>
        </p:spPr>
      </p:pic>
      <p:sp>
        <p:nvSpPr>
          <p:cNvPr id="19463" name="文本框 2"/>
          <p:cNvSpPr txBox="1"/>
          <p:nvPr/>
        </p:nvSpPr>
        <p:spPr>
          <a:xfrm>
            <a:off x="1871663" y="2879725"/>
            <a:ext cx="1108075" cy="647700"/>
          </a:xfrm>
          <a:prstGeom prst="rect">
            <a:avLst/>
          </a:prstGeom>
          <a:noFill/>
          <a:ln w="9525">
            <a:noFill/>
          </a:ln>
        </p:spPr>
        <p:txBody>
          <a:bodyPr wrap="none">
            <a:spAutoFit/>
          </a:bodyPr>
          <a:p>
            <a:r>
              <a:rPr lang="zh-CN" altLang="en-US" sz="3600" b="1" dirty="0">
                <a:solidFill>
                  <a:schemeClr val="bg2"/>
                </a:solidFill>
                <a:latin typeface="华文行楷" pitchFamily="2" charset="-122"/>
                <a:ea typeface="华文行楷" pitchFamily="2" charset="-122"/>
                <a:sym typeface="微软雅黑" panose="020B0503020204020204" pitchFamily="34" charset="-122"/>
              </a:rPr>
              <a:t>文丑</a:t>
            </a:r>
            <a:endParaRPr lang="zh-CN" altLang="en-US" sz="3600" b="1" dirty="0">
              <a:solidFill>
                <a:schemeClr val="bg2"/>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462"/>
                                        </p:tgtEl>
                                        <p:attrNameLst>
                                          <p:attrName>style.visibility</p:attrName>
                                        </p:attrNameLst>
                                      </p:cBhvr>
                                      <p:to>
                                        <p:strVal val="visible"/>
                                      </p:to>
                                    </p:set>
                                    <p:animEffect transition="in" filter="blinds(horizontal)">
                                      <p:cBhvr>
                                        <p:cTn id="12" dur="500"/>
                                        <p:tgtEl>
                                          <p:spTgt spid="1946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458"/>
                                        </p:tgtEl>
                                        <p:attrNameLst>
                                          <p:attrName>style.visibility</p:attrName>
                                        </p:attrNameLst>
                                      </p:cBhvr>
                                      <p:to>
                                        <p:strVal val="visible"/>
                                      </p:to>
                                    </p:set>
                                    <p:animEffect transition="in" filter="blinds(horizontal)">
                                      <p:cBhvr>
                                        <p:cTn id="17" dur="500"/>
                                        <p:tgtEl>
                                          <p:spTgt spid="1945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460"/>
                                        </p:tgtEl>
                                        <p:attrNameLst>
                                          <p:attrName>style.visibility</p:attrName>
                                        </p:attrNameLst>
                                      </p:cBhvr>
                                      <p:to>
                                        <p:strVal val="visible"/>
                                      </p:to>
                                    </p:set>
                                    <p:animEffect transition="in" filter="blinds(horizontal)">
                                      <p:cBhvr>
                                        <p:cTn id="22"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93700" y="1557338"/>
            <a:ext cx="8356600" cy="2355850"/>
          </a:xfrm>
          <a:prstGeom prst="rect">
            <a:avLst/>
          </a:prstGeom>
          <a:noFill/>
          <a:ln w="9525">
            <a:noFill/>
          </a:ln>
        </p:spPr>
      </p:pic>
      <p:pic>
        <p:nvPicPr>
          <p:cNvPr id="20482" name="图片 3" descr="11058PIC4PxKp2Sfxc7Gb_PIC2018"/>
          <p:cNvPicPr>
            <a:picLocks noChangeAspect="1"/>
          </p:cNvPicPr>
          <p:nvPr/>
        </p:nvPicPr>
        <p:blipFill>
          <a:blip r:embed="rId2"/>
          <a:stretch>
            <a:fillRect/>
          </a:stretch>
        </p:blipFill>
        <p:spPr>
          <a:xfrm>
            <a:off x="7011988" y="3186113"/>
            <a:ext cx="1912937" cy="34496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Picture 4" descr="F:\PPT上课课件\标1.jpg"/>
          <p:cNvPicPr>
            <a:picLocks noChangeAspect="1"/>
          </p:cNvPicPr>
          <p:nvPr/>
        </p:nvPicPr>
        <p:blipFill>
          <a:blip r:embed="rId1"/>
          <a:stretch>
            <a:fillRect/>
          </a:stretch>
        </p:blipFill>
        <p:spPr>
          <a:xfrm>
            <a:off x="95250" y="168275"/>
            <a:ext cx="1871663" cy="835025"/>
          </a:xfrm>
          <a:prstGeom prst="rect">
            <a:avLst/>
          </a:prstGeom>
          <a:noFill/>
          <a:ln w="9525">
            <a:noFill/>
          </a:ln>
        </p:spPr>
      </p:pic>
      <p:sp>
        <p:nvSpPr>
          <p:cNvPr id="7" name="矩形 6"/>
          <p:cNvSpPr/>
          <p:nvPr/>
        </p:nvSpPr>
        <p:spPr>
          <a:xfrm>
            <a:off x="458788" y="357188"/>
            <a:ext cx="1422400" cy="768350"/>
          </a:xfrm>
          <a:prstGeom prst="rect">
            <a:avLst/>
          </a:prstGeom>
        </p:spPr>
        <p:txBody>
          <a:bodyPr wrap="none">
            <a:spAutoFit/>
          </a:bodyPr>
          <a:lstStyle/>
          <a:p>
            <a:pPr algn="ctr" fontAlgn="auto"/>
            <a:r>
              <a:rPr lang="zh-CN" altLang="en-US" sz="2400" b="1" strike="noStrike" noProof="1" dirty="0">
                <a:solidFill>
                  <a:schemeClr val="tx1"/>
                </a:solidFill>
                <a:latin typeface="黑体" panose="02010609060101010101" pitchFamily="49" charset="-122"/>
                <a:ea typeface="黑体" panose="02010609060101010101" pitchFamily="49" charset="-122"/>
                <a:cs typeface="+mn-cs"/>
                <a:sym typeface="+mn-ea"/>
              </a:rPr>
              <a:t>走近作者</a:t>
            </a:r>
            <a:endParaRPr lang="zh-CN" altLang="en-US" sz="2000" b="1" strike="noStrike" noProof="1" dirty="0">
              <a:solidFill>
                <a:srgbClr val="0000FF"/>
              </a:solidFill>
              <a:latin typeface="黑体" panose="02010609060101010101" pitchFamily="49" charset="-122"/>
              <a:ea typeface="黑体" panose="02010609060101010101" pitchFamily="49" charset="-122"/>
            </a:endParaRPr>
          </a:p>
          <a:p>
            <a:pPr algn="ctr" fontAlgn="auto"/>
            <a:endParaRPr lang="zh-CN" altLang="en-US" sz="2000" b="1" strike="noStrike" spc="300" noProof="1" dirty="0">
              <a:latin typeface="微软雅黑" panose="020B0503020204020204" pitchFamily="34" charset="-122"/>
              <a:ea typeface="微软雅黑" panose="020B0503020204020204" pitchFamily="34" charset="-122"/>
            </a:endParaRPr>
          </a:p>
        </p:txBody>
      </p:sp>
      <p:sp>
        <p:nvSpPr>
          <p:cNvPr id="6" name="矩形 15"/>
          <p:cNvSpPr/>
          <p:nvPr/>
        </p:nvSpPr>
        <p:spPr>
          <a:xfrm>
            <a:off x="265113" y="1001713"/>
            <a:ext cx="7221537" cy="3549650"/>
          </a:xfrm>
          <a:prstGeom prst="rect">
            <a:avLst/>
          </a:prstGeom>
          <a:solidFill>
            <a:schemeClr val="bg1"/>
          </a:solidFill>
          <a:ln w="9525">
            <a:noFill/>
          </a:ln>
        </p:spPr>
        <p:txBody>
          <a:bodyPr lIns="121917" tIns="60958" rIns="121917" bIns="60958">
            <a:spAutoFit/>
          </a:bodyPr>
          <a:p>
            <a:pPr>
              <a:lnSpc>
                <a:spcPct val="120000"/>
              </a:lnSpc>
              <a:spcBef>
                <a:spcPts val="800"/>
              </a:spcBef>
            </a:pPr>
            <a:r>
              <a:rPr lang="zh-CN" altLang="en-US" sz="36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徐城北，戏曲研究所研究员，</a:t>
            </a:r>
            <a:r>
              <a:rPr lang="en-US" altLang="zh-CN" sz="2400" b="1">
                <a:latin typeface="楷体" panose="02010609060101010101" pitchFamily="49" charset="-122"/>
                <a:ea typeface="楷体" panose="02010609060101010101" pitchFamily="49" charset="-122"/>
              </a:rPr>
              <a:t>1942</a:t>
            </a:r>
            <a:r>
              <a:rPr lang="zh-CN" altLang="en-US" sz="2400" b="1" dirty="0">
                <a:latin typeface="楷体" panose="02010609060101010101" pitchFamily="49" charset="-122"/>
                <a:ea typeface="楷体" panose="02010609060101010101" pitchFamily="49" charset="-122"/>
              </a:rPr>
              <a:t>年</a:t>
            </a:r>
            <a:r>
              <a:rPr lang="en-US" altLang="zh-CN" sz="2400" b="1">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月</a:t>
            </a:r>
            <a:r>
              <a:rPr lang="en-US" altLang="zh-CN" sz="2400" b="1">
                <a:latin typeface="楷体" panose="02010609060101010101" pitchFamily="49" charset="-122"/>
                <a:ea typeface="楷体" panose="02010609060101010101" pitchFamily="49" charset="-122"/>
              </a:rPr>
              <a:t>20</a:t>
            </a:r>
            <a:r>
              <a:rPr lang="zh-CN" altLang="en-US" sz="2400" b="1" dirty="0">
                <a:latin typeface="楷体" panose="02010609060101010101" pitchFamily="49" charset="-122"/>
                <a:ea typeface="楷体" panose="02010609060101010101" pitchFamily="49" charset="-122"/>
              </a:rPr>
              <a:t>日生于重庆，长于北京，肄业于中国戏曲学院戏曲文学系，曾任该院研究部主任。中国作家协会会员、北京大学兼职教授。 </a:t>
            </a:r>
            <a:endParaRPr lang="en-US" altLang="zh-CN" sz="2400" b="1">
              <a:latin typeface="楷体" panose="02010609060101010101" pitchFamily="49" charset="-122"/>
              <a:ea typeface="楷体" panose="02010609060101010101" pitchFamily="49" charset="-122"/>
            </a:endParaRPr>
          </a:p>
          <a:p>
            <a:pPr>
              <a:lnSpc>
                <a:spcPct val="120000"/>
              </a:lnSpc>
              <a:spcBef>
                <a:spcPts val="800"/>
              </a:spcBef>
            </a:pPr>
            <a:r>
              <a:rPr lang="en-US" altLang="zh-CN" sz="2400" b="1">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主要成果</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多年专注于对京剧艺术及其背景进行学术研究。著有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梅兰芳与</a:t>
            </a:r>
            <a:r>
              <a:rPr lang="en-US" altLang="zh-CN" sz="2400" b="1">
                <a:latin typeface="楷体" panose="02010609060101010101" pitchFamily="49" charset="-122"/>
                <a:ea typeface="楷体" panose="02010609060101010101" pitchFamily="49" charset="-122"/>
              </a:rPr>
              <a:t>20</a:t>
            </a:r>
            <a:r>
              <a:rPr lang="zh-CN" altLang="en-US" sz="2400" b="1" dirty="0">
                <a:latin typeface="楷体" panose="02010609060101010101" pitchFamily="49" charset="-122"/>
                <a:ea typeface="楷体" panose="02010609060101010101" pitchFamily="49" charset="-122"/>
              </a:rPr>
              <a:t>世纪</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京剧与中国文化</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、等各类著作共</a:t>
            </a:r>
            <a:r>
              <a:rPr lang="en-US" altLang="zh-CN" sz="2400" b="1">
                <a:latin typeface="楷体" panose="02010609060101010101" pitchFamily="49" charset="-122"/>
                <a:ea typeface="楷体" panose="02010609060101010101" pitchFamily="49" charset="-122"/>
              </a:rPr>
              <a:t>40</a:t>
            </a:r>
            <a:r>
              <a:rPr lang="zh-CN" altLang="en-US" sz="2400" b="1" dirty="0">
                <a:latin typeface="楷体" panose="02010609060101010101" pitchFamily="49" charset="-122"/>
                <a:ea typeface="楷体" panose="02010609060101010101" pitchFamily="49" charset="-122"/>
              </a:rPr>
              <a:t>余册。</a:t>
            </a:r>
            <a:endParaRPr lang="zh-CN" altLang="en-US" sz="2400" b="1" dirty="0">
              <a:latin typeface="楷体" panose="02010609060101010101" pitchFamily="49" charset="-122"/>
              <a:ea typeface="楷体" panose="02010609060101010101" pitchFamily="49" charset="-122"/>
            </a:endParaRPr>
          </a:p>
        </p:txBody>
      </p:sp>
      <p:pic>
        <p:nvPicPr>
          <p:cNvPr id="9218" name="Picture 2" descr="https://p1.ssl.qhmsg.com/dr/220__/t01683d87659e19d258.jpg"/>
          <p:cNvPicPr>
            <a:picLocks noChangeAspect="1" noChangeArrowheads="1"/>
          </p:cNvPicPr>
          <p:nvPr/>
        </p:nvPicPr>
        <p:blipFill rotWithShape="1">
          <a:blip r:embed="rId2" cstate="email"/>
          <a:srcRect r="43406"/>
          <a:stretch>
            <a:fillRect/>
          </a:stretch>
        </p:blipFill>
        <p:spPr bwMode="auto">
          <a:xfrm>
            <a:off x="7124701" y="1539240"/>
            <a:ext cx="1638935" cy="26416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4" descr="F:\PPT上课课件\标1.jpg"/>
          <p:cNvPicPr>
            <a:picLocks noChangeAspect="1"/>
          </p:cNvPicPr>
          <p:nvPr/>
        </p:nvPicPr>
        <p:blipFill>
          <a:blip r:embed="rId1"/>
          <a:stretch>
            <a:fillRect/>
          </a:stretch>
        </p:blipFill>
        <p:spPr>
          <a:xfrm>
            <a:off x="198438" y="128588"/>
            <a:ext cx="1873250" cy="833437"/>
          </a:xfrm>
          <a:prstGeom prst="rect">
            <a:avLst/>
          </a:prstGeom>
          <a:noFill/>
          <a:ln w="9525">
            <a:noFill/>
          </a:ln>
        </p:spPr>
      </p:pic>
      <p:sp>
        <p:nvSpPr>
          <p:cNvPr id="7" name="矩形 6"/>
          <p:cNvSpPr/>
          <p:nvPr/>
        </p:nvSpPr>
        <p:spPr>
          <a:xfrm>
            <a:off x="617538" y="347663"/>
            <a:ext cx="1422400" cy="461963"/>
          </a:xfrm>
          <a:prstGeom prst="rect">
            <a:avLst/>
          </a:prstGeom>
        </p:spPr>
        <p:txBody>
          <a:bodyPr wrap="none">
            <a:spAutoFit/>
          </a:bodyPr>
          <a:lstStyle/>
          <a:p>
            <a:pPr algn="ctr" fontAlgn="auto"/>
            <a:r>
              <a:rPr lang="zh-CN" altLang="en-US" sz="2400" b="1" strike="noStrike" noProof="1" dirty="0">
                <a:solidFill>
                  <a:schemeClr val="tx1"/>
                </a:solidFill>
                <a:latin typeface="黑体" panose="02010609060101010101" pitchFamily="49" charset="-122"/>
                <a:ea typeface="黑体" panose="02010609060101010101" pitchFamily="49" charset="-122"/>
                <a:cs typeface="+mn-cs"/>
                <a:sym typeface="+mn-ea"/>
              </a:rPr>
              <a:t>初读课文</a:t>
            </a:r>
            <a:endParaRPr lang="zh-CN" altLang="en-US" sz="2400" b="1" strike="noStrike" spc="300" noProof="1" dirty="0">
              <a:solidFill>
                <a:schemeClr val="tx1"/>
              </a:solidFill>
              <a:latin typeface="黑体" panose="02010609060101010101" pitchFamily="49" charset="-122"/>
              <a:ea typeface="黑体" panose="02010609060101010101" pitchFamily="49" charset="-122"/>
              <a:sym typeface="+mn-ea"/>
            </a:endParaRPr>
          </a:p>
        </p:txBody>
      </p:sp>
      <p:sp>
        <p:nvSpPr>
          <p:cNvPr id="4" name="TextBox 3"/>
          <p:cNvSpPr txBox="1"/>
          <p:nvPr/>
        </p:nvSpPr>
        <p:spPr>
          <a:xfrm>
            <a:off x="765175" y="2878138"/>
            <a:ext cx="7231063" cy="1347787"/>
          </a:xfrm>
          <a:prstGeom prst="rect">
            <a:avLst/>
          </a:prstGeom>
          <a:solidFill>
            <a:schemeClr val="bg2"/>
          </a:solidFill>
          <a:ln w="9525" cap="flat" cmpd="sng">
            <a:solidFill>
              <a:schemeClr val="accent2"/>
            </a:solidFill>
            <a:prstDash val="solid"/>
            <a:round/>
            <a:headEnd type="none" w="med" len="med"/>
            <a:tailEnd type="none" w="med" len="med"/>
          </a:ln>
        </p:spPr>
        <p:txBody>
          <a:bodyPr>
            <a:spAutoFit/>
          </a:bodyPr>
          <a:p>
            <a:pPr>
              <a:lnSpc>
                <a:spcPct val="120000"/>
              </a:lnSpc>
            </a:pPr>
            <a:r>
              <a:rPr lang="zh-CN" altLang="en-US" sz="2800" b="1" dirty="0">
                <a:solidFill>
                  <a:srgbClr val="000000"/>
                </a:solidFill>
                <a:latin typeface="黑体" panose="02010609060101010101" pitchFamily="49" charset="-122"/>
                <a:ea typeface="黑体" panose="02010609060101010101" pitchFamily="49" charset="-122"/>
              </a:rPr>
              <a:t>   </a:t>
            </a:r>
            <a:r>
              <a:rPr lang="zh-CN" altLang="en-US" sz="2000" b="1" dirty="0">
                <a:solidFill>
                  <a:srgbClr val="000000"/>
                </a:solidFill>
                <a:latin typeface="黑体" panose="02010609060101010101" pitchFamily="49" charset="-122"/>
                <a:ea typeface="黑体" panose="02010609060101010101" pitchFamily="49" charset="-122"/>
              </a:rPr>
              <a:t>（</a:t>
            </a:r>
            <a:r>
              <a:rPr lang="en-US" altLang="zh-CN" sz="2000" b="1">
                <a:solidFill>
                  <a:srgbClr val="000000"/>
                </a:solidFill>
                <a:latin typeface="黑体" panose="02010609060101010101" pitchFamily="49" charset="-122"/>
                <a:ea typeface="黑体" panose="02010609060101010101" pitchFamily="49" charset="-122"/>
              </a:rPr>
              <a:t>1</a:t>
            </a:r>
            <a:r>
              <a:rPr lang="zh-CN" altLang="en-US" sz="2000" b="1" dirty="0">
                <a:solidFill>
                  <a:srgbClr val="000000"/>
                </a:solidFill>
                <a:latin typeface="黑体" panose="02010609060101010101" pitchFamily="49" charset="-122"/>
                <a:ea typeface="黑体" panose="02010609060101010101" pitchFamily="49" charset="-122"/>
              </a:rPr>
              <a:t>）自读课文，借助拼音，读准字音，并画出不理解的词语，注意把课文读通顺。</a:t>
            </a:r>
            <a:endParaRPr lang="en-US" altLang="zh-CN" sz="2000" b="1">
              <a:solidFill>
                <a:srgbClr val="000000"/>
              </a:solidFill>
              <a:latin typeface="黑体" panose="02010609060101010101" pitchFamily="49" charset="-122"/>
              <a:ea typeface="黑体" panose="02010609060101010101" pitchFamily="49" charset="-122"/>
            </a:endParaRPr>
          </a:p>
          <a:p>
            <a:pPr>
              <a:lnSpc>
                <a:spcPct val="120000"/>
              </a:lnSpc>
            </a:pPr>
            <a:r>
              <a:rPr lang="en-US" altLang="zh-CN" sz="2000" b="1">
                <a:solidFill>
                  <a:srgbClr val="000000"/>
                </a:solidFill>
                <a:latin typeface="黑体" panose="02010609060101010101" pitchFamily="49" charset="-122"/>
                <a:ea typeface="黑体" panose="02010609060101010101" pitchFamily="49" charset="-122"/>
              </a:rPr>
              <a:t>    </a:t>
            </a:r>
            <a:r>
              <a:rPr lang="zh-CN" altLang="en-US" sz="2000" b="1" dirty="0">
                <a:solidFill>
                  <a:srgbClr val="000000"/>
                </a:solidFill>
                <a:latin typeface="黑体" panose="02010609060101010101" pitchFamily="49" charset="-122"/>
                <a:ea typeface="黑体" panose="02010609060101010101" pitchFamily="49" charset="-122"/>
              </a:rPr>
              <a:t>（</a:t>
            </a:r>
            <a:r>
              <a:rPr lang="en-US" altLang="zh-CN" sz="2000" b="1">
                <a:solidFill>
                  <a:srgbClr val="000000"/>
                </a:solidFill>
                <a:latin typeface="黑体" panose="02010609060101010101" pitchFamily="49" charset="-122"/>
                <a:ea typeface="黑体" panose="02010609060101010101" pitchFamily="49" charset="-122"/>
              </a:rPr>
              <a:t>2</a:t>
            </a:r>
            <a:r>
              <a:rPr lang="zh-CN" altLang="en-US" sz="2000" b="1" dirty="0">
                <a:solidFill>
                  <a:srgbClr val="000000"/>
                </a:solidFill>
                <a:latin typeface="黑体" panose="02010609060101010101" pitchFamily="49" charset="-122"/>
                <a:ea typeface="黑体" panose="02010609060101010101" pitchFamily="49" charset="-122"/>
              </a:rPr>
              <a:t>）查字典或联系上下文理解词语。</a:t>
            </a:r>
            <a:endParaRPr lang="zh-CN" altLang="en-US" sz="2000" b="1" dirty="0">
              <a:solidFill>
                <a:srgbClr val="000000"/>
              </a:solidFill>
              <a:latin typeface="黑体" panose="02010609060101010101" pitchFamily="49" charset="-122"/>
              <a:ea typeface="黑体" panose="02010609060101010101" pitchFamily="49" charset="-122"/>
            </a:endParaRPr>
          </a:p>
        </p:txBody>
      </p:sp>
      <p:sp>
        <p:nvSpPr>
          <p:cNvPr id="2" name="文本框 34"/>
          <p:cNvSpPr txBox="1"/>
          <p:nvPr/>
        </p:nvSpPr>
        <p:spPr>
          <a:xfrm>
            <a:off x="892934" y="1898116"/>
            <a:ext cx="3981999" cy="523219"/>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algn="ctr" fontAlgn="auto"/>
            <a:r>
              <a:rPr lang="en-US" altLang="zh-CN" sz="2800" b="1" noProof="1" dirty="0" smtClean="0">
                <a:solidFill>
                  <a:srgbClr val="FF0000"/>
                </a:solidFill>
                <a:latin typeface="微软雅黑" panose="020B0503020204020204" pitchFamily="34" charset="-122"/>
                <a:ea typeface="微软雅黑" panose="020B0503020204020204" pitchFamily="34" charset="-122"/>
                <a:cs typeface="+mn-cs"/>
              </a:rPr>
              <a:t>1.</a:t>
            </a:r>
            <a:r>
              <a:rPr lang="zh-CN" altLang="en-US" sz="2800" b="1" noProof="1" dirty="0" smtClean="0">
                <a:solidFill>
                  <a:srgbClr val="FF0000"/>
                </a:solidFill>
                <a:latin typeface="微软雅黑" panose="020B0503020204020204" pitchFamily="34" charset="-122"/>
                <a:ea typeface="微软雅黑" panose="020B0503020204020204" pitchFamily="34" charset="-122"/>
                <a:cs typeface="+mn-cs"/>
              </a:rPr>
              <a:t>出示自学提示</a:t>
            </a:r>
            <a:endParaRPr lang="zh-CN" altLang="en-US" sz="2800" b="1" noProof="1" dirty="0" smtClean="0">
              <a:solidFill>
                <a:srgbClr val="FF0000"/>
              </a:solidFill>
              <a:latin typeface="微软雅黑" panose="020B0503020204020204" pitchFamily="34" charset="-122"/>
              <a:ea typeface="微软雅黑" panose="020B0503020204020204" pitchFamily="34" charset="-122"/>
            </a:endParaRPr>
          </a:p>
        </p:txBody>
      </p:sp>
      <p:sp>
        <p:nvSpPr>
          <p:cNvPr id="8" name="文本框 34"/>
          <p:cNvSpPr txBox="1"/>
          <p:nvPr/>
        </p:nvSpPr>
        <p:spPr>
          <a:xfrm>
            <a:off x="892934" y="5066801"/>
            <a:ext cx="3981999" cy="523219"/>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algn="ctr" fontAlgn="auto"/>
            <a:r>
              <a:rPr lang="en-US" altLang="zh-CN" sz="2800" b="1" noProof="1" dirty="0" smtClean="0">
                <a:solidFill>
                  <a:srgbClr val="FF0000"/>
                </a:solidFill>
                <a:latin typeface="微软雅黑" panose="020B0503020204020204" pitchFamily="34" charset="-122"/>
                <a:ea typeface="微软雅黑" panose="020B0503020204020204" pitchFamily="34" charset="-122"/>
                <a:cs typeface="+mn-cs"/>
              </a:rPr>
              <a:t>2.</a:t>
            </a:r>
            <a:r>
              <a:rPr lang="zh-CN" altLang="en-US" sz="2800" b="1" noProof="1" dirty="0" smtClean="0">
                <a:solidFill>
                  <a:srgbClr val="FF0000"/>
                </a:solidFill>
                <a:latin typeface="微软雅黑" panose="020B0503020204020204" pitchFamily="34" charset="-122"/>
                <a:ea typeface="微软雅黑" panose="020B0503020204020204" pitchFamily="34" charset="-122"/>
                <a:cs typeface="+mn-cs"/>
              </a:rPr>
              <a:t>交流学习情况</a:t>
            </a:r>
            <a:endParaRPr lang="zh-CN" altLang="en-US" sz="2800" b="1" noProof="1" dirty="0" smtClean="0">
              <a:solidFill>
                <a:srgbClr val="FF0000"/>
              </a:solidFill>
              <a:latin typeface="微软雅黑" panose="020B0503020204020204" pitchFamily="34" charset="-122"/>
              <a:ea typeface="微软雅黑" panose="020B0503020204020204" pitchFamily="34" charset="-122"/>
            </a:endParaRPr>
          </a:p>
        </p:txBody>
      </p:sp>
      <p:sp>
        <p:nvSpPr>
          <p:cNvPr id="3" name="MH_Entry_2">
            <a:hlinkClick r:id="rId2" action="ppaction://hlinksldjump"/>
          </p:cNvPr>
          <p:cNvSpPr/>
          <p:nvPr>
            <p:custDataLst>
              <p:tags r:id="rId3"/>
            </p:custDataLst>
          </p:nvPr>
        </p:nvSpPr>
        <p:spPr>
          <a:xfrm>
            <a:off x="480061" y="1115060"/>
            <a:ext cx="1947545" cy="521547"/>
          </a:xfrm>
          <a:prstGeom prst="hexagon">
            <a:avLst>
              <a:gd name="adj" fmla="val 28234"/>
              <a:gd name="vf" fmla="val 115470"/>
            </a:avLst>
          </a:prstGeom>
          <a:solidFill>
            <a:schemeClr val="accent2"/>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68000" tIns="0" rIns="72000" bIns="36000" numCol="1" spcCol="0" rtlCol="0" fromWordArt="0" anchor="ctr" anchorCtr="0" forceAA="0" compatLnSpc="1">
            <a:noAutofit/>
          </a:bodyPr>
          <a:lstStyle/>
          <a:p>
            <a:pPr algn="ctr" fontAlgn="auto"/>
            <a:r>
              <a:rPr lang="zh-CN" altLang="en-US" sz="2000" b="1" strike="noStrike" noProof="1" dirty="0" smtClean="0">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rPr>
              <a:t>字词</a:t>
            </a:r>
            <a:endParaRPr lang="zh-CN" altLang="en-US" sz="2000" b="1" strike="noStrike" noProof="1" dirty="0" smtClean="0">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endParaRPr>
          </a:p>
        </p:txBody>
      </p:sp>
      <p:sp>
        <p:nvSpPr>
          <p:cNvPr id="5" name="MH_Number_2">
            <a:hlinkClick r:id="rId2" action="ppaction://hlinksldjump"/>
          </p:cNvPr>
          <p:cNvSpPr/>
          <p:nvPr>
            <p:custDataLst>
              <p:tags r:id="rId4"/>
            </p:custDataLst>
          </p:nvPr>
        </p:nvSpPr>
        <p:spPr>
          <a:xfrm>
            <a:off x="892175" y="1169988"/>
            <a:ext cx="358775" cy="412750"/>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2"/>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r>
              <a:rPr lang="en-US" altLang="zh-CN" strike="noStrike" noProof="1" dirty="0">
                <a:solidFill>
                  <a:srgbClr val="FFFFFF"/>
                </a:solidFill>
                <a:ea typeface="华文细黑" pitchFamily="2" charset="-122"/>
              </a:rPr>
              <a:t>2</a:t>
            </a:r>
            <a:endParaRPr lang="zh-CN" altLang="en-US" strike="noStrike" noProof="1" dirty="0">
              <a:solidFill>
                <a:srgbClr val="FFFFFF"/>
              </a:solidFill>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000000"/>
                                          </p:val>
                                        </p:tav>
                                        <p:tav tm="100000">
                                          <p:val>
                                            <p:strVal val="#ppt_w"/>
                                          </p:val>
                                        </p:tav>
                                      </p:tavLst>
                                    </p:anim>
                                    <p:anim calcmode="lin" valueType="num">
                                      <p:cBhvr>
                                        <p:cTn id="18" dur="500" fill="hold"/>
                                        <p:tgtEl>
                                          <p:spTgt spid="8"/>
                                        </p:tgtEl>
                                        <p:attrNameLst>
                                          <p:attrName>ppt_h</p:attrName>
                                        </p:attrNameLst>
                                      </p:cBhvr>
                                      <p:tavLst>
                                        <p:tav tm="0">
                                          <p:val>
                                            <p:fltVal val="0.00000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2" animBg="1"/>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2" descr="F:\PPT上课课件\框4.png"/>
          <p:cNvPicPr>
            <a:picLocks noChangeAspect="1"/>
          </p:cNvPicPr>
          <p:nvPr/>
        </p:nvPicPr>
        <p:blipFill>
          <a:blip r:embed="rId1"/>
          <a:stretch>
            <a:fillRect/>
          </a:stretch>
        </p:blipFill>
        <p:spPr>
          <a:xfrm>
            <a:off x="3043238" y="469900"/>
            <a:ext cx="3024187" cy="1249363"/>
          </a:xfrm>
          <a:prstGeom prst="rect">
            <a:avLst/>
          </a:prstGeom>
          <a:noFill/>
          <a:ln w="9525">
            <a:noFill/>
          </a:ln>
        </p:spPr>
      </p:pic>
      <p:pic>
        <p:nvPicPr>
          <p:cNvPr id="23554" name="Picture 3" descr="F:\PPT上课课件\荡秋千.png"/>
          <p:cNvPicPr>
            <a:picLocks noChangeAspect="1"/>
          </p:cNvPicPr>
          <p:nvPr/>
        </p:nvPicPr>
        <p:blipFill>
          <a:blip r:embed="rId2"/>
          <a:stretch>
            <a:fillRect/>
          </a:stretch>
        </p:blipFill>
        <p:spPr>
          <a:xfrm>
            <a:off x="4843463" y="-9525"/>
            <a:ext cx="1347787" cy="1536700"/>
          </a:xfrm>
          <a:prstGeom prst="rect">
            <a:avLst/>
          </a:prstGeom>
          <a:noFill/>
          <a:ln w="9525">
            <a:noFill/>
          </a:ln>
        </p:spPr>
      </p:pic>
      <p:sp>
        <p:nvSpPr>
          <p:cNvPr id="23555" name="矩形 12"/>
          <p:cNvSpPr/>
          <p:nvPr/>
        </p:nvSpPr>
        <p:spPr>
          <a:xfrm>
            <a:off x="3779838" y="836613"/>
            <a:ext cx="1108075" cy="461962"/>
          </a:xfrm>
          <a:prstGeom prst="rect">
            <a:avLst/>
          </a:prstGeom>
          <a:noFill/>
          <a:ln w="9525">
            <a:noFill/>
          </a:ln>
        </p:spPr>
        <p:txBody>
          <a:bodyPr wrap="none">
            <a:spAutoFit/>
          </a:bodyPr>
          <a:p>
            <a:r>
              <a:rPr lang="zh-CN" altLang="en-US" sz="2400" b="1" dirty="0">
                <a:latin typeface="微软雅黑" panose="020B0503020204020204" pitchFamily="34" charset="-122"/>
              </a:rPr>
              <a:t>多音字</a:t>
            </a:r>
            <a:endParaRPr lang="zh-CN" altLang="en-US" sz="2400" b="1" dirty="0">
              <a:latin typeface="微软雅黑" panose="020B0503020204020204" pitchFamily="34" charset="-122"/>
            </a:endParaRPr>
          </a:p>
        </p:txBody>
      </p:sp>
      <p:graphicFrame>
        <p:nvGraphicFramePr>
          <p:cNvPr id="22" name="表格 21"/>
          <p:cNvGraphicFramePr>
            <a:graphicFrameLocks noGrp="1"/>
          </p:cNvGraphicFramePr>
          <p:nvPr/>
        </p:nvGraphicFramePr>
        <p:xfrm>
          <a:off x="460375" y="2012950"/>
          <a:ext cx="8459788" cy="3695700"/>
        </p:xfrm>
        <a:graphic>
          <a:graphicData uri="http://schemas.openxmlformats.org/drawingml/2006/table">
            <a:tbl>
              <a:tblPr firstRow="1" bandRow="1">
                <a:tableStyleId>{5940675A-B579-460E-94D1-54222C63F5DA}</a:tableStyleId>
              </a:tblPr>
              <a:tblGrid>
                <a:gridCol w="2131695"/>
                <a:gridCol w="2626995"/>
                <a:gridCol w="3701415"/>
              </a:tblGrid>
              <a:tr h="1628987">
                <a:tc rowSpan="2">
                  <a:txBody>
                    <a:bodyPr/>
                    <a:lstStyle/>
                    <a:p>
                      <a:endParaRPr lang="zh-CN" altLang="en-US" sz="1800" dirty="0"/>
                    </a:p>
                  </a:txBody>
                  <a:tcPr marT="60960" marB="60960"/>
                </a:tc>
                <a:tc>
                  <a:txBody>
                    <a:bodyPr/>
                    <a:lstStyle/>
                    <a:p>
                      <a:endParaRPr lang="zh-CN" altLang="en-US" sz="1800" dirty="0"/>
                    </a:p>
                  </a:txBody>
                  <a:tcPr marT="60960" marB="60960"/>
                </a:tc>
                <a:tc rowSpan="2">
                  <a:txBody>
                    <a:bodyPr/>
                    <a:lstStyle/>
                    <a:p>
                      <a:endParaRPr lang="zh-CN" altLang="en-US" sz="1800" dirty="0"/>
                    </a:p>
                  </a:txBody>
                  <a:tcPr marT="60960" marB="60960"/>
                </a:tc>
              </a:tr>
              <a:tr h="2066713">
                <a:tc vMerge="1">
                  <a:tcPr/>
                </a:tc>
                <a:tc>
                  <a:txBody>
                    <a:bodyPr/>
                    <a:lstStyle/>
                    <a:p>
                      <a:endParaRPr lang="zh-CN" altLang="en-US" sz="1800" dirty="0"/>
                    </a:p>
                  </a:txBody>
                  <a:tcPr marT="60960" marB="60960"/>
                </a:tc>
                <a:tc vMerge="1">
                  <a:tcPr/>
                </a:tc>
              </a:tr>
            </a:tbl>
          </a:graphicData>
        </a:graphic>
      </p:graphicFrame>
      <p:grpSp>
        <p:nvGrpSpPr>
          <p:cNvPr id="23568" name="组合 22"/>
          <p:cNvGrpSpPr/>
          <p:nvPr/>
        </p:nvGrpSpPr>
        <p:grpSpPr>
          <a:xfrm>
            <a:off x="631825" y="2660650"/>
            <a:ext cx="1800225" cy="2400300"/>
            <a:chOff x="1244432" y="2317964"/>
            <a:chExt cx="1224000" cy="1224001"/>
          </a:xfrm>
        </p:grpSpPr>
        <p:sp>
          <p:nvSpPr>
            <p:cNvPr id="23569" name="文本框 35"/>
            <p:cNvSpPr txBox="1"/>
            <p:nvPr/>
          </p:nvSpPr>
          <p:spPr>
            <a:xfrm>
              <a:off x="1312198" y="2317964"/>
              <a:ext cx="125603" cy="596405"/>
            </a:xfrm>
            <a:prstGeom prst="rect">
              <a:avLst/>
            </a:prstGeom>
            <a:noFill/>
            <a:ln w="9525">
              <a:noFill/>
            </a:ln>
          </p:spPr>
          <p:txBody>
            <a:bodyPr wrap="none">
              <a:spAutoFit/>
            </a:bodyPr>
            <a:p>
              <a:endParaRPr lang="zh-CN" altLang="en-US" sz="7000" b="1" dirty="0">
                <a:solidFill>
                  <a:srgbClr val="FF0000"/>
                </a:solidFill>
                <a:latin typeface="楷体" panose="02010609060101010101" pitchFamily="49" charset="-122"/>
                <a:ea typeface="楷体" panose="02010609060101010101" pitchFamily="49" charset="-122"/>
              </a:endParaRPr>
            </a:p>
          </p:txBody>
        </p:sp>
        <p:grpSp>
          <p:nvGrpSpPr>
            <p:cNvPr id="23570" name="组合 67"/>
            <p:cNvGrpSpPr/>
            <p:nvPr/>
          </p:nvGrpSpPr>
          <p:grpSpPr>
            <a:xfrm>
              <a:off x="1244432" y="2317965"/>
              <a:ext cx="1224000" cy="1224000"/>
              <a:chOff x="2570294" y="4004753"/>
              <a:chExt cx="1428080" cy="1428080"/>
            </a:xfrm>
          </p:grpSpPr>
          <p:sp>
            <p:nvSpPr>
              <p:cNvPr id="23571" name="矩形 29"/>
              <p:cNvSpPr/>
              <p:nvPr/>
            </p:nvSpPr>
            <p:spPr>
              <a:xfrm>
                <a:off x="2570294" y="4004753"/>
                <a:ext cx="1424681" cy="1428080"/>
              </a:xfrm>
              <a:prstGeom prst="rect">
                <a:avLst/>
              </a:prstGeom>
              <a:noFill/>
              <a:ln w="12700" cap="flat" cmpd="sng">
                <a:solidFill>
                  <a:srgbClr val="70AD47"/>
                </a:solidFill>
                <a:prstDash val="solid"/>
                <a:miter/>
                <a:headEnd type="none" w="med" len="med"/>
                <a:tailEnd type="none" w="med" len="med"/>
              </a:ln>
            </p:spPr>
            <p:txBody>
              <a:bodyPr anchor="ctr"/>
              <a:p>
                <a:pPr algn="ctr"/>
                <a:endParaRPr lang="zh-CN" altLang="en-US" sz="2400" dirty="0">
                  <a:solidFill>
                    <a:srgbClr val="FFFFFF"/>
                  </a:solidFill>
                  <a:latin typeface="Arial" panose="020B0604020202020204" pitchFamily="34" charset="0"/>
                </a:endParaRPr>
              </a:p>
            </p:txBody>
          </p:sp>
          <p:grpSp>
            <p:nvGrpSpPr>
              <p:cNvPr id="23572" name="组合 70"/>
              <p:cNvGrpSpPr/>
              <p:nvPr/>
            </p:nvGrpSpPr>
            <p:grpSpPr>
              <a:xfrm>
                <a:off x="2570295" y="4004754"/>
                <a:ext cx="1428079" cy="1428079"/>
                <a:chOff x="2965248" y="4797909"/>
                <a:chExt cx="1428079" cy="1428079"/>
              </a:xfrm>
            </p:grpSpPr>
            <p:cxnSp>
              <p:nvCxnSpPr>
                <p:cNvPr id="23573" name="直接连接符 71"/>
                <p:cNvCxnSpPr/>
                <p:nvPr/>
              </p:nvCxnSpPr>
              <p:spPr>
                <a:xfrm>
                  <a:off x="2965248" y="5511949"/>
                  <a:ext cx="1428079" cy="0"/>
                </a:xfrm>
                <a:prstGeom prst="line">
                  <a:avLst/>
                </a:prstGeom>
                <a:ln w="6350" cap="flat" cmpd="sng">
                  <a:solidFill>
                    <a:srgbClr val="70AD47"/>
                  </a:solidFill>
                  <a:prstDash val="dash"/>
                  <a:miter/>
                  <a:headEnd type="none" w="med" len="med"/>
                  <a:tailEnd type="none" w="med" len="med"/>
                </a:ln>
              </p:spPr>
            </p:cxnSp>
            <p:cxnSp>
              <p:nvCxnSpPr>
                <p:cNvPr id="23574" name="直接连接符 72"/>
                <p:cNvCxnSpPr/>
                <p:nvPr/>
              </p:nvCxnSpPr>
              <p:spPr>
                <a:xfrm>
                  <a:off x="3679287" y="4797909"/>
                  <a:ext cx="0" cy="1428079"/>
                </a:xfrm>
                <a:prstGeom prst="line">
                  <a:avLst/>
                </a:prstGeom>
                <a:ln w="6350" cap="flat" cmpd="sng">
                  <a:solidFill>
                    <a:srgbClr val="70AD47"/>
                  </a:solidFill>
                  <a:prstDash val="dash"/>
                  <a:miter/>
                  <a:headEnd type="none" w="med" len="med"/>
                  <a:tailEnd type="none" w="med" len="med"/>
                </a:ln>
              </p:spPr>
            </p:cxnSp>
          </p:grpSp>
        </p:grpSp>
      </p:grpSp>
      <p:sp>
        <p:nvSpPr>
          <p:cNvPr id="34" name="矩形 33"/>
          <p:cNvSpPr/>
          <p:nvPr/>
        </p:nvSpPr>
        <p:spPr>
          <a:xfrm>
            <a:off x="714375" y="2674938"/>
            <a:ext cx="1658938" cy="1862137"/>
          </a:xfrm>
          <a:prstGeom prst="rect">
            <a:avLst/>
          </a:prstGeom>
          <a:noFill/>
          <a:ln w="9525">
            <a:noFill/>
          </a:ln>
        </p:spPr>
        <p:txBody>
          <a:bodyPr wrap="none">
            <a:spAutoFit/>
          </a:bodyPr>
          <a:p>
            <a:pPr algn="ctr"/>
            <a:r>
              <a:rPr lang="zh-CN" altLang="en-US" sz="11500" b="1" dirty="0">
                <a:solidFill>
                  <a:srgbClr val="FF0000"/>
                </a:solidFill>
                <a:latin typeface="微软雅黑" panose="020B0503020204020204" pitchFamily="34" charset="-122"/>
              </a:rPr>
              <a:t>鲜</a:t>
            </a:r>
            <a:endParaRPr lang="zh-CN" altLang="en-US" sz="11500" b="1" dirty="0">
              <a:solidFill>
                <a:srgbClr val="FF0000"/>
              </a:solidFill>
              <a:latin typeface="微软雅黑" panose="020B0503020204020204" pitchFamily="34" charset="-122"/>
            </a:endParaRPr>
          </a:p>
        </p:txBody>
      </p:sp>
      <p:sp>
        <p:nvSpPr>
          <p:cNvPr id="36" name="矩形 35"/>
          <p:cNvSpPr/>
          <p:nvPr/>
        </p:nvSpPr>
        <p:spPr>
          <a:xfrm>
            <a:off x="2794000" y="2898775"/>
            <a:ext cx="2093913" cy="461963"/>
          </a:xfrm>
          <a:prstGeom prst="rect">
            <a:avLst/>
          </a:prstGeom>
          <a:noFill/>
          <a:ln w="9525">
            <a:noFill/>
          </a:ln>
        </p:spPr>
        <p:txBody>
          <a:bodyPr>
            <a:spAutoFit/>
          </a:bodyPr>
          <a:p>
            <a:r>
              <a:rPr lang="en-US" altLang="zh-CN" sz="2400">
                <a:solidFill>
                  <a:srgbClr val="FF0000"/>
                </a:solidFill>
                <a:latin typeface="微软雅黑" panose="020B0503020204020204" pitchFamily="34" charset="-122"/>
              </a:rPr>
              <a:t>xi</a:t>
            </a:r>
            <a:r>
              <a:rPr lang="en-US" altLang="zh-CN" sz="2400" b="1">
                <a:solidFill>
                  <a:srgbClr val="FF0000"/>
                </a:solidFill>
                <a:latin typeface="宋体" panose="02010600030101010101" pitchFamily="2" charset="-122"/>
              </a:rPr>
              <a:t>ā</a:t>
            </a:r>
            <a:r>
              <a:rPr lang="en-US" altLang="zh-CN" sz="2400">
                <a:solidFill>
                  <a:srgbClr val="FF0000"/>
                </a:solidFill>
                <a:latin typeface="微软雅黑" panose="020B0503020204020204" pitchFamily="34" charset="-122"/>
              </a:rPr>
              <a:t>n</a:t>
            </a:r>
            <a:r>
              <a:rPr lang="en-US" altLang="zh-CN" sz="2400" b="1">
                <a:latin typeface="微软雅黑" panose="020B0503020204020204" pitchFamily="34" charset="-122"/>
              </a:rPr>
              <a:t> </a:t>
            </a:r>
            <a:r>
              <a:rPr lang="zh-CN" altLang="en-US" sz="2400" b="1" dirty="0">
                <a:latin typeface="微软雅黑" panose="020B0503020204020204" pitchFamily="34" charset="-122"/>
              </a:rPr>
              <a:t>新鲜</a:t>
            </a:r>
            <a:endParaRPr lang="zh-CN" altLang="en-US" sz="2400" b="1" dirty="0">
              <a:latin typeface="微软雅黑" panose="020B0503020204020204" pitchFamily="34" charset="-122"/>
            </a:endParaRPr>
          </a:p>
        </p:txBody>
      </p:sp>
      <p:sp>
        <p:nvSpPr>
          <p:cNvPr id="23577" name="AutoShape 4" descr="http://img4.imgtn.bdimg.com/it/u=1310101428,132089764&amp;fm=26&amp;gp=0.jpg"/>
          <p:cNvSpPr>
            <a:spLocks noChangeAspect="1"/>
          </p:cNvSpPr>
          <p:nvPr/>
        </p:nvSpPr>
        <p:spPr>
          <a:xfrm>
            <a:off x="155575" y="-192087"/>
            <a:ext cx="304800" cy="406400"/>
          </a:xfrm>
          <a:prstGeom prst="rect">
            <a:avLst/>
          </a:prstGeom>
          <a:noFill/>
          <a:ln w="9525">
            <a:noFill/>
          </a:ln>
        </p:spPr>
        <p:txBody>
          <a:bodyPr/>
          <a:p>
            <a:endParaRPr lang="zh-CN" altLang="en-US" dirty="0">
              <a:latin typeface="Arial" panose="020B0604020202020204" pitchFamily="34" charset="0"/>
            </a:endParaRPr>
          </a:p>
        </p:txBody>
      </p:sp>
      <p:sp>
        <p:nvSpPr>
          <p:cNvPr id="37" name="矩形 36"/>
          <p:cNvSpPr/>
          <p:nvPr/>
        </p:nvSpPr>
        <p:spPr>
          <a:xfrm>
            <a:off x="2717800" y="4257675"/>
            <a:ext cx="1616075" cy="523875"/>
          </a:xfrm>
          <a:prstGeom prst="rect">
            <a:avLst/>
          </a:prstGeom>
          <a:noFill/>
          <a:ln w="9525">
            <a:noFill/>
          </a:ln>
        </p:spPr>
        <p:txBody>
          <a:bodyPr wrap="none">
            <a:spAutoFit/>
          </a:bodyPr>
          <a:p>
            <a:r>
              <a:rPr lang="en-US" altLang="zh-CN" sz="2800" b="1" err="1">
                <a:solidFill>
                  <a:srgbClr val="FF0000"/>
                </a:solidFill>
                <a:latin typeface="宋体" panose="02010600030101010101" pitchFamily="2" charset="-122"/>
                <a:ea typeface="宋体" panose="02010600030101010101" pitchFamily="2" charset="-122"/>
              </a:rPr>
              <a:t>xiǎn</a:t>
            </a:r>
            <a:r>
              <a:rPr lang="en-US" altLang="zh-CN" sz="2400" b="1">
                <a:solidFill>
                  <a:srgbClr val="FF0000"/>
                </a:solidFill>
                <a:latin typeface="微软雅黑" panose="020B0503020204020204" pitchFamily="34" charset="-122"/>
              </a:rPr>
              <a:t> </a:t>
            </a:r>
            <a:r>
              <a:rPr lang="zh-CN" altLang="en-US" sz="2400" b="1" dirty="0">
                <a:latin typeface="微软雅黑" panose="020B0503020204020204" pitchFamily="34" charset="-122"/>
              </a:rPr>
              <a:t>困难</a:t>
            </a:r>
            <a:endParaRPr lang="zh-CN" altLang="en-US" sz="2400" b="1" dirty="0">
              <a:latin typeface="微软雅黑" panose="020B0503020204020204" pitchFamily="34" charset="-122"/>
            </a:endParaRPr>
          </a:p>
        </p:txBody>
      </p:sp>
      <p:sp>
        <p:nvSpPr>
          <p:cNvPr id="38" name="TextBox 37"/>
          <p:cNvSpPr txBox="1"/>
          <p:nvPr/>
        </p:nvSpPr>
        <p:spPr>
          <a:xfrm>
            <a:off x="5372100" y="2378075"/>
            <a:ext cx="3384550" cy="2308225"/>
          </a:xfrm>
          <a:prstGeom prst="rect">
            <a:avLst/>
          </a:prstGeom>
          <a:noFill/>
          <a:ln w="9525">
            <a:noFill/>
          </a:ln>
        </p:spPr>
        <p:txBody>
          <a:bodyPr>
            <a:spAutoFit/>
          </a:bodyPr>
          <a:p>
            <a:pPr algn="just">
              <a:lnSpc>
                <a:spcPct val="150000"/>
              </a:lnSpc>
            </a:pPr>
            <a:r>
              <a:rPr lang="zh-CN" altLang="en-US" sz="2400" b="1" dirty="0">
                <a:latin typeface="黑体" panose="02010609060101010101" pitchFamily="49" charset="-122"/>
                <a:ea typeface="黑体" panose="02010609060101010101" pitchFamily="49" charset="-122"/>
              </a:rPr>
              <a:t>例：苹果里隐藏着五角星，向来鲜（</a:t>
            </a:r>
            <a:r>
              <a:rPr lang="en-US" altLang="zh-CN" sz="2800" b="1" err="1">
                <a:solidFill>
                  <a:srgbClr val="FF0000"/>
                </a:solidFill>
                <a:latin typeface="黑体" panose="02010609060101010101" pitchFamily="49" charset="-122"/>
                <a:ea typeface="黑体" panose="02010609060101010101" pitchFamily="49" charset="-122"/>
              </a:rPr>
              <a:t>xiǎ</a:t>
            </a:r>
            <a:r>
              <a:rPr lang="en-US" altLang="zh-CN" sz="2800" err="1">
                <a:solidFill>
                  <a:srgbClr val="FF0000"/>
                </a:solidFill>
                <a:latin typeface="微软雅黑" panose="020B0503020204020204" pitchFamily="34" charset="-122"/>
                <a:sym typeface="微软雅黑" panose="020B0503020204020204" pitchFamily="34" charset="-122"/>
              </a:rPr>
              <a:t>n</a:t>
            </a:r>
            <a:r>
              <a:rPr lang="zh-CN" altLang="en-US" sz="2400" b="1" dirty="0">
                <a:latin typeface="微软雅黑" panose="020B0503020204020204" pitchFamily="34" charset="-122"/>
                <a:sym typeface="微软雅黑" panose="020B0503020204020204" pitchFamily="34" charset="-122"/>
              </a:rPr>
              <a:t>）</a:t>
            </a:r>
            <a:r>
              <a:rPr lang="zh-CN" altLang="en-US" sz="2000" b="1" dirty="0">
                <a:latin typeface="微软雅黑" panose="020B0503020204020204" pitchFamily="34" charset="-122"/>
                <a:sym typeface="微软雅黑" panose="020B0503020204020204" pitchFamily="34" charset="-122"/>
              </a:rPr>
              <a:t>为人知，让人听了很新鲜（</a:t>
            </a:r>
            <a:r>
              <a:rPr lang="en-US" altLang="zh-CN" sz="2000" b="1" err="1">
                <a:solidFill>
                  <a:srgbClr val="FF0000"/>
                </a:solidFill>
                <a:latin typeface="微软雅黑" panose="020B0503020204020204" pitchFamily="34" charset="-122"/>
                <a:sym typeface="微软雅黑" panose="020B0503020204020204" pitchFamily="34" charset="-122"/>
              </a:rPr>
              <a:t>xi</a:t>
            </a:r>
            <a:r>
              <a:rPr lang="en-US" altLang="zh-CN" sz="2400" b="1" err="1">
                <a:solidFill>
                  <a:srgbClr val="FF0000"/>
                </a:solidFill>
                <a:latin typeface="宋体" panose="02010600030101010101" pitchFamily="2" charset="-122"/>
                <a:ea typeface="宋体" panose="02010600030101010101" pitchFamily="2" charset="-122"/>
                <a:sym typeface="微软雅黑" panose="020B0503020204020204" pitchFamily="34" charset="-122"/>
              </a:rPr>
              <a:t>ān</a:t>
            </a:r>
            <a:r>
              <a:rPr lang="zh-CN" altLang="en-US" sz="2000" b="1" dirty="0">
                <a:latin typeface="微软雅黑" panose="020B0503020204020204" pitchFamily="34" charset="-122"/>
                <a:sym typeface="微软雅黑" panose="020B0503020204020204" pitchFamily="34" charset="-122"/>
              </a:rPr>
              <a:t>）</a:t>
            </a:r>
            <a:endParaRPr lang="zh-CN" altLang="en-US" sz="2000" b="1" dirty="0">
              <a:latin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linds(horizontal)">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linds(horizontal)">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Picture 2" descr="F:\PPT上课课件\框4.png"/>
          <p:cNvPicPr>
            <a:picLocks noChangeAspect="1"/>
          </p:cNvPicPr>
          <p:nvPr/>
        </p:nvPicPr>
        <p:blipFill>
          <a:blip r:embed="rId1"/>
          <a:stretch>
            <a:fillRect/>
          </a:stretch>
        </p:blipFill>
        <p:spPr>
          <a:xfrm>
            <a:off x="3043238" y="279400"/>
            <a:ext cx="3024187" cy="1247775"/>
          </a:xfrm>
          <a:prstGeom prst="rect">
            <a:avLst/>
          </a:prstGeom>
          <a:noFill/>
          <a:ln w="9525">
            <a:noFill/>
          </a:ln>
        </p:spPr>
      </p:pic>
      <p:pic>
        <p:nvPicPr>
          <p:cNvPr id="24578" name="Picture 3" descr="F:\PPT上课课件\荡秋千.png"/>
          <p:cNvPicPr>
            <a:picLocks noChangeAspect="1"/>
          </p:cNvPicPr>
          <p:nvPr/>
        </p:nvPicPr>
        <p:blipFill>
          <a:blip r:embed="rId2"/>
          <a:stretch>
            <a:fillRect/>
          </a:stretch>
        </p:blipFill>
        <p:spPr>
          <a:xfrm>
            <a:off x="4843463" y="-200025"/>
            <a:ext cx="1347787" cy="1535113"/>
          </a:xfrm>
          <a:prstGeom prst="rect">
            <a:avLst/>
          </a:prstGeom>
          <a:noFill/>
          <a:ln w="9525">
            <a:noFill/>
          </a:ln>
        </p:spPr>
      </p:pic>
      <p:sp>
        <p:nvSpPr>
          <p:cNvPr id="24579" name="矩形 3"/>
          <p:cNvSpPr/>
          <p:nvPr/>
        </p:nvSpPr>
        <p:spPr>
          <a:xfrm>
            <a:off x="3563938" y="646113"/>
            <a:ext cx="1416050" cy="460375"/>
          </a:xfrm>
          <a:prstGeom prst="rect">
            <a:avLst/>
          </a:prstGeom>
          <a:noFill/>
          <a:ln w="9525">
            <a:noFill/>
          </a:ln>
        </p:spPr>
        <p:txBody>
          <a:bodyPr wrap="none">
            <a:spAutoFit/>
          </a:bodyPr>
          <a:p>
            <a:r>
              <a:rPr lang="zh-CN" altLang="en-US" sz="2400" b="1" dirty="0">
                <a:latin typeface="微软雅黑" panose="020B0503020204020204" pitchFamily="34" charset="-122"/>
              </a:rPr>
              <a:t>词语解释</a:t>
            </a:r>
            <a:endParaRPr lang="zh-CN" altLang="en-US" sz="2400" b="1" dirty="0">
              <a:latin typeface="微软雅黑" panose="020B0503020204020204" pitchFamily="34" charset="-122"/>
            </a:endParaRPr>
          </a:p>
        </p:txBody>
      </p:sp>
      <p:sp>
        <p:nvSpPr>
          <p:cNvPr id="11" name="矩形 10"/>
          <p:cNvSpPr/>
          <p:nvPr/>
        </p:nvSpPr>
        <p:spPr>
          <a:xfrm>
            <a:off x="1044575" y="1527175"/>
            <a:ext cx="2170113" cy="431800"/>
          </a:xfrm>
          <a:prstGeom prst="rect">
            <a:avLst/>
          </a:prstGeom>
          <a:noFill/>
          <a:ln w="9525">
            <a:noFill/>
          </a:ln>
        </p:spPr>
        <p:txBody>
          <a:bodyPr wrap="none">
            <a:spAutoFit/>
          </a:bodyPr>
          <a:p>
            <a:pPr algn="ctr"/>
            <a:r>
              <a:rPr lang="zh-CN" altLang="en-US" sz="2200" b="1" dirty="0">
                <a:latin typeface="楷体" panose="02010609060101010101" pitchFamily="49" charset="-122"/>
                <a:ea typeface="楷体" panose="02010609060101010101" pitchFamily="49" charset="-122"/>
              </a:rPr>
              <a:t>骑马奔跑；奔驰</a:t>
            </a:r>
            <a:endParaRPr lang="zh-CN" altLang="en-US" sz="2200" b="1" dirty="0">
              <a:latin typeface="楷体" panose="02010609060101010101" pitchFamily="49" charset="-122"/>
              <a:ea typeface="楷体" panose="02010609060101010101" pitchFamily="49" charset="-122"/>
            </a:endParaRPr>
          </a:p>
        </p:txBody>
      </p:sp>
      <p:sp>
        <p:nvSpPr>
          <p:cNvPr id="24581" name="矩形 18"/>
          <p:cNvSpPr/>
          <p:nvPr/>
        </p:nvSpPr>
        <p:spPr>
          <a:xfrm>
            <a:off x="312738" y="1400175"/>
            <a:ext cx="1649412" cy="1009650"/>
          </a:xfrm>
          <a:prstGeom prst="rect">
            <a:avLst/>
          </a:prstGeom>
          <a:noFill/>
          <a:ln w="9525">
            <a:noFill/>
          </a:ln>
        </p:spPr>
        <p:txBody>
          <a:bodyPr>
            <a:spAutoFit/>
          </a:bodyPr>
          <a:p>
            <a:pPr>
              <a:lnSpc>
                <a:spcPct val="150000"/>
              </a:lnSpc>
            </a:pPr>
            <a:r>
              <a:rPr lang="zh-CN" altLang="en-US" sz="2000" b="1" dirty="0">
                <a:solidFill>
                  <a:srgbClr val="FF0000"/>
                </a:solidFill>
                <a:latin typeface="微软雅黑" panose="020B0503020204020204" pitchFamily="34" charset="-122"/>
              </a:rPr>
              <a:t>驰骋</a:t>
            </a:r>
            <a:r>
              <a:rPr lang="zh-CN" altLang="en-US" b="1" dirty="0">
                <a:solidFill>
                  <a:srgbClr val="FF0000"/>
                </a:solidFill>
                <a:latin typeface="微软雅黑" panose="020B0503020204020204" pitchFamily="34" charset="-122"/>
              </a:rPr>
              <a:t>：</a:t>
            </a:r>
            <a:endParaRPr lang="en-US" altLang="zh-CN" b="1">
              <a:latin typeface="微软雅黑" panose="020B0503020204020204" pitchFamily="34" charset="-122"/>
            </a:endParaRPr>
          </a:p>
          <a:p>
            <a:pPr>
              <a:lnSpc>
                <a:spcPct val="165000"/>
              </a:lnSpc>
            </a:pPr>
            <a:endParaRPr lang="en-US" altLang="zh-CN" b="1">
              <a:latin typeface="微软雅黑" panose="020B0503020204020204" pitchFamily="34" charset="-122"/>
            </a:endParaRPr>
          </a:p>
        </p:txBody>
      </p:sp>
      <p:sp>
        <p:nvSpPr>
          <p:cNvPr id="24582" name="矩形 4"/>
          <p:cNvSpPr/>
          <p:nvPr/>
        </p:nvSpPr>
        <p:spPr>
          <a:xfrm>
            <a:off x="312738" y="2025650"/>
            <a:ext cx="935037" cy="1011238"/>
          </a:xfrm>
          <a:prstGeom prst="rect">
            <a:avLst/>
          </a:prstGeom>
          <a:noFill/>
          <a:ln w="9525">
            <a:noFill/>
          </a:ln>
        </p:spPr>
        <p:txBody>
          <a:bodyPr>
            <a:spAutoFit/>
          </a:bodyPr>
          <a:p>
            <a:pPr>
              <a:lnSpc>
                <a:spcPct val="150000"/>
              </a:lnSpc>
            </a:pPr>
            <a:r>
              <a:rPr lang="zh-CN" altLang="en-US" sz="2000" b="1" dirty="0">
                <a:solidFill>
                  <a:srgbClr val="FF0000"/>
                </a:solidFill>
                <a:latin typeface="微软雅黑" panose="020B0503020204020204" pitchFamily="34" charset="-122"/>
              </a:rPr>
              <a:t>尴尬</a:t>
            </a:r>
            <a:r>
              <a:rPr lang="zh-CN" altLang="en-US" b="1" dirty="0">
                <a:solidFill>
                  <a:srgbClr val="FF0000"/>
                </a:solidFill>
                <a:latin typeface="微软雅黑" panose="020B0503020204020204" pitchFamily="34" charset="-122"/>
              </a:rPr>
              <a:t>：</a:t>
            </a:r>
            <a:endParaRPr lang="en-US" altLang="zh-CN" b="1">
              <a:latin typeface="微软雅黑" panose="020B0503020204020204" pitchFamily="34" charset="-122"/>
            </a:endParaRPr>
          </a:p>
          <a:p>
            <a:pPr>
              <a:lnSpc>
                <a:spcPct val="165000"/>
              </a:lnSpc>
            </a:pPr>
            <a:endParaRPr lang="zh-CN" altLang="en-US" b="1" dirty="0">
              <a:solidFill>
                <a:srgbClr val="FF0000"/>
              </a:solidFill>
              <a:latin typeface="微软雅黑" panose="020B0503020204020204" pitchFamily="34" charset="-122"/>
            </a:endParaRPr>
          </a:p>
        </p:txBody>
      </p:sp>
      <p:sp>
        <p:nvSpPr>
          <p:cNvPr id="6" name="矩形 5"/>
          <p:cNvSpPr/>
          <p:nvPr/>
        </p:nvSpPr>
        <p:spPr>
          <a:xfrm>
            <a:off x="971550" y="2214563"/>
            <a:ext cx="2738438" cy="430212"/>
          </a:xfrm>
          <a:prstGeom prst="rect">
            <a:avLst/>
          </a:prstGeom>
          <a:noFill/>
          <a:ln w="9525">
            <a:noFill/>
          </a:ln>
        </p:spPr>
        <p:txBody>
          <a:bodyPr wrap="none">
            <a:spAutoFit/>
          </a:bodyPr>
          <a:p>
            <a:pPr algn="ctr"/>
            <a:r>
              <a:rPr lang="zh-CN" altLang="en-US" sz="2200" b="1" dirty="0">
                <a:latin typeface="楷体" panose="02010609060101010101" pitchFamily="49" charset="-122"/>
                <a:ea typeface="楷体" panose="02010609060101010101" pitchFamily="49" charset="-122"/>
              </a:rPr>
              <a:t>处境困难，不好处理</a:t>
            </a:r>
            <a:endParaRPr lang="zh-CN" altLang="en-US" sz="2200" b="1" dirty="0">
              <a:latin typeface="楷体" panose="02010609060101010101" pitchFamily="49" charset="-122"/>
              <a:ea typeface="楷体" panose="02010609060101010101" pitchFamily="49" charset="-122"/>
            </a:endParaRPr>
          </a:p>
        </p:txBody>
      </p:sp>
      <p:sp>
        <p:nvSpPr>
          <p:cNvPr id="24584" name="矩形 6"/>
          <p:cNvSpPr/>
          <p:nvPr/>
        </p:nvSpPr>
        <p:spPr>
          <a:xfrm>
            <a:off x="312738" y="2662238"/>
            <a:ext cx="935037" cy="1009650"/>
          </a:xfrm>
          <a:prstGeom prst="rect">
            <a:avLst/>
          </a:prstGeom>
          <a:noFill/>
          <a:ln w="9525">
            <a:noFill/>
          </a:ln>
        </p:spPr>
        <p:txBody>
          <a:bodyPr>
            <a:spAutoFit/>
          </a:bodyPr>
          <a:p>
            <a:pPr>
              <a:lnSpc>
                <a:spcPct val="150000"/>
              </a:lnSpc>
            </a:pPr>
            <a:r>
              <a:rPr lang="zh-CN" altLang="en-US" sz="2000" b="1" dirty="0">
                <a:solidFill>
                  <a:srgbClr val="FF0000"/>
                </a:solidFill>
                <a:latin typeface="微软雅黑" panose="020B0503020204020204" pitchFamily="34" charset="-122"/>
              </a:rPr>
              <a:t>彻底</a:t>
            </a:r>
            <a:r>
              <a:rPr lang="zh-CN" altLang="en-US" b="1" dirty="0">
                <a:solidFill>
                  <a:srgbClr val="FF0000"/>
                </a:solidFill>
                <a:latin typeface="微软雅黑" panose="020B0503020204020204" pitchFamily="34" charset="-122"/>
              </a:rPr>
              <a:t>：</a:t>
            </a:r>
            <a:endParaRPr lang="en-US" altLang="zh-CN" b="1">
              <a:latin typeface="微软雅黑" panose="020B0503020204020204" pitchFamily="34" charset="-122"/>
            </a:endParaRPr>
          </a:p>
          <a:p>
            <a:pPr>
              <a:lnSpc>
                <a:spcPct val="165000"/>
              </a:lnSpc>
            </a:pPr>
            <a:endParaRPr lang="en-US" altLang="zh-CN" b="1">
              <a:latin typeface="微软雅黑" panose="020B0503020204020204" pitchFamily="34" charset="-122"/>
            </a:endParaRPr>
          </a:p>
        </p:txBody>
      </p:sp>
      <p:sp>
        <p:nvSpPr>
          <p:cNvPr id="8" name="矩形 7"/>
          <p:cNvSpPr/>
          <p:nvPr/>
        </p:nvSpPr>
        <p:spPr>
          <a:xfrm>
            <a:off x="971550" y="2840038"/>
            <a:ext cx="2171700" cy="431800"/>
          </a:xfrm>
          <a:prstGeom prst="rect">
            <a:avLst/>
          </a:prstGeom>
          <a:noFill/>
          <a:ln w="9525">
            <a:noFill/>
          </a:ln>
        </p:spPr>
        <p:txBody>
          <a:bodyPr wrap="none">
            <a:spAutoFit/>
          </a:bodyPr>
          <a:p>
            <a:pPr algn="ctr"/>
            <a:r>
              <a:rPr lang="zh-CN" altLang="en-US" sz="2200" b="1" dirty="0">
                <a:latin typeface="楷体" panose="02010609060101010101" pitchFamily="49" charset="-122"/>
                <a:ea typeface="楷体" panose="02010609060101010101" pitchFamily="49" charset="-122"/>
              </a:rPr>
              <a:t>全面的，充分的</a:t>
            </a:r>
            <a:endParaRPr lang="zh-CN" altLang="en-US" sz="2200" b="1" dirty="0">
              <a:latin typeface="楷体" panose="02010609060101010101" pitchFamily="49" charset="-122"/>
              <a:ea typeface="楷体" panose="02010609060101010101" pitchFamily="49" charset="-122"/>
            </a:endParaRPr>
          </a:p>
        </p:txBody>
      </p:sp>
      <p:sp>
        <p:nvSpPr>
          <p:cNvPr id="24586" name="矩形 9"/>
          <p:cNvSpPr/>
          <p:nvPr/>
        </p:nvSpPr>
        <p:spPr>
          <a:xfrm>
            <a:off x="312738" y="3309938"/>
            <a:ext cx="935037" cy="1011237"/>
          </a:xfrm>
          <a:prstGeom prst="rect">
            <a:avLst/>
          </a:prstGeom>
          <a:noFill/>
          <a:ln w="9525">
            <a:noFill/>
          </a:ln>
        </p:spPr>
        <p:txBody>
          <a:bodyPr>
            <a:spAutoFit/>
          </a:bodyPr>
          <a:p>
            <a:pPr>
              <a:lnSpc>
                <a:spcPct val="150000"/>
              </a:lnSpc>
            </a:pPr>
            <a:r>
              <a:rPr lang="zh-CN" altLang="en-US" b="1" dirty="0">
                <a:solidFill>
                  <a:srgbClr val="FF0000"/>
                </a:solidFill>
                <a:latin typeface="微软雅黑" panose="020B0503020204020204" pitchFamily="34" charset="-122"/>
              </a:rPr>
              <a:t>虚</a:t>
            </a:r>
            <a:r>
              <a:rPr lang="zh-CN" altLang="en-US" sz="2000" b="1" dirty="0">
                <a:solidFill>
                  <a:srgbClr val="FF0000"/>
                </a:solidFill>
                <a:latin typeface="微软雅黑" panose="020B0503020204020204" pitchFamily="34" charset="-122"/>
              </a:rPr>
              <a:t>拟</a:t>
            </a:r>
            <a:r>
              <a:rPr lang="zh-CN" altLang="en-US" b="1" dirty="0">
                <a:solidFill>
                  <a:srgbClr val="FF0000"/>
                </a:solidFill>
                <a:latin typeface="微软雅黑" panose="020B0503020204020204" pitchFamily="34" charset="-122"/>
              </a:rPr>
              <a:t>：</a:t>
            </a:r>
            <a:endParaRPr lang="en-US" altLang="zh-CN" b="1">
              <a:latin typeface="微软雅黑" panose="020B0503020204020204" pitchFamily="34" charset="-122"/>
            </a:endParaRPr>
          </a:p>
          <a:p>
            <a:pPr>
              <a:lnSpc>
                <a:spcPct val="165000"/>
              </a:lnSpc>
            </a:pPr>
            <a:endParaRPr lang="zh-CN" altLang="en-US" b="1" dirty="0">
              <a:solidFill>
                <a:srgbClr val="FF0000"/>
              </a:solidFill>
              <a:latin typeface="微软雅黑" panose="020B0503020204020204" pitchFamily="34" charset="-122"/>
            </a:endParaRPr>
          </a:p>
        </p:txBody>
      </p:sp>
      <p:sp>
        <p:nvSpPr>
          <p:cNvPr id="24587" name="矩形 11"/>
          <p:cNvSpPr/>
          <p:nvPr/>
        </p:nvSpPr>
        <p:spPr>
          <a:xfrm>
            <a:off x="312738" y="4103688"/>
            <a:ext cx="1878012" cy="1011237"/>
          </a:xfrm>
          <a:prstGeom prst="rect">
            <a:avLst/>
          </a:prstGeom>
          <a:noFill/>
          <a:ln w="9525">
            <a:noFill/>
          </a:ln>
        </p:spPr>
        <p:txBody>
          <a:bodyPr>
            <a:spAutoFit/>
          </a:bodyPr>
          <a:p>
            <a:pPr>
              <a:lnSpc>
                <a:spcPct val="150000"/>
              </a:lnSpc>
            </a:pPr>
            <a:r>
              <a:rPr lang="zh-CN" altLang="en-US" sz="2000" b="1" dirty="0">
                <a:solidFill>
                  <a:srgbClr val="FF0000"/>
                </a:solidFill>
                <a:latin typeface="微软雅黑" panose="020B0503020204020204" pitchFamily="34" charset="-122"/>
              </a:rPr>
              <a:t>无穷无尽</a:t>
            </a:r>
            <a:r>
              <a:rPr lang="zh-CN" altLang="en-US" b="1" dirty="0">
                <a:solidFill>
                  <a:srgbClr val="FF0000"/>
                </a:solidFill>
                <a:latin typeface="微软雅黑" panose="020B0503020204020204" pitchFamily="34" charset="-122"/>
              </a:rPr>
              <a:t>：</a:t>
            </a:r>
            <a:endParaRPr lang="en-US" altLang="zh-CN" b="1">
              <a:latin typeface="微软雅黑" panose="020B0503020204020204" pitchFamily="34" charset="-122"/>
            </a:endParaRPr>
          </a:p>
          <a:p>
            <a:pPr>
              <a:lnSpc>
                <a:spcPct val="165000"/>
              </a:lnSpc>
            </a:pPr>
            <a:endParaRPr lang="zh-CN" altLang="en-US" b="1" dirty="0">
              <a:solidFill>
                <a:srgbClr val="FF0000"/>
              </a:solidFill>
              <a:latin typeface="微软雅黑" panose="020B0503020204020204" pitchFamily="34" charset="-122"/>
            </a:endParaRPr>
          </a:p>
        </p:txBody>
      </p:sp>
      <p:sp>
        <p:nvSpPr>
          <p:cNvPr id="24588" name="矩形 12"/>
          <p:cNvSpPr/>
          <p:nvPr/>
        </p:nvSpPr>
        <p:spPr>
          <a:xfrm>
            <a:off x="311150" y="4848225"/>
            <a:ext cx="1879600" cy="1011238"/>
          </a:xfrm>
          <a:prstGeom prst="rect">
            <a:avLst/>
          </a:prstGeom>
          <a:noFill/>
          <a:ln w="9525">
            <a:noFill/>
          </a:ln>
        </p:spPr>
        <p:txBody>
          <a:bodyPr>
            <a:spAutoFit/>
          </a:bodyPr>
          <a:p>
            <a:pPr>
              <a:lnSpc>
                <a:spcPct val="150000"/>
              </a:lnSpc>
            </a:pPr>
            <a:r>
              <a:rPr lang="zh-CN" altLang="en-US" sz="2000" b="1" dirty="0">
                <a:solidFill>
                  <a:srgbClr val="FF0000"/>
                </a:solidFill>
                <a:latin typeface="微软雅黑" panose="020B0503020204020204" pitchFamily="34" charset="-122"/>
              </a:rPr>
              <a:t>约定俗成</a:t>
            </a:r>
            <a:r>
              <a:rPr lang="zh-CN" altLang="en-US" b="1" dirty="0">
                <a:solidFill>
                  <a:srgbClr val="FF0000"/>
                </a:solidFill>
                <a:latin typeface="微软雅黑" panose="020B0503020204020204" pitchFamily="34" charset="-122"/>
              </a:rPr>
              <a:t>：</a:t>
            </a:r>
            <a:endParaRPr lang="en-US" altLang="zh-CN" b="1">
              <a:latin typeface="微软雅黑" panose="020B0503020204020204" pitchFamily="34" charset="-122"/>
            </a:endParaRPr>
          </a:p>
          <a:p>
            <a:pPr>
              <a:lnSpc>
                <a:spcPct val="165000"/>
              </a:lnSpc>
            </a:pPr>
            <a:endParaRPr lang="en-US" altLang="zh-CN" b="1">
              <a:latin typeface="微软雅黑" panose="020B0503020204020204" pitchFamily="34" charset="-122"/>
            </a:endParaRPr>
          </a:p>
        </p:txBody>
      </p:sp>
      <p:sp>
        <p:nvSpPr>
          <p:cNvPr id="15" name="矩形 14"/>
          <p:cNvSpPr/>
          <p:nvPr/>
        </p:nvSpPr>
        <p:spPr>
          <a:xfrm>
            <a:off x="919163" y="3429000"/>
            <a:ext cx="4156075" cy="430213"/>
          </a:xfrm>
          <a:prstGeom prst="rect">
            <a:avLst/>
          </a:prstGeom>
          <a:noFill/>
          <a:ln w="9525">
            <a:noFill/>
          </a:ln>
        </p:spPr>
        <p:txBody>
          <a:bodyPr wrap="none">
            <a:spAutoFit/>
          </a:bodyPr>
          <a:p>
            <a:pPr algn="ctr"/>
            <a:r>
              <a:rPr lang="zh-CN" altLang="en-US" sz="2200" b="1" dirty="0">
                <a:latin typeface="楷体" panose="02010609060101010101" pitchFamily="49" charset="-122"/>
                <a:ea typeface="楷体" panose="02010609060101010101" pitchFamily="49" charset="-122"/>
              </a:rPr>
              <a:t>不符合或者是不一定符合的事实</a:t>
            </a:r>
            <a:endParaRPr lang="zh-CN" altLang="en-US" sz="2200" b="1" dirty="0">
              <a:latin typeface="楷体" panose="02010609060101010101" pitchFamily="49" charset="-122"/>
              <a:ea typeface="楷体" panose="02010609060101010101" pitchFamily="49" charset="-122"/>
            </a:endParaRPr>
          </a:p>
        </p:txBody>
      </p:sp>
      <p:sp>
        <p:nvSpPr>
          <p:cNvPr id="16" name="矩形 15"/>
          <p:cNvSpPr/>
          <p:nvPr/>
        </p:nvSpPr>
        <p:spPr>
          <a:xfrm>
            <a:off x="1403350" y="4197350"/>
            <a:ext cx="2738438" cy="430213"/>
          </a:xfrm>
          <a:prstGeom prst="rect">
            <a:avLst/>
          </a:prstGeom>
          <a:noFill/>
          <a:ln w="9525">
            <a:noFill/>
          </a:ln>
        </p:spPr>
        <p:txBody>
          <a:bodyPr wrap="none">
            <a:spAutoFit/>
          </a:bodyPr>
          <a:p>
            <a:pPr algn="ctr"/>
            <a:r>
              <a:rPr lang="zh-CN" altLang="en-US" sz="2200" b="1" dirty="0">
                <a:latin typeface="楷体" panose="02010609060101010101" pitchFamily="49" charset="-122"/>
                <a:ea typeface="楷体" panose="02010609060101010101" pitchFamily="49" charset="-122"/>
              </a:rPr>
              <a:t>没有止境，没有限度</a:t>
            </a:r>
            <a:endParaRPr lang="zh-CN" altLang="en-US" sz="2200" b="1" dirty="0">
              <a:latin typeface="楷体" panose="02010609060101010101" pitchFamily="49" charset="-122"/>
              <a:ea typeface="楷体" panose="02010609060101010101" pitchFamily="49" charset="-122"/>
            </a:endParaRPr>
          </a:p>
        </p:txBody>
      </p:sp>
      <p:sp>
        <p:nvSpPr>
          <p:cNvPr id="17" name="矩形 16"/>
          <p:cNvSpPr/>
          <p:nvPr/>
        </p:nvSpPr>
        <p:spPr>
          <a:xfrm>
            <a:off x="1403350" y="4965700"/>
            <a:ext cx="7112000" cy="768350"/>
          </a:xfrm>
          <a:prstGeom prst="rect">
            <a:avLst/>
          </a:prstGeom>
          <a:noFill/>
          <a:ln w="9525">
            <a:noFill/>
          </a:ln>
        </p:spPr>
        <p:txBody>
          <a:bodyPr>
            <a:spAutoFit/>
          </a:bodyPr>
          <a:p>
            <a:r>
              <a:rPr lang="zh-CN" altLang="en-US" sz="2200" b="1" dirty="0">
                <a:latin typeface="楷体" panose="02010609060101010101" pitchFamily="49" charset="-122"/>
                <a:ea typeface="楷体" panose="02010609060101010101" pitchFamily="49" charset="-122"/>
              </a:rPr>
              <a:t>指某种事物的名称或社会习惯是由人们经过长期实践而认定或形成的</a:t>
            </a:r>
            <a:endParaRPr lang="zh-CN" altLang="en-US" sz="2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8"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2" descr="F:\PPT上课课件\框4.png"/>
          <p:cNvPicPr>
            <a:picLocks noChangeAspect="1"/>
          </p:cNvPicPr>
          <p:nvPr/>
        </p:nvPicPr>
        <p:blipFill>
          <a:blip r:embed="rId1"/>
          <a:stretch>
            <a:fillRect/>
          </a:stretch>
        </p:blipFill>
        <p:spPr>
          <a:xfrm>
            <a:off x="3043238" y="469900"/>
            <a:ext cx="3024187" cy="1249363"/>
          </a:xfrm>
          <a:prstGeom prst="rect">
            <a:avLst/>
          </a:prstGeom>
          <a:noFill/>
          <a:ln w="9525">
            <a:noFill/>
          </a:ln>
        </p:spPr>
      </p:pic>
      <p:pic>
        <p:nvPicPr>
          <p:cNvPr id="25602" name="Picture 3" descr="F:\PPT上课课件\荡秋千.png"/>
          <p:cNvPicPr>
            <a:picLocks noChangeAspect="1"/>
          </p:cNvPicPr>
          <p:nvPr/>
        </p:nvPicPr>
        <p:blipFill>
          <a:blip r:embed="rId2"/>
          <a:stretch>
            <a:fillRect/>
          </a:stretch>
        </p:blipFill>
        <p:spPr>
          <a:xfrm>
            <a:off x="4843463" y="-9525"/>
            <a:ext cx="1347787" cy="1536700"/>
          </a:xfrm>
          <a:prstGeom prst="rect">
            <a:avLst/>
          </a:prstGeom>
          <a:noFill/>
          <a:ln w="9525">
            <a:noFill/>
          </a:ln>
        </p:spPr>
      </p:pic>
      <p:sp>
        <p:nvSpPr>
          <p:cNvPr id="25603" name="矩形 3"/>
          <p:cNvSpPr/>
          <p:nvPr/>
        </p:nvSpPr>
        <p:spPr>
          <a:xfrm>
            <a:off x="3419475" y="836613"/>
            <a:ext cx="1724025" cy="461962"/>
          </a:xfrm>
          <a:prstGeom prst="rect">
            <a:avLst/>
          </a:prstGeom>
          <a:noFill/>
          <a:ln w="9525">
            <a:noFill/>
          </a:ln>
        </p:spPr>
        <p:txBody>
          <a:bodyPr wrap="none">
            <a:spAutoFit/>
          </a:bodyPr>
          <a:p>
            <a:r>
              <a:rPr lang="zh-CN" altLang="en-US" sz="2400" b="1" dirty="0">
                <a:latin typeface="微软雅黑" panose="020B0503020204020204" pitchFamily="34" charset="-122"/>
              </a:rPr>
              <a:t>词语对对碰</a:t>
            </a:r>
            <a:endParaRPr lang="zh-CN" altLang="en-US" sz="2400" b="1" dirty="0">
              <a:latin typeface="微软雅黑" panose="020B0503020204020204" pitchFamily="34" charset="-122"/>
            </a:endParaRPr>
          </a:p>
        </p:txBody>
      </p:sp>
      <p:graphicFrame>
        <p:nvGraphicFramePr>
          <p:cNvPr id="5" name="表格 4"/>
          <p:cNvGraphicFramePr>
            <a:graphicFrameLocks noGrp="1"/>
          </p:cNvGraphicFramePr>
          <p:nvPr/>
        </p:nvGraphicFramePr>
        <p:xfrm>
          <a:off x="460375" y="2276475"/>
          <a:ext cx="3479800" cy="3360738"/>
        </p:xfrm>
        <a:graphic>
          <a:graphicData uri="http://schemas.openxmlformats.org/drawingml/2006/table">
            <a:tbl>
              <a:tblPr firstRow="1" bandRow="1">
                <a:tableStyleId>{5940675A-B579-460E-94D1-54222C63F5DA}</a:tableStyleId>
              </a:tblPr>
              <a:tblGrid>
                <a:gridCol w="3480048"/>
              </a:tblGrid>
              <a:tr h="3360373">
                <a:tc>
                  <a:txBody>
                    <a:bodyPr/>
                    <a:lstStyle/>
                    <a:p>
                      <a:endParaRPr lang="zh-CN" altLang="en-US" sz="1800" dirty="0"/>
                    </a:p>
                  </a:txBody>
                  <a:tcPr marT="60960" marB="60960"/>
                </a:tc>
              </a:tr>
            </a:tbl>
          </a:graphicData>
        </a:graphic>
      </p:graphicFrame>
      <p:graphicFrame>
        <p:nvGraphicFramePr>
          <p:cNvPr id="7" name="表格 6"/>
          <p:cNvGraphicFramePr>
            <a:graphicFrameLocks noGrp="1"/>
          </p:cNvGraphicFramePr>
          <p:nvPr/>
        </p:nvGraphicFramePr>
        <p:xfrm>
          <a:off x="5076825" y="2276475"/>
          <a:ext cx="3479800" cy="3360738"/>
        </p:xfrm>
        <a:graphic>
          <a:graphicData uri="http://schemas.openxmlformats.org/drawingml/2006/table">
            <a:tbl>
              <a:tblPr firstRow="1" bandRow="1">
                <a:tableStyleId>{5940675A-B579-460E-94D1-54222C63F5DA}</a:tableStyleId>
              </a:tblPr>
              <a:tblGrid>
                <a:gridCol w="3480048"/>
              </a:tblGrid>
              <a:tr h="3360373">
                <a:tc>
                  <a:txBody>
                    <a:bodyPr/>
                    <a:lstStyle/>
                    <a:p>
                      <a:endParaRPr lang="zh-CN" altLang="en-US" sz="1800" dirty="0"/>
                    </a:p>
                  </a:txBody>
                  <a:tcPr marT="60960" marB="60960"/>
                </a:tc>
              </a:tr>
            </a:tbl>
          </a:graphicData>
        </a:graphic>
      </p:graphicFrame>
      <p:sp>
        <p:nvSpPr>
          <p:cNvPr id="25616" name="矩形 8"/>
          <p:cNvSpPr/>
          <p:nvPr/>
        </p:nvSpPr>
        <p:spPr>
          <a:xfrm>
            <a:off x="1598613" y="2552700"/>
            <a:ext cx="877887" cy="369888"/>
          </a:xfrm>
          <a:prstGeom prst="rect">
            <a:avLst/>
          </a:prstGeom>
          <a:noFill/>
          <a:ln w="9525">
            <a:noFill/>
          </a:ln>
        </p:spPr>
        <p:txBody>
          <a:bodyPr wrap="none">
            <a:spAutoFit/>
          </a:bodyPr>
          <a:p>
            <a:pPr algn="just"/>
            <a:r>
              <a:rPr lang="zh-CN" altLang="en-US" b="1" dirty="0">
                <a:solidFill>
                  <a:srgbClr val="FF0000"/>
                </a:solidFill>
                <a:latin typeface="微软雅黑" panose="020B0503020204020204" pitchFamily="34" charset="-122"/>
              </a:rPr>
              <a:t>近义词</a:t>
            </a:r>
            <a:endParaRPr lang="zh-CN" altLang="en-US" b="1" dirty="0">
              <a:solidFill>
                <a:srgbClr val="FF0000"/>
              </a:solidFill>
              <a:latin typeface="微软雅黑" panose="020B0503020204020204" pitchFamily="34" charset="-122"/>
            </a:endParaRPr>
          </a:p>
        </p:txBody>
      </p:sp>
      <p:sp>
        <p:nvSpPr>
          <p:cNvPr id="25617" name="矩形 9"/>
          <p:cNvSpPr/>
          <p:nvPr/>
        </p:nvSpPr>
        <p:spPr>
          <a:xfrm>
            <a:off x="6516688" y="2373313"/>
            <a:ext cx="876300" cy="368300"/>
          </a:xfrm>
          <a:prstGeom prst="rect">
            <a:avLst/>
          </a:prstGeom>
          <a:noFill/>
          <a:ln w="9525">
            <a:noFill/>
          </a:ln>
        </p:spPr>
        <p:txBody>
          <a:bodyPr wrap="none">
            <a:spAutoFit/>
          </a:bodyPr>
          <a:p>
            <a:pPr algn="just"/>
            <a:r>
              <a:rPr lang="zh-CN" altLang="en-US" b="1" dirty="0">
                <a:solidFill>
                  <a:srgbClr val="FF0000"/>
                </a:solidFill>
                <a:latin typeface="微软雅黑" panose="020B0503020204020204" pitchFamily="34" charset="-122"/>
              </a:rPr>
              <a:t>反义词</a:t>
            </a:r>
            <a:endParaRPr lang="zh-CN" altLang="en-US" b="1" dirty="0">
              <a:solidFill>
                <a:srgbClr val="FF0000"/>
              </a:solidFill>
              <a:latin typeface="微软雅黑" panose="020B0503020204020204" pitchFamily="34" charset="-122"/>
            </a:endParaRPr>
          </a:p>
        </p:txBody>
      </p:sp>
      <p:sp>
        <p:nvSpPr>
          <p:cNvPr id="12" name="矩形 11"/>
          <p:cNvSpPr/>
          <p:nvPr/>
        </p:nvSpPr>
        <p:spPr>
          <a:xfrm>
            <a:off x="395288" y="3051175"/>
            <a:ext cx="3592512" cy="1939925"/>
          </a:xfrm>
          <a:prstGeom prst="rect">
            <a:avLst/>
          </a:prstGeom>
          <a:noFill/>
          <a:ln w="9525">
            <a:noFill/>
          </a:ln>
        </p:spPr>
        <p:txBody>
          <a:bodyPr>
            <a:spAutoFit/>
          </a:bodyPr>
          <a:p>
            <a:pPr algn="ctr">
              <a:lnSpc>
                <a:spcPct val="200000"/>
              </a:lnSpc>
            </a:pPr>
            <a:r>
              <a:rPr lang="zh-CN" altLang="en-US" sz="2000" b="1" dirty="0">
                <a:latin typeface="黑体" panose="02010609060101010101" pitchFamily="49" charset="-122"/>
                <a:ea typeface="黑体" panose="02010609060101010101" pitchFamily="49" charset="-122"/>
              </a:rPr>
              <a:t>继承</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传承  尴尬</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难堪</a:t>
            </a:r>
            <a:endParaRPr lang="en-US" altLang="zh-CN" sz="2000" b="1">
              <a:latin typeface="黑体" panose="02010609060101010101" pitchFamily="49" charset="-122"/>
              <a:ea typeface="黑体" panose="02010609060101010101" pitchFamily="49" charset="-122"/>
            </a:endParaRPr>
          </a:p>
          <a:p>
            <a:pPr algn="ctr">
              <a:lnSpc>
                <a:spcPct val="200000"/>
              </a:lnSpc>
            </a:pPr>
            <a:r>
              <a:rPr lang="zh-CN" altLang="en-US" sz="2000" b="1" dirty="0">
                <a:latin typeface="黑体" panose="02010609060101010101" pitchFamily="49" charset="-122"/>
                <a:ea typeface="黑体" panose="02010609060101010101" pitchFamily="49" charset="-122"/>
              </a:rPr>
              <a:t>装饰</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修饰  奇特</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特殊</a:t>
            </a:r>
            <a:endParaRPr lang="zh-CN" altLang="en-US" sz="2000" b="1" dirty="0">
              <a:latin typeface="黑体" panose="02010609060101010101" pitchFamily="49" charset="-122"/>
              <a:ea typeface="黑体" panose="02010609060101010101" pitchFamily="49" charset="-122"/>
            </a:endParaRPr>
          </a:p>
          <a:p>
            <a:pPr algn="ctr">
              <a:lnSpc>
                <a:spcPct val="200000"/>
              </a:lnSpc>
            </a:pPr>
            <a:r>
              <a:rPr lang="zh-CN" altLang="en-US" sz="2000" b="1" dirty="0">
                <a:latin typeface="黑体" panose="02010609060101010101" pitchFamily="49" charset="-122"/>
                <a:ea typeface="黑体" panose="02010609060101010101" pitchFamily="49" charset="-122"/>
              </a:rPr>
              <a:t>唯恐</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害怕  凸显</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彰显</a:t>
            </a:r>
            <a:endParaRPr lang="zh-CN" altLang="en-US" sz="2000" b="1" dirty="0">
              <a:latin typeface="黑体" panose="02010609060101010101" pitchFamily="49" charset="-122"/>
              <a:ea typeface="黑体" panose="02010609060101010101" pitchFamily="49" charset="-122"/>
            </a:endParaRPr>
          </a:p>
        </p:txBody>
      </p:sp>
      <p:sp>
        <p:nvSpPr>
          <p:cNvPr id="13" name="矩形 12"/>
          <p:cNvSpPr/>
          <p:nvPr/>
        </p:nvSpPr>
        <p:spPr>
          <a:xfrm>
            <a:off x="5011738" y="3054350"/>
            <a:ext cx="3592512" cy="1939925"/>
          </a:xfrm>
          <a:prstGeom prst="rect">
            <a:avLst/>
          </a:prstGeom>
          <a:noFill/>
          <a:ln w="9525">
            <a:noFill/>
          </a:ln>
        </p:spPr>
        <p:txBody>
          <a:bodyPr>
            <a:spAutoFit/>
          </a:bodyPr>
          <a:p>
            <a:pPr algn="ctr">
              <a:lnSpc>
                <a:spcPct val="200000"/>
              </a:lnSpc>
            </a:pPr>
            <a:r>
              <a:rPr lang="zh-CN" altLang="en-US" sz="2000" b="1" dirty="0">
                <a:latin typeface="黑体" panose="02010609060101010101" pitchFamily="49" charset="-122"/>
                <a:ea typeface="黑体" panose="02010609060101010101" pitchFamily="49" charset="-122"/>
              </a:rPr>
              <a:t>优美</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丑陋  自由</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拘束</a:t>
            </a:r>
            <a:endParaRPr lang="en-US" altLang="zh-CN" sz="2000" b="1">
              <a:latin typeface="黑体" panose="02010609060101010101" pitchFamily="49" charset="-122"/>
              <a:ea typeface="黑体" panose="02010609060101010101" pitchFamily="49" charset="-122"/>
            </a:endParaRPr>
          </a:p>
          <a:p>
            <a:pPr algn="ctr">
              <a:lnSpc>
                <a:spcPct val="200000"/>
              </a:lnSpc>
            </a:pPr>
            <a:r>
              <a:rPr lang="zh-CN" altLang="en-US" sz="2000" b="1" dirty="0">
                <a:latin typeface="黑体" panose="02010609060101010101" pitchFamily="49" charset="-122"/>
                <a:ea typeface="黑体" panose="02010609060101010101" pitchFamily="49" charset="-122"/>
              </a:rPr>
              <a:t>高扬</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低垂  紧张</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放松</a:t>
            </a:r>
            <a:endParaRPr lang="zh-CN" altLang="en-US" sz="2000" b="1" dirty="0">
              <a:latin typeface="黑体" panose="02010609060101010101" pitchFamily="49" charset="-122"/>
              <a:ea typeface="黑体" panose="02010609060101010101" pitchFamily="49" charset="-122"/>
            </a:endParaRPr>
          </a:p>
          <a:p>
            <a:pPr algn="ctr">
              <a:lnSpc>
                <a:spcPct val="200000"/>
              </a:lnSpc>
            </a:pPr>
            <a:r>
              <a:rPr lang="zh-CN" altLang="en-US" sz="2000" b="1" dirty="0">
                <a:latin typeface="黑体" panose="02010609060101010101" pitchFamily="49" charset="-122"/>
                <a:ea typeface="黑体" panose="02010609060101010101" pitchFamily="49" charset="-122"/>
              </a:rPr>
              <a:t>戛然而止</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滔滔不绝</a:t>
            </a:r>
            <a:endParaRPr lang="zh-CN" altLang="en-US" sz="2000" b="1" dirty="0">
              <a:latin typeface="黑体" panose="02010609060101010101" pitchFamily="49" charset="-122"/>
              <a:ea typeface="黑体" panose="02010609060101010101" pitchFamily="49" charset="-122"/>
            </a:endParaRPr>
          </a:p>
        </p:txBody>
      </p:sp>
      <p:pic>
        <p:nvPicPr>
          <p:cNvPr id="14" name="图片 13"/>
          <p:cNvPicPr>
            <a:picLocks noChangeAspect="1"/>
          </p:cNvPicPr>
          <p:nvPr/>
        </p:nvPicPr>
        <p:blipFill>
          <a:blip r:embed="rId3" cstate="email"/>
          <a:stretch>
            <a:fillRect/>
          </a:stretch>
        </p:blipFill>
        <p:spPr>
          <a:xfrm>
            <a:off x="4041780" y="3140968"/>
            <a:ext cx="962267" cy="1692491"/>
          </a:xfrm>
          <a:prstGeom prst="rect">
            <a:avLst/>
          </a:prstGeom>
          <a:scene3d>
            <a:camera prst="orthographicFront">
              <a:rot lat="0" lon="180000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Picture 4" descr="F:\PPT上课课件\标1.jpg"/>
          <p:cNvPicPr>
            <a:picLocks noChangeAspect="1"/>
          </p:cNvPicPr>
          <p:nvPr/>
        </p:nvPicPr>
        <p:blipFill>
          <a:blip r:embed="rId1"/>
          <a:stretch>
            <a:fillRect/>
          </a:stretch>
        </p:blipFill>
        <p:spPr>
          <a:xfrm>
            <a:off x="107950" y="168275"/>
            <a:ext cx="1871663" cy="835025"/>
          </a:xfrm>
          <a:prstGeom prst="rect">
            <a:avLst/>
          </a:prstGeom>
          <a:noFill/>
          <a:ln w="9525">
            <a:noFill/>
          </a:ln>
        </p:spPr>
      </p:pic>
      <p:sp>
        <p:nvSpPr>
          <p:cNvPr id="7" name="矩形 6"/>
          <p:cNvSpPr/>
          <p:nvPr/>
        </p:nvSpPr>
        <p:spPr>
          <a:xfrm>
            <a:off x="488950" y="357188"/>
            <a:ext cx="1363663" cy="400050"/>
          </a:xfrm>
          <a:prstGeom prst="rect">
            <a:avLst/>
          </a:prstGeom>
        </p:spPr>
        <p:txBody>
          <a:bodyPr wrap="none">
            <a:spAutoFit/>
          </a:bodyPr>
          <a:lstStyle/>
          <a:p>
            <a:pPr algn="ctr" fontAlgn="auto"/>
            <a:r>
              <a:rPr lang="zh-CN" altLang="en-US" sz="2000" b="1" strike="noStrike" spc="300" noProof="1" dirty="0" smtClean="0">
                <a:latin typeface="微软雅黑" panose="020B0503020204020204" pitchFamily="34" charset="-122"/>
                <a:ea typeface="微软雅黑" panose="020B0503020204020204" pitchFamily="34" charset="-122"/>
                <a:cs typeface="+mn-cs"/>
              </a:rPr>
              <a:t>课前导入</a:t>
            </a:r>
            <a:endParaRPr lang="zh-CN" altLang="en-US" sz="2000" b="1" strike="noStrike" spc="300" noProof="1" dirty="0">
              <a:latin typeface="微软雅黑" panose="020B0503020204020204" pitchFamily="34" charset="-122"/>
              <a:ea typeface="微软雅黑" panose="020B0503020204020204" pitchFamily="34" charset="-122"/>
            </a:endParaRPr>
          </a:p>
        </p:txBody>
      </p:sp>
      <p:pic>
        <p:nvPicPr>
          <p:cNvPr id="2" name="图片 1" descr="31Y58PIC7Hdj3ieH57fan_PIC2018"/>
          <p:cNvPicPr>
            <a:picLocks noChangeAspect="1"/>
          </p:cNvPicPr>
          <p:nvPr/>
        </p:nvPicPr>
        <p:blipFill>
          <a:blip r:embed="rId2"/>
          <a:stretch>
            <a:fillRect/>
          </a:stretch>
        </p:blipFill>
        <p:spPr>
          <a:xfrm>
            <a:off x="107950" y="1171575"/>
            <a:ext cx="987425" cy="1316038"/>
          </a:xfrm>
          <a:prstGeom prst="rect">
            <a:avLst/>
          </a:prstGeom>
          <a:noFill/>
          <a:ln w="9525">
            <a:noFill/>
          </a:ln>
        </p:spPr>
      </p:pic>
      <p:sp>
        <p:nvSpPr>
          <p:cNvPr id="3" name="矩形 2"/>
          <p:cNvSpPr/>
          <p:nvPr/>
        </p:nvSpPr>
        <p:spPr>
          <a:xfrm>
            <a:off x="1004888" y="890588"/>
            <a:ext cx="6875462" cy="1200150"/>
          </a:xfrm>
          <a:prstGeom prst="rect">
            <a:avLst/>
          </a:prstGeom>
          <a:noFill/>
          <a:ln w="9525">
            <a:noFill/>
          </a:ln>
        </p:spPr>
        <p:txBody>
          <a:bodyPr>
            <a:spAutoFit/>
          </a:bodyPr>
          <a:p>
            <a:pPr>
              <a:lnSpc>
                <a:spcPct val="150000"/>
              </a:lnSpc>
            </a:pPr>
            <a:r>
              <a:rPr lang="zh-CN" altLang="en-US" sz="2400" b="1" dirty="0">
                <a:solidFill>
                  <a:srgbClr val="000000"/>
                </a:solidFill>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在课前，大家已经搜集了一些关于京剧的知识，你了解到了哪些？</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4" name="矩形 3"/>
          <p:cNvSpPr/>
          <p:nvPr/>
        </p:nvSpPr>
        <p:spPr>
          <a:xfrm>
            <a:off x="819150" y="2700338"/>
            <a:ext cx="7112000" cy="1938337"/>
          </a:xfrm>
          <a:prstGeom prst="rect">
            <a:avLst/>
          </a:prstGeom>
          <a:solidFill>
            <a:schemeClr val="accent2"/>
          </a:solidFill>
          <a:ln w="9525">
            <a:noFill/>
          </a:ln>
        </p:spPr>
        <p:txBody>
          <a:bodyPr>
            <a:spAutoFit/>
          </a:bodyPr>
          <a:p>
            <a:pPr marL="228600" indent="-228600">
              <a:lnSpc>
                <a:spcPct val="150000"/>
              </a:lnSpc>
              <a:spcBef>
                <a:spcPts val="1000"/>
              </a:spcBef>
            </a:pPr>
            <a:r>
              <a:rPr lang="zh-CN" altLang="en-US" b="1" dirty="0">
                <a:solidFill>
                  <a:srgbClr val="000000"/>
                </a:solidFill>
                <a:latin typeface="黑体" panose="02010609060101010101" pitchFamily="49" charset="-122"/>
                <a:ea typeface="黑体" panose="02010609060101010101" pitchFamily="49" charset="-122"/>
              </a:rPr>
              <a:t>  </a:t>
            </a:r>
            <a:r>
              <a:rPr lang="zh-CN" altLang="en-US" sz="2000" b="1" dirty="0">
                <a:solidFill>
                  <a:srgbClr val="000000"/>
                </a:solidFill>
                <a:latin typeface="黑体" panose="02010609060101010101" pitchFamily="49" charset="-122"/>
                <a:ea typeface="黑体" panose="02010609060101010101" pitchFamily="49" charset="-122"/>
              </a:rPr>
              <a:t>  </a:t>
            </a:r>
            <a:r>
              <a:rPr lang="zh-CN" altLang="en-US" sz="2000" b="1" dirty="0">
                <a:solidFill>
                  <a:schemeClr val="bg2"/>
                </a:solidFill>
                <a:latin typeface="楷体" panose="02010609060101010101" pitchFamily="49" charset="-122"/>
                <a:ea typeface="楷体" panose="02010609060101010101" pitchFamily="49" charset="-122"/>
              </a:rPr>
              <a:t>京剧是流传全国的一种戏曲。在国外，它往往代表着中国的戏曲艺术，所以又被称为“国剧”。因为京剧的唱腔主要有“二黄”和“西皮”，所以从前人们也叫它“二黄”、“皮黄”。用胡琴和锣鼓等伴奏，被视为中国国粹。</a:t>
            </a:r>
            <a:endParaRPr lang="zh-CN" altLang="en-US" sz="2000" b="1" dirty="0">
              <a:solidFill>
                <a:schemeClr val="bg2"/>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六角星 7"/>
          <p:cNvSpPr/>
          <p:nvPr/>
        </p:nvSpPr>
        <p:spPr>
          <a:xfrm>
            <a:off x="1031875" y="1485900"/>
            <a:ext cx="328613" cy="517525"/>
          </a:xfrm>
          <a:prstGeom prst="star6">
            <a:avLst/>
          </a:prstGeom>
          <a:solidFill>
            <a:srgbClr val="FFFF00"/>
          </a:solidFill>
          <a:ln>
            <a:solidFill>
              <a:srgbClr val="FFFF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auto"/>
            <a:endParaRPr lang="zh-CN" altLang="en-US" strike="noStrike" noProof="1"/>
          </a:p>
        </p:txBody>
      </p:sp>
      <p:sp>
        <p:nvSpPr>
          <p:cNvPr id="5" name="流程图: 决策 4"/>
          <p:cNvSpPr/>
          <p:nvPr/>
        </p:nvSpPr>
        <p:spPr>
          <a:xfrm>
            <a:off x="3332163" y="441325"/>
            <a:ext cx="993775" cy="1184275"/>
          </a:xfrm>
          <a:prstGeom prst="flowChartDecisi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auto"/>
            <a:r>
              <a:rPr lang="zh-CN" altLang="en-US" sz="4400" strike="noStrike" noProof="1" dirty="0" smtClean="0">
                <a:solidFill>
                  <a:schemeClr val="bg2"/>
                </a:solidFill>
                <a:latin typeface="黑体" panose="02010609060101010101" pitchFamily="49" charset="-122"/>
                <a:ea typeface="黑体" panose="02010609060101010101" pitchFamily="49" charset="-122"/>
              </a:rPr>
              <a:t>想</a:t>
            </a:r>
            <a:endParaRPr lang="zh-CN" altLang="en-US" sz="4400" strike="noStrike" noProof="1" dirty="0" smtClean="0">
              <a:solidFill>
                <a:schemeClr val="bg2"/>
              </a:solidFill>
              <a:latin typeface="黑体" panose="02010609060101010101" pitchFamily="49" charset="-122"/>
              <a:ea typeface="黑体" panose="02010609060101010101" pitchFamily="49" charset="-122"/>
            </a:endParaRPr>
          </a:p>
        </p:txBody>
      </p:sp>
      <p:sp>
        <p:nvSpPr>
          <p:cNvPr id="14" name="流程图: 决策 13"/>
          <p:cNvSpPr/>
          <p:nvPr/>
        </p:nvSpPr>
        <p:spPr>
          <a:xfrm>
            <a:off x="4325938" y="460375"/>
            <a:ext cx="993775" cy="1182688"/>
          </a:xfrm>
          <a:prstGeom prst="flowChartDecisio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auto"/>
            <a:r>
              <a:rPr lang="zh-CN" altLang="en-US" sz="4400" b="1" strike="noStrike" noProof="1" dirty="0" smtClean="0">
                <a:solidFill>
                  <a:schemeClr val="bg2"/>
                </a:solidFill>
                <a:latin typeface="黑体" panose="02010609060101010101" pitchFamily="49" charset="-122"/>
                <a:ea typeface="黑体" panose="02010609060101010101" pitchFamily="49" charset="-122"/>
              </a:rPr>
              <a:t>一</a:t>
            </a:r>
            <a:endParaRPr lang="zh-CN" altLang="en-US" sz="4400" b="1" strike="noStrike" noProof="1" dirty="0" smtClean="0">
              <a:solidFill>
                <a:schemeClr val="bg2"/>
              </a:solidFill>
              <a:latin typeface="黑体" panose="02010609060101010101" pitchFamily="49" charset="-122"/>
              <a:ea typeface="黑体" panose="02010609060101010101" pitchFamily="49" charset="-122"/>
            </a:endParaRPr>
          </a:p>
        </p:txBody>
      </p:sp>
      <p:sp>
        <p:nvSpPr>
          <p:cNvPr id="15" name="流程图: 决策 14"/>
          <p:cNvSpPr/>
          <p:nvPr/>
        </p:nvSpPr>
        <p:spPr>
          <a:xfrm>
            <a:off x="5286375" y="468313"/>
            <a:ext cx="993775" cy="1184275"/>
          </a:xfrm>
          <a:prstGeom prst="flowChartDecisi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auto"/>
            <a:r>
              <a:rPr lang="zh-CN" altLang="en-US" sz="4400" b="1" strike="noStrike" noProof="1" dirty="0" smtClean="0">
                <a:solidFill>
                  <a:schemeClr val="bg2"/>
                </a:solidFill>
                <a:latin typeface="黑体" panose="02010609060101010101" pitchFamily="49" charset="-122"/>
                <a:ea typeface="黑体" panose="02010609060101010101" pitchFamily="49" charset="-122"/>
              </a:rPr>
              <a:t>想</a:t>
            </a:r>
            <a:endParaRPr lang="zh-CN" altLang="en-US" sz="4400" b="1" strike="noStrike" noProof="1" dirty="0" smtClean="0">
              <a:solidFill>
                <a:schemeClr val="bg2"/>
              </a:solidFill>
              <a:latin typeface="黑体" panose="02010609060101010101" pitchFamily="49" charset="-122"/>
              <a:ea typeface="黑体" panose="02010609060101010101" pitchFamily="49" charset="-122"/>
            </a:endParaRPr>
          </a:p>
        </p:txBody>
      </p:sp>
      <p:sp>
        <p:nvSpPr>
          <p:cNvPr id="6" name="文本框 19"/>
          <p:cNvSpPr txBox="1"/>
          <p:nvPr/>
        </p:nvSpPr>
        <p:spPr>
          <a:xfrm>
            <a:off x="714375" y="1735138"/>
            <a:ext cx="7548563" cy="1604962"/>
          </a:xfrm>
          <a:prstGeom prst="rect">
            <a:avLst/>
          </a:prstGeom>
          <a:noFill/>
          <a:ln w="9525" cap="flat" cmpd="sng">
            <a:solidFill>
              <a:schemeClr val="tx1"/>
            </a:solidFill>
            <a:prstDash val="solid"/>
            <a:round/>
            <a:headEnd type="none" w="med" len="med"/>
            <a:tailEnd type="none" w="med" len="med"/>
          </a:ln>
        </p:spPr>
        <p:txBody>
          <a:bodyPr>
            <a:spAutoFit/>
          </a:bodyPr>
          <a:p>
            <a:pPr>
              <a:lnSpc>
                <a:spcPts val="5900"/>
              </a:lnSpc>
            </a:pPr>
            <a:r>
              <a:rPr lang="zh-CN" altLang="en-US" sz="4000" b="1" dirty="0">
                <a:solidFill>
                  <a:srgbClr val="000000"/>
                </a:solidFill>
                <a:latin typeface="楷体" panose="02010609060101010101" pitchFamily="49" charset="-122"/>
                <a:ea typeface="楷体" panose="02010609060101010101" pitchFamily="49" charset="-122"/>
              </a:rPr>
              <a:t>    </a:t>
            </a:r>
            <a:r>
              <a:rPr lang="zh-CN" altLang="en-US" sz="3200" b="1" dirty="0">
                <a:solidFill>
                  <a:srgbClr val="000000"/>
                </a:solidFill>
                <a:latin typeface="黑体" panose="02010609060101010101" pitchFamily="49" charset="-122"/>
                <a:ea typeface="黑体" panose="02010609060101010101" pitchFamily="49" charset="-122"/>
              </a:rPr>
              <a:t>同学们，请</a:t>
            </a:r>
            <a:r>
              <a:rPr lang="zh-CN" altLang="en-US" sz="3200" b="1">
                <a:solidFill>
                  <a:srgbClr val="000000"/>
                </a:solidFill>
                <a:latin typeface="黑体" panose="02010609060101010101" pitchFamily="49" charset="-122"/>
                <a:ea typeface="黑体" panose="02010609060101010101" pitchFamily="49" charset="-122"/>
              </a:rPr>
              <a:t>大家认真朗读课文</a:t>
            </a:r>
            <a:r>
              <a:rPr lang="zh-CN" altLang="en-US" sz="3200" b="1">
                <a:latin typeface="Calibri" panose="020F0502020204030204" pitchFamily="34" charset="0"/>
                <a:ea typeface="黑体" panose="02010609060101010101" pitchFamily="49" charset="-122"/>
              </a:rPr>
              <a:t>，</a:t>
            </a:r>
            <a:r>
              <a:rPr lang="zh-CN" altLang="en-US" sz="3200" b="1" dirty="0">
                <a:latin typeface="Calibri" panose="020F0502020204030204" pitchFamily="34" charset="0"/>
                <a:ea typeface="黑体" panose="02010609060101010101" pitchFamily="49" charset="-122"/>
              </a:rPr>
              <a:t>了解课文内容。</a:t>
            </a:r>
            <a:endParaRPr lang="zh-CN" altLang="en-US" sz="3200" b="1" dirty="0">
              <a:solidFill>
                <a:srgbClr val="000000"/>
              </a:solidFill>
              <a:latin typeface="黑体" panose="02010609060101010101" pitchFamily="49" charset="-122"/>
              <a:ea typeface="黑体" panose="02010609060101010101" pitchFamily="49" charset="-122"/>
            </a:endParaRPr>
          </a:p>
        </p:txBody>
      </p:sp>
      <p:sp>
        <p:nvSpPr>
          <p:cNvPr id="17" name="六角星 16"/>
          <p:cNvSpPr/>
          <p:nvPr/>
        </p:nvSpPr>
        <p:spPr>
          <a:xfrm>
            <a:off x="1277938" y="1944688"/>
            <a:ext cx="450850" cy="709613"/>
          </a:xfrm>
          <a:prstGeom prst="star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auto"/>
            <a:endParaRPr lang="zh-CN" altLang="en-US" strike="noStrike" noProof="1"/>
          </a:p>
        </p:txBody>
      </p:sp>
      <p:grpSp>
        <p:nvGrpSpPr>
          <p:cNvPr id="9" name="组合 17"/>
          <p:cNvGrpSpPr/>
          <p:nvPr/>
        </p:nvGrpSpPr>
        <p:grpSpPr>
          <a:xfrm>
            <a:off x="314325" y="3948113"/>
            <a:ext cx="8597900" cy="2406650"/>
            <a:chOff x="1173229" y="3863626"/>
            <a:chExt cx="8881284" cy="1803759"/>
          </a:xfrm>
        </p:grpSpPr>
        <p:pic>
          <p:nvPicPr>
            <p:cNvPr id="26632" name="图片 18"/>
            <p:cNvPicPr>
              <a:picLocks noChangeAspect="1"/>
            </p:cNvPicPr>
            <p:nvPr/>
          </p:nvPicPr>
          <p:blipFill>
            <a:blip r:embed="rId1"/>
            <a:stretch>
              <a:fillRect/>
            </a:stretch>
          </p:blipFill>
          <p:spPr>
            <a:xfrm>
              <a:off x="1173229" y="3863626"/>
              <a:ext cx="1367058" cy="1803759"/>
            </a:xfrm>
            <a:prstGeom prst="rect">
              <a:avLst/>
            </a:prstGeom>
            <a:noFill/>
            <a:ln w="9525">
              <a:noFill/>
            </a:ln>
          </p:spPr>
        </p:pic>
        <p:sp>
          <p:nvSpPr>
            <p:cNvPr id="26633" name="文本框 42"/>
            <p:cNvSpPr txBox="1"/>
            <p:nvPr/>
          </p:nvSpPr>
          <p:spPr>
            <a:xfrm>
              <a:off x="2635420" y="4240305"/>
              <a:ext cx="7419093" cy="900109"/>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3600" b="1" dirty="0">
                  <a:solidFill>
                    <a:srgbClr val="FF0000"/>
                  </a:solidFill>
                  <a:latin typeface="黑体" panose="02010609060101010101" pitchFamily="49" charset="-122"/>
                  <a:ea typeface="黑体" panose="02010609060101010101" pitchFamily="49" charset="-122"/>
                </a:rPr>
                <a:t>思考：</a:t>
              </a:r>
              <a:r>
                <a:rPr lang="zh-CN" altLang="zh-CN" sz="3600" b="1" dirty="0">
                  <a:latin typeface="黑体" panose="02010609060101010101" pitchFamily="49" charset="-122"/>
                  <a:ea typeface="黑体" panose="02010609060101010101" pitchFamily="49" charset="-122"/>
                </a:rPr>
                <a:t>课文</a:t>
              </a:r>
              <a:r>
                <a:rPr lang="zh-CN" altLang="en-US" sz="3600" b="1" dirty="0">
                  <a:latin typeface="黑体" panose="02010609060101010101" pitchFamily="49" charset="-122"/>
                  <a:ea typeface="黑体" panose="02010609060101010101" pitchFamily="49" charset="-122"/>
                </a:rPr>
                <a:t>主要讲了讲了哪几个方面的内容？</a:t>
              </a:r>
              <a:endParaRPr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Picture 4" descr="F:\PPT上课课件\标1.jpg"/>
          <p:cNvPicPr>
            <a:picLocks noChangeAspect="1"/>
          </p:cNvPicPr>
          <p:nvPr/>
        </p:nvPicPr>
        <p:blipFill>
          <a:blip r:embed="rId1"/>
          <a:stretch>
            <a:fillRect/>
          </a:stretch>
        </p:blipFill>
        <p:spPr>
          <a:xfrm>
            <a:off x="107950" y="168275"/>
            <a:ext cx="1871663" cy="835025"/>
          </a:xfrm>
          <a:prstGeom prst="rect">
            <a:avLst/>
          </a:prstGeom>
          <a:noFill/>
          <a:ln w="9525">
            <a:noFill/>
          </a:ln>
        </p:spPr>
      </p:pic>
      <p:sp>
        <p:nvSpPr>
          <p:cNvPr id="7" name="矩形 6"/>
          <p:cNvSpPr/>
          <p:nvPr/>
        </p:nvSpPr>
        <p:spPr>
          <a:xfrm>
            <a:off x="561975" y="357188"/>
            <a:ext cx="1217613" cy="400050"/>
          </a:xfrm>
          <a:prstGeom prst="rect">
            <a:avLst/>
          </a:prstGeom>
        </p:spPr>
        <p:txBody>
          <a:bodyPr wrap="none">
            <a:spAutoFit/>
          </a:bodyPr>
          <a:lstStyle/>
          <a:p>
            <a:pPr algn="ctr" fontAlgn="auto"/>
            <a:r>
              <a:rPr lang="zh-CN" altLang="en-US" sz="2000" b="1" strike="noStrike" noProof="1" dirty="0">
                <a:solidFill>
                  <a:schemeClr val="tx1"/>
                </a:solidFill>
                <a:latin typeface="黑体" panose="02010609060101010101" pitchFamily="49" charset="-122"/>
                <a:ea typeface="黑体" panose="02010609060101010101" pitchFamily="49" charset="-122"/>
                <a:cs typeface="+mn-cs"/>
                <a:sym typeface="+mn-ea"/>
              </a:rPr>
              <a:t>主要内容</a:t>
            </a:r>
            <a:endParaRPr lang="zh-CN" altLang="en-US" sz="2000" b="1" strike="noStrike" spc="300" noProof="1" dirty="0">
              <a:latin typeface="微软雅黑" panose="020B0503020204020204" pitchFamily="34" charset="-122"/>
              <a:ea typeface="微软雅黑" panose="020B0503020204020204" pitchFamily="34" charset="-122"/>
            </a:endParaRPr>
          </a:p>
        </p:txBody>
      </p:sp>
      <p:sp>
        <p:nvSpPr>
          <p:cNvPr id="4" name="矩形 3"/>
          <p:cNvSpPr/>
          <p:nvPr/>
        </p:nvSpPr>
        <p:spPr>
          <a:xfrm>
            <a:off x="514350" y="1974850"/>
            <a:ext cx="7969250" cy="1200150"/>
          </a:xfrm>
          <a:prstGeom prst="rect">
            <a:avLst/>
          </a:prstGeom>
          <a:solidFill>
            <a:schemeClr val="bg1"/>
          </a:solidFill>
          <a:ln w="9525">
            <a:noFill/>
          </a:ln>
        </p:spPr>
        <p:txBody>
          <a:bodyPr>
            <a:spAutoFit/>
          </a:bodyPr>
          <a:p>
            <a:pPr>
              <a:lnSpc>
                <a:spcPct val="120000"/>
              </a:lnSpc>
            </a:pPr>
            <a:r>
              <a:rPr lang="zh-CN" altLang="en-US" sz="3200" b="1" dirty="0">
                <a:solidFill>
                  <a:srgbClr val="000000"/>
                </a:solidFill>
                <a:latin typeface="Calibri" panose="020F0502020204030204" pitchFamily="34" charset="0"/>
                <a:ea typeface="黑体" panose="02010609060101010101" pitchFamily="49" charset="-122"/>
              </a:rPr>
              <a:t>        </a:t>
            </a:r>
            <a:r>
              <a:rPr lang="zh-CN" altLang="en-US" sz="2800" b="1" dirty="0">
                <a:solidFill>
                  <a:srgbClr val="000000"/>
                </a:solidFill>
                <a:latin typeface="Calibri" panose="020F0502020204030204" pitchFamily="34" charset="0"/>
                <a:ea typeface="黑体" panose="02010609060101010101" pitchFamily="49" charset="-122"/>
              </a:rPr>
              <a:t>课文主要介绍了我国京剧艺术中的“马鞭”和“亮相”这两种艺术表现形式。</a:t>
            </a:r>
            <a:endParaRPr lang="zh-CN" altLang="en-US" sz="2800" b="1" dirty="0">
              <a:solidFill>
                <a:srgbClr val="000000"/>
              </a:solidFill>
              <a:latin typeface="Calibri" panose="020F0502020204030204" pitchFamily="34" charset="0"/>
              <a:ea typeface="黑体" panose="02010609060101010101" pitchFamily="49" charset="-122"/>
            </a:endParaRPr>
          </a:p>
        </p:txBody>
      </p:sp>
      <p:pic>
        <p:nvPicPr>
          <p:cNvPr id="27652" name="图片 7" descr="58PIC1C58PICixe7Q841etzcM_PIC2018"/>
          <p:cNvPicPr>
            <a:picLocks noChangeAspect="1"/>
          </p:cNvPicPr>
          <p:nvPr/>
        </p:nvPicPr>
        <p:blipFill>
          <a:blip r:embed="rId2"/>
          <a:stretch>
            <a:fillRect/>
          </a:stretch>
        </p:blipFill>
        <p:spPr>
          <a:xfrm>
            <a:off x="7451725" y="4581525"/>
            <a:ext cx="1558925" cy="2076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13" descr="05658PIC5GB154id4K458PICe_PIC2018"/>
          <p:cNvPicPr>
            <a:picLocks noChangeAspect="1"/>
          </p:cNvPicPr>
          <p:nvPr/>
        </p:nvPicPr>
        <p:blipFill>
          <a:blip r:embed="rId1"/>
          <a:stretch>
            <a:fillRect/>
          </a:stretch>
        </p:blipFill>
        <p:spPr>
          <a:xfrm>
            <a:off x="-36512" y="-120650"/>
            <a:ext cx="1463675" cy="1952625"/>
          </a:xfrm>
          <a:prstGeom prst="rect">
            <a:avLst/>
          </a:prstGeom>
          <a:noFill/>
          <a:ln w="9525">
            <a:noFill/>
          </a:ln>
        </p:spPr>
      </p:pic>
      <p:sp>
        <p:nvSpPr>
          <p:cNvPr id="12" name="Text Box 7"/>
          <p:cNvSpPr txBox="1"/>
          <p:nvPr/>
        </p:nvSpPr>
        <p:spPr>
          <a:xfrm>
            <a:off x="669925" y="2886075"/>
            <a:ext cx="5716588" cy="579438"/>
          </a:xfrm>
          <a:prstGeom prst="rect">
            <a:avLst/>
          </a:prstGeom>
          <a:noFill/>
          <a:ln w="9525">
            <a:noFill/>
          </a:ln>
        </p:spPr>
        <p:txBody>
          <a:bodyPr>
            <a:spAutoFit/>
          </a:bodyPr>
          <a:p>
            <a:pPr>
              <a:lnSpc>
                <a:spcPts val="3840"/>
              </a:lnSpc>
              <a:spcBef>
                <a:spcPts val="600"/>
              </a:spcBef>
            </a:pPr>
            <a:r>
              <a:rPr lang="zh-CN" altLang="en-US" sz="2000" b="1" dirty="0">
                <a:solidFill>
                  <a:srgbClr val="FF0000"/>
                </a:solidFill>
                <a:latin typeface="黑体" panose="02010609060101010101" pitchFamily="49" charset="-122"/>
                <a:ea typeface="黑体" panose="02010609060101010101" pitchFamily="49" charset="-122"/>
              </a:rPr>
              <a:t>第</a:t>
            </a:r>
            <a:r>
              <a:rPr lang="en-US" altLang="zh-CN" sz="2000" b="1">
                <a:solidFill>
                  <a:srgbClr val="FF0000"/>
                </a:solidFill>
                <a:latin typeface="黑体" panose="02010609060101010101" pitchFamily="49" charset="-122"/>
                <a:ea typeface="黑体" panose="02010609060101010101" pitchFamily="49" charset="-122"/>
              </a:rPr>
              <a:t>1</a:t>
            </a:r>
            <a:r>
              <a:rPr lang="zh-CN" altLang="en-US" sz="2000" b="1" dirty="0">
                <a:solidFill>
                  <a:srgbClr val="FF0000"/>
                </a:solidFill>
                <a:latin typeface="黑体" panose="02010609060101010101" pitchFamily="49" charset="-122"/>
                <a:ea typeface="黑体" panose="02010609060101010101" pitchFamily="49" charset="-122"/>
              </a:rPr>
              <a:t>段：介绍了京剧中“马鞭”成为道具的妙处。</a:t>
            </a:r>
            <a:endParaRPr lang="zh-CN" altLang="en-US" sz="2000" b="1" dirty="0">
              <a:solidFill>
                <a:srgbClr val="FF0000"/>
              </a:solidFill>
              <a:latin typeface="黑体" panose="02010609060101010101" pitchFamily="49" charset="-122"/>
              <a:ea typeface="黑体" panose="02010609060101010101" pitchFamily="49" charset="-122"/>
            </a:endParaRPr>
          </a:p>
        </p:txBody>
      </p:sp>
      <p:sp>
        <p:nvSpPr>
          <p:cNvPr id="16" name="Text Box 8"/>
          <p:cNvSpPr txBox="1"/>
          <p:nvPr/>
        </p:nvSpPr>
        <p:spPr>
          <a:xfrm>
            <a:off x="1085850" y="3663950"/>
            <a:ext cx="6435725" cy="657225"/>
          </a:xfrm>
          <a:prstGeom prst="rect">
            <a:avLst/>
          </a:prstGeom>
          <a:noFill/>
          <a:ln w="9525">
            <a:noFill/>
          </a:ln>
        </p:spPr>
        <p:txBody>
          <a:bodyPr>
            <a:spAutoFit/>
          </a:bodyPr>
          <a:p>
            <a:pPr>
              <a:lnSpc>
                <a:spcPts val="4400"/>
              </a:lnSpc>
              <a:spcBef>
                <a:spcPts val="600"/>
              </a:spcBef>
            </a:pPr>
            <a:r>
              <a:rPr lang="zh-CN" altLang="en-US" sz="2000" b="1" dirty="0">
                <a:solidFill>
                  <a:srgbClr val="FF0000"/>
                </a:solidFill>
                <a:latin typeface="黑体" panose="02010609060101010101" pitchFamily="49" charset="-122"/>
                <a:ea typeface="黑体" panose="02010609060101010101" pitchFamily="49" charset="-122"/>
              </a:rPr>
              <a:t>第</a:t>
            </a:r>
            <a:r>
              <a:rPr lang="en-US" altLang="zh-CN" sz="2000" b="1">
                <a:solidFill>
                  <a:srgbClr val="FF0000"/>
                </a:solidFill>
                <a:latin typeface="黑体" panose="02010609060101010101" pitchFamily="49" charset="-122"/>
                <a:ea typeface="黑体" panose="02010609060101010101" pitchFamily="49" charset="-122"/>
              </a:rPr>
              <a:t>2</a:t>
            </a:r>
            <a:r>
              <a:rPr lang="zh-CN" altLang="en-US" sz="2000" b="1" dirty="0">
                <a:solidFill>
                  <a:srgbClr val="FF0000"/>
                </a:solidFill>
                <a:latin typeface="黑体" panose="02010609060101010101" pitchFamily="49" charset="-122"/>
                <a:ea typeface="黑体" panose="02010609060101010101" pitchFamily="49" charset="-122"/>
              </a:rPr>
              <a:t>段：举例介绍京剧中的虚拟道具一样可感觉可使用。</a:t>
            </a:r>
            <a:endParaRPr lang="zh-CN" altLang="en-US" sz="2000" b="1" dirty="0">
              <a:solidFill>
                <a:srgbClr val="FF0000"/>
              </a:solidFill>
              <a:latin typeface="黑体" panose="02010609060101010101" pitchFamily="49" charset="-122"/>
              <a:ea typeface="黑体" panose="02010609060101010101" pitchFamily="49" charset="-122"/>
            </a:endParaRPr>
          </a:p>
        </p:txBody>
      </p:sp>
      <p:sp>
        <p:nvSpPr>
          <p:cNvPr id="17" name="Text Box 9"/>
          <p:cNvSpPr txBox="1"/>
          <p:nvPr/>
        </p:nvSpPr>
        <p:spPr>
          <a:xfrm>
            <a:off x="385763" y="1831975"/>
            <a:ext cx="8148637" cy="708025"/>
          </a:xfrm>
          <a:prstGeom prst="rect">
            <a:avLst/>
          </a:prstGeom>
          <a:solidFill>
            <a:srgbClr val="BFBFBF"/>
          </a:solidFill>
          <a:ln w="9525">
            <a:noFill/>
          </a:ln>
        </p:spPr>
        <p:txBody>
          <a:bodyPr>
            <a:spAutoFit/>
          </a:bodyPr>
          <a:p>
            <a:pPr>
              <a:lnSpc>
                <a:spcPts val="4800"/>
              </a:lnSpc>
              <a:spcBef>
                <a:spcPts val="600"/>
              </a:spcBef>
            </a:pPr>
            <a:r>
              <a:rPr lang="zh-CN" altLang="en-US" sz="2000" b="1" dirty="0">
                <a:solidFill>
                  <a:srgbClr val="0000FF"/>
                </a:solidFill>
                <a:latin typeface="黑体" panose="02010609060101010101" pitchFamily="49" charset="-122"/>
                <a:ea typeface="黑体" panose="02010609060101010101" pitchFamily="49" charset="-122"/>
              </a:rPr>
              <a:t>   </a:t>
            </a:r>
            <a:r>
              <a:rPr lang="zh-CN" altLang="en-US" sz="2400" b="1" dirty="0">
                <a:solidFill>
                  <a:srgbClr val="0000FF"/>
                </a:solidFill>
                <a:latin typeface="华文隶书" pitchFamily="2" charset="-122"/>
                <a:ea typeface="华文隶书" pitchFamily="2" charset="-122"/>
              </a:rPr>
              <a:t>默读课文前半部分</a:t>
            </a:r>
            <a:r>
              <a:rPr lang="en-US" altLang="zh-CN" sz="2400" b="1">
                <a:solidFill>
                  <a:srgbClr val="0000FF"/>
                </a:solidFill>
                <a:latin typeface="华文隶书" pitchFamily="2" charset="-122"/>
                <a:ea typeface="华文隶书" pitchFamily="2" charset="-122"/>
              </a:rPr>
              <a:t>《</a:t>
            </a:r>
            <a:r>
              <a:rPr lang="zh-CN" altLang="en-US" sz="2400" b="1" dirty="0">
                <a:solidFill>
                  <a:srgbClr val="0000FF"/>
                </a:solidFill>
                <a:latin typeface="华文隶书" pitchFamily="2" charset="-122"/>
                <a:ea typeface="华文隶书" pitchFamily="2" charset="-122"/>
              </a:rPr>
              <a:t>马鞭</a:t>
            </a:r>
            <a:r>
              <a:rPr lang="en-US" altLang="zh-CN" sz="2400" b="1">
                <a:solidFill>
                  <a:srgbClr val="0000FF"/>
                </a:solidFill>
                <a:latin typeface="华文隶书" pitchFamily="2" charset="-122"/>
                <a:ea typeface="华文隶书" pitchFamily="2" charset="-122"/>
              </a:rPr>
              <a:t>》</a:t>
            </a:r>
            <a:r>
              <a:rPr lang="zh-CN" altLang="en-US" sz="2400" b="1" dirty="0">
                <a:solidFill>
                  <a:srgbClr val="0000FF"/>
                </a:solidFill>
                <a:latin typeface="华文隶书" pitchFamily="2" charset="-122"/>
                <a:ea typeface="华文隶书" pitchFamily="2" charset="-122"/>
              </a:rPr>
              <a:t>，想一想，讲了什么内容？</a:t>
            </a:r>
            <a:endParaRPr lang="zh-CN" altLang="en-US" sz="2400" b="1" dirty="0">
              <a:solidFill>
                <a:srgbClr val="0000FF"/>
              </a:solidFill>
              <a:latin typeface="华文隶书" pitchFamily="2" charset="-122"/>
              <a:ea typeface="华文隶书" pitchFamily="2" charset="-122"/>
            </a:endParaRPr>
          </a:p>
        </p:txBody>
      </p:sp>
      <p:sp>
        <p:nvSpPr>
          <p:cNvPr id="21" name="矩形 5"/>
          <p:cNvSpPr/>
          <p:nvPr/>
        </p:nvSpPr>
        <p:spPr>
          <a:xfrm>
            <a:off x="1427163" y="768350"/>
            <a:ext cx="2894012" cy="615950"/>
          </a:xfrm>
          <a:prstGeom prst="rect">
            <a:avLst/>
          </a:prstGeom>
          <a:noFill/>
          <a:ln w="9525">
            <a:noFill/>
          </a:ln>
        </p:spPr>
        <p:txBody>
          <a:bodyPr lIns="121917" tIns="60958" rIns="121917" bIns="60958">
            <a:spAutoFit/>
          </a:bodyPr>
          <a:p>
            <a:r>
              <a:rPr lang="zh-CN" altLang="en-US" sz="3200" b="1" dirty="0">
                <a:latin typeface="黑体" panose="02010609060101010101" pitchFamily="49" charset="-122"/>
                <a:ea typeface="黑体" panose="02010609060101010101" pitchFamily="49" charset="-122"/>
              </a:rPr>
              <a:t>学习“马鞭”</a:t>
            </a:r>
            <a:endParaRPr lang="zh-CN" altLang="en-US" sz="3200" b="1" dirty="0">
              <a:latin typeface="黑体" panose="02010609060101010101" pitchFamily="49" charset="-122"/>
              <a:ea typeface="黑体" panose="02010609060101010101" pitchFamily="49" charset="-122"/>
            </a:endParaRPr>
          </a:p>
        </p:txBody>
      </p:sp>
      <p:sp>
        <p:nvSpPr>
          <p:cNvPr id="13" name="Text Box 8"/>
          <p:cNvSpPr txBox="1"/>
          <p:nvPr/>
        </p:nvSpPr>
        <p:spPr>
          <a:xfrm>
            <a:off x="1628775" y="4538663"/>
            <a:ext cx="7042150" cy="655637"/>
          </a:xfrm>
          <a:prstGeom prst="rect">
            <a:avLst/>
          </a:prstGeom>
          <a:noFill/>
          <a:ln w="9525">
            <a:noFill/>
          </a:ln>
        </p:spPr>
        <p:txBody>
          <a:bodyPr>
            <a:spAutoFit/>
          </a:bodyPr>
          <a:p>
            <a:pPr>
              <a:lnSpc>
                <a:spcPts val="4400"/>
              </a:lnSpc>
              <a:spcBef>
                <a:spcPts val="600"/>
              </a:spcBef>
            </a:pPr>
            <a:r>
              <a:rPr lang="zh-CN" altLang="en-US" sz="2000" b="1" dirty="0">
                <a:solidFill>
                  <a:srgbClr val="FF0000"/>
                </a:solidFill>
                <a:latin typeface="黑体" panose="02010609060101010101" pitchFamily="49" charset="-122"/>
                <a:ea typeface="黑体" panose="02010609060101010101" pitchFamily="49" charset="-122"/>
              </a:rPr>
              <a:t>第</a:t>
            </a:r>
            <a:r>
              <a:rPr lang="en-US" altLang="zh-CN" sz="2000" b="1">
                <a:solidFill>
                  <a:srgbClr val="FF0000"/>
                </a:solidFill>
                <a:latin typeface="黑体" panose="02010609060101010101" pitchFamily="49" charset="-122"/>
                <a:ea typeface="黑体" panose="02010609060101010101" pitchFamily="49" charset="-122"/>
              </a:rPr>
              <a:t>3</a:t>
            </a:r>
            <a:r>
              <a:rPr lang="zh-CN" altLang="en-US" sz="2000" b="1" dirty="0">
                <a:solidFill>
                  <a:srgbClr val="FF0000"/>
                </a:solidFill>
                <a:latin typeface="黑体" panose="02010609060101010101" pitchFamily="49" charset="-122"/>
                <a:ea typeface="黑体" panose="02010609060101010101" pitchFamily="49" charset="-122"/>
              </a:rPr>
              <a:t>段：京剧中的虚拟道具的妙处以及真道具表现夸张的特点。</a:t>
            </a:r>
            <a:endParaRPr lang="zh-CN" altLang="en-US" sz="2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6" grpId="0" bldLvl="0" animBg="1"/>
      <p:bldP spid="17" grpId="0" bldLvl="0" animBg="1"/>
      <p:bldP spid="21" grpId="0"/>
      <p:bldP spid="1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82713" y="1787525"/>
            <a:ext cx="6905625" cy="2308225"/>
          </a:xfrm>
          <a:prstGeom prst="rect">
            <a:avLst/>
          </a:prstGeom>
          <a:noFill/>
          <a:ln w="9525">
            <a:noFill/>
          </a:ln>
        </p:spPr>
        <p:txBody>
          <a:bodyPr>
            <a:spAutoFit/>
          </a:bodyPr>
          <a:p>
            <a:pPr>
              <a:lnSpc>
                <a:spcPct val="150000"/>
              </a:lnSpc>
            </a:pPr>
            <a:r>
              <a:rPr lang="en-US" altLang="zh-CN" sz="2400" b="1">
                <a:solidFill>
                  <a:srgbClr val="FF00FF"/>
                </a:solidFill>
                <a:latin typeface="黑体" panose="02010609060101010101" pitchFamily="49" charset="-122"/>
                <a:ea typeface="黑体" panose="02010609060101010101" pitchFamily="49" charset="-122"/>
              </a:rPr>
              <a:t>   </a:t>
            </a:r>
            <a:r>
              <a:rPr lang="en-US" altLang="zh-CN" sz="2400" b="1">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马鞭</a:t>
            </a:r>
            <a:r>
              <a:rPr lang="en-US" altLang="zh-CN" sz="2400" b="1">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介绍了京剧中“马鞭”这一艺术表现形式的产生、作用，以及他的独特魅力，同时也介绍了虚拟道具的妙处，说明京剧善于运用虚实结合的道具表现真实生活的特点。</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0" name="圆角矩形 9"/>
          <p:cNvSpPr/>
          <p:nvPr/>
        </p:nvSpPr>
        <p:spPr>
          <a:xfrm>
            <a:off x="1033463" y="1365250"/>
            <a:ext cx="7077075" cy="4127500"/>
          </a:xfrm>
          <a:prstGeom prst="roundRect">
            <a:avLst/>
          </a:prstGeom>
          <a:noFill/>
          <a:ln>
            <a:solidFill>
              <a:schemeClr val="accent2"/>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auto"/>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Picture 10" descr="9378"/>
          <p:cNvPicPr>
            <a:picLocks noChangeAspect="1" noChangeArrowheads="1"/>
          </p:cNvPicPr>
          <p:nvPr/>
        </p:nvPicPr>
        <p:blipFill rotWithShape="1">
          <a:blip r:embed="rId1" cstate="email"/>
          <a:srcRect/>
          <a:stretch>
            <a:fillRect/>
          </a:stretch>
        </p:blipFill>
        <p:spPr bwMode="auto">
          <a:xfrm>
            <a:off x="182881" y="121919"/>
            <a:ext cx="879475" cy="155109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5"/>
          <p:cNvSpPr/>
          <p:nvPr/>
        </p:nvSpPr>
        <p:spPr>
          <a:xfrm>
            <a:off x="1062038" y="581025"/>
            <a:ext cx="4743450" cy="677863"/>
          </a:xfrm>
          <a:prstGeom prst="rect">
            <a:avLst/>
          </a:prstGeom>
          <a:noFill/>
          <a:ln w="9525">
            <a:noFill/>
          </a:ln>
        </p:spPr>
        <p:txBody>
          <a:bodyPr lIns="121917" tIns="60958" rIns="121917" bIns="60958">
            <a:spAutoFit/>
          </a:bodyPr>
          <a:p>
            <a:r>
              <a:rPr lang="zh-CN" altLang="en-US" sz="3600" b="1" dirty="0">
                <a:solidFill>
                  <a:srgbClr val="FF0000"/>
                </a:solidFill>
                <a:latin typeface="黑体" panose="02010609060101010101" pitchFamily="49" charset="-122"/>
                <a:ea typeface="黑体" panose="02010609060101010101" pitchFamily="49" charset="-122"/>
              </a:rPr>
              <a:t>研读第一自然段：</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7" name="矩形 6"/>
          <p:cNvSpPr/>
          <p:nvPr/>
        </p:nvSpPr>
        <p:spPr>
          <a:xfrm>
            <a:off x="395288" y="1717675"/>
            <a:ext cx="8577263" cy="1938338"/>
          </a:xfrm>
          <a:prstGeom prst="rect">
            <a:avLst/>
          </a:prstGeom>
          <a:solidFill>
            <a:schemeClr val="bg1"/>
          </a:solidFill>
        </p:spPr>
        <p:txBody>
          <a:bodyPr wrap="square">
            <a:spAutoFit/>
          </a:bodyPr>
          <a:lstStyle/>
          <a:p>
            <a:pPr lvl="0" fontAlgn="auto">
              <a:lnSpc>
                <a:spcPct val="150000"/>
              </a:lnSpc>
            </a:pPr>
            <a:r>
              <a:rPr lang="zh-CN" altLang="en-US" sz="4400" b="1" strike="noStrike" noProof="1" dirty="0" smtClean="0">
                <a:solidFill>
                  <a:srgbClr val="FF0000"/>
                </a:solidFill>
                <a:latin typeface="楷体" panose="02010609060101010101" pitchFamily="49" charset="-122"/>
                <a:ea typeface="楷体" panose="02010609060101010101" pitchFamily="49" charset="-122"/>
                <a:cs typeface="+mn-cs"/>
              </a:rPr>
              <a:t>   </a:t>
            </a:r>
            <a:r>
              <a:rPr lang="zh-CN" altLang="en-US" sz="3600" b="1" strike="noStrike" noProof="1" dirty="0" smtClean="0">
                <a:solidFill>
                  <a:schemeClr val="accent6">
                    <a:lumMod val="75000"/>
                  </a:schemeClr>
                </a:solidFill>
                <a:latin typeface="楷体" panose="02010609060101010101" pitchFamily="49" charset="-122"/>
                <a:ea typeface="楷体" panose="02010609060101010101" pitchFamily="49" charset="-122"/>
                <a:cs typeface="+mn-cs"/>
              </a:rPr>
              <a:t>京剧</a:t>
            </a:r>
            <a:r>
              <a:rPr lang="zh-CN" altLang="en-US" sz="3600" b="1" strike="noStrike" noProof="1" dirty="0">
                <a:solidFill>
                  <a:schemeClr val="accent6">
                    <a:lumMod val="75000"/>
                  </a:schemeClr>
                </a:solidFill>
                <a:latin typeface="楷体" panose="02010609060101010101" pitchFamily="49" charset="-122"/>
                <a:ea typeface="楷体" panose="02010609060101010101" pitchFamily="49" charset="-122"/>
                <a:cs typeface="+mn-cs"/>
              </a:rPr>
              <a:t>表演中的“马鞭”作为道具是为了解决什么问题？从原文中画出相关语句。</a:t>
            </a:r>
            <a:endParaRPr lang="zh-CN" altLang="en-US" sz="3600" b="1" strike="noStrike" noProof="1" dirty="0">
              <a:solidFill>
                <a:schemeClr val="accent6">
                  <a:lumMod val="75000"/>
                </a:schemeClr>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5"/>
          <p:cNvSpPr>
            <a:spLocks noChangeArrowheads="1"/>
          </p:cNvSpPr>
          <p:nvPr/>
        </p:nvSpPr>
        <p:spPr bwMode="auto">
          <a:xfrm>
            <a:off x="314325" y="479425"/>
            <a:ext cx="8170863" cy="4278313"/>
          </a:xfrm>
          <a:prstGeom prst="rect">
            <a:avLst/>
          </a:prstGeom>
          <a:solidFill>
            <a:schemeClr val="bg1"/>
          </a:solidFill>
          <a:ln>
            <a:noFill/>
          </a:ln>
        </p:spPr>
        <p:txBody>
          <a:bodyPr wrap="square" lIns="121917" tIns="60958" rIns="121917" bIns="60958">
            <a:spAutoFit/>
          </a:bodyPr>
          <a:lstStyle/>
          <a:p>
            <a:pPr fontAlgn="auto">
              <a:lnSpc>
                <a:spcPct val="150000"/>
              </a:lnSpc>
            </a:pPr>
            <a:r>
              <a:rPr lang="zh-CN" altLang="en-US" sz="2000" b="1" strike="noStrike" noProof="1" dirty="0" smtClean="0">
                <a:solidFill>
                  <a:schemeClr val="accent6">
                    <a:lumMod val="75000"/>
                  </a:schemeClr>
                </a:solidFill>
                <a:latin typeface="黑体" panose="02010609060101010101" pitchFamily="49" charset="-122"/>
                <a:ea typeface="黑体" panose="02010609060101010101" pitchFamily="49" charset="-122"/>
                <a:cs typeface="+mn-cs"/>
              </a:rPr>
              <a:t> </a:t>
            </a:r>
            <a:r>
              <a:rPr lang="zh-CN" altLang="en-US" sz="2000" b="1" strike="noStrike" noProof="1" dirty="0" smtClean="0">
                <a:solidFill>
                  <a:schemeClr val="tx1"/>
                </a:solidFill>
                <a:latin typeface="黑体" panose="02010609060101010101" pitchFamily="49" charset="-122"/>
                <a:ea typeface="黑体" panose="02010609060101010101" pitchFamily="49" charset="-122"/>
                <a:cs typeface="+mn-cs"/>
              </a:rPr>
              <a:t>   中国</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古人时常要骑马。课骑马在舞台上没办法表现，舞台方圆大小，马匹是无法驰骋的。真马出现在舞台上，演员也怕它失去控制。京剧继承、发展了中国传统戏曲的表现手法，终于战胜了这种尴尬</a:t>
            </a:r>
            <a:r>
              <a:rPr lang="en-US" altLang="zh-CN" sz="2000" b="1" strike="noStrike" noProof="1" dirty="0">
                <a:solidFill>
                  <a:schemeClr val="tx1"/>
                </a:solidFill>
                <a:latin typeface="黑体" panose="02010609060101010101" pitchFamily="49" charset="-122"/>
                <a:ea typeface="黑体" panose="02010609060101010101" pitchFamily="49" charset="-122"/>
                <a:cs typeface="+mn-cs"/>
              </a:rPr>
              <a:t>——</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用一根小小的马鞭就解决了，而且解决得无比漂亮。这种表演方式十分符合中国的美学。巨大的马匹被整个省略，但骑马人那种特定和优美的姿态却鲜明地显现出来。同时这一根虚拟的马鞭，给演员以无穷无尽的表演自由：可以高扬，可以低垂；可以跑半天还在家门口，可以一抬手就走了一百里。马鞭本身具备一种装饰的美，而且不同人物在使用马鞭时，也各自形成了一套约定俗称的</a:t>
            </a:r>
            <a:r>
              <a:rPr lang="zh-CN" altLang="en-US" sz="2000" b="1" u="sng" strike="noStrike" noProof="1" dirty="0">
                <a:solidFill>
                  <a:schemeClr val="tx1"/>
                </a:solidFill>
                <a:latin typeface="黑体" panose="02010609060101010101" pitchFamily="49" charset="-122"/>
                <a:ea typeface="黑体" panose="02010609060101010101" pitchFamily="49" charset="-122"/>
                <a:cs typeface="+mn-cs"/>
              </a:rPr>
              <a:t>方</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法。</a:t>
            </a:r>
            <a:endParaRPr lang="zh-CN" altLang="en-US" sz="2000" b="1" strike="noStrike" noProof="1" dirty="0">
              <a:solidFill>
                <a:schemeClr val="tx1"/>
              </a:solidFill>
              <a:latin typeface="黑体" panose="02010609060101010101" pitchFamily="49" charset="-122"/>
              <a:ea typeface="黑体" panose="02010609060101010101" pitchFamily="49" charset="-122"/>
            </a:endParaRPr>
          </a:p>
        </p:txBody>
      </p:sp>
      <p:pic>
        <p:nvPicPr>
          <p:cNvPr id="31746" name="Picture 2" descr="http://bpic.588ku.com/element_origin_min_pic/16/08/24/2257bdb209b22b0.jpg%21/fwfh/804x764/quality/90/unsharp/true/compress/true"/>
          <p:cNvPicPr>
            <a:picLocks noChangeAspect="1"/>
          </p:cNvPicPr>
          <p:nvPr/>
        </p:nvPicPr>
        <p:blipFill>
          <a:blip r:embed="rId1">
            <a:clrChange>
              <a:clrFrom>
                <a:srgbClr val="F6F6F6"/>
              </a:clrFrom>
              <a:clrTo>
                <a:srgbClr val="F6F6F6">
                  <a:alpha val="0"/>
                </a:srgbClr>
              </a:clrTo>
            </a:clrChange>
          </a:blip>
          <a:stretch>
            <a:fillRect/>
          </a:stretch>
        </p:blipFill>
        <p:spPr>
          <a:xfrm>
            <a:off x="7874000" y="5514975"/>
            <a:ext cx="654050" cy="827088"/>
          </a:xfrm>
          <a:prstGeom prst="rect">
            <a:avLst/>
          </a:prstGeom>
          <a:noFill/>
          <a:ln w="9525">
            <a:noFill/>
          </a:ln>
        </p:spPr>
      </p:pic>
      <p:pic>
        <p:nvPicPr>
          <p:cNvPr id="31747" name="Picture 4" descr="http://pic.90sjimg.com/design/00/69/49/81/58facaa37ac8a.png"/>
          <p:cNvPicPr>
            <a:picLocks noChangeAspect="1"/>
          </p:cNvPicPr>
          <p:nvPr/>
        </p:nvPicPr>
        <p:blipFill>
          <a:blip r:embed="rId2"/>
          <a:stretch>
            <a:fillRect/>
          </a:stretch>
        </p:blipFill>
        <p:spPr>
          <a:xfrm>
            <a:off x="8045450" y="5635625"/>
            <a:ext cx="771525" cy="1028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9" name="Picture 2" descr="http://bpic.588ku.com/element_origin_min_pic/16/08/24/2257bdb209b22b0.jpg%21/fwfh/804x764/quality/90/unsharp/true/compress/true"/>
          <p:cNvPicPr>
            <a:picLocks noChangeAspect="1"/>
          </p:cNvPicPr>
          <p:nvPr/>
        </p:nvPicPr>
        <p:blipFill>
          <a:blip r:embed="rId1">
            <a:clrChange>
              <a:clrFrom>
                <a:srgbClr val="F6F6F6"/>
              </a:clrFrom>
              <a:clrTo>
                <a:srgbClr val="F6F6F6">
                  <a:alpha val="0"/>
                </a:srgbClr>
              </a:clrTo>
            </a:clrChange>
          </a:blip>
          <a:stretch>
            <a:fillRect/>
          </a:stretch>
        </p:blipFill>
        <p:spPr>
          <a:xfrm>
            <a:off x="7874000" y="5514975"/>
            <a:ext cx="654050" cy="827088"/>
          </a:xfrm>
          <a:prstGeom prst="rect">
            <a:avLst/>
          </a:prstGeom>
          <a:noFill/>
          <a:ln w="9525">
            <a:noFill/>
          </a:ln>
        </p:spPr>
      </p:pic>
      <p:pic>
        <p:nvPicPr>
          <p:cNvPr id="32770" name="Picture 4" descr="http://pic.90sjimg.com/design/00/69/49/81/58facaa37ac8a.png"/>
          <p:cNvPicPr>
            <a:picLocks noChangeAspect="1"/>
          </p:cNvPicPr>
          <p:nvPr/>
        </p:nvPicPr>
        <p:blipFill>
          <a:blip r:embed="rId2"/>
          <a:stretch>
            <a:fillRect/>
          </a:stretch>
        </p:blipFill>
        <p:spPr>
          <a:xfrm>
            <a:off x="8045450" y="5635625"/>
            <a:ext cx="771525" cy="1028700"/>
          </a:xfrm>
          <a:prstGeom prst="rect">
            <a:avLst/>
          </a:prstGeom>
          <a:noFill/>
          <a:ln w="9525">
            <a:noFill/>
          </a:ln>
        </p:spPr>
      </p:pic>
      <p:sp>
        <p:nvSpPr>
          <p:cNvPr id="9" name="矩形 5"/>
          <p:cNvSpPr>
            <a:spLocks noChangeArrowheads="1"/>
          </p:cNvSpPr>
          <p:nvPr/>
        </p:nvSpPr>
        <p:spPr bwMode="auto">
          <a:xfrm>
            <a:off x="274638" y="1125538"/>
            <a:ext cx="8696325" cy="1354138"/>
          </a:xfrm>
          <a:prstGeom prst="rect">
            <a:avLst/>
          </a:prstGeom>
          <a:solidFill>
            <a:schemeClr val="bg1"/>
          </a:solidFill>
          <a:ln>
            <a:noFill/>
          </a:ln>
        </p:spPr>
        <p:txBody>
          <a:bodyPr wrap="square" lIns="121917" tIns="60958" rIns="121917" bIns="60958">
            <a:spAutoFit/>
          </a:bodyPr>
          <a:lstStyle/>
          <a:p>
            <a:pPr fontAlgn="auto"/>
            <a:r>
              <a:rPr lang="zh-CN" altLang="en-US" sz="2000" b="1" strike="noStrike" noProof="1" dirty="0" smtClean="0">
                <a:solidFill>
                  <a:schemeClr val="accent6">
                    <a:lumMod val="75000"/>
                  </a:schemeClr>
                </a:solidFill>
                <a:latin typeface="黑体" panose="02010609060101010101" pitchFamily="49" charset="-122"/>
                <a:ea typeface="黑体" panose="02010609060101010101" pitchFamily="49" charset="-122"/>
                <a:cs typeface="+mn-cs"/>
              </a:rPr>
              <a:t>  </a:t>
            </a:r>
            <a:r>
              <a:rPr lang="zh-CN" altLang="en-US" sz="2000" b="1" strike="noStrike" noProof="1" dirty="0" smtClean="0">
                <a:solidFill>
                  <a:schemeClr val="tx1"/>
                </a:solidFill>
                <a:latin typeface="黑体" panose="02010609060101010101" pitchFamily="49" charset="-122"/>
                <a:ea typeface="黑体" panose="02010609060101010101" pitchFamily="49" charset="-122"/>
                <a:cs typeface="+mn-cs"/>
              </a:rPr>
              <a:t>中国</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古人时常要骑马</a:t>
            </a:r>
            <a:r>
              <a:rPr lang="zh-CN" altLang="en-US" sz="2000" b="1" strike="noStrike" noProof="1" dirty="0" smtClean="0">
                <a:solidFill>
                  <a:schemeClr val="tx1"/>
                </a:solidFill>
                <a:latin typeface="黑体" panose="02010609060101010101" pitchFamily="49" charset="-122"/>
                <a:ea typeface="黑体" panose="02010609060101010101" pitchFamily="49" charset="-122"/>
                <a:cs typeface="+mn-cs"/>
              </a:rPr>
              <a:t>。可骑马</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在舞台上没办法表现，舞台方圆大小，马匹是无法驰骋的。真马出现在舞台上，演员也怕它失去控制。京剧继承、发展了中国传统戏曲的表现手法，终于战胜了这种尴尬</a:t>
            </a:r>
            <a:r>
              <a:rPr lang="en-US" altLang="zh-CN" sz="2000" b="1" strike="noStrike" noProof="1" dirty="0">
                <a:solidFill>
                  <a:schemeClr val="tx1"/>
                </a:solidFill>
                <a:latin typeface="黑体" panose="02010609060101010101" pitchFamily="49" charset="-122"/>
                <a:ea typeface="黑体" panose="02010609060101010101" pitchFamily="49" charset="-122"/>
                <a:cs typeface="+mn-cs"/>
              </a:rPr>
              <a:t>——</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用一根小小的马鞭就解决了，而且解决得无比漂亮。这种表演方式十分符合中国的美学</a:t>
            </a:r>
            <a:r>
              <a:rPr lang="zh-CN" altLang="en-US" sz="2000" b="1" strike="noStrike" noProof="1" dirty="0" smtClean="0">
                <a:solidFill>
                  <a:schemeClr val="tx1"/>
                </a:solidFill>
                <a:latin typeface="黑体" panose="02010609060101010101" pitchFamily="49" charset="-122"/>
                <a:ea typeface="黑体" panose="02010609060101010101" pitchFamily="49" charset="-122"/>
                <a:cs typeface="+mn-cs"/>
              </a:rPr>
              <a:t>。</a:t>
            </a:r>
            <a:endParaRPr lang="zh-CN" altLang="en-US" sz="2000" b="1" strike="noStrike" noProof="1" dirty="0" smtClean="0">
              <a:solidFill>
                <a:schemeClr val="tx1"/>
              </a:solidFill>
              <a:latin typeface="黑体" panose="02010609060101010101" pitchFamily="49" charset="-122"/>
              <a:ea typeface="黑体" panose="02010609060101010101" pitchFamily="49" charset="-122"/>
            </a:endParaRPr>
          </a:p>
        </p:txBody>
      </p:sp>
      <p:sp>
        <p:nvSpPr>
          <p:cNvPr id="4" name="Text Box 9"/>
          <p:cNvSpPr txBox="1"/>
          <p:nvPr/>
        </p:nvSpPr>
        <p:spPr>
          <a:xfrm>
            <a:off x="4937125" y="2084388"/>
            <a:ext cx="1100138" cy="246062"/>
          </a:xfrm>
          <a:prstGeom prst="rect">
            <a:avLst/>
          </a:prstGeom>
          <a:noFill/>
          <a:ln w="28575"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5" name="矩形 4"/>
          <p:cNvSpPr/>
          <p:nvPr/>
        </p:nvSpPr>
        <p:spPr>
          <a:xfrm>
            <a:off x="2903538" y="355600"/>
            <a:ext cx="2708275" cy="523875"/>
          </a:xfrm>
          <a:prstGeom prst="rect">
            <a:avLst/>
          </a:prstGeom>
          <a:noFill/>
          <a:ln w="9525">
            <a:noFill/>
          </a:ln>
        </p:spPr>
        <p:txBody>
          <a:bodyPr wrap="none">
            <a:spAutoFit/>
          </a:bodyPr>
          <a:p>
            <a:r>
              <a:rPr lang="zh-CN" altLang="en-US" sz="2800" b="1" dirty="0">
                <a:solidFill>
                  <a:srgbClr val="FF0000"/>
                </a:solidFill>
                <a:latin typeface="楷体" panose="02010609060101010101" pitchFamily="49" charset="-122"/>
                <a:ea typeface="楷体" panose="02010609060101010101" pitchFamily="49" charset="-122"/>
              </a:rPr>
              <a:t>“马鞭”的产生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69913" y="3303588"/>
            <a:ext cx="8132763" cy="1570038"/>
          </a:xfrm>
          <a:prstGeom prst="rect">
            <a:avLst/>
          </a:prstGeom>
          <a:solidFill>
            <a:schemeClr val="accent3">
              <a:lumMod val="40000"/>
              <a:lumOff val="60000"/>
            </a:schemeClr>
          </a:solidFill>
        </p:spPr>
        <p:txBody>
          <a:bodyPr wrap="square">
            <a:spAutoFit/>
          </a:bodyPr>
          <a:lstStyle/>
          <a:p>
            <a:pPr algn="l" fontAlgn="auto"/>
            <a:r>
              <a:rPr lang="zh-CN" altLang="en-US" sz="2000" b="1" strike="noStrike" noProof="1" smtClean="0">
                <a:solidFill>
                  <a:srgbClr val="0000FF"/>
                </a:solidFill>
                <a:latin typeface="黑体" panose="02010609060101010101" pitchFamily="49" charset="-122"/>
                <a:ea typeface="黑体" panose="02010609060101010101" pitchFamily="49" charset="-122"/>
                <a:cs typeface="+mn-cs"/>
              </a:rPr>
              <a:t> </a:t>
            </a:r>
            <a:r>
              <a:rPr lang="zh-CN" altLang="en-US" sz="2000" b="1" strike="noStrike" noProof="1" smtClean="0">
                <a:solidFill>
                  <a:srgbClr val="FF0000"/>
                </a:solidFill>
                <a:latin typeface="黑体" panose="02010609060101010101" pitchFamily="49" charset="-122"/>
                <a:ea typeface="黑体" panose="02010609060101010101" pitchFamily="49" charset="-122"/>
                <a:cs typeface="+mn-cs"/>
              </a:rPr>
              <a:t>   </a:t>
            </a:r>
            <a:r>
              <a:rPr lang="zh-CN" altLang="en-US" sz="2400" b="1" strike="noStrike" noProof="1" smtClean="0">
                <a:solidFill>
                  <a:srgbClr val="FF0000"/>
                </a:solidFill>
                <a:latin typeface="楷体" panose="02010609060101010101" pitchFamily="49" charset="-122"/>
                <a:ea typeface="楷体" panose="02010609060101010101" pitchFamily="49" charset="-122"/>
                <a:cs typeface="+mn-cs"/>
              </a:rPr>
              <a:t>“这种尴尬”</a:t>
            </a:r>
            <a:r>
              <a:rPr lang="zh-CN" altLang="en-US" sz="2400" b="1" strike="noStrike" noProof="1" dirty="0" smtClean="0">
                <a:solidFill>
                  <a:srgbClr val="FF0000"/>
                </a:solidFill>
                <a:latin typeface="楷体" panose="02010609060101010101" pitchFamily="49" charset="-122"/>
                <a:ea typeface="楷体" panose="02010609060101010101" pitchFamily="49" charset="-122"/>
                <a:cs typeface="+mn-cs"/>
              </a:rPr>
              <a:t>指的是“古人骑马，舞台太小，</a:t>
            </a:r>
            <a:r>
              <a:rPr lang="zh-CN" altLang="en-US" sz="2400" b="1" strike="noStrike" noProof="1" dirty="0">
                <a:solidFill>
                  <a:srgbClr val="FF0000"/>
                </a:solidFill>
                <a:latin typeface="楷体" panose="02010609060101010101" pitchFamily="49" charset="-122"/>
                <a:ea typeface="楷体" panose="02010609060101010101" pitchFamily="49" charset="-122"/>
                <a:cs typeface="+mn-cs"/>
              </a:rPr>
              <a:t>马匹是无法驰骋，真马出现在舞台上，演员也怕它失去控制</a:t>
            </a:r>
            <a:r>
              <a:rPr lang="zh-CN" altLang="en-US" sz="2400" b="1" strike="noStrike" noProof="1" dirty="0" smtClean="0">
                <a:solidFill>
                  <a:srgbClr val="FF0000"/>
                </a:solidFill>
                <a:latin typeface="楷体" panose="02010609060101010101" pitchFamily="49" charset="-122"/>
                <a:ea typeface="楷体" panose="02010609060101010101" pitchFamily="49" charset="-122"/>
                <a:cs typeface="+mn-cs"/>
              </a:rPr>
              <a:t>”。而这种尴尬，用道具“一跟马鞭”就漂亮完美的解决了骑马没法再舞台上表现的尴尬。</a:t>
            </a:r>
            <a:endParaRPr lang="zh-CN" altLang="en-US" sz="2400" b="1" strike="noStrike" noProof="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bldLvl="0" animBg="1"/>
      <p:bldP spid="5" grpId="0"/>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579438" y="1096963"/>
            <a:ext cx="8451850" cy="1662113"/>
          </a:xfrm>
          <a:prstGeom prst="rect">
            <a:avLst/>
          </a:prstGeom>
          <a:solidFill>
            <a:schemeClr val="bg1"/>
          </a:solidFill>
          <a:ln>
            <a:noFill/>
          </a:ln>
        </p:spPr>
        <p:txBody>
          <a:bodyPr wrap="square" lIns="121917" tIns="60958" rIns="121917" bIns="60958">
            <a:spAutoFit/>
          </a:bodyPr>
          <a:lstStyle/>
          <a:p>
            <a:pPr fontAlgn="auto"/>
            <a:r>
              <a:rPr lang="zh-CN" altLang="en-US" sz="2000" b="1" strike="noStrike" noProof="1" dirty="0" smtClean="0">
                <a:solidFill>
                  <a:schemeClr val="accent6">
                    <a:lumMod val="75000"/>
                  </a:schemeClr>
                </a:solidFill>
                <a:latin typeface="黑体" panose="02010609060101010101" pitchFamily="49" charset="-122"/>
                <a:ea typeface="黑体" panose="02010609060101010101" pitchFamily="49" charset="-122"/>
                <a:cs typeface="+mn-cs"/>
              </a:rPr>
              <a:t>  </a:t>
            </a:r>
            <a:r>
              <a:rPr lang="zh-CN" altLang="en-US" sz="2000" b="1" strike="noStrike" noProof="1" dirty="0" smtClean="0">
                <a:solidFill>
                  <a:schemeClr val="tx1"/>
                </a:solidFill>
                <a:latin typeface="黑体" panose="02010609060101010101" pitchFamily="49" charset="-122"/>
                <a:ea typeface="黑体" panose="02010609060101010101" pitchFamily="49" charset="-122"/>
                <a:cs typeface="+mn-cs"/>
              </a:rPr>
              <a:t> 巨大</a:t>
            </a:r>
            <a:r>
              <a:rPr lang="zh-CN" altLang="en-US" sz="2000" b="1" strike="noStrike" noProof="1" dirty="0">
                <a:solidFill>
                  <a:schemeClr val="tx1"/>
                </a:solidFill>
                <a:latin typeface="黑体" panose="02010609060101010101" pitchFamily="49" charset="-122"/>
                <a:ea typeface="黑体" panose="02010609060101010101" pitchFamily="49" charset="-122"/>
                <a:cs typeface="+mn-cs"/>
              </a:rPr>
              <a:t>的马匹被整个省略，但骑马人那种特定和优美的姿态却鲜明地显现出来。同时这一根虚拟的马鞭，给演员以无穷无尽的表演自由：可以高扬，可以低垂；可以跑半天还在家门口，可以一抬手就走了一百里。马鞭本身具备一种装饰的美，而且不同人物在使用马鞭时，也各自形成了一套约定俗称的方法。</a:t>
            </a:r>
            <a:endParaRPr lang="zh-CN" altLang="en-US" sz="2000" b="1" strike="noStrike" noProof="1" dirty="0">
              <a:solidFill>
                <a:schemeClr val="tx1"/>
              </a:solidFill>
              <a:latin typeface="黑体" panose="02010609060101010101" pitchFamily="49" charset="-122"/>
              <a:ea typeface="黑体" panose="02010609060101010101" pitchFamily="49" charset="-122"/>
            </a:endParaRPr>
          </a:p>
        </p:txBody>
      </p:sp>
      <p:sp>
        <p:nvSpPr>
          <p:cNvPr id="4" name="Text Box 9"/>
          <p:cNvSpPr txBox="1"/>
          <p:nvPr/>
        </p:nvSpPr>
        <p:spPr>
          <a:xfrm>
            <a:off x="3095625" y="1214438"/>
            <a:ext cx="711200" cy="246062"/>
          </a:xfrm>
          <a:prstGeom prst="rect">
            <a:avLst/>
          </a:prstGeom>
          <a:noFill/>
          <a:ln w="28575"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3" name="矩形 2"/>
          <p:cNvSpPr/>
          <p:nvPr/>
        </p:nvSpPr>
        <p:spPr>
          <a:xfrm>
            <a:off x="3095625" y="379413"/>
            <a:ext cx="3892550" cy="584200"/>
          </a:xfrm>
          <a:prstGeom prst="rect">
            <a:avLst/>
          </a:prstGeom>
          <a:noFill/>
          <a:ln w="9525">
            <a:noFill/>
          </a:ln>
        </p:spPr>
        <p:txBody>
          <a:bodyPr wrap="none">
            <a:spAutoFit/>
          </a:bodyPr>
          <a:p>
            <a:r>
              <a:rPr lang="zh-CN" altLang="en-US" sz="3200" b="1" dirty="0">
                <a:solidFill>
                  <a:srgbClr val="FF0000"/>
                </a:solidFill>
                <a:latin typeface="楷体" panose="02010609060101010101" pitchFamily="49" charset="-122"/>
                <a:ea typeface="楷体" panose="02010609060101010101" pitchFamily="49" charset="-122"/>
              </a:rPr>
              <a:t>马匹被“马鞭代替”</a:t>
            </a:r>
            <a:endParaRPr lang="zh-CN" altLang="en-US" sz="3200" b="1" dirty="0">
              <a:solidFill>
                <a:srgbClr val="FF0000"/>
              </a:solidFill>
              <a:latin typeface="楷体" panose="02010609060101010101" pitchFamily="49" charset="-122"/>
              <a:ea typeface="楷体" panose="02010609060101010101" pitchFamily="49" charset="-122"/>
            </a:endParaRPr>
          </a:p>
        </p:txBody>
      </p:sp>
      <p:cxnSp>
        <p:nvCxnSpPr>
          <p:cNvPr id="7" name="直接连接符 6"/>
          <p:cNvCxnSpPr/>
          <p:nvPr/>
        </p:nvCxnSpPr>
        <p:spPr>
          <a:xfrm>
            <a:off x="8086725" y="1968500"/>
            <a:ext cx="806450" cy="206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9438" y="2366963"/>
            <a:ext cx="7593013" cy="492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3798" name="矩形 16"/>
          <p:cNvSpPr/>
          <p:nvPr/>
        </p:nvSpPr>
        <p:spPr>
          <a:xfrm>
            <a:off x="10802938" y="3144838"/>
            <a:ext cx="700087" cy="400050"/>
          </a:xfrm>
          <a:prstGeom prst="rect">
            <a:avLst/>
          </a:prstGeom>
          <a:noFill/>
          <a:ln w="9525">
            <a:noFill/>
          </a:ln>
        </p:spPr>
        <p:txBody>
          <a:bodyPr wrap="none">
            <a:spAutoFit/>
          </a:bodyPr>
          <a:p>
            <a:r>
              <a:rPr lang="zh-CN" altLang="en-US" sz="2000" b="1" dirty="0">
                <a:solidFill>
                  <a:srgbClr val="0000FF"/>
                </a:solidFill>
                <a:latin typeface="楷体" panose="02010609060101010101" pitchFamily="49" charset="-122"/>
                <a:ea typeface="楷体" panose="02010609060101010101" pitchFamily="49" charset="-122"/>
              </a:rPr>
              <a:t>作用</a:t>
            </a:r>
            <a:endParaRPr lang="zh-CN" altLang="en-US" sz="2000" b="1" dirty="0">
              <a:solidFill>
                <a:srgbClr val="0000FF"/>
              </a:solidFill>
              <a:latin typeface="楷体" panose="02010609060101010101" pitchFamily="49" charset="-122"/>
              <a:ea typeface="楷体" panose="02010609060101010101" pitchFamily="49" charset="-122"/>
            </a:endParaRPr>
          </a:p>
        </p:txBody>
      </p:sp>
      <p:sp>
        <p:nvSpPr>
          <p:cNvPr id="20" name="Text Box 9"/>
          <p:cNvSpPr txBox="1"/>
          <p:nvPr/>
        </p:nvSpPr>
        <p:spPr>
          <a:xfrm>
            <a:off x="676275" y="2817813"/>
            <a:ext cx="1041400" cy="247650"/>
          </a:xfrm>
          <a:prstGeom prst="rect">
            <a:avLst/>
          </a:prstGeom>
          <a:noFill/>
          <a:ln w="38100"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22" name="矩形 21"/>
          <p:cNvSpPr/>
          <p:nvPr/>
        </p:nvSpPr>
        <p:spPr>
          <a:xfrm>
            <a:off x="506413" y="3922713"/>
            <a:ext cx="8131175" cy="1384300"/>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0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戏曲程式化的表演技巧，不是凭空臆造的，它是吸取了当时社会生活内容，加以提炼美化，根据人物身份而确定或形成的模式。</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下箭头 20"/>
          <p:cNvSpPr/>
          <p:nvPr/>
        </p:nvSpPr>
        <p:spPr>
          <a:xfrm>
            <a:off x="1019175" y="3232150"/>
            <a:ext cx="369888" cy="690563"/>
          </a:xfrm>
          <a:prstGeom prst="down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00"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100000">
                                          <p:val>
                                            <p:strVal val="#ppt_x"/>
                                          </p:val>
                                        </p:tav>
                                      </p:tavLst>
                                    </p:anim>
                                    <p:anim calcmode="lin" valueType="num">
                                      <p:cBhvr>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linds(horizontal)">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linds(horizontal)">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bldLvl="0" animBg="1"/>
      <p:bldP spid="3" grpId="0"/>
      <p:bldP spid="20" grpId="0" bldLvl="0" animBg="1"/>
      <p:bldP spid="22"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84188" y="2055813"/>
            <a:ext cx="8174037" cy="1816100"/>
          </a:xfrm>
          <a:prstGeom prst="rect">
            <a:avLst/>
          </a:prstGeom>
          <a:noFill/>
          <a:ln w="9525">
            <a:noFill/>
          </a:ln>
        </p:spPr>
        <p:txBody>
          <a:bodyPr>
            <a:spAutoFit/>
          </a:bodyPr>
          <a:p>
            <a:r>
              <a:rPr lang="zh-CN" altLang="en-US" sz="2000" b="1" dirty="0">
                <a:solidFill>
                  <a:srgbClr val="0000FF"/>
                </a:solidFill>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“马鞭”在舞台上代替了“马匹”，这就是京剧中的</a:t>
            </a:r>
            <a:r>
              <a:rPr lang="zh-CN" altLang="en-US" sz="2800" b="1" u="sng" dirty="0">
                <a:solidFill>
                  <a:srgbClr val="FF0000"/>
                </a:solidFill>
                <a:latin typeface="楷体" panose="02010609060101010101" pitchFamily="49" charset="-122"/>
                <a:ea typeface="楷体" panose="02010609060101010101" pitchFamily="49" charset="-122"/>
              </a:rPr>
              <a:t>虚拟</a:t>
            </a:r>
            <a:r>
              <a:rPr lang="zh-CN" altLang="en-US" sz="2800" b="1" dirty="0">
                <a:latin typeface="楷体" panose="02010609060101010101" pitchFamily="49" charset="-122"/>
                <a:ea typeface="楷体" panose="02010609060101010101" pitchFamily="49" charset="-122"/>
              </a:rPr>
              <a:t>，马鞭是</a:t>
            </a:r>
            <a:r>
              <a:rPr lang="zh-CN" altLang="en-US" sz="2800" b="1" u="sng" dirty="0">
                <a:solidFill>
                  <a:srgbClr val="FF0000"/>
                </a:solidFill>
                <a:latin typeface="楷体" panose="02010609060101010101" pitchFamily="49" charset="-122"/>
                <a:ea typeface="楷体" panose="02010609060101010101" pitchFamily="49" charset="-122"/>
              </a:rPr>
              <a:t>真实的道具</a:t>
            </a:r>
            <a:r>
              <a:rPr lang="zh-CN" altLang="en-US" sz="2800" b="1" dirty="0">
                <a:latin typeface="楷体" panose="02010609060101010101" pitchFamily="49" charset="-122"/>
                <a:ea typeface="楷体" panose="02010609060101010101" pitchFamily="49" charset="-122"/>
              </a:rPr>
              <a:t>，马匹是</a:t>
            </a:r>
            <a:r>
              <a:rPr lang="zh-CN" altLang="en-US" sz="2800" b="1" u="sng" dirty="0">
                <a:solidFill>
                  <a:srgbClr val="FF0000"/>
                </a:solidFill>
                <a:latin typeface="楷体" panose="02010609060101010101" pitchFamily="49" charset="-122"/>
                <a:ea typeface="楷体" panose="02010609060101010101" pitchFamily="49" charset="-122"/>
              </a:rPr>
              <a:t>虚拟</a:t>
            </a:r>
            <a:r>
              <a:rPr lang="zh-CN" altLang="en-US" sz="2800" b="1" dirty="0">
                <a:latin typeface="楷体" panose="02010609060101010101" pitchFamily="49" charset="-122"/>
                <a:ea typeface="楷体" panose="02010609060101010101" pitchFamily="49" charset="-122"/>
              </a:rPr>
              <a:t>的，剧情中的“马失前蹄”、“策鞭催马”、“纵马腾跃”等则是由演员用各种动作表演出来的。</a:t>
            </a:r>
            <a:endParaRPr lang="zh-CN" altLang="en-US" sz="2800" b="1" dirty="0">
              <a:latin typeface="楷体" panose="02010609060101010101" pitchFamily="49" charset="-122"/>
              <a:ea typeface="楷体" panose="02010609060101010101" pitchFamily="49" charset="-122"/>
            </a:endParaRPr>
          </a:p>
        </p:txBody>
      </p:sp>
      <p:sp>
        <p:nvSpPr>
          <p:cNvPr id="7" name="矩形 6"/>
          <p:cNvSpPr/>
          <p:nvPr/>
        </p:nvSpPr>
        <p:spPr>
          <a:xfrm>
            <a:off x="746125" y="1025525"/>
            <a:ext cx="2339975" cy="460375"/>
          </a:xfrm>
          <a:prstGeom prst="rect">
            <a:avLst/>
          </a:prstGeom>
          <a:noFill/>
          <a:ln w="9525">
            <a:noFill/>
          </a:ln>
        </p:spPr>
        <p:txBody>
          <a:bodyPr wrap="none">
            <a:spAutoFit/>
          </a:bodyPr>
          <a:p>
            <a:r>
              <a:rPr lang="zh-CN" altLang="en-US" sz="2400" b="1" dirty="0">
                <a:solidFill>
                  <a:srgbClr val="FF0000"/>
                </a:solidFill>
                <a:latin typeface="华文隶书" pitchFamily="2" charset="-122"/>
                <a:ea typeface="华文隶书" pitchFamily="2" charset="-122"/>
              </a:rPr>
              <a:t>由此可以知道：</a:t>
            </a:r>
            <a:endParaRPr lang="zh-CN" altLang="en-US" sz="2400" b="1" dirty="0">
              <a:solidFill>
                <a:srgbClr val="FF0000"/>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1095375" y="1806575"/>
            <a:ext cx="7912100" cy="1385888"/>
          </a:xfrm>
          <a:prstGeom prst="rect">
            <a:avLst/>
          </a:prstGeom>
          <a:noFill/>
          <a:ln w="9525">
            <a:noFill/>
          </a:ln>
        </p:spPr>
        <p:txBody>
          <a:bodyPr>
            <a:spAutoFit/>
          </a:bodyPr>
          <a:p>
            <a:r>
              <a:rPr lang="en-US" altLang="zh-CN" sz="2400" b="1">
                <a:solidFill>
                  <a:srgbClr val="0000FF"/>
                </a:solidFill>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京剧中的虚拟还有</a:t>
            </a:r>
            <a:r>
              <a:rPr lang="zh-CN" altLang="en-US" sz="2800" b="1" u="sng"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桨是</a:t>
            </a:r>
            <a:r>
              <a:rPr lang="zh-CN" altLang="en-US" sz="2800" b="1" u="sng">
                <a:latin typeface="楷体" panose="02010609060101010101" pitchFamily="49" charset="-122"/>
                <a:ea typeface="楷体" panose="02010609060101010101" pitchFamily="49" charset="-122"/>
              </a:rPr>
              <a:t>  </a:t>
            </a:r>
            <a:endParaRPr lang="en-US" altLang="zh-CN" sz="2800" b="1" u="sng">
              <a:latin typeface="楷体" panose="02010609060101010101" pitchFamily="49" charset="-122"/>
              <a:ea typeface="楷体" panose="02010609060101010101" pitchFamily="49" charset="-122"/>
            </a:endParaRPr>
          </a:p>
          <a:p>
            <a:r>
              <a:rPr lang="en-US" altLang="zh-CN" sz="2800" b="1" u="sng">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，船是</a:t>
            </a:r>
            <a:r>
              <a:rPr lang="zh-CN" altLang="en-US" sz="2800" b="1" u="sng">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的。演员拿一支桨做着各种划船动作，我们就知道他在过江。</a:t>
            </a:r>
            <a:r>
              <a:rPr lang="zh-CN" altLang="en-US" sz="2800" b="1">
                <a:solidFill>
                  <a:srgbClr val="0000FF"/>
                </a:solidFill>
                <a:latin typeface="楷体" panose="02010609060101010101" pitchFamily="49" charset="-122"/>
                <a:ea typeface="楷体" panose="02010609060101010101" pitchFamily="49" charset="-122"/>
              </a:rPr>
              <a:t> </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 name="矩形 1"/>
          <p:cNvSpPr/>
          <p:nvPr/>
        </p:nvSpPr>
        <p:spPr>
          <a:xfrm>
            <a:off x="4602163" y="1806575"/>
            <a:ext cx="906462" cy="523875"/>
          </a:xfrm>
          <a:prstGeom prst="rect">
            <a:avLst/>
          </a:prstGeom>
          <a:noFill/>
          <a:ln w="9525">
            <a:noFill/>
          </a:ln>
        </p:spPr>
        <p:txBody>
          <a:bodyPr wrap="none">
            <a:spAutoFit/>
          </a:bodyPr>
          <a:p>
            <a:r>
              <a:rPr lang="zh-CN" altLang="en-US" sz="2800" b="1" dirty="0">
                <a:solidFill>
                  <a:srgbClr val="FF0000"/>
                </a:solidFill>
                <a:latin typeface="楷体" panose="02010609060101010101" pitchFamily="49" charset="-122"/>
                <a:ea typeface="楷体" panose="02010609060101010101" pitchFamily="49" charset="-122"/>
              </a:rPr>
              <a:t>过江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4027488" y="2381250"/>
            <a:ext cx="906462" cy="522288"/>
          </a:xfrm>
          <a:prstGeom prst="rect">
            <a:avLst/>
          </a:prstGeom>
          <a:noFill/>
          <a:ln w="9525">
            <a:noFill/>
          </a:ln>
        </p:spPr>
        <p:txBody>
          <a:bodyPr wrap="none">
            <a:spAutoFit/>
          </a:bodyPr>
          <a:p>
            <a:r>
              <a:rPr lang="zh-CN" altLang="en-US" sz="2800" b="1" dirty="0">
                <a:solidFill>
                  <a:srgbClr val="FF0000"/>
                </a:solidFill>
                <a:latin typeface="楷体" panose="02010609060101010101" pitchFamily="49" charset="-122"/>
                <a:ea typeface="楷体" panose="02010609060101010101" pitchFamily="49" charset="-122"/>
              </a:rPr>
              <a:t>虚拟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1201738" y="2381250"/>
            <a:ext cx="1627187" cy="523875"/>
          </a:xfrm>
          <a:prstGeom prst="rect">
            <a:avLst/>
          </a:prstGeom>
          <a:noFill/>
          <a:ln w="9525">
            <a:noFill/>
          </a:ln>
        </p:spPr>
        <p:txBody>
          <a:bodyPr wrap="none">
            <a:spAutoFit/>
          </a:bodyPr>
          <a:p>
            <a:r>
              <a:rPr lang="zh-CN" altLang="en-US" sz="2800" b="1" dirty="0">
                <a:solidFill>
                  <a:srgbClr val="FF0000"/>
                </a:solidFill>
                <a:latin typeface="楷体" panose="02010609060101010101" pitchFamily="49" charset="-122"/>
                <a:ea typeface="楷体" panose="02010609060101010101" pitchFamily="49" charset="-122"/>
              </a:rPr>
              <a:t>真实道具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矩形 5"/>
          <p:cNvSpPr/>
          <p:nvPr/>
        </p:nvSpPr>
        <p:spPr>
          <a:xfrm>
            <a:off x="1252538" y="790575"/>
            <a:ext cx="2671762" cy="554038"/>
          </a:xfrm>
          <a:prstGeom prst="rect">
            <a:avLst/>
          </a:prstGeom>
          <a:noFill/>
          <a:ln w="9525">
            <a:noFill/>
          </a:ln>
        </p:spPr>
        <p:txBody>
          <a:bodyPr lIns="121917" tIns="60958" rIns="121917" bIns="60958">
            <a:spAutoFit/>
          </a:bodyPr>
          <a:p>
            <a:r>
              <a:rPr lang="zh-CN" altLang="en-US" sz="2800" b="1" dirty="0">
                <a:latin typeface="黑体" panose="02010609060101010101" pitchFamily="49" charset="-122"/>
                <a:ea typeface="黑体" panose="02010609060101010101" pitchFamily="49" charset="-122"/>
              </a:rPr>
              <a:t>我还知道</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矩形 2"/>
          <p:cNvSpPr/>
          <p:nvPr/>
        </p:nvSpPr>
        <p:spPr>
          <a:xfrm>
            <a:off x="252413" y="927100"/>
            <a:ext cx="8567737" cy="4092575"/>
          </a:xfrm>
          <a:prstGeom prst="rect">
            <a:avLst/>
          </a:prstGeom>
          <a:noFill/>
          <a:ln w="9525">
            <a:noFill/>
          </a:ln>
        </p:spPr>
        <p:txBody>
          <a:bodyPr>
            <a:spAutoFit/>
          </a:bodyPr>
          <a:p>
            <a:pPr algn="just">
              <a:lnSpc>
                <a:spcPct val="130000"/>
              </a:lnSpc>
            </a:pPr>
            <a:r>
              <a:rPr lang="zh-CN" altLang="en-US" sz="2000" b="1" dirty="0">
                <a:latin typeface="楷体" panose="02010609060101010101" pitchFamily="49" charset="-122"/>
                <a:ea typeface="楷体" panose="02010609060101010101" pitchFamily="49" charset="-122"/>
              </a:rPr>
              <a:t>    京剧来源于四个地方剧种：一是原来流行于安徽省一带的徽剧；二是流行于湖北的汉剧；三是流行于江苏一带的昆曲；四是流行于陕西的秦腔，又叫梆子。徽剧是京剧的基础。清朝乾隆五十五年，也就是公元</a:t>
            </a:r>
            <a:r>
              <a:rPr lang="en-US" altLang="zh-CN" sz="2000" b="1" dirty="0">
                <a:latin typeface="楷体" panose="02010609060101010101" pitchFamily="49" charset="-122"/>
                <a:ea typeface="楷体" panose="02010609060101010101" pitchFamily="49" charset="-122"/>
              </a:rPr>
              <a:t>1790</a:t>
            </a:r>
            <a:r>
              <a:rPr lang="zh-CN" altLang="en-US" sz="2000" b="1" dirty="0">
                <a:latin typeface="楷体" panose="02010609060101010101" pitchFamily="49" charset="-122"/>
                <a:ea typeface="楷体" panose="02010609060101010101" pitchFamily="49" charset="-122"/>
              </a:rPr>
              <a:t>年，为了给已经八十岁的乾隆皇帝祝寿，唱二黄的艺人高朗亭随“三庆”徽班进北京表演，很快受到了北京人的喜欢，皇族贵人也很爱看。随后，许多徽剧艺人来到北京。徽剧又和从湖北、江苏、陕西来京的汉剧、昆曲、秦腔这三个在中国南北有影响的剧种不断交流、融会、演变、优化，京剧形成后，在清朝宫廷内开始快速发展，直至民国得到空前的繁荣，最后聚精荟萃，形成有较高艺术魅力的京剧。在</a:t>
            </a:r>
            <a:r>
              <a:rPr lang="en-US" altLang="zh-CN" sz="2000" b="1" dirty="0">
                <a:latin typeface="楷体" panose="02010609060101010101" pitchFamily="49" charset="-122"/>
                <a:ea typeface="楷体" panose="02010609060101010101" pitchFamily="49" charset="-122"/>
              </a:rPr>
              <a:t>2010</a:t>
            </a:r>
            <a:r>
              <a:rPr lang="zh-CN" altLang="en-US" sz="2000" b="1" dirty="0">
                <a:latin typeface="楷体" panose="02010609060101010101" pitchFamily="49" charset="-122"/>
                <a:ea typeface="楷体" panose="02010609060101010101" pitchFamily="49" charset="-122"/>
              </a:rPr>
              <a:t>年</a:t>
            </a:r>
            <a:r>
              <a:rPr lang="en-US" altLang="zh-CN" sz="2000" b="1" dirty="0">
                <a:latin typeface="楷体" panose="02010609060101010101" pitchFamily="49" charset="-122"/>
                <a:ea typeface="楷体" panose="02010609060101010101" pitchFamily="49" charset="-122"/>
              </a:rPr>
              <a:t>11</a:t>
            </a:r>
            <a:r>
              <a:rPr lang="zh-CN" altLang="en-US" sz="2000" b="1" dirty="0">
                <a:latin typeface="楷体" panose="02010609060101010101" pitchFamily="49" charset="-122"/>
                <a:ea typeface="楷体" panose="02010609060101010101" pitchFamily="49" charset="-122"/>
              </a:rPr>
              <a:t>月</a:t>
            </a:r>
            <a:r>
              <a:rPr lang="en-US" altLang="zh-CN" sz="2000" b="1" dirty="0">
                <a:latin typeface="楷体" panose="02010609060101010101" pitchFamily="49" charset="-122"/>
                <a:ea typeface="楷体" panose="02010609060101010101" pitchFamily="49" charset="-122"/>
              </a:rPr>
              <a:t>6</a:t>
            </a:r>
            <a:r>
              <a:rPr lang="zh-CN" altLang="en-US" sz="2000" b="1" dirty="0">
                <a:latin typeface="楷体" panose="02010609060101010101" pitchFamily="49" charset="-122"/>
                <a:ea typeface="楷体" panose="02010609060101010101" pitchFamily="49" charset="-122"/>
              </a:rPr>
              <a:t>日，京剧被列入“人类非物质文化遗产代表作名录”。</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120775" y="1920875"/>
            <a:ext cx="6902450" cy="1938338"/>
          </a:xfrm>
          <a:prstGeom prst="rect">
            <a:avLst/>
          </a:prstGeom>
          <a:noFill/>
          <a:ln w="9525">
            <a:noFill/>
          </a:ln>
        </p:spPr>
        <p:txBody>
          <a:bodyPr>
            <a:spAutoFit/>
          </a:bodyPr>
          <a:p>
            <a:r>
              <a:rPr lang="zh-CN" altLang="en-US" sz="4800" b="1">
                <a:solidFill>
                  <a:srgbClr val="FF0000"/>
                </a:solidFill>
                <a:latin typeface="黑体" panose="02010609060101010101" pitchFamily="49" charset="-122"/>
                <a:ea typeface="黑体" panose="02010609060101010101" pitchFamily="49" charset="-122"/>
              </a:rPr>
              <a:t>  </a:t>
            </a:r>
            <a:r>
              <a:rPr lang="zh-CN" altLang="en-US" sz="2400" b="1">
                <a:solidFill>
                  <a:srgbClr val="FF0000"/>
                </a:solidFill>
                <a:latin typeface="黑体" panose="02010609060101010101" pitchFamily="49" charset="-122"/>
                <a:ea typeface="黑体" panose="02010609060101010101" pitchFamily="49" charset="-122"/>
              </a:rPr>
              <a:t>马鞭</a:t>
            </a:r>
            <a:r>
              <a:rPr lang="zh-CN" altLang="en-US" sz="2400" b="1" dirty="0">
                <a:solidFill>
                  <a:srgbClr val="FF0000"/>
                </a:solidFill>
                <a:latin typeface="黑体" panose="02010609060101010101" pitchFamily="49" charset="-122"/>
                <a:ea typeface="黑体" panose="02010609060101010101" pitchFamily="49" charset="-122"/>
              </a:rPr>
              <a:t>是实在的道具，是可感觉可使用的。京剧还有哪些真实和虚拟的道具，一样可感觉可使用？请默读第课文</a:t>
            </a:r>
            <a:r>
              <a:rPr lang="en-US" altLang="zh-CN" sz="2400" b="1">
                <a:solidFill>
                  <a:srgbClr val="FF0000"/>
                </a:solidFill>
                <a:latin typeface="黑体" panose="02010609060101010101" pitchFamily="49" charset="-122"/>
                <a:ea typeface="黑体" panose="02010609060101010101" pitchFamily="49" charset="-122"/>
              </a:rPr>
              <a:t>2</a:t>
            </a:r>
            <a:r>
              <a:rPr lang="zh-CN" altLang="en-US" sz="2400" b="1" dirty="0">
                <a:solidFill>
                  <a:srgbClr val="FF0000"/>
                </a:solidFill>
                <a:latin typeface="黑体" panose="02010609060101010101" pitchFamily="49" charset="-122"/>
                <a:ea typeface="黑体" panose="02010609060101010101" pitchFamily="49" charset="-122"/>
              </a:rPr>
              <a:t>、</a:t>
            </a:r>
            <a:r>
              <a:rPr lang="en-US" altLang="zh-CN" sz="2400" b="1">
                <a:solidFill>
                  <a:srgbClr val="FF0000"/>
                </a:solidFill>
                <a:latin typeface="黑体" panose="02010609060101010101" pitchFamily="49" charset="-122"/>
                <a:ea typeface="黑体" panose="02010609060101010101" pitchFamily="49" charset="-122"/>
              </a:rPr>
              <a:t>3</a:t>
            </a:r>
            <a:r>
              <a:rPr lang="zh-CN" altLang="en-US" sz="2400" b="1" dirty="0">
                <a:solidFill>
                  <a:srgbClr val="FF0000"/>
                </a:solidFill>
                <a:latin typeface="黑体" panose="02010609060101010101" pitchFamily="49" charset="-122"/>
                <a:ea typeface="黑体" panose="02010609060101010101" pitchFamily="49" charset="-122"/>
              </a:rPr>
              <a:t>两个自然段，想象演员是怎样运用道具进行表演的？</a:t>
            </a:r>
            <a:endParaRPr lang="zh-CN" altLang="en-US" sz="2400" b="1" dirty="0">
              <a:solidFill>
                <a:srgbClr val="FF0000"/>
              </a:solidFill>
              <a:latin typeface="黑体" panose="02010609060101010101" pitchFamily="49" charset="-122"/>
              <a:ea typeface="黑体" panose="02010609060101010101" pitchFamily="49" charset="-122"/>
            </a:endParaRPr>
          </a:p>
        </p:txBody>
      </p:sp>
      <p:pic>
        <p:nvPicPr>
          <p:cNvPr id="36866" name="图片 5"/>
          <p:cNvPicPr>
            <a:picLocks noChangeAspect="1"/>
          </p:cNvPicPr>
          <p:nvPr/>
        </p:nvPicPr>
        <p:blipFill>
          <a:blip r:embed="rId1"/>
          <a:stretch>
            <a:fillRect/>
          </a:stretch>
        </p:blipFill>
        <p:spPr>
          <a:xfrm>
            <a:off x="147638" y="233363"/>
            <a:ext cx="1277937" cy="2160587"/>
          </a:xfrm>
          <a:prstGeom prst="rect">
            <a:avLst/>
          </a:prstGeom>
          <a:noFill/>
          <a:ln w="9525">
            <a:noFill/>
          </a:ln>
        </p:spPr>
      </p:pic>
      <p:sp>
        <p:nvSpPr>
          <p:cNvPr id="9" name="矩形 5"/>
          <p:cNvSpPr/>
          <p:nvPr/>
        </p:nvSpPr>
        <p:spPr>
          <a:xfrm>
            <a:off x="1514475" y="1165225"/>
            <a:ext cx="2673350" cy="615950"/>
          </a:xfrm>
          <a:prstGeom prst="rect">
            <a:avLst/>
          </a:prstGeom>
          <a:noFill/>
          <a:ln w="9525">
            <a:noFill/>
          </a:ln>
        </p:spPr>
        <p:txBody>
          <a:bodyPr lIns="121917" tIns="60958" rIns="121917" bIns="60958">
            <a:spAutoFit/>
          </a:bodyPr>
          <a:p>
            <a:r>
              <a:rPr lang="zh-CN" altLang="en-US" sz="3200" b="1" dirty="0">
                <a:solidFill>
                  <a:srgbClr val="FF0000"/>
                </a:solidFill>
                <a:latin typeface="黑体" panose="02010609060101010101" pitchFamily="49" charset="-122"/>
                <a:ea typeface="黑体" panose="02010609060101010101" pitchFamily="49" charset="-122"/>
              </a:rPr>
              <a:t>阅读思考</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3748088" y="627063"/>
            <a:ext cx="4322762" cy="831850"/>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400" b="1" dirty="0">
                <a:solidFill>
                  <a:srgbClr val="FF0000"/>
                </a:solidFill>
                <a:latin typeface="楷体" panose="02010609060101010101" pitchFamily="49" charset="-122"/>
                <a:ea typeface="楷体" panose="02010609060101010101" pitchFamily="49" charset="-122"/>
              </a:rPr>
              <a:t>是用结实的线把鞋帮和鞋底缝在一起。</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0" name="矩形 5"/>
          <p:cNvSpPr/>
          <p:nvPr/>
        </p:nvSpPr>
        <p:spPr>
          <a:xfrm>
            <a:off x="1065213" y="284163"/>
            <a:ext cx="2682875" cy="615950"/>
          </a:xfrm>
          <a:prstGeom prst="rect">
            <a:avLst/>
          </a:prstGeom>
          <a:noFill/>
          <a:ln w="9525">
            <a:noFill/>
          </a:ln>
        </p:spPr>
        <p:txBody>
          <a:bodyPr lIns="121917" tIns="60958" rIns="121917" bIns="60958">
            <a:spAutoFit/>
          </a:bodyPr>
          <a:p>
            <a:r>
              <a:rPr lang="zh-CN" altLang="en-US" sz="3200" b="1" dirty="0">
                <a:solidFill>
                  <a:srgbClr val="FF0000"/>
                </a:solidFill>
                <a:latin typeface="黑体" panose="02010609060101010101" pitchFamily="49" charset="-122"/>
                <a:ea typeface="黑体" panose="02010609060101010101" pitchFamily="49" charset="-122"/>
              </a:rPr>
              <a:t>交流感悟</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 name="矩形 4"/>
          <p:cNvSpPr/>
          <p:nvPr/>
        </p:nvSpPr>
        <p:spPr>
          <a:xfrm>
            <a:off x="974725" y="1673225"/>
            <a:ext cx="7407275" cy="2451100"/>
          </a:xfrm>
          <a:prstGeom prst="rect">
            <a:avLst/>
          </a:prstGeom>
          <a:noFill/>
          <a:ln w="9525">
            <a:noFill/>
          </a:ln>
        </p:spPr>
        <p:txBody>
          <a:bodyPr>
            <a:spAutoFit/>
          </a:bodyPr>
          <a:p>
            <a:pPr>
              <a:lnSpc>
                <a:spcPts val="4600"/>
              </a:lnSpc>
            </a:pPr>
            <a:r>
              <a:rPr lang="zh-CN" altLang="en-US" sz="2000" b="1" dirty="0">
                <a:solidFill>
                  <a:srgbClr val="548235"/>
                </a:solidFill>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京剧还有一些虚拟的道具，但一样可感觉可使用。比如</a:t>
            </a:r>
            <a:r>
              <a:rPr lang="en-US" altLang="zh-CN" sz="2400" b="1">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拾玉镯</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中小姑娘纳鞋底，</a:t>
            </a:r>
            <a:r>
              <a:rPr lang="zh-CN" altLang="en-US" sz="2400" b="1" dirty="0">
                <a:latin typeface="黑体" panose="02010609060101010101" pitchFamily="49" charset="-122"/>
                <a:ea typeface="黑体" panose="02010609060101010101" pitchFamily="49" charset="-122"/>
              </a:rPr>
              <a:t>鞋底是实在的，针线可是虚的，但在演员手里，“无”远远胜过了“有”。</a:t>
            </a:r>
            <a:endParaRPr lang="zh-CN" altLang="en-US" sz="2400" b="1" dirty="0">
              <a:latin typeface="黑体" panose="02010609060101010101" pitchFamily="49" charset="-122"/>
              <a:ea typeface="黑体" panose="02010609060101010101" pitchFamily="49" charset="-122"/>
            </a:endParaRPr>
          </a:p>
        </p:txBody>
      </p:sp>
      <p:cxnSp>
        <p:nvCxnSpPr>
          <p:cNvPr id="8" name="直接箭头连接符 7"/>
          <p:cNvCxnSpPr/>
          <p:nvPr/>
        </p:nvCxnSpPr>
        <p:spPr>
          <a:xfrm flipV="1">
            <a:off x="4567238" y="1733550"/>
            <a:ext cx="9525" cy="91757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315075" y="4171950"/>
            <a:ext cx="1112838" cy="461963"/>
          </a:xfrm>
          <a:prstGeom prst="rect">
            <a:avLst/>
          </a:prstGeom>
          <a:noFill/>
          <a:ln w="9525" cap="flat" cmpd="sng">
            <a:solidFill>
              <a:schemeClr val="tx1"/>
            </a:solidFill>
            <a:prstDash val="solid"/>
            <a:round/>
            <a:headEnd type="none" w="med" len="med"/>
            <a:tailEnd type="none" w="med" len="med"/>
          </a:ln>
        </p:spPr>
        <p:txBody>
          <a:bodyPr wrap="none">
            <a:spAutoFit/>
          </a:bodyPr>
          <a:p>
            <a:r>
              <a:rPr lang="zh-CN" altLang="en-US" sz="2400" b="1" dirty="0">
                <a:solidFill>
                  <a:srgbClr val="FF0000"/>
                </a:solidFill>
                <a:latin typeface="楷体" panose="02010609060101010101" pitchFamily="49" charset="-122"/>
                <a:ea typeface="楷体" panose="02010609060101010101" pitchFamily="49" charset="-122"/>
              </a:rPr>
              <a:t>真实的</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1577975" y="4941888"/>
            <a:ext cx="1406525" cy="830262"/>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400" b="1" dirty="0">
                <a:solidFill>
                  <a:srgbClr val="FF0000"/>
                </a:solidFill>
                <a:latin typeface="楷体" panose="02010609060101010101" pitchFamily="49" charset="-122"/>
                <a:ea typeface="楷体" panose="02010609060101010101" pitchFamily="49" charset="-122"/>
              </a:rPr>
              <a:t>空，没有</a:t>
            </a:r>
            <a:endParaRPr lang="zh-CN" altLang="en-US" sz="2400" b="1" dirty="0">
              <a:solidFill>
                <a:srgbClr val="FF0000"/>
              </a:solidFill>
              <a:latin typeface="楷体" panose="02010609060101010101" pitchFamily="49" charset="-122"/>
              <a:ea typeface="楷体" panose="02010609060101010101" pitchFamily="49" charset="-122"/>
            </a:endParaRPr>
          </a:p>
        </p:txBody>
      </p:sp>
      <p:cxnSp>
        <p:nvCxnSpPr>
          <p:cNvPr id="20" name="直接箭头连接符 19"/>
          <p:cNvCxnSpPr/>
          <p:nvPr/>
        </p:nvCxnSpPr>
        <p:spPr>
          <a:xfrm>
            <a:off x="6865938" y="3101975"/>
            <a:ext cx="0" cy="1163638"/>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647700" y="5554663"/>
            <a:ext cx="2039938" cy="461962"/>
          </a:xfrm>
          <a:prstGeom prst="rect">
            <a:avLst/>
          </a:prstGeom>
          <a:noFill/>
          <a:ln w="9525">
            <a:noFill/>
          </a:ln>
        </p:spPr>
        <p:txBody>
          <a:bodyPr wrap="none">
            <a:spAutoFit/>
          </a:bodyPr>
          <a:p>
            <a:r>
              <a:rPr lang="zh-CN" altLang="en-US" sz="2400" b="1" dirty="0">
                <a:solidFill>
                  <a:srgbClr val="FF0000"/>
                </a:solidFill>
                <a:latin typeface="黑体" panose="02010609060101010101" pitchFamily="49" charset="-122"/>
                <a:ea typeface="黑体" panose="02010609060101010101" pitchFamily="49" charset="-122"/>
              </a:rPr>
              <a:t>实在的道具：</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31" name="矩形 30"/>
          <p:cNvSpPr/>
          <p:nvPr/>
        </p:nvSpPr>
        <p:spPr>
          <a:xfrm>
            <a:off x="4083050" y="5554663"/>
            <a:ext cx="2041525" cy="461962"/>
          </a:xfrm>
          <a:prstGeom prst="rect">
            <a:avLst/>
          </a:prstGeom>
          <a:noFill/>
          <a:ln w="9525">
            <a:noFill/>
          </a:ln>
        </p:spPr>
        <p:txBody>
          <a:bodyPr wrap="none">
            <a:spAutoFit/>
          </a:bodyPr>
          <a:p>
            <a:r>
              <a:rPr lang="zh-CN" altLang="en-US" sz="2400" b="1" dirty="0">
                <a:solidFill>
                  <a:srgbClr val="FF0000"/>
                </a:solidFill>
                <a:latin typeface="黑体" panose="02010609060101010101" pitchFamily="49" charset="-122"/>
                <a:ea typeface="黑体" panose="02010609060101010101" pitchFamily="49" charset="-122"/>
              </a:rPr>
              <a:t>虚拟的道具：</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32" name="矩形 31"/>
          <p:cNvSpPr/>
          <p:nvPr/>
        </p:nvSpPr>
        <p:spPr>
          <a:xfrm>
            <a:off x="2528888" y="5554663"/>
            <a:ext cx="803275" cy="461962"/>
          </a:xfrm>
          <a:prstGeom prst="rect">
            <a:avLst/>
          </a:prstGeom>
          <a:noFill/>
          <a:ln w="9525">
            <a:noFill/>
          </a:ln>
        </p:spPr>
        <p:txBody>
          <a:bodyPr wrap="none">
            <a:spAutoFit/>
          </a:bodyPr>
          <a:p>
            <a:r>
              <a:rPr lang="zh-CN" altLang="en-US" sz="2400" b="1" dirty="0">
                <a:solidFill>
                  <a:srgbClr val="FF0000"/>
                </a:solidFill>
                <a:latin typeface="黑体" panose="02010609060101010101" pitchFamily="49" charset="-122"/>
                <a:ea typeface="黑体" panose="02010609060101010101" pitchFamily="49" charset="-122"/>
              </a:rPr>
              <a:t>鞋底</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33" name="矩形 32"/>
          <p:cNvSpPr/>
          <p:nvPr/>
        </p:nvSpPr>
        <p:spPr>
          <a:xfrm>
            <a:off x="5942013" y="5554663"/>
            <a:ext cx="803275" cy="461962"/>
          </a:xfrm>
          <a:prstGeom prst="rect">
            <a:avLst/>
          </a:prstGeom>
          <a:noFill/>
          <a:ln w="9525">
            <a:noFill/>
          </a:ln>
        </p:spPr>
        <p:txBody>
          <a:bodyPr wrap="none">
            <a:spAutoFit/>
          </a:bodyPr>
          <a:p>
            <a:r>
              <a:rPr lang="zh-CN" altLang="en-US" sz="2400" b="1" dirty="0">
                <a:solidFill>
                  <a:srgbClr val="FF0000"/>
                </a:solidFill>
                <a:latin typeface="黑体" panose="02010609060101010101" pitchFamily="49" charset="-122"/>
                <a:ea typeface="黑体" panose="02010609060101010101" pitchFamily="49" charset="-122"/>
              </a:rPr>
              <a:t>针线</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2" name="椭圆 1"/>
          <p:cNvSpPr/>
          <p:nvPr/>
        </p:nvSpPr>
        <p:spPr>
          <a:xfrm>
            <a:off x="4391025" y="2651125"/>
            <a:ext cx="384175" cy="641350"/>
          </a:xfrm>
          <a:prstGeom prst="ellipse">
            <a:avLst/>
          </a:prstGeom>
          <a:noFill/>
          <a:ln>
            <a:solidFill>
              <a:srgbClr val="FF0000"/>
            </a:solidFill>
          </a:ln>
          <a:extLst>
            <a:ext uri="{909E8E84-426E-40DD-AFC4-6F175D3DCCD1}">
              <a14:hiddenFill xmlns:a14="http://schemas.microsoft.com/office/drawing/2010/main">
                <a:solidFill>
                  <a:schemeClr val="accent4">
                    <a:lumMod val="60000"/>
                    <a:lumOff val="40000"/>
                  </a:schemeClr>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auto"/>
            <a:endParaRPr lang="zh-CN" altLang="en-US" strike="noStrike" noProof="1"/>
          </a:p>
        </p:txBody>
      </p:sp>
      <p:sp>
        <p:nvSpPr>
          <p:cNvPr id="6" name="椭圆 5"/>
          <p:cNvSpPr/>
          <p:nvPr/>
        </p:nvSpPr>
        <p:spPr>
          <a:xfrm>
            <a:off x="6561138" y="2651125"/>
            <a:ext cx="361950" cy="592138"/>
          </a:xfrm>
          <a:prstGeom prst="ellipse">
            <a:avLst/>
          </a:prstGeom>
          <a:noFill/>
          <a:ln>
            <a:solidFill>
              <a:srgbClr val="FF0000"/>
            </a:solidFill>
          </a:ln>
          <a:extLst>
            <a:ext uri="{909E8E84-426E-40DD-AFC4-6F175D3DCCD1}">
              <a14:hiddenFill xmlns:a14="http://schemas.microsoft.com/office/drawing/2010/main">
                <a:solidFill>
                  <a:schemeClr val="accent4">
                    <a:lumMod val="60000"/>
                    <a:lumOff val="40000"/>
                  </a:schemeClr>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auto"/>
            <a:endParaRPr lang="zh-CN" altLang="en-US" strike="noStrike" noProof="1"/>
          </a:p>
        </p:txBody>
      </p:sp>
      <p:sp>
        <p:nvSpPr>
          <p:cNvPr id="7" name="椭圆 6"/>
          <p:cNvSpPr/>
          <p:nvPr/>
        </p:nvSpPr>
        <p:spPr>
          <a:xfrm>
            <a:off x="1979613" y="3459163"/>
            <a:ext cx="361950" cy="590550"/>
          </a:xfrm>
          <a:prstGeom prst="ellipse">
            <a:avLst/>
          </a:prstGeom>
          <a:noFill/>
          <a:ln>
            <a:solidFill>
              <a:srgbClr val="FF0000"/>
            </a:solidFill>
          </a:ln>
          <a:extLst>
            <a:ext uri="{909E8E84-426E-40DD-AFC4-6F175D3DCCD1}">
              <a14:hiddenFill xmlns:a14="http://schemas.microsoft.com/office/drawing/2010/main">
                <a:solidFill>
                  <a:schemeClr val="accent4">
                    <a:lumMod val="60000"/>
                    <a:lumOff val="40000"/>
                  </a:schemeClr>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auto"/>
            <a:endParaRPr lang="zh-CN" altLang="en-US" strike="noStrike" noProof="1"/>
          </a:p>
        </p:txBody>
      </p:sp>
      <p:cxnSp>
        <p:nvCxnSpPr>
          <p:cNvPr id="12" name="直接箭头连接符 11"/>
          <p:cNvCxnSpPr/>
          <p:nvPr/>
        </p:nvCxnSpPr>
        <p:spPr>
          <a:xfrm>
            <a:off x="2141538" y="4049713"/>
            <a:ext cx="36513" cy="922338"/>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linds(horizont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linds(horizont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blinds(horizontal)">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linds(horizontal)">
                                      <p:cBhvr>
                                        <p:cTn id="59" dur="500"/>
                                        <p:tgtEl>
                                          <p:spTgt spid="32"/>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blinds(horizontal)">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blinds(horizontal)">
                                      <p:cBhvr>
                                        <p:cTn id="6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5" grpId="0"/>
      <p:bldP spid="15" grpId="0" bldLvl="0" animBg="1"/>
      <p:bldP spid="16" grpId="0" animBg="1"/>
      <p:bldP spid="29" grpId="0"/>
      <p:bldP spid="31" grpId="0"/>
      <p:bldP spid="32" grpId="0"/>
      <p:bldP spid="33" grpId="0"/>
      <p:bldP spid="2" grpId="0" bldLvl="0" animBg="1"/>
      <p:bldP spid="6" grpId="0" bldLvl="0" animBg="1"/>
      <p:bldP spid="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63550" y="623888"/>
            <a:ext cx="8064500" cy="892175"/>
          </a:xfrm>
          <a:prstGeom prst="rect">
            <a:avLst/>
          </a:prstGeom>
          <a:noFill/>
          <a:ln w="9525">
            <a:noFill/>
          </a:ln>
        </p:spPr>
        <p:txBody>
          <a:bodyPr>
            <a:spAutoFit/>
          </a:bodyPr>
          <a:p>
            <a:r>
              <a:rPr lang="zh-CN" altLang="en-US" sz="2800" b="1" dirty="0">
                <a:solidFill>
                  <a:srgbClr val="0000FF"/>
                </a:solidFill>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看下图，结合第</a:t>
            </a:r>
            <a:r>
              <a:rPr lang="en-US" altLang="zh-CN" sz="2400" b="1">
                <a:solidFill>
                  <a:srgbClr val="FF0000"/>
                </a:solidFill>
                <a:latin typeface="楷体" panose="02010609060101010101" pitchFamily="49" charset="-122"/>
                <a:ea typeface="楷体" panose="02010609060101010101" pitchFamily="49" charset="-122"/>
              </a:rPr>
              <a:t>2</a:t>
            </a:r>
            <a:r>
              <a:rPr lang="zh-CN" altLang="en-US" sz="2400" b="1" dirty="0">
                <a:solidFill>
                  <a:srgbClr val="FF0000"/>
                </a:solidFill>
                <a:latin typeface="楷体" panose="02010609060101010101" pitchFamily="49" charset="-122"/>
                <a:ea typeface="楷体" panose="02010609060101010101" pitchFamily="49" charset="-122"/>
              </a:rPr>
              <a:t>自然段内容，想象理解：“无”远远胜过了“有”的意思。</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4065588" y="1811338"/>
            <a:ext cx="4573588" cy="3048000"/>
          </a:xfrm>
          <a:prstGeom prst="rect">
            <a:avLst/>
          </a:prstGeom>
          <a:solidFill>
            <a:schemeClr val="accent3">
              <a:lumMod val="20000"/>
              <a:lumOff val="80000"/>
            </a:schemeClr>
          </a:solidFill>
          <a:ln>
            <a:solidFill>
              <a:schemeClr val="tx1"/>
            </a:solidFill>
          </a:ln>
        </p:spPr>
        <p:txBody>
          <a:bodyPr wrap="square">
            <a:spAutoFit/>
          </a:bodyPr>
          <a:lstStyle/>
          <a:p>
            <a:pPr fontAlgn="auto"/>
            <a:r>
              <a:rPr lang="zh-CN" altLang="en-US" sz="1400" b="1" strike="noStrike" noProof="1" dirty="0" smtClean="0">
                <a:solidFill>
                  <a:srgbClr val="70AD47">
                    <a:lumMod val="75000"/>
                  </a:srgbClr>
                </a:solidFill>
                <a:latin typeface="楷体" panose="02010609060101010101" pitchFamily="49" charset="-122"/>
                <a:ea typeface="楷体" panose="02010609060101010101" pitchFamily="49" charset="-122"/>
                <a:cs typeface="+mn-cs"/>
              </a:rPr>
              <a:t>  </a:t>
            </a:r>
            <a:r>
              <a:rPr lang="zh-CN" altLang="en-US" sz="2400" b="1" strike="noStrike" noProof="1" dirty="0" smtClean="0">
                <a:solidFill>
                  <a:srgbClr val="FF0000"/>
                </a:solidFill>
                <a:latin typeface="楷体" panose="02010609060101010101" pitchFamily="49" charset="-122"/>
                <a:ea typeface="楷体" panose="02010609060101010101" pitchFamily="49" charset="-122"/>
                <a:cs typeface="+mn-cs"/>
              </a:rPr>
              <a:t>“无”指的是没有“针线”，如果“有”“针线”，表演时穿针费时间，有时候还会发生线穿不进鼻孔里的尴尬，而且不美观。但是演员可以模仿表演穿针引线的动作，既能真实地感觉到她就在穿针引线</a:t>
            </a:r>
            <a:r>
              <a:rPr lang="zh-CN" altLang="en-US" sz="2400" b="1" strike="noStrike" noProof="1" dirty="0">
                <a:solidFill>
                  <a:srgbClr val="FF0000"/>
                </a:solidFill>
                <a:latin typeface="楷体" panose="02010609060101010101" pitchFamily="49" charset="-122"/>
                <a:ea typeface="楷体" panose="02010609060101010101" pitchFamily="49" charset="-122"/>
                <a:cs typeface="+mn-cs"/>
              </a:rPr>
              <a:t>绱鞋底</a:t>
            </a:r>
            <a:r>
              <a:rPr lang="zh-CN" altLang="en-US" sz="2400" b="1" strike="noStrike" noProof="1" dirty="0" smtClean="0">
                <a:solidFill>
                  <a:srgbClr val="FF0000"/>
                </a:solidFill>
                <a:latin typeface="楷体" panose="02010609060101010101" pitchFamily="49" charset="-122"/>
                <a:ea typeface="楷体" panose="02010609060101010101" pitchFamily="49" charset="-122"/>
                <a:cs typeface="+mn-cs"/>
              </a:rPr>
              <a:t>，又美观。所以</a:t>
            </a:r>
            <a:r>
              <a:rPr lang="zh-CN" altLang="en-US" sz="2400" b="1" strike="noStrike" noProof="1" dirty="0">
                <a:solidFill>
                  <a:srgbClr val="FF0000"/>
                </a:solidFill>
                <a:latin typeface="楷体" panose="02010609060101010101" pitchFamily="49" charset="-122"/>
                <a:ea typeface="楷体" panose="02010609060101010101" pitchFamily="49" charset="-122"/>
                <a:cs typeface="+mn-cs"/>
              </a:rPr>
              <a:t>说：“无”远远胜过了</a:t>
            </a:r>
            <a:r>
              <a:rPr lang="zh-CN" altLang="en-US" sz="2400" b="1" strike="noStrike" noProof="1" dirty="0" smtClean="0">
                <a:solidFill>
                  <a:srgbClr val="FF0000"/>
                </a:solidFill>
                <a:latin typeface="楷体" panose="02010609060101010101" pitchFamily="49" charset="-122"/>
                <a:ea typeface="楷体" panose="02010609060101010101" pitchFamily="49" charset="-122"/>
                <a:cs typeface="+mn-cs"/>
              </a:rPr>
              <a:t>“有”。</a:t>
            </a:r>
            <a:endParaRPr lang="zh-CN" altLang="en-US" sz="2400" b="1" strike="noStrike" noProof="1" dirty="0" smtClean="0">
              <a:solidFill>
                <a:srgbClr val="FF0000"/>
              </a:solidFill>
              <a:latin typeface="楷体" panose="02010609060101010101" pitchFamily="49" charset="-122"/>
              <a:ea typeface="楷体" panose="02010609060101010101" pitchFamily="49" charset="-122"/>
            </a:endParaRPr>
          </a:p>
        </p:txBody>
      </p:sp>
      <p:pic>
        <p:nvPicPr>
          <p:cNvPr id="3" name="Picture 2" descr="http://pic42.huitu.com/res/20151207/615847_20151207110304437500_1.jpg"/>
          <p:cNvPicPr>
            <a:picLocks noChangeAspect="1" noChangeArrowheads="1"/>
          </p:cNvPicPr>
          <p:nvPr/>
        </p:nvPicPr>
        <p:blipFill rotWithShape="1">
          <a:blip r:embed="rId1" cstate="email"/>
          <a:srcRect/>
          <a:stretch>
            <a:fillRect/>
          </a:stretch>
        </p:blipFill>
        <p:spPr bwMode="auto">
          <a:xfrm>
            <a:off x="30480" y="2545080"/>
            <a:ext cx="3806190" cy="386249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96863" y="538163"/>
            <a:ext cx="5367337" cy="3478212"/>
          </a:xfrm>
          <a:prstGeom prst="rect">
            <a:avLst/>
          </a:prstGeom>
          <a:noFill/>
          <a:ln w="9525" cap="flat" cmpd="sng">
            <a:solidFill>
              <a:schemeClr val="tx1"/>
            </a:solidFill>
            <a:prstDash val="solid"/>
            <a:round/>
            <a:headEnd type="none" w="med" len="med"/>
            <a:tailEnd type="none" w="med" len="med"/>
          </a:ln>
        </p:spPr>
        <p:txBody>
          <a:bodyPr>
            <a:spAutoFit/>
          </a:bodyPr>
          <a:p>
            <a:pPr>
              <a:lnSpc>
                <a:spcPts val="4400"/>
              </a:lnSpc>
            </a:pPr>
            <a:r>
              <a:rPr lang="zh-CN" altLang="en-US" sz="2000" b="1" dirty="0">
                <a:solidFill>
                  <a:srgbClr val="548235"/>
                </a:solidFill>
                <a:latin typeface="黑体" panose="02010609060101010101" pitchFamily="49" charset="-122"/>
                <a:ea typeface="黑体" panose="02010609060101010101" pitchFamily="49" charset="-122"/>
              </a:rPr>
              <a:t>   </a:t>
            </a:r>
            <a:r>
              <a:rPr lang="zh-CN" altLang="en-US" sz="2000" b="1" dirty="0">
                <a:latin typeface="黑体" panose="02010609060101010101" pitchFamily="49" charset="-122"/>
                <a:ea typeface="黑体" panose="02010609060101010101" pitchFamily="49" charset="-122"/>
              </a:rPr>
              <a:t>再比如宴席上的酒壶酒杯。主人一声吩咐“酒宴摆下</a:t>
            </a:r>
            <a:r>
              <a:rPr lang="en-US" altLang="zh-CN" sz="2000" b="1">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，仆人立刻把酒壶酒杯端上舞台。主人和客人举杯喝酒，一杯又一杯，但就是不见吃饭吃菜，可客人也一样“饱”了。京剧一般是不把饭碗搬上舞台的，一旦真用，那就得“狠狠做戏”。</a:t>
            </a:r>
            <a:endParaRPr lang="zh-CN" altLang="en-US" sz="2000" b="1" dirty="0">
              <a:latin typeface="黑体" panose="02010609060101010101" pitchFamily="49" charset="-122"/>
              <a:ea typeface="黑体" panose="02010609060101010101" pitchFamily="49" charset="-122"/>
            </a:endParaRPr>
          </a:p>
        </p:txBody>
      </p:sp>
      <p:sp>
        <p:nvSpPr>
          <p:cNvPr id="4" name="Text Box 9"/>
          <p:cNvSpPr txBox="1"/>
          <p:nvPr/>
        </p:nvSpPr>
        <p:spPr>
          <a:xfrm>
            <a:off x="3968750" y="1643063"/>
            <a:ext cx="1000125" cy="246062"/>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3" name="矩形 2"/>
          <p:cNvSpPr/>
          <p:nvPr/>
        </p:nvSpPr>
        <p:spPr>
          <a:xfrm>
            <a:off x="5815013" y="1500188"/>
            <a:ext cx="1422400" cy="461962"/>
          </a:xfrm>
          <a:prstGeom prst="rect">
            <a:avLst/>
          </a:prstGeom>
          <a:noFill/>
          <a:ln w="9525" cap="flat" cmpd="sng">
            <a:solidFill>
              <a:schemeClr val="tx1"/>
            </a:solidFill>
            <a:prstDash val="solid"/>
            <a:round/>
            <a:headEnd type="none" w="med" len="med"/>
            <a:tailEnd type="none" w="med" len="med"/>
          </a:ln>
        </p:spPr>
        <p:txBody>
          <a:bodyPr wrap="none">
            <a:spAutoFit/>
          </a:bodyPr>
          <a:p>
            <a:r>
              <a:rPr lang="zh-CN" altLang="en-US" sz="2400" b="1" dirty="0">
                <a:solidFill>
                  <a:srgbClr val="FF0000"/>
                </a:solidFill>
                <a:latin typeface="楷体" panose="02010609060101010101" pitchFamily="49" charset="-122"/>
                <a:ea typeface="楷体" panose="02010609060101010101" pitchFamily="49" charset="-122"/>
              </a:rPr>
              <a:t>虚拟道具</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5815013" y="4067175"/>
            <a:ext cx="2968625" cy="831850"/>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400" b="1" dirty="0">
                <a:solidFill>
                  <a:srgbClr val="FF0000"/>
                </a:solidFill>
                <a:latin typeface="楷体" panose="02010609060101010101" pitchFamily="49" charset="-122"/>
                <a:ea typeface="楷体" panose="02010609060101010101" pitchFamily="49" charset="-122"/>
              </a:rPr>
              <a:t>如果用真道具，就得“狠狠做戏”。</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Text Box 9"/>
          <p:cNvSpPr txBox="1"/>
          <p:nvPr/>
        </p:nvSpPr>
        <p:spPr>
          <a:xfrm>
            <a:off x="2171700" y="3908425"/>
            <a:ext cx="514350" cy="246063"/>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10" name="Text Box 9"/>
          <p:cNvSpPr txBox="1"/>
          <p:nvPr/>
        </p:nvSpPr>
        <p:spPr>
          <a:xfrm>
            <a:off x="4722813" y="3908425"/>
            <a:ext cx="512762" cy="246063"/>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11" name="Text Box 9"/>
          <p:cNvSpPr txBox="1"/>
          <p:nvPr/>
        </p:nvSpPr>
        <p:spPr>
          <a:xfrm>
            <a:off x="1416050" y="4660900"/>
            <a:ext cx="1000125" cy="246063"/>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ppt_x</p:attrName>
                                        </p:attrNameLst>
                                      </p:cBhvr>
                                      <p:tavLst>
                                        <p:tav tm="0">
                                          <p:val>
                                            <p:strVal val="#ppt_x"/>
                                          </p:val>
                                        </p:tav>
                                        <p:tav tm="100000">
                                          <p:val>
                                            <p:strVal val="#ppt_x"/>
                                          </p:val>
                                        </p:tav>
                                      </p:tavLst>
                                    </p:anim>
                                    <p:anim calcmode="lin" valueType="num">
                                      <p:cBhvr>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ppt_x</p:attrName>
                                        </p:attrNameLst>
                                      </p:cBhvr>
                                      <p:tavLst>
                                        <p:tav tm="0">
                                          <p:val>
                                            <p:strVal val="#ppt_x"/>
                                          </p:val>
                                        </p:tav>
                                        <p:tav tm="100000">
                                          <p:val>
                                            <p:strVal val="#ppt_x"/>
                                          </p:val>
                                        </p:tav>
                                      </p:tavLst>
                                    </p:anim>
                                    <p:anim calcmode="lin" valueType="num">
                                      <p:cBhvr>
                                        <p:cTn id="3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ldLvl="0" animBg="1"/>
      <p:bldP spid="3" grpId="0" animBg="1"/>
      <p:bldP spid="9" grpId="0" animBg="1"/>
      <p:bldP spid="5" grpId="0" bldLvl="0" animBg="1"/>
      <p:bldP spid="10" grpId="0" bldLvl="0" animBg="1"/>
      <p:bldP spid="1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593725" y="176213"/>
            <a:ext cx="4502150" cy="2636838"/>
          </a:xfrm>
          <a:prstGeom prst="rect">
            <a:avLst/>
          </a:prstGeom>
          <a:solidFill>
            <a:schemeClr val="bg1"/>
          </a:solidFill>
          <a:ln>
            <a:noFill/>
          </a:ln>
        </p:spPr>
        <p:txBody>
          <a:bodyPr wrap="square" lIns="121917" tIns="60958" rIns="121917" bIns="60958">
            <a:spAutoFit/>
          </a:bodyPr>
          <a:lstStyle/>
          <a:p>
            <a:pPr fontAlgn="auto">
              <a:lnSpc>
                <a:spcPts val="4900"/>
              </a:lnSpc>
            </a:pPr>
            <a:r>
              <a:rPr lang="zh-CN" altLang="en-US" sz="2000" b="1" strike="noStrike" noProof="1" dirty="0">
                <a:solidFill>
                  <a:schemeClr val="accent6">
                    <a:lumMod val="75000"/>
                  </a:schemeClr>
                </a:solidFill>
                <a:latin typeface="黑体" panose="02010609060101010101" pitchFamily="49" charset="-122"/>
                <a:ea typeface="黑体" panose="02010609060101010101" pitchFamily="49" charset="-122"/>
                <a:cs typeface="+mn-cs"/>
              </a:rPr>
              <a:t>   </a:t>
            </a:r>
            <a:r>
              <a:rPr lang="zh-CN" altLang="en-US" sz="2000" b="1" strike="noStrike" noProof="1" dirty="0" smtClean="0">
                <a:solidFill>
                  <a:schemeClr val="accent6">
                    <a:lumMod val="75000"/>
                  </a:schemeClr>
                </a:solidFill>
                <a:latin typeface="黑体" panose="02010609060101010101" pitchFamily="49" charset="-122"/>
                <a:ea typeface="黑体" panose="02010609060101010101" pitchFamily="49" charset="-122"/>
                <a:cs typeface="+mn-cs"/>
              </a:rPr>
              <a:t>比如</a:t>
            </a:r>
            <a:r>
              <a:rPr lang="en-US" altLang="zh-CN" sz="2000" b="1" strike="noStrike" noProof="1" dirty="0">
                <a:solidFill>
                  <a:schemeClr val="accent6">
                    <a:lumMod val="75000"/>
                  </a:schemeClr>
                </a:solidFill>
                <a:latin typeface="黑体" panose="02010609060101010101" pitchFamily="49" charset="-122"/>
                <a:ea typeface="黑体" panose="02010609060101010101" pitchFamily="49" charset="-122"/>
                <a:cs typeface="+mn-cs"/>
              </a:rPr>
              <a:t>《</a:t>
            </a:r>
            <a:r>
              <a:rPr lang="zh-CN" altLang="en-US" sz="2000" b="1" strike="noStrike" noProof="1" dirty="0">
                <a:solidFill>
                  <a:schemeClr val="accent6">
                    <a:lumMod val="75000"/>
                  </a:schemeClr>
                </a:solidFill>
                <a:latin typeface="黑体" panose="02010609060101010101" pitchFamily="49" charset="-122"/>
                <a:ea typeface="黑体" panose="02010609060101010101" pitchFamily="49" charset="-122"/>
                <a:cs typeface="+mn-cs"/>
              </a:rPr>
              <a:t>金玉奴</a:t>
            </a:r>
            <a:r>
              <a:rPr lang="en-US" altLang="zh-CN" sz="2000" b="1" strike="noStrike" noProof="1" dirty="0">
                <a:solidFill>
                  <a:schemeClr val="accent6">
                    <a:lumMod val="75000"/>
                  </a:schemeClr>
                </a:solidFill>
                <a:latin typeface="黑体" panose="02010609060101010101" pitchFamily="49" charset="-122"/>
                <a:ea typeface="黑体" panose="02010609060101010101" pitchFamily="49" charset="-122"/>
                <a:cs typeface="+mn-cs"/>
              </a:rPr>
              <a:t>》</a:t>
            </a:r>
            <a:r>
              <a:rPr lang="zh-CN" altLang="en-US" sz="2000" b="1" strike="noStrike" noProof="1" dirty="0">
                <a:solidFill>
                  <a:schemeClr val="accent6">
                    <a:lumMod val="75000"/>
                  </a:schemeClr>
                </a:solidFill>
                <a:latin typeface="黑体" panose="02010609060101010101" pitchFamily="49" charset="-122"/>
                <a:ea typeface="黑体" panose="02010609060101010101" pitchFamily="49" charset="-122"/>
                <a:cs typeface="+mn-cs"/>
              </a:rPr>
              <a:t>中有一个细节，小生演员用饭碗喝完豆汁，又用嘴去添筷子，如果没有这一“舔”，那饭碗也就完全不必拿上舞台</a:t>
            </a:r>
            <a:r>
              <a:rPr lang="zh-CN" altLang="en-US" sz="2000" b="1" strike="noStrike" noProof="1" dirty="0" smtClean="0">
                <a:solidFill>
                  <a:schemeClr val="accent6">
                    <a:lumMod val="75000"/>
                  </a:schemeClr>
                </a:solidFill>
                <a:latin typeface="黑体" panose="02010609060101010101" pitchFamily="49" charset="-122"/>
                <a:ea typeface="黑体" panose="02010609060101010101" pitchFamily="49" charset="-122"/>
                <a:cs typeface="+mn-cs"/>
              </a:rPr>
              <a:t>。</a:t>
            </a:r>
            <a:endParaRPr lang="zh-CN" altLang="en-US" sz="2000" b="1" strike="noStrike" noProof="1" dirty="0" smtClean="0">
              <a:solidFill>
                <a:schemeClr val="accent6">
                  <a:lumMod val="75000"/>
                </a:schemeClr>
              </a:solidFill>
              <a:latin typeface="黑体" panose="02010609060101010101" pitchFamily="49" charset="-122"/>
              <a:ea typeface="黑体" panose="02010609060101010101" pitchFamily="49" charset="-122"/>
            </a:endParaRPr>
          </a:p>
        </p:txBody>
      </p:sp>
      <p:pic>
        <p:nvPicPr>
          <p:cNvPr id="13314" name="Picture 2" descr="http://www.guandongphoto.com/data/attachment/forum/201704/05/131535fsa43fs966x2n0s3.jpg"/>
          <p:cNvPicPr>
            <a:picLocks noChangeAspect="1" noChangeArrowheads="1"/>
          </p:cNvPicPr>
          <p:nvPr/>
        </p:nvPicPr>
        <p:blipFill rotWithShape="1">
          <a:blip r:embed="rId1" cstate="email"/>
          <a:srcRect/>
          <a:stretch>
            <a:fillRect/>
          </a:stretch>
        </p:blipFill>
        <p:spPr bwMode="auto">
          <a:xfrm>
            <a:off x="5313045" y="784014"/>
            <a:ext cx="3720466" cy="436456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284163" y="5446713"/>
            <a:ext cx="7412037" cy="400050"/>
          </a:xfrm>
          <a:prstGeom prst="rect">
            <a:avLst/>
          </a:prstGeom>
          <a:noFill/>
          <a:ln w="9525" cap="flat" cmpd="sng">
            <a:solidFill>
              <a:schemeClr val="tx1"/>
            </a:solidFill>
            <a:prstDash val="solid"/>
            <a:round/>
            <a:headEnd type="none" w="med" len="med"/>
            <a:tailEnd type="none" w="med" len="med"/>
          </a:ln>
        </p:spPr>
        <p:txBody>
          <a:bodyPr wrap="none">
            <a:spAutoFit/>
          </a:bodyPr>
          <a:p>
            <a:r>
              <a:rPr lang="zh-CN" altLang="en-US" sz="2000" b="1" dirty="0">
                <a:solidFill>
                  <a:srgbClr val="FF0000"/>
                </a:solidFill>
                <a:latin typeface="楷体" panose="02010609060101010101" pitchFamily="49" charset="-122"/>
                <a:ea typeface="楷体" panose="02010609060101010101" pitchFamily="49" charset="-122"/>
              </a:rPr>
              <a:t>从第</a:t>
            </a:r>
            <a:r>
              <a:rPr lang="en-US" altLang="zh-CN" sz="2000" b="1">
                <a:solidFill>
                  <a:srgbClr val="FF0000"/>
                </a:solidFill>
                <a:latin typeface="楷体" panose="02010609060101010101" pitchFamily="49" charset="-122"/>
                <a:ea typeface="楷体" panose="02010609060101010101" pitchFamily="49" charset="-122"/>
              </a:rPr>
              <a:t>2</a:t>
            </a:r>
            <a:r>
              <a:rPr lang="zh-CN" altLang="en-US" sz="2000" b="1" dirty="0">
                <a:solidFill>
                  <a:srgbClr val="FF0000"/>
                </a:solidFill>
                <a:latin typeface="楷体" panose="02010609060101010101" pitchFamily="49" charset="-122"/>
                <a:ea typeface="楷体" panose="02010609060101010101" pitchFamily="49" charset="-122"/>
              </a:rPr>
              <a:t>、</a:t>
            </a:r>
            <a:r>
              <a:rPr lang="en-US" altLang="zh-CN" sz="2000" b="1">
                <a:solidFill>
                  <a:srgbClr val="FF0000"/>
                </a:solidFill>
                <a:latin typeface="楷体" panose="02010609060101010101" pitchFamily="49" charset="-122"/>
                <a:ea typeface="楷体" panose="02010609060101010101" pitchFamily="49" charset="-122"/>
              </a:rPr>
              <a:t>3</a:t>
            </a:r>
            <a:r>
              <a:rPr lang="zh-CN" altLang="en-US" sz="2000" b="1" dirty="0">
                <a:solidFill>
                  <a:srgbClr val="FF0000"/>
                </a:solidFill>
                <a:latin typeface="楷体" panose="02010609060101010101" pitchFamily="49" charset="-122"/>
                <a:ea typeface="楷体" panose="02010609060101010101" pitchFamily="49" charset="-122"/>
              </a:rPr>
              <a:t>段感受到京剧表演的独特魅力：道具运用，虚实相生。</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3" name="Text Box 9"/>
          <p:cNvSpPr txBox="1"/>
          <p:nvPr/>
        </p:nvSpPr>
        <p:spPr>
          <a:xfrm>
            <a:off x="3130550" y="2266950"/>
            <a:ext cx="501650" cy="246063"/>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000" dirty="0">
              <a:latin typeface="Times New Roman" panose="02020603050405020304" pitchFamily="18" charset="0"/>
            </a:endParaRPr>
          </a:p>
        </p:txBody>
      </p:sp>
      <p:sp>
        <p:nvSpPr>
          <p:cNvPr id="5" name="矩形 4"/>
          <p:cNvSpPr/>
          <p:nvPr/>
        </p:nvSpPr>
        <p:spPr>
          <a:xfrm>
            <a:off x="284163" y="3906838"/>
            <a:ext cx="5029200" cy="708025"/>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000" b="1" dirty="0">
                <a:solidFill>
                  <a:srgbClr val="FF0000"/>
                </a:solidFill>
                <a:latin typeface="楷体" panose="02010609060101010101" pitchFamily="49" charset="-122"/>
                <a:ea typeface="楷体" panose="02010609060101010101" pitchFamily="49" charset="-122"/>
              </a:rPr>
              <a:t>这一“舔”就是“狠狠做戏”，如果没有这一“舔”，饭碗拿上来就是多此一举。</a:t>
            </a:r>
            <a:endParaRPr lang="zh-CN" altLang="en-US" sz="2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314"/>
                                        </p:tgtEl>
                                        <p:attrNameLst>
                                          <p:attrName>style.visibility</p:attrName>
                                        </p:attrNameLst>
                                      </p:cBhvr>
                                      <p:to>
                                        <p:strVal val="visible"/>
                                      </p:to>
                                    </p:set>
                                    <p:animEffect transition="in" filter="blinds(horizontal)">
                                      <p:cBhvr>
                                        <p:cTn id="18" dur="500"/>
                                        <p:tgtEl>
                                          <p:spTgt spid="133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3" grpId="0" bldLvl="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615950" y="1692275"/>
            <a:ext cx="7988300" cy="2606675"/>
          </a:xfrm>
          <a:prstGeom prst="rect">
            <a:avLst/>
          </a:prstGeom>
          <a:noFill/>
          <a:ln w="9525">
            <a:noFill/>
          </a:ln>
        </p:spPr>
        <p:txBody>
          <a:bodyPr>
            <a:spAutoFit/>
          </a:bodyPr>
          <a:p>
            <a:pPr>
              <a:lnSpc>
                <a:spcPts val="4900"/>
              </a:lnSpc>
            </a:pPr>
            <a:r>
              <a:rPr lang="zh-CN" altLang="en-US" sz="2400" b="1" dirty="0">
                <a:solidFill>
                  <a:srgbClr val="0000FF"/>
                </a:solidFill>
                <a:latin typeface="Calibri" panose="020F0502020204030204" pitchFamily="34" charset="0"/>
                <a:ea typeface="黑体" panose="02010609060101010101" pitchFamily="49" charset="-122"/>
              </a:rPr>
              <a:t>   </a:t>
            </a:r>
            <a:r>
              <a:rPr lang="zh-CN" altLang="en-US" sz="2400" b="1" dirty="0">
                <a:solidFill>
                  <a:srgbClr val="FF0000"/>
                </a:solidFill>
                <a:latin typeface="Calibri" panose="020F0502020204030204" pitchFamily="34" charset="0"/>
                <a:ea typeface="黑体" panose="02010609060101010101" pitchFamily="49" charset="-122"/>
              </a:rPr>
              <a:t>“亮相”是一种戏曲上的表演动作。主要角色上场时、下场前，或者是一段舞蹈动作完毕后的一个短促停顿。集中而突出地显示出人物的精神状态，采用一种雕塑的姿势，这就称其为“亮相”。</a:t>
            </a:r>
            <a:endParaRPr lang="zh-CN" altLang="en-US" sz="2400" b="1" dirty="0">
              <a:solidFill>
                <a:srgbClr val="FF0000"/>
              </a:solidFill>
              <a:latin typeface="Calibri" panose="020F0502020204030204" pitchFamily="34" charset="0"/>
              <a:ea typeface="黑体" panose="02010609060101010101" pitchFamily="49" charset="-122"/>
            </a:endParaRPr>
          </a:p>
        </p:txBody>
      </p:sp>
      <p:sp>
        <p:nvSpPr>
          <p:cNvPr id="6" name="矩形 5"/>
          <p:cNvSpPr/>
          <p:nvPr/>
        </p:nvSpPr>
        <p:spPr>
          <a:xfrm>
            <a:off x="541338" y="579438"/>
            <a:ext cx="2727325" cy="554037"/>
          </a:xfrm>
          <a:prstGeom prst="rect">
            <a:avLst/>
          </a:prstGeom>
          <a:noFill/>
          <a:ln w="9525">
            <a:noFill/>
          </a:ln>
        </p:spPr>
        <p:txBody>
          <a:bodyPr lIns="121917" tIns="60958" rIns="121917" bIns="60958">
            <a:spAutoFit/>
          </a:bodyPr>
          <a:p>
            <a:r>
              <a:rPr lang="en-US" altLang="zh-CN" sz="2800" b="1">
                <a:solidFill>
                  <a:srgbClr val="FF66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学习“亮相”</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90513" y="2100263"/>
            <a:ext cx="8285162" cy="1125537"/>
          </a:xfrm>
          <a:prstGeom prst="rect">
            <a:avLst/>
          </a:prstGeom>
          <a:noFill/>
          <a:ln w="9525">
            <a:noFill/>
          </a:ln>
        </p:spPr>
        <p:txBody>
          <a:bodyPr>
            <a:spAutoFit/>
          </a:bodyPr>
          <a:p>
            <a:pPr>
              <a:lnSpc>
                <a:spcPct val="120000"/>
              </a:lnSpc>
            </a:pPr>
            <a:r>
              <a:rPr lang="zh-CN" altLang="en-US" sz="2400" b="1" dirty="0">
                <a:solidFill>
                  <a:srgbClr val="000000"/>
                </a:solidFill>
                <a:latin typeface="Calibri" panose="020F0502020204030204" pitchFamily="34" charset="0"/>
                <a:ea typeface="黑体" panose="02010609060101010101" pitchFamily="49" charset="-122"/>
              </a:rPr>
              <a:t>     </a:t>
            </a:r>
            <a:r>
              <a:rPr lang="zh-CN" altLang="en-US" sz="2800" b="1" dirty="0">
                <a:solidFill>
                  <a:srgbClr val="FF0000"/>
                </a:solidFill>
                <a:latin typeface="Calibri" panose="020F0502020204030204" pitchFamily="34" charset="0"/>
                <a:ea typeface="黑体" panose="02010609060101010101" pitchFamily="49" charset="-122"/>
              </a:rPr>
              <a:t>默读课文后半部分</a:t>
            </a:r>
            <a:r>
              <a:rPr lang="en-US" altLang="zh-CN" sz="2800" b="1" dirty="0">
                <a:solidFill>
                  <a:srgbClr val="FF0000"/>
                </a:solidFill>
                <a:latin typeface="Calibri" panose="020F0502020204030204" pitchFamily="34" charset="0"/>
                <a:ea typeface="黑体" panose="02010609060101010101" pitchFamily="49" charset="-122"/>
              </a:rPr>
              <a:t>《</a:t>
            </a:r>
            <a:r>
              <a:rPr lang="zh-CN" altLang="en-US" sz="2800" b="1" dirty="0">
                <a:solidFill>
                  <a:srgbClr val="FF0000"/>
                </a:solidFill>
                <a:latin typeface="Calibri" panose="020F0502020204030204" pitchFamily="34" charset="0"/>
                <a:ea typeface="黑体" panose="02010609060101010101" pitchFamily="49" charset="-122"/>
              </a:rPr>
              <a:t>亮相</a:t>
            </a:r>
            <a:r>
              <a:rPr lang="en-US" altLang="zh-CN" sz="2800" b="1" dirty="0">
                <a:solidFill>
                  <a:srgbClr val="FF0000"/>
                </a:solidFill>
                <a:latin typeface="Calibri" panose="020F0502020204030204" pitchFamily="34" charset="0"/>
                <a:ea typeface="黑体" panose="02010609060101010101" pitchFamily="49" charset="-122"/>
              </a:rPr>
              <a:t>》</a:t>
            </a:r>
            <a:r>
              <a:rPr lang="zh-CN" altLang="en-US" sz="2800" b="1" dirty="0">
                <a:solidFill>
                  <a:srgbClr val="FF0000"/>
                </a:solidFill>
                <a:latin typeface="Calibri" panose="020F0502020204030204" pitchFamily="34" charset="0"/>
                <a:ea typeface="黑体" panose="02010609060101010101" pitchFamily="49" charset="-122"/>
              </a:rPr>
              <a:t>。想一想：这部分讲了什么内容？</a:t>
            </a:r>
            <a:endParaRPr lang="zh-CN" altLang="en-US" sz="2800" b="1" dirty="0">
              <a:solidFill>
                <a:srgbClr val="FF0000"/>
              </a:solidFill>
              <a:latin typeface="Calibri" panose="020F0502020204030204" pitchFamily="34" charset="0"/>
              <a:ea typeface="黑体" panose="02010609060101010101" pitchFamily="49" charset="-122"/>
            </a:endParaRPr>
          </a:p>
        </p:txBody>
      </p:sp>
      <p:sp>
        <p:nvSpPr>
          <p:cNvPr id="5" name="矩形 5"/>
          <p:cNvSpPr/>
          <p:nvPr/>
        </p:nvSpPr>
        <p:spPr>
          <a:xfrm>
            <a:off x="233363" y="784225"/>
            <a:ext cx="4186237" cy="677863"/>
          </a:xfrm>
          <a:prstGeom prst="rect">
            <a:avLst/>
          </a:prstGeom>
          <a:noFill/>
          <a:ln w="9525">
            <a:noFill/>
          </a:ln>
        </p:spPr>
        <p:txBody>
          <a:bodyPr wrap="none" lIns="121917" tIns="60958" rIns="121917" bIns="60958">
            <a:spAutoFit/>
          </a:bodyPr>
          <a:p>
            <a:r>
              <a:rPr lang="en-US" altLang="zh-CN" sz="3600" b="1" dirty="0">
                <a:solidFill>
                  <a:srgbClr val="FF0000"/>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理解内容，划分层次</a:t>
            </a:r>
            <a:endParaRPr lang="zh-CN" altLang="en-US" sz="3200" b="1" dirty="0">
              <a:latin typeface="黑体" panose="02010609060101010101" pitchFamily="49" charset="-122"/>
              <a:ea typeface="黑体" panose="02010609060101010101" pitchFamily="49" charset="-122"/>
            </a:endParaRPr>
          </a:p>
        </p:txBody>
      </p:sp>
      <p:sp>
        <p:nvSpPr>
          <p:cNvPr id="3" name="矩形 2"/>
          <p:cNvSpPr/>
          <p:nvPr/>
        </p:nvSpPr>
        <p:spPr>
          <a:xfrm>
            <a:off x="409575" y="3841750"/>
            <a:ext cx="7043738" cy="522288"/>
          </a:xfrm>
          <a:prstGeom prst="rect">
            <a:avLst/>
          </a:prstGeom>
          <a:noFill/>
          <a:ln w="9525">
            <a:noFill/>
          </a:ln>
        </p:spPr>
        <p:txBody>
          <a:bodyPr wrap="none">
            <a:spAutoFit/>
          </a:bodyPr>
          <a:p>
            <a:r>
              <a:rPr lang="zh-CN" altLang="en-US" sz="2800" b="1" dirty="0">
                <a:solidFill>
                  <a:srgbClr val="FF0000"/>
                </a:solidFill>
                <a:latin typeface="Calibri" panose="020F0502020204030204" pitchFamily="34" charset="0"/>
                <a:ea typeface="黑体" panose="02010609060101010101" pitchFamily="49" charset="-122"/>
              </a:rPr>
              <a:t>第</a:t>
            </a:r>
            <a:r>
              <a:rPr lang="en-US" altLang="zh-CN" sz="2800" b="1" dirty="0">
                <a:solidFill>
                  <a:srgbClr val="FF0000"/>
                </a:solidFill>
                <a:latin typeface="Calibri" panose="020F0502020204030204" pitchFamily="34" charset="0"/>
                <a:ea typeface="黑体" panose="02010609060101010101" pitchFamily="49" charset="-122"/>
              </a:rPr>
              <a:t>1</a:t>
            </a:r>
            <a:r>
              <a:rPr lang="zh-CN" altLang="en-US" sz="2800" b="1" dirty="0">
                <a:solidFill>
                  <a:srgbClr val="FF0000"/>
                </a:solidFill>
                <a:latin typeface="Calibri" panose="020F0502020204030204" pitchFamily="34" charset="0"/>
                <a:ea typeface="黑体" panose="02010609060101010101" pitchFamily="49" charset="-122"/>
              </a:rPr>
              <a:t>、</a:t>
            </a:r>
            <a:r>
              <a:rPr lang="en-US" altLang="zh-CN" sz="2800" b="1" dirty="0">
                <a:solidFill>
                  <a:srgbClr val="FF0000"/>
                </a:solidFill>
                <a:latin typeface="Calibri" panose="020F0502020204030204" pitchFamily="34" charset="0"/>
                <a:ea typeface="黑体" panose="02010609060101010101" pitchFamily="49" charset="-122"/>
              </a:rPr>
              <a:t>2</a:t>
            </a:r>
            <a:r>
              <a:rPr lang="zh-CN" altLang="en-US" sz="2800" b="1" dirty="0">
                <a:solidFill>
                  <a:srgbClr val="FF0000"/>
                </a:solidFill>
                <a:latin typeface="Calibri" panose="020F0502020204030204" pitchFamily="34" charset="0"/>
                <a:ea typeface="黑体" panose="02010609060101010101" pitchFamily="49" charset="-122"/>
              </a:rPr>
              <a:t>段：介绍了京剧中“静态的亮相”。</a:t>
            </a:r>
            <a:endParaRPr lang="zh-CN" altLang="en-US" sz="2800" b="1" dirty="0">
              <a:solidFill>
                <a:srgbClr val="FF0000"/>
              </a:solidFill>
              <a:latin typeface="Calibri" panose="020F0502020204030204" pitchFamily="34" charset="0"/>
              <a:ea typeface="黑体" panose="02010609060101010101" pitchFamily="49" charset="-122"/>
            </a:endParaRPr>
          </a:p>
        </p:txBody>
      </p:sp>
      <p:sp>
        <p:nvSpPr>
          <p:cNvPr id="7" name="矩形 6"/>
          <p:cNvSpPr/>
          <p:nvPr/>
        </p:nvSpPr>
        <p:spPr>
          <a:xfrm>
            <a:off x="409575" y="4719638"/>
            <a:ext cx="10561638" cy="523875"/>
          </a:xfrm>
          <a:prstGeom prst="rect">
            <a:avLst/>
          </a:prstGeom>
          <a:noFill/>
          <a:ln w="9525">
            <a:noFill/>
          </a:ln>
        </p:spPr>
        <p:txBody>
          <a:bodyPr>
            <a:spAutoFit/>
          </a:bodyPr>
          <a:p>
            <a:r>
              <a:rPr lang="zh-CN" altLang="en-US" sz="2800" b="1" dirty="0">
                <a:solidFill>
                  <a:srgbClr val="FF0000"/>
                </a:solidFill>
                <a:latin typeface="Calibri" panose="020F0502020204030204" pitchFamily="34" charset="0"/>
                <a:ea typeface="黑体" panose="02010609060101010101" pitchFamily="49" charset="-122"/>
              </a:rPr>
              <a:t>第</a:t>
            </a:r>
            <a:r>
              <a:rPr lang="en-US" altLang="zh-CN" sz="2800" b="1" dirty="0">
                <a:solidFill>
                  <a:srgbClr val="FF0000"/>
                </a:solidFill>
                <a:latin typeface="Calibri" panose="020F0502020204030204" pitchFamily="34" charset="0"/>
                <a:ea typeface="黑体" panose="02010609060101010101" pitchFamily="49" charset="-122"/>
              </a:rPr>
              <a:t>3</a:t>
            </a:r>
            <a:r>
              <a:rPr lang="zh-CN" altLang="en-US" sz="2800" b="1" dirty="0">
                <a:solidFill>
                  <a:srgbClr val="FF0000"/>
                </a:solidFill>
                <a:latin typeface="Calibri" panose="020F0502020204030204" pitchFamily="34" charset="0"/>
                <a:ea typeface="黑体" panose="02010609060101010101" pitchFamily="49" charset="-122"/>
              </a:rPr>
              <a:t>段：介绍了“刀（枪）下场”这一动态“亮相”。</a:t>
            </a:r>
            <a:endParaRPr lang="zh-CN" altLang="en-US" sz="2800" b="1" dirty="0">
              <a:solidFill>
                <a:srgbClr val="FF0000"/>
              </a:solidFill>
              <a:latin typeface="Calibri" panose="020F050202020403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95288" y="404813"/>
            <a:ext cx="8035925" cy="3786187"/>
          </a:xfrm>
          <a:prstGeom prst="rect">
            <a:avLst/>
          </a:prstGeom>
          <a:noFill/>
          <a:ln w="9525" cap="flat" cmpd="sng">
            <a:solidFill>
              <a:schemeClr val="tx1"/>
            </a:solidFill>
            <a:prstDash val="solid"/>
            <a:round/>
            <a:headEnd type="none" w="med" len="med"/>
            <a:tailEnd type="none" w="med" len="med"/>
          </a:ln>
        </p:spPr>
        <p:txBody>
          <a:bodyPr>
            <a:spAutoFit/>
          </a:bodyPr>
          <a:p>
            <a:pPr>
              <a:lnSpc>
                <a:spcPct val="200000"/>
              </a:lnSpc>
            </a:pPr>
            <a:r>
              <a:rPr lang="zh-CN" altLang="en-US" sz="2400" b="1" dirty="0">
                <a:solidFill>
                  <a:srgbClr val="0000FF"/>
                </a:solidFill>
                <a:latin typeface="Calibri" panose="020F0502020204030204" pitchFamily="34" charset="0"/>
                <a:ea typeface="黑体" panose="02010609060101010101" pitchFamily="49" charset="-122"/>
              </a:rPr>
              <a:t>   </a:t>
            </a:r>
            <a:r>
              <a:rPr lang="zh-CN" altLang="en-US" sz="2400" b="1" dirty="0">
                <a:latin typeface="Calibri" panose="020F0502020204030204" pitchFamily="34" charset="0"/>
                <a:ea typeface="黑体" panose="02010609060101010101" pitchFamily="49" charset="-122"/>
              </a:rPr>
              <a:t>京剧还有一种奇特之处：双方正在对打，激烈到简直是风雨不透，台下看的人非常紧张，一个个大气儿不敢出，都把眼睛睁的大大的，唯恐在一眨眼间，谁就把对方给“杀”了。然而也怪，就在双方打得不可开交之际，那紧张而又整齐的锣鼓声忽然一停，</a:t>
            </a:r>
            <a:endParaRPr lang="zh-CN" altLang="en-US" sz="2400" b="1" dirty="0">
              <a:latin typeface="Calibri" panose="020F0502020204030204" pitchFamily="34" charset="0"/>
              <a:ea typeface="黑体" panose="02010609060101010101" pitchFamily="49" charset="-122"/>
            </a:endParaRPr>
          </a:p>
        </p:txBody>
      </p:sp>
      <p:sp>
        <p:nvSpPr>
          <p:cNvPr id="10" name="矩形 9"/>
          <p:cNvSpPr/>
          <p:nvPr/>
        </p:nvSpPr>
        <p:spPr>
          <a:xfrm>
            <a:off x="395288" y="4598988"/>
            <a:ext cx="7608887" cy="954087"/>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400" b="1" dirty="0">
                <a:solidFill>
                  <a:srgbClr val="FF00FF"/>
                </a:solidFill>
                <a:latin typeface="楷体" panose="02010609060101010101" pitchFamily="49" charset="-122"/>
                <a:ea typeface="楷体" panose="02010609060101010101" pitchFamily="49" charset="-122"/>
              </a:rPr>
              <a:t> </a:t>
            </a:r>
            <a:r>
              <a:rPr lang="zh-CN" altLang="en-US" sz="2800" b="1" dirty="0">
                <a:solidFill>
                  <a:srgbClr val="FF00FF"/>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“风雨不透”“不可开交”体现演技高超、战斗激烈，扣人心弦。</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 Box 9"/>
          <p:cNvSpPr txBox="1"/>
          <p:nvPr/>
        </p:nvSpPr>
        <p:spPr>
          <a:xfrm>
            <a:off x="482600" y="1495425"/>
            <a:ext cx="1233488" cy="277813"/>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200" dirty="0">
              <a:latin typeface="Times New Roman" panose="02020603050405020304" pitchFamily="18" charset="0"/>
            </a:endParaRPr>
          </a:p>
        </p:txBody>
      </p:sp>
      <p:sp>
        <p:nvSpPr>
          <p:cNvPr id="3" name="Text Box 9"/>
          <p:cNvSpPr txBox="1"/>
          <p:nvPr/>
        </p:nvSpPr>
        <p:spPr>
          <a:xfrm>
            <a:off x="5992813" y="2979738"/>
            <a:ext cx="1231900" cy="276225"/>
          </a:xfrm>
          <a:prstGeom prst="rect">
            <a:avLst/>
          </a:prstGeom>
          <a:noFill/>
          <a:ln w="25400" cap="flat" cmpd="sng">
            <a:solidFill>
              <a:srgbClr val="FF0000"/>
            </a:solidFill>
            <a:prstDash val="solid"/>
            <a:miter/>
            <a:headEnd type="none" w="med" len="med"/>
            <a:tailEnd type="none" w="med" len="med"/>
          </a:ln>
        </p:spPr>
        <p:txBody>
          <a:bodyPr>
            <a:spAutoFit/>
          </a:bodyPr>
          <a:p>
            <a:pPr>
              <a:spcBef>
                <a:spcPct val="50000"/>
              </a:spcBef>
            </a:pPr>
            <a:endParaRPr lang="zh-CN" altLang="zh-CN" sz="12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4" grpId="0" bldLvl="0" animBg="1"/>
      <p:bldP spid="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http://img8.zol.com.cn/bbs/upload/20917/20916695.jpg"/>
          <p:cNvPicPr>
            <a:picLocks noChangeAspect="1" noChangeArrowheads="1"/>
          </p:cNvPicPr>
          <p:nvPr/>
        </p:nvPicPr>
        <p:blipFill>
          <a:blip r:embed="rId1" cstate="email"/>
          <a:srcRect/>
          <a:stretch>
            <a:fillRect/>
          </a:stretch>
        </p:blipFill>
        <p:spPr bwMode="auto">
          <a:xfrm>
            <a:off x="103505" y="2536614"/>
            <a:ext cx="4273550" cy="38006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404813" y="909638"/>
            <a:ext cx="8067675" cy="1220787"/>
          </a:xfrm>
          <a:prstGeom prst="rect">
            <a:avLst/>
          </a:prstGeom>
          <a:noFill/>
          <a:ln w="9525">
            <a:noFill/>
          </a:ln>
        </p:spPr>
        <p:txBody>
          <a:bodyPr>
            <a:spAutoFit/>
          </a:bodyPr>
          <a:p>
            <a:pPr>
              <a:lnSpc>
                <a:spcPts val="4400"/>
              </a:lnSpc>
            </a:pPr>
            <a:r>
              <a:rPr lang="zh-CN" altLang="en-US" sz="2400" b="1" dirty="0">
                <a:latin typeface="Calibri" panose="020F0502020204030204" pitchFamily="34" charset="0"/>
                <a:ea typeface="黑体" panose="02010609060101010101" pitchFamily="49" charset="-122"/>
              </a:rPr>
              <a:t>人物的动作也戛然而止</a:t>
            </a:r>
            <a:r>
              <a:rPr lang="en-US" altLang="zh-CN" sz="2400" b="1" dirty="0">
                <a:latin typeface="Calibri" panose="020F0502020204030204" pitchFamily="34" charset="0"/>
                <a:ea typeface="黑体" panose="02010609060101010101" pitchFamily="49" charset="-122"/>
              </a:rPr>
              <a:t>——</a:t>
            </a:r>
            <a:r>
              <a:rPr lang="zh-CN" altLang="en-US" sz="2400" b="1" dirty="0">
                <a:latin typeface="Calibri" panose="020F0502020204030204" pitchFamily="34" charset="0"/>
                <a:ea typeface="黑体" panose="02010609060101010101" pitchFamily="49" charset="-122"/>
              </a:rPr>
              <a:t>双方脸对着脸，眼睛对着眼睛，兵器对着兵器，一切都像被某种定身术给制服了！</a:t>
            </a:r>
            <a:endParaRPr lang="zh-CN" altLang="en-US" sz="2400" b="1" dirty="0">
              <a:latin typeface="Calibri" panose="020F0502020204030204" pitchFamily="34" charset="0"/>
              <a:ea typeface="黑体" panose="02010609060101010101" pitchFamily="49" charset="-122"/>
            </a:endParaRPr>
          </a:p>
        </p:txBody>
      </p:sp>
      <p:sp>
        <p:nvSpPr>
          <p:cNvPr id="7" name="矩形 6"/>
          <p:cNvSpPr/>
          <p:nvPr/>
        </p:nvSpPr>
        <p:spPr>
          <a:xfrm>
            <a:off x="2244725" y="1058863"/>
            <a:ext cx="2035175" cy="460375"/>
          </a:xfrm>
          <a:prstGeom prst="rect">
            <a:avLst/>
          </a:prstGeom>
          <a:noFill/>
          <a:ln w="9525">
            <a:noFill/>
          </a:ln>
        </p:spPr>
        <p:txBody>
          <a:bodyPr>
            <a:spAutoFit/>
          </a:bodyPr>
          <a:p>
            <a:r>
              <a:rPr lang="zh-CN" altLang="en-US" sz="2400" b="1" dirty="0">
                <a:solidFill>
                  <a:srgbClr val="FF0000"/>
                </a:solidFill>
                <a:latin typeface="Calibri" panose="020F0502020204030204" pitchFamily="34" charset="0"/>
                <a:ea typeface="黑体" panose="02010609060101010101" pitchFamily="49" charset="-122"/>
              </a:rPr>
              <a:t>戛然而止</a:t>
            </a:r>
            <a:endParaRPr lang="zh-CN" altLang="en-US" sz="2400" b="1" dirty="0">
              <a:solidFill>
                <a:srgbClr val="FF0000"/>
              </a:solidFill>
              <a:latin typeface="Calibri" panose="020F0502020204030204" pitchFamily="34" charset="0"/>
              <a:ea typeface="黑体" panose="02010609060101010101" pitchFamily="49" charset="-122"/>
            </a:endParaRPr>
          </a:p>
        </p:txBody>
      </p:sp>
      <p:cxnSp>
        <p:nvCxnSpPr>
          <p:cNvPr id="8" name="直接连接符 7"/>
          <p:cNvCxnSpPr/>
          <p:nvPr/>
        </p:nvCxnSpPr>
        <p:spPr>
          <a:xfrm flipV="1">
            <a:off x="4438650" y="1604963"/>
            <a:ext cx="3660775" cy="1746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5113" y="2373313"/>
            <a:ext cx="2146300"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03188" y="282575"/>
            <a:ext cx="8170862" cy="460375"/>
          </a:xfrm>
          <a:prstGeom prst="rect">
            <a:avLst/>
          </a:prstGeom>
          <a:noFill/>
          <a:ln w="9525">
            <a:noFill/>
          </a:ln>
        </p:spPr>
        <p:txBody>
          <a:bodyPr>
            <a:spAutoFit/>
          </a:bodyPr>
          <a:p>
            <a:r>
              <a:rPr lang="zh-CN" altLang="en-US" sz="2400" b="1" dirty="0">
                <a:solidFill>
                  <a:srgbClr val="FF0000"/>
                </a:solidFill>
                <a:latin typeface="楷体" panose="02010609060101010101" pitchFamily="49" charset="-122"/>
                <a:ea typeface="楷体" panose="02010609060101010101" pitchFamily="49" charset="-122"/>
              </a:rPr>
              <a:t>“戛然而止”渲染紧张气氛，也是京剧里面的静态“亮相”。</a:t>
            </a:r>
            <a:endParaRPr lang="zh-CN" altLang="en-US" sz="2400" b="1" dirty="0">
              <a:solidFill>
                <a:srgbClr val="FF00FF"/>
              </a:solidFill>
              <a:latin typeface="楷体" panose="02010609060101010101" pitchFamily="49" charset="-122"/>
              <a:ea typeface="楷体" panose="02010609060101010101" pitchFamily="49" charset="-122"/>
            </a:endParaRPr>
          </a:p>
        </p:txBody>
      </p:sp>
      <p:sp>
        <p:nvSpPr>
          <p:cNvPr id="13" name="矩形 12"/>
          <p:cNvSpPr/>
          <p:nvPr/>
        </p:nvSpPr>
        <p:spPr>
          <a:xfrm>
            <a:off x="5119688" y="3690938"/>
            <a:ext cx="3154363" cy="830263"/>
          </a:xfrm>
          <a:prstGeom prst="rect">
            <a:avLst/>
          </a:prstGeom>
          <a:ln>
            <a:solidFill>
              <a:schemeClr val="accent6">
                <a:lumMod val="50000"/>
              </a:schemeClr>
            </a:solidFill>
          </a:ln>
        </p:spPr>
        <p:txBody>
          <a:bodyPr wrap="square">
            <a:spAutoFit/>
          </a:bodyPr>
          <a:lstStyle/>
          <a:p>
            <a:pPr algn="l" fontAlgn="auto"/>
            <a:r>
              <a:rPr lang="zh-CN" altLang="en-US" sz="2400" b="1" strike="noStrike" noProof="1" dirty="0" smtClean="0">
                <a:solidFill>
                  <a:srgbClr val="FF00FF"/>
                </a:solidFill>
                <a:latin typeface="楷体" panose="02010609060101010101" pitchFamily="49" charset="-122"/>
                <a:ea typeface="楷体" panose="02010609060101010101" pitchFamily="49" charset="-122"/>
                <a:cs typeface="+mn-cs"/>
              </a:rPr>
              <a:t>  </a:t>
            </a:r>
            <a:r>
              <a:rPr lang="zh-CN" altLang="en-US" sz="2400" b="1" strike="noStrike" noProof="1" dirty="0" smtClean="0">
                <a:solidFill>
                  <a:srgbClr val="FF0000"/>
                </a:solidFill>
                <a:latin typeface="楷体" panose="02010609060101010101" pitchFamily="49" charset="-122"/>
                <a:ea typeface="楷体" panose="02010609060101010101" pitchFamily="49" charset="-122"/>
                <a:cs typeface="+mn-cs"/>
              </a:rPr>
              <a:t>这就是京剧表演中静态“亮相”的情景。</a:t>
            </a:r>
            <a:endParaRPr lang="zh-CN" altLang="en-US" sz="2400" b="1" strike="noStrike" noProof="1" dirty="0" smtClean="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7131050" y="2609850"/>
            <a:ext cx="1674813" cy="461963"/>
          </a:xfrm>
          <a:prstGeom prst="rect">
            <a:avLst/>
          </a:prstGeom>
          <a:noFill/>
          <a:ln w="9525">
            <a:noFill/>
          </a:ln>
        </p:spPr>
        <p:txBody>
          <a:bodyPr>
            <a:spAutoFit/>
          </a:bodyPr>
          <a:p>
            <a:r>
              <a:rPr lang="zh-CN" altLang="en-US" sz="2400" b="1" dirty="0">
                <a:solidFill>
                  <a:srgbClr val="FF0000"/>
                </a:solidFill>
                <a:latin typeface="楷体" panose="02010609060101010101" pitchFamily="49" charset="-122"/>
                <a:ea typeface="楷体" panose="02010609060101010101" pitchFamily="49" charset="-122"/>
              </a:rPr>
              <a:t>排比</a:t>
            </a:r>
            <a:endParaRPr lang="zh-CN" altLang="en-US" sz="2400" b="1" dirty="0">
              <a:solidFill>
                <a:srgbClr val="FF0000"/>
              </a:solidFill>
              <a:latin typeface="楷体" panose="02010609060101010101" pitchFamily="49" charset="-122"/>
              <a:ea typeface="楷体" panose="02010609060101010101" pitchFamily="49" charset="-122"/>
            </a:endParaRPr>
          </a:p>
        </p:txBody>
      </p:sp>
      <p:cxnSp>
        <p:nvCxnSpPr>
          <p:cNvPr id="18" name="直接箭头连接符 17"/>
          <p:cNvCxnSpPr/>
          <p:nvPr/>
        </p:nvCxnSpPr>
        <p:spPr>
          <a:xfrm>
            <a:off x="7305675" y="1671638"/>
            <a:ext cx="133350" cy="106045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linds(horizont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P spid="13" grpId="0" animBg="1"/>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1363" y="609600"/>
            <a:ext cx="7796212" cy="3170238"/>
          </a:xfrm>
          <a:prstGeom prst="rect">
            <a:avLst/>
          </a:prstGeom>
          <a:noFill/>
          <a:ln w="9525">
            <a:noFill/>
          </a:ln>
        </p:spPr>
        <p:txBody>
          <a:bodyPr>
            <a:spAutoFit/>
          </a:bodyPr>
          <a:p>
            <a:pPr>
              <a:lnSpc>
                <a:spcPts val="4800"/>
              </a:lnSpc>
            </a:pPr>
            <a:r>
              <a:rPr lang="zh-CN" altLang="en-US" b="1" dirty="0">
                <a:latin typeface="Calibri" panose="020F0502020204030204" pitchFamily="34" charset="0"/>
                <a:ea typeface="黑体" panose="02010609060101010101" pitchFamily="49" charset="-122"/>
              </a:rPr>
              <a:t>小孩子和外宾忍不住要问：“如果他们当中哪个先‘醒’了，拿起兵器朝着对方一刺，对方不就‘完’了吗？”</a:t>
            </a:r>
            <a:endParaRPr lang="zh-CN" altLang="en-US" b="1" dirty="0">
              <a:latin typeface="Calibri" panose="020F0502020204030204" pitchFamily="34" charset="0"/>
              <a:ea typeface="黑体" panose="02010609060101010101" pitchFamily="49" charset="-122"/>
            </a:endParaRPr>
          </a:p>
          <a:p>
            <a:pPr>
              <a:lnSpc>
                <a:spcPts val="4800"/>
              </a:lnSpc>
            </a:pPr>
            <a:r>
              <a:rPr lang="zh-CN" altLang="en-US" b="1" dirty="0">
                <a:latin typeface="Calibri" panose="020F0502020204030204" pitchFamily="34" charset="0"/>
                <a:ea typeface="黑体" panose="02010609060101010101" pitchFamily="49" charset="-122"/>
              </a:rPr>
              <a:t>     问的有理，但这恰恰是京剧艺术的高妙之处。俗话说：“一动不如一静”，古诗也说：“此时无声胜有声”，讲的就是这种情况。静，越发能显示武艺的高强，越发能显示必胜的信心。</a:t>
            </a:r>
            <a:endParaRPr lang="zh-CN" altLang="en-US" b="1" dirty="0">
              <a:latin typeface="Calibri" panose="020F0502020204030204" pitchFamily="34" charset="0"/>
              <a:ea typeface="黑体" panose="02010609060101010101" pitchFamily="49" charset="-122"/>
            </a:endParaRPr>
          </a:p>
        </p:txBody>
      </p:sp>
      <p:sp>
        <p:nvSpPr>
          <p:cNvPr id="4" name="矩形 3"/>
          <p:cNvSpPr/>
          <p:nvPr/>
        </p:nvSpPr>
        <p:spPr>
          <a:xfrm>
            <a:off x="673100" y="4689475"/>
            <a:ext cx="7986713" cy="830263"/>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000" b="1" dirty="0">
                <a:solidFill>
                  <a:srgbClr val="FF00FF"/>
                </a:solidFill>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 引用“俗语”“古诗”说明静态“亮相”越发能显示武艺的高强，越发能显示必胜的信心。</a:t>
            </a:r>
            <a:endParaRPr lang="zh-CN" altLang="en-US" sz="2400" b="1" dirty="0">
              <a:solidFill>
                <a:srgbClr val="FF0000"/>
              </a:solidFill>
              <a:latin typeface="楷体" panose="02010609060101010101" pitchFamily="49" charset="-122"/>
              <a:ea typeface="楷体" panose="02010609060101010101" pitchFamily="49" charset="-122"/>
            </a:endParaRPr>
          </a:p>
        </p:txBody>
      </p:sp>
      <p:cxnSp>
        <p:nvCxnSpPr>
          <p:cNvPr id="8" name="直接连接符 7"/>
          <p:cNvCxnSpPr/>
          <p:nvPr/>
        </p:nvCxnSpPr>
        <p:spPr>
          <a:xfrm>
            <a:off x="5614988" y="2997200"/>
            <a:ext cx="30448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741363" y="3779838"/>
            <a:ext cx="304641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MH_Entry_1">
            <a:hlinkClick r:id="" action="ppaction://noaction"/>
          </p:cNvPr>
          <p:cNvSpPr/>
          <p:nvPr>
            <p:custDataLst>
              <p:tags r:id="rId1"/>
            </p:custDataLst>
          </p:nvPr>
        </p:nvSpPr>
        <p:spPr>
          <a:xfrm>
            <a:off x="359411" y="810260"/>
            <a:ext cx="1925955" cy="543560"/>
          </a:xfrm>
          <a:prstGeom prst="hexagon">
            <a:avLst>
              <a:gd name="adj" fmla="val 28234"/>
              <a:gd name="vf" fmla="val 115470"/>
            </a:avLst>
          </a:prstGeom>
          <a:solidFill>
            <a:schemeClr val="accent1"/>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68000" tIns="0" rIns="72000" bIns="36000" numCol="1" spcCol="0" rtlCol="0" fromWordArt="0" anchor="ctr" anchorCtr="0" forceAA="0" compatLnSpc="1">
            <a:noAutofit/>
          </a:bodyPr>
          <a:lstStyle/>
          <a:p>
            <a:pPr algn="ctr" fontAlgn="auto"/>
            <a:r>
              <a:rPr lang="zh-CN" altLang="en-US" b="1" strike="noStrike" noProof="1" dirty="0" smtClean="0">
                <a:solidFill>
                  <a:schemeClr val="tx1"/>
                </a:solidFill>
                <a:latin typeface="黑体" panose="02010609060101010101" pitchFamily="49" charset="-122"/>
                <a:ea typeface="黑体" panose="02010609060101010101" pitchFamily="49" charset="-122"/>
                <a:sym typeface="+mn-ea"/>
              </a:rPr>
              <a:t>京剧</a:t>
            </a:r>
            <a:r>
              <a:rPr lang="zh-CN" altLang="en-US" b="1" strike="noStrike" noProof="1" dirty="0">
                <a:solidFill>
                  <a:schemeClr val="tx1"/>
                </a:solidFill>
                <a:latin typeface="黑体" panose="02010609060101010101" pitchFamily="49" charset="-122"/>
                <a:ea typeface="黑体" panose="02010609060101010101" pitchFamily="49" charset="-122"/>
                <a:sym typeface="+mn-ea"/>
              </a:rPr>
              <a:t>常识</a:t>
            </a:r>
            <a:endParaRPr lang="zh-CN" altLang="en-US" b="1" strike="noStrike" noProof="1" dirty="0">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endParaRPr>
          </a:p>
        </p:txBody>
      </p:sp>
      <p:sp>
        <p:nvSpPr>
          <p:cNvPr id="7" name="MH_Number_1">
            <a:hlinkClick r:id="" action="ppaction://noaction"/>
          </p:cNvPr>
          <p:cNvSpPr/>
          <p:nvPr>
            <p:custDataLst>
              <p:tags r:id="rId2"/>
            </p:custDataLst>
          </p:nvPr>
        </p:nvSpPr>
        <p:spPr>
          <a:xfrm>
            <a:off x="593725" y="844550"/>
            <a:ext cx="411163" cy="474663"/>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fontAlgn="auto"/>
            <a:r>
              <a:rPr lang="en-US" altLang="zh-CN" strike="noStrike" noProof="1" dirty="0">
                <a:solidFill>
                  <a:srgbClr val="FFFFFF"/>
                </a:solidFill>
                <a:ea typeface="华文细黑" pitchFamily="2" charset="-122"/>
              </a:rPr>
              <a:t>1</a:t>
            </a:r>
            <a:endParaRPr lang="zh-CN" altLang="en-US" strike="noStrike" noProof="1" dirty="0">
              <a:solidFill>
                <a:srgbClr val="FFFFFF"/>
              </a:solidFill>
              <a:ea typeface="华文细黑" pitchFamily="2" charset="-122"/>
            </a:endParaRPr>
          </a:p>
        </p:txBody>
      </p:sp>
      <p:sp>
        <p:nvSpPr>
          <p:cNvPr id="5" name="矩形 4"/>
          <p:cNvSpPr/>
          <p:nvPr/>
        </p:nvSpPr>
        <p:spPr>
          <a:xfrm>
            <a:off x="461963" y="1319213"/>
            <a:ext cx="8088312" cy="1323975"/>
          </a:xfrm>
          <a:prstGeom prst="rect">
            <a:avLst/>
          </a:prstGeom>
          <a:noFill/>
          <a:ln w="9525">
            <a:noFill/>
          </a:ln>
        </p:spPr>
        <p:txBody>
          <a:bodyPr>
            <a:spAutoFit/>
          </a:bodyPr>
          <a:p>
            <a:pPr>
              <a:lnSpc>
                <a:spcPts val="4800"/>
              </a:lnSpc>
            </a:pPr>
            <a:r>
              <a:rPr lang="zh-CN" altLang="en-US" sz="2000" b="1" dirty="0">
                <a:solidFill>
                  <a:srgbClr val="000000"/>
                </a:solidFill>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京剧表演的四种艺术手法：唱、练、做、打，也是京剧表演思想基本功。</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1" name="矩形 10"/>
          <p:cNvSpPr/>
          <p:nvPr/>
        </p:nvSpPr>
        <p:spPr>
          <a:xfrm>
            <a:off x="461963" y="2930525"/>
            <a:ext cx="7956550" cy="1939925"/>
          </a:xfrm>
          <a:prstGeom prst="rect">
            <a:avLst/>
          </a:prstGeom>
          <a:noFill/>
          <a:ln w="9525">
            <a:noFill/>
          </a:ln>
        </p:spPr>
        <p:txBody>
          <a:bodyPr>
            <a:spAutoFit/>
          </a:bodyPr>
          <a:p>
            <a:pPr>
              <a:lnSpc>
                <a:spcPts val="4800"/>
              </a:lnSpc>
            </a:pPr>
            <a:r>
              <a:rPr lang="zh-CN" altLang="en-US" sz="2000" b="1" dirty="0">
                <a:solidFill>
                  <a:srgbClr val="FF0000"/>
                </a:solidFill>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舞台上的角色划分为：生（老生、小生）、旦（青衣、老旦、花旦、刀马旦）、净（花脸、黑头）、丑（文丑、武丑、小丑、老丑）四种类型。</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68288" y="-42862"/>
            <a:ext cx="7773987" cy="2554287"/>
          </a:xfrm>
          <a:prstGeom prst="rect">
            <a:avLst/>
          </a:prstGeom>
          <a:noFill/>
          <a:ln w="9525">
            <a:noFill/>
          </a:ln>
        </p:spPr>
        <p:txBody>
          <a:bodyPr>
            <a:spAutoFit/>
          </a:bodyPr>
          <a:p>
            <a:pPr>
              <a:lnSpc>
                <a:spcPts val="4800"/>
              </a:lnSpc>
            </a:pPr>
            <a:r>
              <a:rPr lang="zh-CN" altLang="en-US" b="1" dirty="0">
                <a:latin typeface="Calibri" panose="020F0502020204030204" pitchFamily="34" charset="0"/>
                <a:ea typeface="黑体" panose="02010609060101010101" pitchFamily="49" charset="-122"/>
              </a:rPr>
              <a:t>  </a:t>
            </a:r>
            <a:r>
              <a:rPr lang="zh-CN" altLang="en-US" sz="2000" b="1" dirty="0">
                <a:latin typeface="Calibri" panose="020F0502020204030204" pitchFamily="34" charset="0"/>
                <a:ea typeface="黑体" panose="02010609060101010101" pitchFamily="49" charset="-122"/>
              </a:rPr>
              <a:t> </a:t>
            </a:r>
            <a:r>
              <a:rPr lang="zh-CN" altLang="en-US" sz="2400" b="1" dirty="0">
                <a:latin typeface="Calibri" panose="020F0502020204030204" pitchFamily="34" charset="0"/>
                <a:ea typeface="黑体" panose="02010609060101010101" pitchFamily="49" charset="-122"/>
              </a:rPr>
              <a:t>还有一种“刀（枪）下场”，可以视为动态的亮相。双方正在交战，一方被打败，跑了下去。可胜利一方不紧追，反而留在原地，抡圆了胳膊把手中的兵器（刀或枪）耍了个风雨不透。</a:t>
            </a:r>
            <a:endParaRPr lang="zh-CN" altLang="en-US" sz="2400" b="1" dirty="0">
              <a:latin typeface="Calibri" panose="020F0502020204030204" pitchFamily="34" charset="0"/>
              <a:ea typeface="黑体" panose="02010609060101010101" pitchFamily="49" charset="-122"/>
            </a:endParaRPr>
          </a:p>
        </p:txBody>
      </p:sp>
      <p:cxnSp>
        <p:nvCxnSpPr>
          <p:cNvPr id="8" name="直接连接符 7"/>
          <p:cNvCxnSpPr/>
          <p:nvPr/>
        </p:nvCxnSpPr>
        <p:spPr>
          <a:xfrm>
            <a:off x="374650" y="2741613"/>
            <a:ext cx="82851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43550" y="1882775"/>
            <a:ext cx="2339975"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9764713" y="579438"/>
            <a:ext cx="2065338" cy="646113"/>
          </a:xfrm>
          <a:prstGeom prst="rect">
            <a:avLst/>
          </a:prstGeom>
          <a:ln>
            <a:solidFill>
              <a:schemeClr val="accent6">
                <a:lumMod val="75000"/>
              </a:schemeClr>
            </a:solidFill>
          </a:ln>
        </p:spPr>
        <p:txBody>
          <a:bodyPr wrap="square">
            <a:spAutoFit/>
          </a:bodyPr>
          <a:lstStyle/>
          <a:p>
            <a:pPr fontAlgn="auto"/>
            <a:r>
              <a:rPr lang="zh-CN" altLang="en-US" b="1" strike="noStrike" noProof="1" dirty="0" smtClean="0">
                <a:solidFill>
                  <a:srgbClr val="FF00FF"/>
                </a:solidFill>
                <a:latin typeface="楷体" panose="02010609060101010101" pitchFamily="49" charset="-122"/>
                <a:ea typeface="楷体" panose="02010609060101010101" pitchFamily="49" charset="-122"/>
                <a:cs typeface="+mn-cs"/>
              </a:rPr>
              <a:t>这就是京剧中动态的“亮相”情景。</a:t>
            </a:r>
            <a:endParaRPr lang="zh-CN" altLang="en-US" b="1" strike="noStrike" noProof="1" dirty="0" smtClean="0">
              <a:solidFill>
                <a:srgbClr val="FF00FF"/>
              </a:solidFill>
              <a:latin typeface="楷体" panose="02010609060101010101" pitchFamily="49" charset="-122"/>
              <a:ea typeface="楷体" panose="02010609060101010101" pitchFamily="49" charset="-122"/>
            </a:endParaRPr>
          </a:p>
        </p:txBody>
      </p:sp>
      <p:pic>
        <p:nvPicPr>
          <p:cNvPr id="16386" name="Picture 2" descr="https://p0.ssl.qhimgs1.com/sdr/400__/t01723edbb43b7448cc.jpg"/>
          <p:cNvPicPr>
            <a:picLocks noChangeAspect="1" noChangeArrowheads="1"/>
          </p:cNvPicPr>
          <p:nvPr/>
        </p:nvPicPr>
        <p:blipFill rotWithShape="1">
          <a:blip r:embed="rId1" cstate="email"/>
          <a:srcRect/>
          <a:stretch>
            <a:fillRect/>
          </a:stretch>
        </p:blipFill>
        <p:spPr bwMode="auto">
          <a:xfrm>
            <a:off x="26036" y="3480647"/>
            <a:ext cx="4291965" cy="33197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5" name="Picture 4" descr="http://www.chnlib.com/FileUpload/2017-03/2017-03-20170320-csenns4q45d.jpg"/>
          <p:cNvPicPr>
            <a:picLocks noChangeAspect="1" noChangeArrowheads="1"/>
          </p:cNvPicPr>
          <p:nvPr/>
        </p:nvPicPr>
        <p:blipFill>
          <a:blip r:embed="rId2" cstate="print"/>
          <a:srcRect/>
          <a:stretch>
            <a:fillRect/>
          </a:stretch>
        </p:blipFill>
        <p:spPr bwMode="auto">
          <a:xfrm>
            <a:off x="4493260" y="3480648"/>
            <a:ext cx="3845560" cy="34230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2" name="直接连接符 1"/>
          <p:cNvCxnSpPr/>
          <p:nvPr/>
        </p:nvCxnSpPr>
        <p:spPr>
          <a:xfrm>
            <a:off x="320675" y="3335338"/>
            <a:ext cx="2341563"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6386"/>
                                        </p:tgtEl>
                                        <p:attrNameLst>
                                          <p:attrName>style.visibility</p:attrName>
                                        </p:attrNameLst>
                                      </p:cBhvr>
                                      <p:to>
                                        <p:strVal val="visible"/>
                                      </p:to>
                                    </p:set>
                                    <p:animEffect transition="in" filter="wipe(down)">
                                      <p:cBhvr>
                                        <p:cTn id="24" dur="500"/>
                                        <p:tgtEl>
                                          <p:spTgt spid="1638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66763" y="4359275"/>
            <a:ext cx="7369175" cy="522288"/>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800" b="1" dirty="0">
                <a:solidFill>
                  <a:srgbClr val="FF0000"/>
                </a:solidFill>
                <a:latin typeface="楷体" panose="02010609060101010101" pitchFamily="49" charset="-122"/>
                <a:ea typeface="楷体" panose="02010609060101010101" pitchFamily="49" charset="-122"/>
              </a:rPr>
              <a:t>动态“亮相”目的</a:t>
            </a:r>
            <a:r>
              <a:rPr lang="zh-CN" altLang="en-US" sz="2800" b="1">
                <a:solidFill>
                  <a:srgbClr val="FF0000"/>
                </a:solidFill>
                <a:latin typeface="楷体" panose="02010609060101010101" pitchFamily="49" charset="-122"/>
                <a:ea typeface="楷体" panose="02010609060101010101" pitchFamily="49" charset="-122"/>
              </a:rPr>
              <a:t>是为了突显</a:t>
            </a:r>
            <a:r>
              <a:rPr lang="zh-CN" altLang="en-US" sz="2800" b="1" dirty="0">
                <a:solidFill>
                  <a:srgbClr val="FF0000"/>
                </a:solidFill>
                <a:latin typeface="楷体" panose="02010609060101010101" pitchFamily="49" charset="-122"/>
                <a:ea typeface="楷体" panose="02010609060101010101" pitchFamily="49" charset="-122"/>
              </a:rPr>
              <a:t>人物的英雄气概。 </a:t>
            </a:r>
            <a:endParaRPr lang="zh-CN" altLang="en-US" sz="2800" b="1" dirty="0">
              <a:solidFill>
                <a:srgbClr val="FF0000"/>
              </a:solidFill>
              <a:latin typeface="楷体" panose="02010609060101010101" pitchFamily="49" charset="-122"/>
              <a:ea typeface="楷体" panose="02010609060101010101" pitchFamily="49" charset="-122"/>
            </a:endParaRPr>
          </a:p>
        </p:txBody>
      </p:sp>
      <p:cxnSp>
        <p:nvCxnSpPr>
          <p:cNvPr id="5" name="直接连接符 4"/>
          <p:cNvCxnSpPr/>
          <p:nvPr/>
        </p:nvCxnSpPr>
        <p:spPr>
          <a:xfrm flipV="1">
            <a:off x="263525" y="3162300"/>
            <a:ext cx="359886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19075" y="836613"/>
            <a:ext cx="6286500" cy="2554287"/>
          </a:xfrm>
          <a:prstGeom prst="rect">
            <a:avLst/>
          </a:prstGeom>
          <a:noFill/>
          <a:ln w="9525">
            <a:noFill/>
          </a:ln>
        </p:spPr>
        <p:txBody>
          <a:bodyPr>
            <a:spAutoFit/>
          </a:bodyPr>
          <a:p>
            <a:pPr>
              <a:lnSpc>
                <a:spcPts val="4800"/>
              </a:lnSpc>
            </a:pPr>
            <a:r>
              <a:rPr lang="zh-CN" altLang="en-US" sz="2400" b="1" dirty="0">
                <a:latin typeface="Calibri" panose="020F0502020204030204" pitchFamily="34" charset="0"/>
                <a:ea typeface="黑体" panose="02010609060101010101" pitchFamily="49" charset="-122"/>
              </a:rPr>
              <a:t>这，哪里还是戏剧？这，不是太像杂技了吗？您说的太对了，这就是京剧中的杂技成分，自古如此，如今还保留着。它的存在，就是为了突显人物的英雄气概。</a:t>
            </a:r>
            <a:endParaRPr lang="zh-CN" altLang="en-US" sz="2400" b="1" dirty="0">
              <a:latin typeface="Calibri" panose="020F0502020204030204" pitchFamily="34" charset="0"/>
              <a:ea typeface="黑体" panose="02010609060101010101" pitchFamily="49" charset="-122"/>
            </a:endParaRPr>
          </a:p>
        </p:txBody>
      </p:sp>
      <p:sp>
        <p:nvSpPr>
          <p:cNvPr id="13" name="矩形 12"/>
          <p:cNvSpPr/>
          <p:nvPr/>
        </p:nvSpPr>
        <p:spPr>
          <a:xfrm>
            <a:off x="6313488" y="1563688"/>
            <a:ext cx="2427287" cy="1200150"/>
          </a:xfrm>
          <a:prstGeom prst="rect">
            <a:avLst/>
          </a:prstGeom>
          <a:noFill/>
          <a:ln w="9525" cap="flat" cmpd="sng">
            <a:solidFill>
              <a:schemeClr val="tx1"/>
            </a:solidFill>
            <a:prstDash val="solid"/>
            <a:round/>
            <a:headEnd type="none" w="med" len="med"/>
            <a:tailEnd type="none" w="med" len="med"/>
          </a:ln>
        </p:spPr>
        <p:txBody>
          <a:bodyPr>
            <a:spAutoFit/>
          </a:bodyPr>
          <a:p>
            <a:r>
              <a:rPr lang="zh-CN" altLang="en-US" sz="2400" b="1" dirty="0">
                <a:solidFill>
                  <a:srgbClr val="FF0000"/>
                </a:solidFill>
                <a:latin typeface="楷体" panose="02010609060101010101" pitchFamily="49" charset="-122"/>
                <a:ea typeface="楷体" panose="02010609060101010101" pitchFamily="49" charset="-122"/>
              </a:rPr>
              <a:t>京剧之所以成为国粹，是因为它集众家之长。</a:t>
            </a:r>
            <a:endParaRPr lang="zh-CN" altLang="en-US" sz="2400" b="1" dirty="0">
              <a:solidFill>
                <a:srgbClr val="FF0000"/>
              </a:solidFill>
              <a:latin typeface="楷体" panose="02010609060101010101" pitchFamily="49" charset="-122"/>
              <a:ea typeface="楷体" panose="02010609060101010101" pitchFamily="49" charset="-122"/>
            </a:endParaRPr>
          </a:p>
        </p:txBody>
      </p:sp>
      <p:cxnSp>
        <p:nvCxnSpPr>
          <p:cNvPr id="2" name="直接连接符 1"/>
          <p:cNvCxnSpPr/>
          <p:nvPr/>
        </p:nvCxnSpPr>
        <p:spPr>
          <a:xfrm flipV="1">
            <a:off x="2386013" y="2292350"/>
            <a:ext cx="360045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Rectangle 3"/>
          <p:cNvSpPr>
            <a:spLocks noChangeArrowheads="1"/>
          </p:cNvSpPr>
          <p:nvPr/>
        </p:nvSpPr>
        <p:spPr bwMode="auto">
          <a:xfrm>
            <a:off x="638811" y="2308860"/>
            <a:ext cx="550545" cy="1815882"/>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9525">
            <a:noFill/>
            <a:miter lim="800000"/>
          </a:ln>
          <a:effectLst/>
          <a:scene3d>
            <a:camera prst="orthographicFront"/>
            <a:lightRig rig="threePt" dir="t"/>
          </a:scene3d>
          <a:sp3d>
            <a:bevelT/>
          </a:sp3d>
        </p:spPr>
        <p:txBody>
          <a:bodyPr wrap="square">
            <a:spAutoFit/>
          </a:bodyPr>
          <a:lstStyle/>
          <a:p>
            <a:pPr fontAlgn="auto"/>
            <a:r>
              <a:rPr kumimoji="1" lang="zh-CN" altLang="en-US" sz="2800" b="1" strike="noStrike" noProof="1" dirty="0" smtClean="0">
                <a:solidFill>
                  <a:srgbClr val="FF0000"/>
                </a:solidFill>
                <a:latin typeface="楷体" panose="02010609060101010101" pitchFamily="49" charset="-122"/>
                <a:ea typeface="楷体" panose="02010609060101010101" pitchFamily="49" charset="-122"/>
                <a:cs typeface="+mn-cs"/>
              </a:rPr>
              <a:t>京</a:t>
            </a:r>
            <a:endParaRPr kumimoji="1" lang="en-US" altLang="zh-CN" sz="2800" b="1" strike="noStrike" noProof="1" dirty="0" smtClean="0">
              <a:solidFill>
                <a:srgbClr val="FF0000"/>
              </a:solidFill>
              <a:latin typeface="楷体" panose="02010609060101010101" pitchFamily="49" charset="-122"/>
              <a:ea typeface="楷体" panose="02010609060101010101" pitchFamily="49" charset="-122"/>
            </a:endParaRPr>
          </a:p>
          <a:p>
            <a:pPr fontAlgn="auto"/>
            <a:r>
              <a:rPr kumimoji="1" lang="zh-CN" altLang="en-US" sz="2800" b="1" strike="noStrike" noProof="1" dirty="0" smtClean="0">
                <a:solidFill>
                  <a:srgbClr val="FF0000"/>
                </a:solidFill>
                <a:latin typeface="楷体" panose="02010609060101010101" pitchFamily="49" charset="-122"/>
                <a:ea typeface="楷体" panose="02010609060101010101" pitchFamily="49" charset="-122"/>
                <a:cs typeface="+mn-cs"/>
              </a:rPr>
              <a:t>剧</a:t>
            </a:r>
            <a:endParaRPr kumimoji="1" lang="en-US" altLang="zh-CN" sz="2800" b="1" strike="noStrike" noProof="1" dirty="0" smtClean="0">
              <a:solidFill>
                <a:srgbClr val="FF0000"/>
              </a:solidFill>
              <a:latin typeface="楷体" panose="02010609060101010101" pitchFamily="49" charset="-122"/>
              <a:ea typeface="楷体" panose="02010609060101010101" pitchFamily="49" charset="-122"/>
            </a:endParaRPr>
          </a:p>
          <a:p>
            <a:pPr fontAlgn="auto"/>
            <a:r>
              <a:rPr kumimoji="1" lang="zh-CN" altLang="en-US" sz="2800" b="1" strike="noStrike" noProof="1" dirty="0" smtClean="0">
                <a:solidFill>
                  <a:srgbClr val="FF0000"/>
                </a:solidFill>
                <a:latin typeface="楷体" panose="02010609060101010101" pitchFamily="49" charset="-122"/>
                <a:ea typeface="楷体" panose="02010609060101010101" pitchFamily="49" charset="-122"/>
                <a:cs typeface="+mn-cs"/>
              </a:rPr>
              <a:t>趣</a:t>
            </a:r>
            <a:endParaRPr kumimoji="1" lang="en-US" altLang="zh-CN" sz="2800" b="1" strike="noStrike" noProof="1" dirty="0" smtClean="0">
              <a:solidFill>
                <a:srgbClr val="FF0000"/>
              </a:solidFill>
              <a:latin typeface="楷体" panose="02010609060101010101" pitchFamily="49" charset="-122"/>
              <a:ea typeface="楷体" panose="02010609060101010101" pitchFamily="49" charset="-122"/>
            </a:endParaRPr>
          </a:p>
          <a:p>
            <a:pPr fontAlgn="auto"/>
            <a:r>
              <a:rPr kumimoji="1" lang="zh-CN" altLang="en-US" sz="2800" b="1" strike="noStrike" noProof="1" dirty="0" smtClean="0">
                <a:solidFill>
                  <a:srgbClr val="FF0000"/>
                </a:solidFill>
                <a:latin typeface="楷体" panose="02010609060101010101" pitchFamily="49" charset="-122"/>
                <a:ea typeface="楷体" panose="02010609060101010101" pitchFamily="49" charset="-122"/>
                <a:cs typeface="+mn-cs"/>
              </a:rPr>
              <a:t>谈</a:t>
            </a:r>
            <a:endParaRPr kumimoji="1" lang="zh-CN" altLang="en-US" sz="2800" b="1" strike="noStrike" noProof="1" dirty="0" smtClean="0">
              <a:solidFill>
                <a:srgbClr val="FF0000"/>
              </a:solidFill>
              <a:latin typeface="楷体" panose="02010609060101010101" pitchFamily="49" charset="-122"/>
              <a:ea typeface="楷体" panose="02010609060101010101" pitchFamily="49" charset="-122"/>
            </a:endParaRPr>
          </a:p>
        </p:txBody>
      </p:sp>
      <p:sp>
        <p:nvSpPr>
          <p:cNvPr id="39" name="矩形 38"/>
          <p:cNvSpPr/>
          <p:nvPr/>
        </p:nvSpPr>
        <p:spPr>
          <a:xfrm>
            <a:off x="2105660" y="1695028"/>
            <a:ext cx="1447800" cy="461665"/>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scene3d>
            <a:camera prst="orthographicFront"/>
            <a:lightRig rig="threePt" dir="t"/>
          </a:scene3d>
          <a:sp3d>
            <a:bevelT/>
          </a:sp3d>
        </p:spPr>
        <p:txBody>
          <a:bodyPr wrap="square">
            <a:spAutoFit/>
          </a:bodyPr>
          <a:lstStyle/>
          <a:p>
            <a:pPr fontAlgn="auto"/>
            <a:r>
              <a:rPr lang="zh-CN" altLang="en-US" sz="2400" b="1" strike="noStrike" noProof="1" dirty="0">
                <a:solidFill>
                  <a:schemeClr val="tx1"/>
                </a:solidFill>
                <a:latin typeface="楷体" panose="02010609060101010101" pitchFamily="49" charset="-122"/>
                <a:ea typeface="楷体" panose="02010609060101010101" pitchFamily="49" charset="-122"/>
                <a:cs typeface="+mn-cs"/>
              </a:rPr>
              <a:t>道具运用</a:t>
            </a:r>
            <a:r>
              <a:rPr lang="zh-CN" altLang="en-US" sz="2400" b="1" strike="noStrike" noProof="1" dirty="0" smtClean="0">
                <a:solidFill>
                  <a:srgbClr val="0000FF"/>
                </a:solidFill>
                <a:latin typeface="楷体" panose="02010609060101010101" pitchFamily="49" charset="-122"/>
                <a:ea typeface="楷体" panose="02010609060101010101" pitchFamily="49" charset="-122"/>
                <a:cs typeface="+mn-cs"/>
              </a:rPr>
              <a:t> </a:t>
            </a:r>
            <a:endParaRPr lang="zh-CN" altLang="en-US" sz="2400" b="1" strike="noStrike" noProof="1" dirty="0" smtClean="0">
              <a:solidFill>
                <a:srgbClr val="0000FF"/>
              </a:solidFill>
              <a:latin typeface="楷体" panose="02010609060101010101" pitchFamily="49" charset="-122"/>
              <a:ea typeface="楷体" panose="02010609060101010101" pitchFamily="49" charset="-122"/>
            </a:endParaRPr>
          </a:p>
        </p:txBody>
      </p:sp>
      <p:sp>
        <p:nvSpPr>
          <p:cNvPr id="34" name="Rectangle 3"/>
          <p:cNvSpPr>
            <a:spLocks noChangeArrowheads="1"/>
          </p:cNvSpPr>
          <p:nvPr/>
        </p:nvSpPr>
        <p:spPr bwMode="auto">
          <a:xfrm>
            <a:off x="7092715" y="4128247"/>
            <a:ext cx="1691489" cy="523220"/>
          </a:xfrm>
          <a:prstGeom prst="rect">
            <a:avLst/>
          </a:prstGeom>
          <a:solidFill>
            <a:schemeClr val="accent1">
              <a:lumMod val="40000"/>
              <a:lumOff val="60000"/>
            </a:schemeClr>
          </a:solidFill>
          <a:ln w="9525">
            <a:noFill/>
            <a:miter lim="800000"/>
          </a:ln>
          <a:effectLst/>
          <a:scene3d>
            <a:camera prst="orthographicFront"/>
            <a:lightRig rig="threePt" dir="t"/>
          </a:scene3d>
          <a:sp3d>
            <a:bevelT/>
          </a:sp3d>
        </p:spPr>
        <p:txBody>
          <a:bodyPr wrap="none">
            <a:spAutoFit/>
          </a:bodyPr>
          <a:lstStyle/>
          <a:p>
            <a:pPr fontAlgn="auto"/>
            <a:r>
              <a:rPr kumimoji="1" lang="zh-CN" altLang="en-US" b="1" strike="noStrike" noProof="1" dirty="0" smtClean="0">
                <a:solidFill>
                  <a:srgbClr val="0000FF"/>
                </a:solidFill>
                <a:latin typeface="+mn-lt"/>
                <a:ea typeface="+mn-ea"/>
                <a:cs typeface="+mn-cs"/>
              </a:rPr>
              <a:t> </a:t>
            </a:r>
            <a:r>
              <a:rPr kumimoji="1" lang="zh-CN" altLang="en-US" sz="2800" b="1" strike="noStrike" noProof="1" dirty="0">
                <a:solidFill>
                  <a:srgbClr val="FF0000"/>
                </a:solidFill>
                <a:latin typeface="楷体" panose="02010609060101010101" pitchFamily="49" charset="-122"/>
                <a:ea typeface="楷体" panose="02010609060101010101" pitchFamily="49" charset="-122"/>
                <a:cs typeface="+mn-cs"/>
              </a:rPr>
              <a:t>博大精深</a:t>
            </a:r>
            <a:endParaRPr kumimoji="1" lang="zh-CN" altLang="en-US" sz="2800" b="1" strike="noStrike" noProof="1" dirty="0">
              <a:solidFill>
                <a:srgbClr val="FF0000"/>
              </a:solidFill>
              <a:latin typeface="楷体" panose="02010609060101010101" pitchFamily="49" charset="-122"/>
              <a:ea typeface="楷体" panose="02010609060101010101" pitchFamily="49" charset="-122"/>
            </a:endParaRPr>
          </a:p>
        </p:txBody>
      </p:sp>
      <p:sp>
        <p:nvSpPr>
          <p:cNvPr id="27" name="矩形 26"/>
          <p:cNvSpPr/>
          <p:nvPr/>
        </p:nvSpPr>
        <p:spPr>
          <a:xfrm>
            <a:off x="4503420" y="1695028"/>
            <a:ext cx="1646556" cy="461665"/>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scene3d>
            <a:camera prst="orthographicFront"/>
            <a:lightRig rig="threePt" dir="t"/>
          </a:scene3d>
          <a:sp3d>
            <a:bevelT/>
          </a:sp3d>
        </p:spPr>
        <p:txBody>
          <a:bodyPr wrap="square">
            <a:spAutoFit/>
          </a:bodyPr>
          <a:lstStyle/>
          <a:p>
            <a:pPr fontAlgn="auto"/>
            <a:r>
              <a:rPr lang="zh-CN" altLang="en-US" sz="2400" b="1" strike="noStrike" noProof="1" dirty="0">
                <a:solidFill>
                  <a:schemeClr val="tx1"/>
                </a:solidFill>
                <a:latin typeface="楷体" panose="02010609060101010101" pitchFamily="49" charset="-122"/>
                <a:ea typeface="楷体" panose="02010609060101010101" pitchFamily="49" charset="-122"/>
                <a:cs typeface="+mn-cs"/>
              </a:rPr>
              <a:t>虚实相生</a:t>
            </a:r>
            <a:endParaRPr lang="zh-CN" altLang="en-US" sz="2400" b="1" strike="noStrike" noProof="1" dirty="0">
              <a:solidFill>
                <a:schemeClr val="tx1"/>
              </a:solidFill>
              <a:latin typeface="楷体" panose="02010609060101010101" pitchFamily="49" charset="-122"/>
              <a:ea typeface="楷体" panose="02010609060101010101" pitchFamily="49" charset="-122"/>
            </a:endParaRPr>
          </a:p>
        </p:txBody>
      </p:sp>
      <p:sp>
        <p:nvSpPr>
          <p:cNvPr id="20" name="矩形 19"/>
          <p:cNvSpPr/>
          <p:nvPr/>
        </p:nvSpPr>
        <p:spPr>
          <a:xfrm>
            <a:off x="1189038" y="285750"/>
            <a:ext cx="1689100" cy="554038"/>
          </a:xfrm>
          <a:prstGeom prst="rect">
            <a:avLst/>
          </a:prstGeom>
          <a:noFill/>
          <a:ln w="9525">
            <a:noFill/>
          </a:ln>
        </p:spPr>
        <p:txBody>
          <a:bodyPr wrap="none" lIns="121917" tIns="60958" rIns="121917" bIns="60958">
            <a:spAutoFit/>
          </a:bodyPr>
          <a:p>
            <a:r>
              <a:rPr lang="zh-CN" altLang="en-US" sz="2800" b="1" u="sng" dirty="0">
                <a:solidFill>
                  <a:srgbClr val="FF0000"/>
                </a:solidFill>
                <a:latin typeface="黑体" panose="02010609060101010101" pitchFamily="49" charset="-122"/>
                <a:ea typeface="黑体" panose="02010609060101010101" pitchFamily="49" charset="-122"/>
              </a:rPr>
              <a:t>层次梳理</a:t>
            </a:r>
            <a:endParaRPr lang="zh-CN" altLang="en-US" sz="2800" b="1" u="sng" dirty="0">
              <a:solidFill>
                <a:srgbClr val="FF0000"/>
              </a:solidFill>
              <a:latin typeface="黑体" panose="02010609060101010101" pitchFamily="49" charset="-122"/>
              <a:ea typeface="黑体" panose="02010609060101010101" pitchFamily="49" charset="-122"/>
            </a:endParaRPr>
          </a:p>
        </p:txBody>
      </p:sp>
      <p:sp>
        <p:nvSpPr>
          <p:cNvPr id="13" name="右箭头 12"/>
          <p:cNvSpPr/>
          <p:nvPr/>
        </p:nvSpPr>
        <p:spPr>
          <a:xfrm>
            <a:off x="3668713" y="1916113"/>
            <a:ext cx="712788" cy="392113"/>
          </a:xfrm>
          <a:prstGeom prst="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0" strike="noStrike" noProof="1"/>
          </a:p>
        </p:txBody>
      </p:sp>
      <p:sp>
        <p:nvSpPr>
          <p:cNvPr id="24" name="矩形 23"/>
          <p:cNvSpPr/>
          <p:nvPr/>
        </p:nvSpPr>
        <p:spPr>
          <a:xfrm>
            <a:off x="2066926" y="5217161"/>
            <a:ext cx="1486535" cy="461665"/>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scene3d>
            <a:camera prst="orthographicFront"/>
            <a:lightRig rig="threePt" dir="t"/>
          </a:scene3d>
          <a:sp3d>
            <a:bevelT/>
          </a:sp3d>
        </p:spPr>
        <p:txBody>
          <a:bodyPr wrap="square">
            <a:spAutoFit/>
          </a:bodyPr>
          <a:lstStyle/>
          <a:p>
            <a:pPr fontAlgn="auto"/>
            <a:r>
              <a:rPr lang="zh-CN" altLang="en-US" sz="2400" b="1" strike="noStrike" noProof="1" dirty="0">
                <a:solidFill>
                  <a:schemeClr val="tx1"/>
                </a:solidFill>
                <a:latin typeface="楷体" panose="02010609060101010101" pitchFamily="49" charset="-122"/>
                <a:ea typeface="楷体" panose="02010609060101010101" pitchFamily="49" charset="-122"/>
                <a:cs typeface="+mn-cs"/>
              </a:rPr>
              <a:t>亮相动作</a:t>
            </a:r>
            <a:r>
              <a:rPr lang="zh-CN" altLang="en-US" sz="2400" b="1" strike="noStrike" noProof="1" dirty="0" smtClean="0">
                <a:solidFill>
                  <a:srgbClr val="0000FF"/>
                </a:solidFill>
                <a:latin typeface="楷体" panose="02010609060101010101" pitchFamily="49" charset="-122"/>
                <a:ea typeface="楷体" panose="02010609060101010101" pitchFamily="49" charset="-122"/>
                <a:cs typeface="+mn-cs"/>
              </a:rPr>
              <a:t> </a:t>
            </a:r>
            <a:endParaRPr lang="zh-CN" altLang="en-US" sz="2400" b="1" strike="noStrike" noProof="1" dirty="0" smtClean="0">
              <a:solidFill>
                <a:srgbClr val="0000FF"/>
              </a:solidFill>
              <a:latin typeface="楷体" panose="02010609060101010101" pitchFamily="49" charset="-122"/>
              <a:ea typeface="楷体" panose="02010609060101010101" pitchFamily="49" charset="-122"/>
            </a:endParaRPr>
          </a:p>
        </p:txBody>
      </p:sp>
      <p:sp>
        <p:nvSpPr>
          <p:cNvPr id="25" name="矩形 24"/>
          <p:cNvSpPr/>
          <p:nvPr/>
        </p:nvSpPr>
        <p:spPr>
          <a:xfrm>
            <a:off x="4503419" y="5308601"/>
            <a:ext cx="1645920" cy="461665"/>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scene3d>
            <a:camera prst="orthographicFront"/>
            <a:lightRig rig="threePt" dir="t"/>
          </a:scene3d>
          <a:sp3d>
            <a:bevelT/>
          </a:sp3d>
        </p:spPr>
        <p:txBody>
          <a:bodyPr wrap="square">
            <a:spAutoFit/>
          </a:bodyPr>
          <a:lstStyle/>
          <a:p>
            <a:pPr fontAlgn="auto"/>
            <a:r>
              <a:rPr lang="zh-CN" altLang="en-US" sz="2400" b="1" strike="noStrike" noProof="1" dirty="0">
                <a:solidFill>
                  <a:schemeClr val="tx1"/>
                </a:solidFill>
                <a:latin typeface="楷体" panose="02010609060101010101" pitchFamily="49" charset="-122"/>
                <a:ea typeface="楷体" panose="02010609060101010101" pitchFamily="49" charset="-122"/>
                <a:cs typeface="+mn-cs"/>
              </a:rPr>
              <a:t>动静相宜</a:t>
            </a:r>
            <a:r>
              <a:rPr lang="zh-CN" altLang="en-US" sz="2400" b="1" strike="noStrike" noProof="1" dirty="0" smtClean="0">
                <a:solidFill>
                  <a:srgbClr val="0000FF"/>
                </a:solidFill>
                <a:latin typeface="楷体" panose="02010609060101010101" pitchFamily="49" charset="-122"/>
                <a:ea typeface="楷体" panose="02010609060101010101" pitchFamily="49" charset="-122"/>
                <a:cs typeface="+mn-cs"/>
              </a:rPr>
              <a:t> </a:t>
            </a:r>
            <a:endParaRPr lang="zh-CN" altLang="en-US" sz="2400" b="1" strike="noStrike" noProof="1" dirty="0" smtClean="0">
              <a:solidFill>
                <a:srgbClr val="0000FF"/>
              </a:solidFill>
              <a:latin typeface="楷体" panose="02010609060101010101" pitchFamily="49" charset="-122"/>
              <a:ea typeface="楷体" panose="02010609060101010101" pitchFamily="49" charset="-122"/>
            </a:endParaRPr>
          </a:p>
        </p:txBody>
      </p:sp>
      <p:sp>
        <p:nvSpPr>
          <p:cNvPr id="26" name="右箭头 25"/>
          <p:cNvSpPr/>
          <p:nvPr/>
        </p:nvSpPr>
        <p:spPr>
          <a:xfrm>
            <a:off x="3668713" y="5416550"/>
            <a:ext cx="712788" cy="398463"/>
          </a:xfrm>
          <a:prstGeom prst="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0" strike="noStrike" noProof="1"/>
          </a:p>
        </p:txBody>
      </p:sp>
      <p:sp>
        <p:nvSpPr>
          <p:cNvPr id="15" name="左大括号 14"/>
          <p:cNvSpPr/>
          <p:nvPr/>
        </p:nvSpPr>
        <p:spPr>
          <a:xfrm>
            <a:off x="1273175" y="1916113"/>
            <a:ext cx="628650" cy="3500438"/>
          </a:xfrm>
          <a:prstGeom prst="leftBrace">
            <a:avLst/>
          </a:prstGeom>
          <a:ln w="38100">
            <a:solidFill>
              <a:srgbClr val="C0504D"/>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endParaRPr lang="zh-CN" altLang="en-US" sz="1000" strike="noStrike" noProof="1"/>
          </a:p>
        </p:txBody>
      </p:sp>
      <p:sp>
        <p:nvSpPr>
          <p:cNvPr id="28" name="左大括号 27"/>
          <p:cNvSpPr/>
          <p:nvPr/>
        </p:nvSpPr>
        <p:spPr>
          <a:xfrm flipH="1">
            <a:off x="6318250" y="2089150"/>
            <a:ext cx="644525" cy="3568700"/>
          </a:xfrm>
          <a:prstGeom prst="leftBrace">
            <a:avLst/>
          </a:prstGeom>
          <a:ln w="38100">
            <a:solidFill>
              <a:srgbClr val="C0504D"/>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endParaRPr lang="zh-CN" altLang="en-US" sz="1000" strike="noStrike" noProof="1"/>
          </a:p>
        </p:txBody>
      </p:sp>
      <p:sp>
        <p:nvSpPr>
          <p:cNvPr id="29" name="Rectangle 3"/>
          <p:cNvSpPr>
            <a:spLocks noChangeArrowheads="1"/>
          </p:cNvSpPr>
          <p:nvPr/>
        </p:nvSpPr>
        <p:spPr bwMode="auto">
          <a:xfrm>
            <a:off x="7092715" y="2929073"/>
            <a:ext cx="1691489" cy="523221"/>
          </a:xfrm>
          <a:prstGeom prst="rect">
            <a:avLst/>
          </a:prstGeom>
          <a:solidFill>
            <a:schemeClr val="accent1">
              <a:lumMod val="40000"/>
              <a:lumOff val="60000"/>
            </a:schemeClr>
          </a:solidFill>
          <a:ln w="9525">
            <a:noFill/>
            <a:miter lim="800000"/>
          </a:ln>
          <a:effectLst/>
          <a:scene3d>
            <a:camera prst="orthographicFront"/>
            <a:lightRig rig="threePt" dir="t"/>
          </a:scene3d>
          <a:sp3d>
            <a:bevelT/>
          </a:sp3d>
        </p:spPr>
        <p:txBody>
          <a:bodyPr wrap="none">
            <a:spAutoFit/>
          </a:bodyPr>
          <a:lstStyle/>
          <a:p>
            <a:pPr fontAlgn="auto"/>
            <a:r>
              <a:rPr kumimoji="1" lang="zh-CN" altLang="en-US" b="1" strike="noStrike" noProof="1" dirty="0" smtClean="0">
                <a:solidFill>
                  <a:srgbClr val="0000FF"/>
                </a:solidFill>
                <a:latin typeface="+mn-lt"/>
                <a:ea typeface="+mn-ea"/>
                <a:cs typeface="+mn-cs"/>
              </a:rPr>
              <a:t> </a:t>
            </a:r>
            <a:r>
              <a:rPr kumimoji="1" lang="zh-CN" altLang="en-US" sz="2800" b="1" strike="noStrike" noProof="1" dirty="0">
                <a:solidFill>
                  <a:srgbClr val="FF0000"/>
                </a:solidFill>
                <a:latin typeface="楷体" panose="02010609060101010101" pitchFamily="49" charset="-122"/>
                <a:ea typeface="楷体" panose="02010609060101010101" pitchFamily="49" charset="-122"/>
                <a:cs typeface="+mn-cs"/>
              </a:rPr>
              <a:t>魅力无穷</a:t>
            </a:r>
            <a:endParaRPr kumimoji="1" lang="zh-CN" altLang="en-US" sz="2800" b="1" strike="noStrike" noProof="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linds(horizontal)">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linds(horizontal)">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linds(horizontal)">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blinds(horizontal)">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linds(horizontal)">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9" grpId="0" animBg="1"/>
      <p:bldP spid="34" grpId="0" animBg="1"/>
      <p:bldP spid="27" grpId="0" animBg="1"/>
      <p:bldP spid="20" grpId="0"/>
      <p:bldP spid="13" grpId="0" animBg="1"/>
      <p:bldP spid="24" grpId="0" animBg="1"/>
      <p:bldP spid="25" grpId="0" animBg="1"/>
      <p:bldP spid="26" grpId="0" animBg="1"/>
      <p:bldP spid="15" grpId="0" animBg="1"/>
      <p:bldP spid="28" grpId="0" animBg="1"/>
      <p:bldP spid="29"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0177" name="组合 5"/>
          <p:cNvGrpSpPr/>
          <p:nvPr/>
        </p:nvGrpSpPr>
        <p:grpSpPr>
          <a:xfrm>
            <a:off x="101600" y="206375"/>
            <a:ext cx="2352675" cy="1116013"/>
            <a:chOff x="135082" y="206733"/>
            <a:chExt cx="3137986" cy="1115717"/>
          </a:xfrm>
        </p:grpSpPr>
        <p:grpSp>
          <p:nvGrpSpPr>
            <p:cNvPr id="50178" name="组合 6"/>
            <p:cNvGrpSpPr/>
            <p:nvPr/>
          </p:nvGrpSpPr>
          <p:grpSpPr>
            <a:xfrm>
              <a:off x="1027310" y="567600"/>
              <a:ext cx="2245758" cy="679269"/>
              <a:chOff x="1938544" y="2511380"/>
              <a:chExt cx="2245758" cy="679269"/>
            </a:xfrm>
          </p:grpSpPr>
          <p:cxnSp>
            <p:nvCxnSpPr>
              <p:cNvPr id="9" name="直接连接符 8"/>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1" name="TextBox 3"/>
              <p:cNvSpPr txBox="1">
                <a:spLocks noChangeArrowheads="1"/>
              </p:cNvSpPr>
              <p:nvPr/>
            </p:nvSpPr>
            <p:spPr bwMode="auto">
              <a:xfrm>
                <a:off x="1938544" y="2542905"/>
                <a:ext cx="2245758" cy="46166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r>
                  <a:rPr lang="zh-CN" altLang="en-US" sz="2400" b="1" strike="noStrike" spc="375" noProof="1">
                    <a:solidFill>
                      <a:srgbClr val="000000"/>
                    </a:solidFill>
                    <a:latin typeface="黑体" panose="02010609060101010101" pitchFamily="49" charset="-122"/>
                    <a:ea typeface="黑体" panose="02010609060101010101" pitchFamily="49" charset="-122"/>
                    <a:cs typeface="+mn-cs"/>
                  </a:rPr>
                  <a:t>图解课文</a:t>
                </a:r>
                <a:endParaRPr lang="zh-CN" altLang="en-US" sz="2400" b="1" strike="noStrike" spc="375" noProof="1" dirty="0">
                  <a:solidFill>
                    <a:srgbClr val="000000"/>
                  </a:solidFill>
                  <a:latin typeface="黑体" panose="02010609060101010101" pitchFamily="49" charset="-122"/>
                  <a:ea typeface="黑体" panose="02010609060101010101" pitchFamily="49" charset="-122"/>
                </a:endParaRPr>
              </a:p>
            </p:txBody>
          </p:sp>
          <p:cxnSp>
            <p:nvCxnSpPr>
              <p:cNvPr id="14" name="直接连接符 13"/>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50184" name="图片 7"/>
            <p:cNvPicPr>
              <a:picLocks noChangeAspect="1"/>
            </p:cNvPicPr>
            <p:nvPr/>
          </p:nvPicPr>
          <p:blipFill>
            <a:blip r:embed="rId1"/>
            <a:stretch>
              <a:fillRect/>
            </a:stretch>
          </p:blipFill>
          <p:spPr>
            <a:xfrm>
              <a:off x="135082" y="206733"/>
              <a:ext cx="900074" cy="1115717"/>
            </a:xfrm>
            <a:prstGeom prst="rect">
              <a:avLst/>
            </a:prstGeom>
            <a:noFill/>
            <a:ln w="9525">
              <a:noFill/>
            </a:ln>
          </p:spPr>
        </p:pic>
      </p:grpSp>
      <p:pic>
        <p:nvPicPr>
          <p:cNvPr id="50185" name="图片 1"/>
          <p:cNvPicPr>
            <a:picLocks noChangeAspect="1"/>
          </p:cNvPicPr>
          <p:nvPr/>
        </p:nvPicPr>
        <p:blipFill>
          <a:blip r:embed="rId2"/>
          <a:stretch>
            <a:fillRect/>
          </a:stretch>
        </p:blipFill>
        <p:spPr>
          <a:xfrm>
            <a:off x="0" y="2667000"/>
            <a:ext cx="9144000" cy="1704975"/>
          </a:xfrm>
          <a:prstGeom prst="rect">
            <a:avLst/>
          </a:prstGeom>
          <a:noFill/>
          <a:ln w="9525">
            <a:noFill/>
          </a:ln>
        </p:spPr>
      </p:pic>
    </p:spTree>
  </p:cSld>
  <p:clrMapOvr>
    <a:masterClrMapping/>
  </p:clrMapOvr>
  <p:transition spd="slow">
    <p:dissolv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nvSpPr>
        <p:spPr>
          <a:xfrm>
            <a:off x="412750" y="1274763"/>
            <a:ext cx="8123238" cy="4789488"/>
          </a:xfrm>
          <a:prstGeom prst="round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400" strike="noStrike" noProof="1"/>
          </a:p>
        </p:txBody>
      </p:sp>
      <p:sp>
        <p:nvSpPr>
          <p:cNvPr id="11" name="矩形 10"/>
          <p:cNvSpPr/>
          <p:nvPr/>
        </p:nvSpPr>
        <p:spPr>
          <a:xfrm>
            <a:off x="719138" y="1773238"/>
            <a:ext cx="7705725" cy="3478212"/>
          </a:xfrm>
          <a:prstGeom prst="rect">
            <a:avLst/>
          </a:prstGeom>
          <a:noFill/>
          <a:ln w="9525">
            <a:noFill/>
          </a:ln>
        </p:spPr>
        <p:txBody>
          <a:bodyPr>
            <a:spAutoFit/>
          </a:bodyPr>
          <a:p>
            <a:pPr>
              <a:lnSpc>
                <a:spcPts val="4400"/>
              </a:lnSpc>
            </a:pPr>
            <a:r>
              <a:rPr lang="en-US" altLang="zh-CN" sz="2000" b="1" dirty="0">
                <a:solidFill>
                  <a:srgbClr val="0000FF"/>
                </a:solidFill>
                <a:latin typeface="楷体" panose="02010609060101010101" pitchFamily="49" charset="-122"/>
                <a:ea typeface="楷体" panose="02010609060101010101" pitchFamily="49" charset="-122"/>
              </a:rPr>
              <a:t>  </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京剧趣谈</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中</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马鞭</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介绍了京剧艺术中“虚拟”的道具特点，体现了京剧“六七步九州四海，三五人万马千军”的独特艺术特色；</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亮相</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则介绍了京剧对打中的静态和动态的亮相情景，前者是采用一种雕塑式的亮相，扣人心弦；后者是一段对打后胜利方的一个精彩表演亮相，集中而突出地显示出人物的精神状态。赞扬了国粹京剧的魅力无穷、博大精深。</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808038" y="457200"/>
            <a:ext cx="1893887" cy="615950"/>
          </a:xfrm>
          <a:prstGeom prst="rect">
            <a:avLst/>
          </a:prstGeom>
          <a:noFill/>
          <a:ln w="9525">
            <a:noFill/>
          </a:ln>
        </p:spPr>
        <p:txBody>
          <a:bodyPr wrap="none" lIns="121917" tIns="60958" rIns="121917" bIns="60958">
            <a:spAutoFit/>
          </a:bodyPr>
          <a:p>
            <a:r>
              <a:rPr lang="zh-CN" altLang="en-US" sz="3200" b="1" dirty="0">
                <a:solidFill>
                  <a:srgbClr val="FF0000"/>
                </a:solidFill>
                <a:latin typeface="黑体" panose="02010609060101010101" pitchFamily="49" charset="-122"/>
                <a:ea typeface="黑体" panose="02010609060101010101" pitchFamily="49" charset="-122"/>
              </a:rPr>
              <a:t>主旨归纳</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4825" y="1341438"/>
            <a:ext cx="8134350" cy="3862387"/>
          </a:xfrm>
          <a:prstGeom prst="rect">
            <a:avLst/>
          </a:prstGeom>
          <a:noFill/>
          <a:ln w="9525">
            <a:noFill/>
          </a:ln>
        </p:spPr>
        <p:txBody>
          <a:bodyPr>
            <a:spAutoFit/>
          </a:bodyPr>
          <a:p>
            <a:pPr>
              <a:lnSpc>
                <a:spcPts val="4900"/>
              </a:lnSpc>
            </a:pPr>
            <a:r>
              <a:rPr lang="zh-CN" altLang="en-US" sz="2400" b="1" dirty="0">
                <a:solidFill>
                  <a:srgbClr val="0000FF"/>
                </a:solidFill>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  京剧，为我们的生活打开了一扇窗，让我们品味到中国传统文化的博大精深。今天，我们只是粗略的领略了京剧艺术的魅力，希望同学们在喜爱通俗音乐的同时，不要忘记学习我们中华艺术的瑰宝，可以学唱几段传统和现代京剧，在以后自己的生活舞台中随时可以秀上几段，那一定是非常美好的享受！ </a:t>
            </a:r>
            <a:endParaRPr lang="zh-CN" altLang="en-US" sz="2400" b="1" dirty="0">
              <a:latin typeface="楷体" panose="02010609060101010101" pitchFamily="49" charset="-122"/>
              <a:ea typeface="楷体" panose="02010609060101010101" pitchFamily="49" charset="-122"/>
            </a:endParaRPr>
          </a:p>
        </p:txBody>
      </p:sp>
      <p:sp>
        <p:nvSpPr>
          <p:cNvPr id="4" name="矩形 3"/>
          <p:cNvSpPr/>
          <p:nvPr/>
        </p:nvSpPr>
        <p:spPr>
          <a:xfrm>
            <a:off x="692150" y="465138"/>
            <a:ext cx="2768600" cy="554037"/>
          </a:xfrm>
          <a:prstGeom prst="rect">
            <a:avLst/>
          </a:prstGeom>
          <a:noFill/>
          <a:ln w="9525">
            <a:noFill/>
          </a:ln>
        </p:spPr>
        <p:txBody>
          <a:bodyPr lIns="121917" tIns="60958" rIns="121917" bIns="60958">
            <a:spAutoFit/>
          </a:bodyPr>
          <a:p>
            <a:r>
              <a:rPr lang="zh-CN" altLang="en-US" sz="2800" b="1" dirty="0">
                <a:solidFill>
                  <a:srgbClr val="FF0000"/>
                </a:solidFill>
                <a:latin typeface="黑体" panose="02010609060101010101" pitchFamily="49" charset="-122"/>
                <a:ea typeface="黑体" panose="02010609060101010101" pitchFamily="49" charset="-122"/>
              </a:rPr>
              <a:t>课后延伸</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55875" y="2111375"/>
            <a:ext cx="3927475" cy="822325"/>
          </a:xfrm>
          <a:prstGeom prst="rect">
            <a:avLst/>
          </a:prstGeom>
          <a:noFill/>
          <a:ln w="9525">
            <a:noFill/>
          </a:ln>
        </p:spPr>
        <p:txBody>
          <a:bodyPr wrap="none" lIns="68580" tIns="34290" rIns="68580" bIns="34290">
            <a:spAutoFit/>
          </a:bodyPr>
          <a:p>
            <a:pPr algn="ctr" defTabSz="685800"/>
            <a:r>
              <a:rPr lang="zh-CN" altLang="en-US" sz="4900" b="1" dirty="0">
                <a:solidFill>
                  <a:srgbClr val="DF3427"/>
                </a:solidFill>
                <a:latin typeface="思源宋体 Heavy" charset="-122"/>
                <a:ea typeface="思源宋体 Heavy" charset="-122"/>
              </a:rPr>
              <a:t>感谢您的观看</a:t>
            </a:r>
            <a:endParaRPr lang="zh-CN" altLang="en-US" sz="4900" b="1" dirty="0">
              <a:solidFill>
                <a:srgbClr val="DF3427"/>
              </a:solidFill>
              <a:latin typeface="思源宋体 Heavy" charset="-122"/>
              <a:ea typeface="思源宋体 Heavy" charset="-122"/>
            </a:endParaRPr>
          </a:p>
        </p:txBody>
      </p:sp>
      <p:sp>
        <p:nvSpPr>
          <p:cNvPr id="6" name="文本框 5"/>
          <p:cNvSpPr txBox="1"/>
          <p:nvPr/>
        </p:nvSpPr>
        <p:spPr>
          <a:xfrm>
            <a:off x="2818878" y="1752602"/>
            <a:ext cx="3506249" cy="707887"/>
          </a:xfrm>
          <a:prstGeom prst="rect">
            <a:avLst/>
          </a:prstGeom>
          <a:noFill/>
        </p:spPr>
        <p:txBody>
          <a:bodyPr spcFirstLastPara="1" wrap="none" lIns="68580" tIns="34290" rIns="68580" bIns="34290" numCol="1" rtlCol="0">
            <a:prstTxWarp prst="textArchUp">
              <a:avLst/>
            </a:prstTxWarp>
            <a:spAutoFit/>
          </a:bodyPr>
          <a:lstStyle/>
          <a:p>
            <a:pPr algn="ctr" defTabSz="685800" fontAlgn="auto">
              <a:defRPr/>
            </a:pPr>
            <a:r>
              <a:rPr lang="en-US" altLang="zh-CN" sz="3000" noProof="1" dirty="0">
                <a:solidFill>
                  <a:srgbClr val="401010"/>
                </a:solidFill>
                <a:latin typeface="Forte" panose="03060902040502070203" pitchFamily="66" charset="0"/>
                <a:ea typeface="微软雅黑" panose="020B0503020204020204" pitchFamily="34" charset="-122"/>
                <a:cs typeface="+mn-cs"/>
              </a:rPr>
              <a:t>HAPPY CHILDREN</a:t>
            </a:r>
            <a:endParaRPr lang="zh-CN" altLang="en-US" sz="3000" noProof="1" dirty="0">
              <a:solidFill>
                <a:srgbClr val="401010"/>
              </a:solidFill>
              <a:latin typeface="Forte" panose="03060902040502070203" pitchFamily="66" charset="0"/>
              <a:ea typeface="微软雅黑" panose="020B0503020204020204" pitchFamily="34" charset="-122"/>
            </a:endParaRPr>
          </a:p>
        </p:txBody>
      </p:sp>
      <p:cxnSp>
        <p:nvCxnSpPr>
          <p:cNvPr id="9" name="直接连接符 8"/>
          <p:cNvCxnSpPr/>
          <p:nvPr/>
        </p:nvCxnSpPr>
        <p:spPr>
          <a:xfrm>
            <a:off x="2593975" y="3211513"/>
            <a:ext cx="3957638" cy="0"/>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957638" y="4156075"/>
            <a:ext cx="1228725" cy="234950"/>
          </a:xfrm>
          <a:prstGeom prst="rect">
            <a:avLst/>
          </a:prstGeom>
          <a:noFill/>
          <a:ln w="9525">
            <a:noFill/>
          </a:ln>
        </p:spPr>
        <p:txBody>
          <a:bodyPr lIns="68580" tIns="34290" rIns="68580" bIns="34290">
            <a:spAutoFit/>
          </a:bodyPr>
          <a:p>
            <a:pPr algn="ctr" defTabSz="685800">
              <a:lnSpc>
                <a:spcPct val="120000"/>
              </a:lnSpc>
            </a:pPr>
            <a:r>
              <a:rPr lang="en-US" altLang="zh-CN" sz="900" dirty="0">
                <a:solidFill>
                  <a:srgbClr val="FFFFFF"/>
                </a:solidFill>
                <a:latin typeface="Arial" panose="020B0604020202020204" pitchFamily="34" charset="0"/>
                <a:ea typeface="汉仪黑荔枝体简" pitchFamily="18" charset="-122"/>
              </a:rPr>
              <a:t>201x.12.31</a:t>
            </a:r>
            <a:endParaRPr lang="en-US" altLang="zh-CN" sz="900" dirty="0">
              <a:solidFill>
                <a:srgbClr val="FFFFFF"/>
              </a:solidFill>
              <a:latin typeface="Arial" panose="020B0604020202020204" pitchFamily="34" charset="0"/>
              <a:ea typeface="汉仪黑荔枝体简" pitchFamily="18"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000000"/>
                                          </p:val>
                                        </p:tav>
                                        <p:tav tm="100000">
                                          <p:val>
                                            <p:strVal val="#ppt_w"/>
                                          </p:val>
                                        </p:tav>
                                      </p:tavLst>
                                    </p:anim>
                                    <p:anim calcmode="lin" valueType="num">
                                      <p:cBhvr>
                                        <p:cTn id="14" dur="500" fill="hold"/>
                                        <p:tgtEl>
                                          <p:spTgt spid="4"/>
                                        </p:tgtEl>
                                        <p:attrNameLst>
                                          <p:attrName>ppt_h</p:attrName>
                                        </p:attrNameLst>
                                      </p:cBhvr>
                                      <p:tavLst>
                                        <p:tav tm="0">
                                          <p:val>
                                            <p:fltVal val="0.00000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8" name="Picture 4" descr="http://s14.sinaimg.cn/large/001koGezgy6MjOJWKyVad&amp;690"/>
          <p:cNvPicPr>
            <a:picLocks noChangeAspect="1" noChangeArrowheads="1"/>
          </p:cNvPicPr>
          <p:nvPr/>
        </p:nvPicPr>
        <p:blipFill rotWithShape="1">
          <a:blip r:embed="rId1" cstate="email"/>
          <a:srcRect/>
          <a:stretch>
            <a:fillRect/>
          </a:stretch>
        </p:blipFill>
        <p:spPr bwMode="auto">
          <a:xfrm>
            <a:off x="2317750" y="2338494"/>
            <a:ext cx="2363470" cy="39259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6" descr="http://www.cflac.org.cn/wywzt/xj/qnxjj/201110/W020111028349456834261.jpg"/>
          <p:cNvPicPr>
            <a:picLocks noChangeAspect="1" noChangeArrowheads="1"/>
          </p:cNvPicPr>
          <p:nvPr/>
        </p:nvPicPr>
        <p:blipFill>
          <a:blip r:embed="rId2" cstate="email"/>
          <a:srcRect/>
          <a:stretch>
            <a:fillRect/>
          </a:stretch>
        </p:blipFill>
        <p:spPr bwMode="auto">
          <a:xfrm>
            <a:off x="4746625" y="2315634"/>
            <a:ext cx="2223770" cy="3948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2" name="Picture 8" descr="http://a3.att.hudong.com/21/38/19300001212221133153385272082.jpg"/>
          <p:cNvPicPr>
            <a:picLocks noChangeAspect="1" noChangeArrowheads="1"/>
          </p:cNvPicPr>
          <p:nvPr/>
        </p:nvPicPr>
        <p:blipFill>
          <a:blip r:embed="rId3" cstate="print"/>
          <a:srcRect/>
          <a:stretch>
            <a:fillRect/>
          </a:stretch>
        </p:blipFill>
        <p:spPr bwMode="auto">
          <a:xfrm>
            <a:off x="7021831" y="2468880"/>
            <a:ext cx="1956435" cy="392514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8" name="Picture 2" descr="http://photocdn.sohu.com/20130625/Img379821495.jpg"/>
          <p:cNvPicPr>
            <a:picLocks noChangeAspect="1" noChangeArrowheads="1"/>
          </p:cNvPicPr>
          <p:nvPr/>
        </p:nvPicPr>
        <p:blipFill>
          <a:blip r:embed="rId4" cstate="print"/>
          <a:srcRect/>
          <a:stretch>
            <a:fillRect/>
          </a:stretch>
        </p:blipFill>
        <p:spPr bwMode="auto">
          <a:xfrm>
            <a:off x="70486" y="2315633"/>
            <a:ext cx="2247265" cy="392514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078163" y="1455738"/>
            <a:ext cx="3468687" cy="585787"/>
          </a:xfrm>
          <a:prstGeom prst="rect">
            <a:avLst/>
          </a:prstGeom>
          <a:noFill/>
          <a:ln w="9525">
            <a:noFill/>
          </a:ln>
        </p:spPr>
        <p:txBody>
          <a:bodyPr wrap="none">
            <a:spAutoFit/>
          </a:bodyPr>
          <a:p>
            <a:r>
              <a:rPr lang="zh-CN" altLang="en-US" sz="3200" b="1" dirty="0">
                <a:solidFill>
                  <a:srgbClr val="FF0000"/>
                </a:solidFill>
                <a:latin typeface="华文行楷" pitchFamily="2" charset="-122"/>
                <a:ea typeface="华文行楷" pitchFamily="2" charset="-122"/>
                <a:sym typeface="微软雅黑" panose="020B0503020204020204" pitchFamily="34" charset="-122"/>
              </a:rPr>
              <a:t>老生（又称须生）</a:t>
            </a:r>
            <a:endParaRPr lang="zh-CN" altLang="en-US" sz="3200" b="1" dirty="0">
              <a:solidFill>
                <a:srgbClr val="FF0000"/>
              </a:solidFill>
              <a:latin typeface="华文行楷" pitchFamily="2" charset="-122"/>
              <a:ea typeface="华文行楷" pitchFamily="2" charset="-122"/>
            </a:endParaRPr>
          </a:p>
        </p:txBody>
      </p:sp>
      <p:sp>
        <p:nvSpPr>
          <p:cNvPr id="10" name="文本框 9"/>
          <p:cNvSpPr txBox="1"/>
          <p:nvPr/>
        </p:nvSpPr>
        <p:spPr>
          <a:xfrm>
            <a:off x="4244975" y="381000"/>
            <a:ext cx="749300" cy="769938"/>
          </a:xfrm>
          <a:prstGeom prst="rect">
            <a:avLst/>
          </a:prstGeom>
          <a:noFill/>
          <a:ln w="9525">
            <a:noFill/>
          </a:ln>
        </p:spPr>
        <p:txBody>
          <a:bodyPr wrap="none">
            <a:spAutoFit/>
          </a:bodyPr>
          <a:p>
            <a:r>
              <a:rPr lang="zh-CN" altLang="en-US" sz="4400" b="1" dirty="0">
                <a:solidFill>
                  <a:srgbClr val="FF0000"/>
                </a:solidFill>
                <a:latin typeface="华文隶书" pitchFamily="2" charset="-122"/>
                <a:ea typeface="华文隶书" pitchFamily="2" charset="-122"/>
                <a:sym typeface="微软雅黑" panose="020B0503020204020204" pitchFamily="34" charset="-122"/>
              </a:rPr>
              <a:t>生</a:t>
            </a:r>
            <a:endParaRPr lang="zh-CN" altLang="en-US" sz="4400" b="1" dirty="0">
              <a:solidFill>
                <a:srgbClr val="FF0000"/>
              </a:solidFill>
              <a:latin typeface="华文隶书" pitchFamily="2" charset="-122"/>
              <a:ea typeface="华文隶书"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blinds(horizontal)">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32"/>
                                        </p:tgtEl>
                                        <p:attrNameLst>
                                          <p:attrName>style.visibility</p:attrName>
                                        </p:attrNameLst>
                                      </p:cBhvr>
                                      <p:to>
                                        <p:strVal val="visible"/>
                                      </p:to>
                                    </p:set>
                                    <p:animEffect transition="in" filter="blinds(horizontal)">
                                      <p:cBhvr>
                                        <p:cTn id="32"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2" descr="http://i0.sinaimg.cn/ent/j/2011-10-18/U6697P28T3D3452762F328DT20111018104229.jpg"/>
          <p:cNvPicPr>
            <a:picLocks noChangeAspect="1" noChangeArrowheads="1"/>
          </p:cNvPicPr>
          <p:nvPr/>
        </p:nvPicPr>
        <p:blipFill>
          <a:blip r:embed="rId1" cstate="print"/>
          <a:srcRect/>
          <a:stretch>
            <a:fillRect/>
          </a:stretch>
        </p:blipFill>
        <p:spPr bwMode="auto">
          <a:xfrm>
            <a:off x="6282056" y="1418167"/>
            <a:ext cx="2560955" cy="512318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3078" name="Picture 6" descr="http://fjgfgdavg6.xm19.host.35.com/uploadpic/image/20160406/20160406164956045604.jpg"/>
          <p:cNvPicPr>
            <a:picLocks noChangeAspect="1" noChangeArrowheads="1"/>
          </p:cNvPicPr>
          <p:nvPr/>
        </p:nvPicPr>
        <p:blipFill>
          <a:blip r:embed="rId2" cstate="email"/>
          <a:srcRect/>
          <a:stretch>
            <a:fillRect/>
          </a:stretch>
        </p:blipFill>
        <p:spPr bwMode="auto">
          <a:xfrm>
            <a:off x="193676" y="1584961"/>
            <a:ext cx="2404745" cy="447463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3080" name="Picture 8" descr="http://n.sinaimg.cn/ent/transform/20151126/Vj21-fxmazmy2090429.jpg"/>
          <p:cNvPicPr>
            <a:picLocks noChangeAspect="1" noChangeArrowheads="1"/>
          </p:cNvPicPr>
          <p:nvPr/>
        </p:nvPicPr>
        <p:blipFill rotWithShape="1">
          <a:blip r:embed="rId3" cstate="email"/>
          <a:srcRect/>
          <a:stretch>
            <a:fillRect/>
          </a:stretch>
        </p:blipFill>
        <p:spPr bwMode="auto">
          <a:xfrm>
            <a:off x="3122295" y="1564641"/>
            <a:ext cx="2728595" cy="483023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752850" y="271463"/>
            <a:ext cx="1312863" cy="768350"/>
          </a:xfrm>
          <a:prstGeom prst="rect">
            <a:avLst/>
          </a:prstGeom>
          <a:noFill/>
          <a:ln w="9525">
            <a:noFill/>
          </a:ln>
        </p:spPr>
        <p:txBody>
          <a:bodyPr wrap="none">
            <a:spAutoFit/>
          </a:bodyPr>
          <a:p>
            <a:r>
              <a:rPr lang="zh-CN" altLang="en-US" sz="4400" b="1" dirty="0">
                <a:solidFill>
                  <a:srgbClr val="FF0000"/>
                </a:solidFill>
                <a:latin typeface="华文行楷" pitchFamily="2" charset="-122"/>
                <a:ea typeface="华文行楷" pitchFamily="2" charset="-122"/>
                <a:sym typeface="微软雅黑" panose="020B0503020204020204" pitchFamily="34" charset="-122"/>
              </a:rPr>
              <a:t>武生</a:t>
            </a:r>
            <a:endParaRPr lang="zh-CN" altLang="en-US" sz="4400" b="1" dirty="0">
              <a:solidFill>
                <a:srgbClr val="FF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blinds(horizontal)">
                                      <p:cBhvr>
                                        <p:cTn id="12" dur="500"/>
                                        <p:tgtEl>
                                          <p:spTgt spid="307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80"/>
                                        </p:tgtEl>
                                        <p:attrNameLst>
                                          <p:attrName>style.visibility</p:attrName>
                                        </p:attrNameLst>
                                      </p:cBhvr>
                                      <p:to>
                                        <p:strVal val="visible"/>
                                      </p:to>
                                    </p:set>
                                    <p:animEffect transition="in" filter="blinds(horizontal)">
                                      <p:cBhvr>
                                        <p:cTn id="17" dur="500"/>
                                        <p:tgtEl>
                                          <p:spTgt spid="308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blinds(horizontal)">
                                      <p:cBhvr>
                                        <p:cTn id="2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3700463" y="282575"/>
            <a:ext cx="2328862" cy="768350"/>
          </a:xfrm>
          <a:prstGeom prst="rect">
            <a:avLst/>
          </a:prstGeom>
          <a:noFill/>
          <a:ln w="9525">
            <a:noFill/>
          </a:ln>
        </p:spPr>
        <p:txBody>
          <a:bodyPr>
            <a:spAutoFit/>
          </a:bodyPr>
          <a:p>
            <a:r>
              <a:rPr lang="zh-CN" altLang="en-US" sz="4400" b="1" dirty="0">
                <a:solidFill>
                  <a:srgbClr val="FF0000"/>
                </a:solidFill>
                <a:latin typeface="华文行楷" pitchFamily="2" charset="-122"/>
                <a:ea typeface="华文行楷" pitchFamily="2" charset="-122"/>
              </a:rPr>
              <a:t>小生</a:t>
            </a:r>
            <a:endParaRPr lang="zh-CN" altLang="en-US" sz="4400" b="1" dirty="0">
              <a:solidFill>
                <a:srgbClr val="FF0000"/>
              </a:solidFill>
              <a:latin typeface="华文行楷" pitchFamily="2" charset="-122"/>
              <a:ea typeface="华文行楷" pitchFamily="2" charset="-122"/>
            </a:endParaRPr>
          </a:p>
        </p:txBody>
      </p:sp>
      <p:pic>
        <p:nvPicPr>
          <p:cNvPr id="2054" name="Picture 6" descr="http://i1.sinaimg.cn/ent/2012/0614/U6697P28DT20120614145435.jpg"/>
          <p:cNvPicPr>
            <a:picLocks noChangeAspect="1" noChangeArrowheads="1"/>
          </p:cNvPicPr>
          <p:nvPr/>
        </p:nvPicPr>
        <p:blipFill>
          <a:blip r:embed="rId1" cstate="print"/>
          <a:srcRect/>
          <a:stretch>
            <a:fillRect/>
          </a:stretch>
        </p:blipFill>
        <p:spPr bwMode="auto">
          <a:xfrm>
            <a:off x="6650991" y="1949873"/>
            <a:ext cx="2262505" cy="463634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8" name="Picture 10" descr="https://p0.ssl.qhimgs1.com/sdr/400__/t01420bc07a6ed9a3a0.png"/>
          <p:cNvPicPr>
            <a:picLocks noChangeAspect="1" noChangeArrowheads="1"/>
          </p:cNvPicPr>
          <p:nvPr/>
        </p:nvPicPr>
        <p:blipFill>
          <a:blip r:embed="rId2" cstate="print"/>
          <a:srcRect/>
          <a:stretch>
            <a:fillRect/>
          </a:stretch>
        </p:blipFill>
        <p:spPr bwMode="auto">
          <a:xfrm>
            <a:off x="2361566" y="1918547"/>
            <a:ext cx="2140585" cy="397594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2060" name="Picture 12" descr="http://pic.baike.soso.com/p/20131221/bki-20131221112403-917241297.jpg"/>
          <p:cNvPicPr>
            <a:picLocks noChangeAspect="1" noChangeArrowheads="1"/>
          </p:cNvPicPr>
          <p:nvPr/>
        </p:nvPicPr>
        <p:blipFill>
          <a:blip r:embed="rId3" cstate="print"/>
          <a:srcRect/>
          <a:stretch>
            <a:fillRect/>
          </a:stretch>
        </p:blipFill>
        <p:spPr bwMode="auto">
          <a:xfrm>
            <a:off x="4363720" y="1949873"/>
            <a:ext cx="2287270" cy="4272280"/>
          </a:xfrm>
          <a:prstGeom prst="rect">
            <a:avLst/>
          </a:prstGeom>
          <a:solidFill>
            <a:srgbClr val="FFFFFF">
              <a:shade val="85000"/>
            </a:srgbClr>
          </a:solidFill>
          <a:ln w="190500" cap="rnd">
            <a:solidFill>
              <a:schemeClr val="bg2"/>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6" name="Picture 8" descr="https://p0.ssl.qhimgs1.com/sdr/400__/t01e601e859f8be0354.jpg"/>
          <p:cNvPicPr>
            <a:picLocks noChangeAspect="1" noChangeArrowheads="1"/>
          </p:cNvPicPr>
          <p:nvPr/>
        </p:nvPicPr>
        <p:blipFill rotWithShape="1">
          <a:blip r:embed="rId4" cstate="email"/>
          <a:srcRect/>
          <a:stretch>
            <a:fillRect/>
          </a:stretch>
        </p:blipFill>
        <p:spPr bwMode="auto">
          <a:xfrm>
            <a:off x="127001" y="1887220"/>
            <a:ext cx="2234565" cy="40386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blinds(horizontal)">
                                      <p:cBhvr>
                                        <p:cTn id="12" dur="500"/>
                                        <p:tgtEl>
                                          <p:spTgt spid="20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58"/>
                                        </p:tgtEl>
                                        <p:attrNameLst>
                                          <p:attrName>style.visibility</p:attrName>
                                        </p:attrNameLst>
                                      </p:cBhvr>
                                      <p:to>
                                        <p:strVal val="visible"/>
                                      </p:to>
                                    </p:set>
                                    <p:animEffect transition="in" filter="blinds(horizontal)">
                                      <p:cBhvr>
                                        <p:cTn id="17" dur="500"/>
                                        <p:tgtEl>
                                          <p:spTgt spid="205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60"/>
                                        </p:tgtEl>
                                        <p:attrNameLst>
                                          <p:attrName>style.visibility</p:attrName>
                                        </p:attrNameLst>
                                      </p:cBhvr>
                                      <p:to>
                                        <p:strVal val="visible"/>
                                      </p:to>
                                    </p:set>
                                    <p:animEffect transition="in" filter="blinds(horizontal)">
                                      <p:cBhvr>
                                        <p:cTn id="22" dur="500"/>
                                        <p:tgtEl>
                                          <p:spTgt spid="206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blinds(horizontal)">
                                      <p:cBhvr>
                                        <p:cTn id="27"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217988" y="23813"/>
            <a:ext cx="1314450" cy="769937"/>
          </a:xfrm>
          <a:prstGeom prst="rect">
            <a:avLst/>
          </a:prstGeom>
          <a:noFill/>
          <a:ln w="9525">
            <a:noFill/>
          </a:ln>
        </p:spPr>
        <p:txBody>
          <a:bodyPr wrap="none">
            <a:spAutoFit/>
          </a:bodyPr>
          <a:p>
            <a:r>
              <a:rPr lang="zh-CN" altLang="en-US" sz="4400" b="1" dirty="0">
                <a:solidFill>
                  <a:srgbClr val="FF0000"/>
                </a:solidFill>
                <a:latin typeface="华文行楷" pitchFamily="2" charset="-122"/>
                <a:ea typeface="华文行楷" pitchFamily="2" charset="-122"/>
              </a:rPr>
              <a:t>青衣</a:t>
            </a:r>
            <a:endParaRPr lang="zh-CN" altLang="en-US" sz="4400" b="1" dirty="0">
              <a:solidFill>
                <a:srgbClr val="FF0000"/>
              </a:solidFill>
              <a:latin typeface="华文行楷" pitchFamily="2" charset="-122"/>
              <a:ea typeface="华文行楷" pitchFamily="2" charset="-122"/>
            </a:endParaRPr>
          </a:p>
        </p:txBody>
      </p:sp>
      <p:pic>
        <p:nvPicPr>
          <p:cNvPr id="11" name="Picture 2" descr="C:\Users\Administrator\Desktop\2018年12月1日黄州区首届文化节\mmexport1543668452769.jpg"/>
          <p:cNvPicPr>
            <a:picLocks noChangeAspect="1" noChangeArrowheads="1"/>
          </p:cNvPicPr>
          <p:nvPr/>
        </p:nvPicPr>
        <p:blipFill rotWithShape="1">
          <a:blip r:embed="rId1" cstate="email"/>
          <a:srcRect/>
          <a:stretch>
            <a:fillRect/>
          </a:stretch>
        </p:blipFill>
        <p:spPr bwMode="auto">
          <a:xfrm flipH="1">
            <a:off x="2838451" y="1324187"/>
            <a:ext cx="3127375" cy="51816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2" descr="http://image109.360doc.com/DownloadImg/2018/01/2217/122622165_19_20180122055053393.jpg"/>
          <p:cNvPicPr>
            <a:picLocks noChangeAspect="1" noChangeArrowheads="1"/>
          </p:cNvPicPr>
          <p:nvPr/>
        </p:nvPicPr>
        <p:blipFill rotWithShape="1">
          <a:blip r:embed="rId2" cstate="email"/>
          <a:srcRect/>
          <a:stretch>
            <a:fillRect/>
          </a:stretch>
        </p:blipFill>
        <p:spPr bwMode="auto">
          <a:xfrm>
            <a:off x="3810" y="1203960"/>
            <a:ext cx="2767330" cy="53018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10" descr="http://www.xijucn.com/upimg/userup/1502/0P9352G638.jpg"/>
          <p:cNvPicPr>
            <a:picLocks noChangeAspect="1" noChangeArrowheads="1"/>
          </p:cNvPicPr>
          <p:nvPr/>
        </p:nvPicPr>
        <p:blipFill rotWithShape="1">
          <a:blip r:embed="rId3" cstate="email"/>
          <a:srcRect/>
          <a:stretch>
            <a:fillRect/>
          </a:stretch>
        </p:blipFill>
        <p:spPr bwMode="auto">
          <a:xfrm>
            <a:off x="6033135" y="1209040"/>
            <a:ext cx="2639060" cy="52967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矩形 7"/>
          <p:cNvSpPr/>
          <p:nvPr/>
        </p:nvSpPr>
        <p:spPr>
          <a:xfrm>
            <a:off x="3030538" y="25400"/>
            <a:ext cx="749300" cy="768350"/>
          </a:xfrm>
          <a:prstGeom prst="rect">
            <a:avLst/>
          </a:prstGeom>
          <a:noFill/>
          <a:ln w="9525">
            <a:noFill/>
          </a:ln>
        </p:spPr>
        <p:txBody>
          <a:bodyPr wrap="none">
            <a:spAutoFit/>
          </a:bodyPr>
          <a:p>
            <a:r>
              <a:rPr lang="zh-CN" altLang="en-US" sz="4400" b="1" dirty="0">
                <a:solidFill>
                  <a:srgbClr val="FF0000"/>
                </a:solidFill>
                <a:latin typeface="华文隶书" pitchFamily="2" charset="-122"/>
                <a:ea typeface="华文隶书" pitchFamily="2" charset="-122"/>
              </a:rPr>
              <a:t>旦</a:t>
            </a:r>
            <a:endParaRPr lang="zh-CN" altLang="en-US" sz="4400" b="1" dirty="0">
              <a:solidFill>
                <a:srgbClr val="FF0000"/>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32"/>
                                        </p:tgtEl>
                                        <p:attrNameLst>
                                          <p:attrName>style.visibility</p:attrName>
                                        </p:attrNameLst>
                                      </p:cBhvr>
                                      <p:to>
                                        <p:strVal val="visible"/>
                                      </p:to>
                                    </p:set>
                                    <p:animEffect transition="in" filter="blinds(horizontal)">
                                      <p:cBhvr>
                                        <p:cTn id="17" dur="500"/>
                                        <p:tgtEl>
                                          <p:spTgt spid="51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722688" y="52388"/>
            <a:ext cx="1312862" cy="769937"/>
          </a:xfrm>
          <a:prstGeom prst="rect">
            <a:avLst/>
          </a:prstGeom>
          <a:noFill/>
          <a:ln w="9525">
            <a:noFill/>
          </a:ln>
        </p:spPr>
        <p:txBody>
          <a:bodyPr wrap="none">
            <a:spAutoFit/>
          </a:bodyPr>
          <a:p>
            <a:r>
              <a:rPr lang="zh-CN" altLang="en-US" sz="4400" b="1" dirty="0">
                <a:solidFill>
                  <a:srgbClr val="FF0000"/>
                </a:solidFill>
                <a:latin typeface="华文行楷" pitchFamily="2" charset="-122"/>
                <a:ea typeface="华文行楷" pitchFamily="2" charset="-122"/>
              </a:rPr>
              <a:t>老旦</a:t>
            </a:r>
            <a:endParaRPr lang="zh-CN" altLang="en-US" sz="4400" b="1" dirty="0">
              <a:solidFill>
                <a:srgbClr val="FF0000"/>
              </a:solidFill>
              <a:latin typeface="华文行楷" pitchFamily="2" charset="-122"/>
              <a:ea typeface="华文行楷" pitchFamily="2" charset="-122"/>
            </a:endParaRPr>
          </a:p>
        </p:txBody>
      </p:sp>
      <p:pic>
        <p:nvPicPr>
          <p:cNvPr id="5122" name="Picture 2" descr="http://www.xijucn.com/upimg/userup/1612/2FJ0219300.jpg"/>
          <p:cNvPicPr>
            <a:picLocks noChangeAspect="1" noChangeArrowheads="1"/>
          </p:cNvPicPr>
          <p:nvPr/>
        </p:nvPicPr>
        <p:blipFill>
          <a:blip r:embed="rId1" cstate="print"/>
          <a:srcRect/>
          <a:stretch>
            <a:fillRect/>
          </a:stretch>
        </p:blipFill>
        <p:spPr bwMode="auto">
          <a:xfrm>
            <a:off x="262256" y="1508760"/>
            <a:ext cx="2477135" cy="49614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124" name="Picture 4" descr="http://img.zwbk.org/baike/bpic/2011/05/11/20110511043102315_217.jpg"/>
          <p:cNvPicPr>
            <a:picLocks noChangeAspect="1" noChangeArrowheads="1"/>
          </p:cNvPicPr>
          <p:nvPr/>
        </p:nvPicPr>
        <p:blipFill>
          <a:blip r:embed="rId2" cstate="email"/>
          <a:srcRect/>
          <a:stretch>
            <a:fillRect/>
          </a:stretch>
        </p:blipFill>
        <p:spPr bwMode="auto">
          <a:xfrm>
            <a:off x="6481446" y="1575647"/>
            <a:ext cx="2413635" cy="48276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126" name="Picture 6" descr="http://04imgmini.eastday.com/mobile/20180914/20180914104135_4216a96e65d5688b96d445e74241d6f5_1.jpeg"/>
          <p:cNvPicPr>
            <a:picLocks noChangeAspect="1" noChangeArrowheads="1"/>
          </p:cNvPicPr>
          <p:nvPr/>
        </p:nvPicPr>
        <p:blipFill>
          <a:blip r:embed="rId3" cstate="email"/>
          <a:srcRect/>
          <a:stretch>
            <a:fillRect/>
          </a:stretch>
        </p:blipFill>
        <p:spPr bwMode="auto">
          <a:xfrm>
            <a:off x="3009901" y="1544320"/>
            <a:ext cx="3201035" cy="489034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blinds(horizontal)">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blinds(horizontal)">
                                      <p:cBhvr>
                                        <p:cTn id="17" dur="500"/>
                                        <p:tgtEl>
                                          <p:spTgt spid="51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blinds(horizontal)">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MH" val="20170613110635"/>
  <p:tag name="MH_LIBRARY" val="CONTENTS"/>
  <p:tag name="MH_TYPE" val="ENTRY"/>
  <p:tag name="ID" val="545812"/>
  <p:tag name="MH_ORDER" val="1"/>
</p:tagLst>
</file>

<file path=ppt/tags/tag11.xml><?xml version="1.0" encoding="utf-8"?>
<p:tagLst xmlns:p="http://schemas.openxmlformats.org/presentationml/2006/main">
  <p:tag name="MH" val="20170613110635"/>
  <p:tag name="MH_LIBRARY" val="CONTENTS"/>
  <p:tag name="MH_TYPE" val="NUMBER"/>
  <p:tag name="ID" val="545812"/>
  <p:tag name="MH_ORDER" val="1"/>
</p:tagLst>
</file>

<file path=ppt/tags/tag12.xml><?xml version="1.0" encoding="utf-8"?>
<p:tagLst xmlns:p="http://schemas.openxmlformats.org/presentationml/2006/main">
  <p:tag name="MH" val="20170613110635"/>
  <p:tag name="MH_LIBRARY" val="CONTENTS"/>
  <p:tag name="MH_TYPE" val="ENTRY"/>
  <p:tag name="ID" val="545812"/>
  <p:tag name="MH_ORDER" val="2"/>
</p:tagLst>
</file>

<file path=ppt/tags/tag13.xml><?xml version="1.0" encoding="utf-8"?>
<p:tagLst xmlns:p="http://schemas.openxmlformats.org/presentationml/2006/main">
  <p:tag name="MH" val="20170613110635"/>
  <p:tag name="MH_LIBRARY" val="CONTENTS"/>
  <p:tag name="MH_TYPE" val="NUMBER"/>
  <p:tag name="ID" val="545812"/>
  <p:tag name="MH_ORDER"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4098</Words>
  <Application>WPS 演示</Application>
  <PresentationFormat>在屏幕上显示</PresentationFormat>
  <Paragraphs>308</Paragraphs>
  <Slides>46</Slides>
  <Notes>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微软雅黑</vt:lpstr>
      <vt:lpstr>Calibri</vt:lpstr>
      <vt:lpstr>黑体</vt:lpstr>
      <vt:lpstr>楷体</vt:lpstr>
      <vt:lpstr>华文细黑</vt:lpstr>
      <vt:lpstr>华文行楷</vt:lpstr>
      <vt:lpstr>华文隶书</vt:lpstr>
      <vt:lpstr>Times New Roman</vt:lpstr>
      <vt:lpstr>思源宋体 Heavy</vt:lpstr>
      <vt:lpstr>汉仪黑荔枝体简</vt:lpstr>
      <vt:lpstr>Calibri</vt:lpstr>
      <vt:lpstr>Arial Unicode MS</vt:lpstr>
      <vt:lpstr>Forte</vt:lpstr>
      <vt:lpstr>Mongolian Baiti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92</cp:revision>
  <dcterms:created xsi:type="dcterms:W3CDTF">2019-07-09T05:51:00Z</dcterms:created>
  <dcterms:modified xsi:type="dcterms:W3CDTF">2021-01-24T02:19:38Z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