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8" r:id="rId5"/>
    <p:sldId id="260" r:id="rId6"/>
    <p:sldId id="261" r:id="rId7"/>
    <p:sldId id="264" r:id="rId8"/>
    <p:sldId id="266" r:id="rId9"/>
    <p:sldId id="268" r:id="rId10"/>
    <p:sldId id="270" r:id="rId11"/>
    <p:sldId id="271" r:id="rId12"/>
    <p:sldId id="273" r:id="rId13"/>
    <p:sldId id="277" r:id="rId14"/>
    <p:sldId id="280" r:id="rId15"/>
    <p:sldId id="283" r:id="rId16"/>
    <p:sldId id="286" r:id="rId17"/>
    <p:sldId id="287" r:id="rId18"/>
    <p:sldId id="290" r:id="rId19"/>
    <p:sldId id="293" r:id="rId20"/>
    <p:sldId id="296" r:id="rId21"/>
    <p:sldId id="297" r:id="rId22"/>
    <p:sldId id="300" r:id="rId23"/>
    <p:sldId id="304" r:id="rId24"/>
    <p:sldId id="307" r:id="rId25"/>
    <p:sldId id="310" r:id="rId26"/>
    <p:sldId id="313" r:id="rId27"/>
    <p:sldId id="315" r:id="rId28"/>
    <p:sldId id="316" r:id="rId29"/>
    <p:sldId id="318" r:id="rId30"/>
    <p:sldId id="320" r:id="rId31"/>
    <p:sldId id="322" r:id="rId32"/>
    <p:sldId id="324" r:id="rId33"/>
    <p:sldId id="326" r:id="rId34"/>
    <p:sldId id="329" r:id="rId35"/>
    <p:sldId id="330" r:id="rId36"/>
    <p:sldId id="332" r:id="rId37"/>
    <p:sldId id="334" r:id="rId38"/>
    <p:sldId id="336" r:id="rId39"/>
    <p:sldId id="338" r:id="rId40"/>
    <p:sldId id="340" r:id="rId41"/>
    <p:sldId id="342" r:id="rId42"/>
    <p:sldId id="344" r:id="rId43"/>
    <p:sldId id="346" r:id="rId44"/>
    <p:sldId id="348" r:id="rId45"/>
    <p:sldId id="350" r:id="rId46"/>
    <p:sldId id="352" r:id="rId47"/>
    <p:sldId id="354" r:id="rId48"/>
    <p:sldId id="356" r:id="rId49"/>
    <p:sldId id="358" r:id="rId50"/>
    <p:sldId id="360" r:id="rId51"/>
    <p:sldId id="362" r:id="rId52"/>
    <p:sldId id="364" r:id="rId53"/>
    <p:sldId id="366" r:id="rId54"/>
    <p:sldId id="368" r:id="rId55"/>
    <p:sldId id="370" r:id="rId56"/>
    <p:sldId id="372" r:id="rId57"/>
    <p:sldId id="374" r:id="rId58"/>
    <p:sldId id="376" r:id="rId59"/>
    <p:sldId id="378" r:id="rId60"/>
    <p:sldId id="380" r:id="rId61"/>
    <p:sldId id="382" r:id="rId62"/>
    <p:sldId id="384" r:id="rId63"/>
    <p:sldId id="386" r:id="rId64"/>
    <p:sldId id="388" r:id="rId65"/>
    <p:sldId id="390" r:id="rId66"/>
    <p:sldId id="392" r:id="rId67"/>
    <p:sldId id="394" r:id="rId68"/>
    <p:sldId id="396" r:id="rId69"/>
    <p:sldId id="398" r:id="rId70"/>
    <p:sldId id="400" r:id="rId71"/>
    <p:sldId id="402" r:id="rId72"/>
    <p:sldId id="404" r:id="rId73"/>
    <p:sldId id="406" r:id="rId74"/>
    <p:sldId id="408" r:id="rId75"/>
    <p:sldId id="410" r:id="rId76"/>
    <p:sldId id="413" r:id="rId77"/>
    <p:sldId id="416" r:id="rId78"/>
    <p:sldId id="419" r:id="rId79"/>
    <p:sldId id="422" r:id="rId80"/>
    <p:sldId id="425" r:id="rId81"/>
    <p:sldId id="428" r:id="rId82"/>
    <p:sldId id="431" r:id="rId83"/>
    <p:sldId id="433" r:id="rId84"/>
    <p:sldId id="434" r:id="rId85"/>
    <p:sldId id="437" r:id="rId86"/>
    <p:sldId id="440" r:id="rId87"/>
    <p:sldId id="443" r:id="rId88"/>
    <p:sldId id="446" r:id="rId89"/>
    <p:sldId id="449" r:id="rId90"/>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varScale="1">
        <p:scale>
          <a:sx n="65" d="100"/>
          <a:sy n="65" d="100"/>
        </p:scale>
        <p:origin x="-756" y="-10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3" Type="http://schemas.openxmlformats.org/officeDocument/2006/relationships/tableStyles" Target="tableStyles.xml"/><Relationship Id="rId92" Type="http://schemas.openxmlformats.org/officeDocument/2006/relationships/viewProps" Target="viewProps.xml"/><Relationship Id="rId91" Type="http://schemas.openxmlformats.org/officeDocument/2006/relationships/presProps" Target="presProps.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53Bppt模板1-04"/>
          <p:cNvPicPr>
            <a:picLocks noChangeAspect="1"/>
          </p:cNvPicPr>
          <p:nvPr/>
        </p:nvPicPr>
        <p:blipFill>
          <a:blip r:embed="rId2" cstate="print"/>
          <a:stretch>
            <a:fillRect/>
          </a:stretch>
        </p:blipFill>
        <p:spPr>
          <a:xfrm>
            <a:off x="-102235" y="-5700"/>
            <a:ext cx="9360535" cy="68449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46.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823200" y="-969076"/>
            <a:ext cx="928688" cy="962742"/>
            <a:chOff x="7893906" y="683558"/>
            <a:chExt cx="928694" cy="965862"/>
          </a:xfrm>
        </p:grpSpPr>
        <p:sp>
          <p:nvSpPr>
            <p:cNvPr id="15" name="圆角矩形 14"/>
            <p:cNvSpPr/>
            <p:nvPr/>
          </p:nvSpPr>
          <p:spPr>
            <a:xfrm>
              <a:off x="7898669" y="683558"/>
              <a:ext cx="889006" cy="965862"/>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93906" y="1072762"/>
              <a:ext cx="928694" cy="52232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4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三年模拟</a:t>
              </a:r>
              <a:endParaRPr kumimoji="0" lang="zh-CN" altLang="en-US" sz="1400" b="1" i="0" u="none" strike="noStrike" kern="1200" cap="none" spc="0" normalizeH="0" baseline="0" noProof="0" dirty="0">
                <a:ln>
                  <a:noFill/>
                </a:ln>
                <a:solidFill>
                  <a:srgbClr val="7030A0"/>
                </a:solidFill>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713346" y="-633"/>
            <a:ext cx="1461135" cy="815164"/>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6985" y="4729480"/>
            <a:ext cx="9144000" cy="111760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专题九 语言表达连贯</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635" y="3936365"/>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高考语文</a:t>
            </a:r>
            <a:r>
              <a:rPr kumimoji="0" lang="zh-CN" altLang="en-US" sz="40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dirty="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(2017课标全国Ⅰ,20)在下面一段文字横线处补写恰当的语句,使整段文字语意完整连贯,内容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贴切,逻辑严密。每处不超过15个字。(6分)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药品可以帮我们预防、治疗疾病,但若使用不当,①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。以口服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药为例,药物进入胃肠道后逐渐被吸收进血液,随着时间推移,②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。当药物浓度高于某一数值时就开始发挥疗效。然而,③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,超过一定限度就可能产生毒性,危害身体健康。</a:t>
            </a:r>
            <a:endParaRPr lang="zh-CN" altLang="en-US" dirty="0"/>
          </a:p>
        </p:txBody>
      </p:sp>
      <p:sp>
        <p:nvSpPr>
          <p:cNvPr id="3" name="TextBox 2"/>
          <p:cNvSpPr txBox="1"/>
          <p:nvPr/>
        </p:nvSpPr>
        <p:spPr>
          <a:xfrm>
            <a:off x="516966" y="3200258"/>
            <a:ext cx="8127000" cy="3467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①也可能对身体产生损害　②血液中药物浓度会逐渐升高　③药物浓度并不是越高越好</a:t>
            </a:r>
            <a:endParaRPr lang="zh-CN" altLang="en-US" dirty="0"/>
          </a:p>
        </p:txBody>
      </p:sp>
      <p:sp>
        <p:nvSpPr>
          <p:cNvPr id="4" name="TextBox 2"/>
          <p:cNvSpPr txBox="1"/>
          <p:nvPr/>
        </p:nvSpPr>
        <p:spPr>
          <a:xfrm>
            <a:off x="516966" y="3563145"/>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本题考查语言表达简明、连贯的能力。根据前文“若使用不当”以及后文“可能产生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毒性,危害身体健康”可推知,第①空应填“有可能对人体造成伤害”之类的文字。根据后文,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“当药物浓度高于某一数值时”可推知,第②空应填“药物浓度会渐渐上升”之类的文字。前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文写“药物浓度高于某一数值时就开始发挥疗效”,后文写“超过一定限度就可能产生毒性,危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害身体健康”,再由“然而”这一转折词可推知,第③空应填“药物浓度不是越高越好”之类的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文字。</a:t>
            </a:r>
            <a:endParaRPr lang="zh-CN" altLang="en-US" dirty="0"/>
          </a:p>
        </p:txBody>
      </p:sp>
      <p:sp>
        <p:nvSpPr>
          <p:cNvPr id="5" name="TextBox 2"/>
          <p:cNvSpPr txBox="1"/>
          <p:nvPr/>
        </p:nvSpPr>
        <p:spPr>
          <a:xfrm>
            <a:off x="500034" y="563861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根据语境补写文字,一般要求根据语段中心内容和具体语境在指定的位置填入合适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的话语,使之上下贯通。解答这种题,一是注意内容要受整个文段的主题的限制;二是语言要和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上下文语境一脉贯通。要做到这两点,必须深入分析内容,牢牢把握语境。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(2017课标全国Ⅱ,20)在下面一段文字横线处补写恰当的语句,使整段文字语意完整连贯,内容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贴切,逻辑严密。每处不超过10个字。(6分)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为了保护自己,变色龙经常换上与环境接近的颜色。人们对此有一种根深蒂固的看法,以为变色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龙①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,就可以变成什么颜色。其实,②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。蜥蜴类动物的皮肤变色③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,温度和光线是其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决定因素,而且每种蜥蜴能变什么颜色也是固定的。</a:t>
            </a:r>
            <a:endParaRPr lang="zh-CN" altLang="en-US" dirty="0"/>
          </a:p>
        </p:txBody>
      </p:sp>
      <p:sp>
        <p:nvSpPr>
          <p:cNvPr id="3" name="TextBox 2"/>
          <p:cNvSpPr txBox="1"/>
          <p:nvPr/>
        </p:nvSpPr>
        <p:spPr>
          <a:xfrm>
            <a:off x="571472" y="3205955"/>
            <a:ext cx="8127000" cy="30284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(示例)①想变成什么颜色　②事实并非如此　③是需要外在条件的</a:t>
            </a:r>
            <a:endParaRPr lang="zh-CN" altLang="en-US" dirty="0"/>
          </a:p>
        </p:txBody>
      </p:sp>
      <p:sp>
        <p:nvSpPr>
          <p:cNvPr id="4" name="TextBox 2"/>
          <p:cNvSpPr txBox="1"/>
          <p:nvPr/>
        </p:nvSpPr>
        <p:spPr>
          <a:xfrm>
            <a:off x="571472" y="3538152"/>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本题考查语言表达简明、连贯、准确的能力。第①空前的半句是总起句,总说人们长久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以来对变色龙所变颜色的看法,结合语段第1句中的“换上与环境接近的颜色”,以及第①空后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“就”这个关联词可知,第①空所补充内容应侧重于说人们夸大了变色龙所变颜色的种类。语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段的尾句指出蜥蜴所能变的颜色是固定的,这就否定了人们“根深蒂固的看法”,第②空前“其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实”一词就暗示读者,第②空所补充内容应侧重于对人们的偏见的批判。第③空前有“变色”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一词,后有“决定因素”,据此可推断第③空所补充内容应侧重于说变色龙变色受多种因素制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(2017课标全国Ⅲ,20)在下面一段文字横线处补写恰当的语句,使整段文字语意完整连贯,内容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贴切,逻辑严密,每处不超过16个字。(6分)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太阳能与风能①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。通常白天阳光强而风小,夜晚光照变得很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弱而风力加强;夏季阳光强度大而风小,②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。这种互补性使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风光互补发电系统在资源上具有很好的匹配性。常见的风光互补发电系统有两套发电设备,夜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间和阴天由风力发电装置发电,③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,在既有风又有太阳的情况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下,二者同时发挥作用,比单用风力或太阳能发电更经济。</a:t>
            </a:r>
            <a:endParaRPr lang="zh-CN" altLang="en-US" dirty="0"/>
          </a:p>
        </p:txBody>
      </p:sp>
      <p:sp>
        <p:nvSpPr>
          <p:cNvPr id="3" name="TextBox 2"/>
          <p:cNvSpPr txBox="1"/>
          <p:nvPr/>
        </p:nvSpPr>
        <p:spPr>
          <a:xfrm>
            <a:off x="571472" y="3557448"/>
            <a:ext cx="8127000" cy="6486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(示例)①在时间上有很强的互补性　②冬季阳光强度小而风大　③晴朗的白天由太阳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能发电装置发电</a:t>
            </a:r>
            <a:endParaRPr lang="zh-CN" altLang="en-US" dirty="0"/>
          </a:p>
        </p:txBody>
      </p:sp>
      <p:sp>
        <p:nvSpPr>
          <p:cNvPr id="4" name="TextBox 2"/>
          <p:cNvSpPr txBox="1"/>
          <p:nvPr/>
        </p:nvSpPr>
        <p:spPr>
          <a:xfrm>
            <a:off x="516966" y="423071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本题考查语言表达连贯的能力。语段的陈述对象是“风光互补发电系统”。①处,据后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文“通常白天阳光强而风小,夜晚光照变得很弱而风力加强”可知,是按白天与夜晚的时间特点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来介绍太阳能与风能的关系的;又据②后的“这种互补性”可确定①处所填的内容。②处所填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的句子与“夏天阳光强度大而风小”相对即可。③处内容是前文所说的“两套发电设备”中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的一种,与“夜间和阴天”靠“风力发电”构成互补关系。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6932" y="1299045"/>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(2016课标全国Ⅰ,16)在下面一段文字横线处补写恰当的语句,使整段文字语意完整连贯,内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花青素是一种水溶性的植物色素,分布在液泡内的细胞液中,能够决定花的红色、蓝色、紫色等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颜色的差别。这是因为花青素①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:在酸性溶液中呈现红色,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在碱性溶液中变为蓝色,处于中性环境时则是紫色。更令人称奇的是②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,比如有一种牵牛花清晨是粉红色,之后变成紫红色,最后变成蓝色。究其原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因,就是花瓣表皮细胞的液泡内pH值发生了变化,③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,从而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形成花的颜色的变化。</a:t>
            </a:r>
            <a:endParaRPr lang="zh-CN" altLang="en-US" dirty="0"/>
          </a:p>
        </p:txBody>
      </p:sp>
      <p:sp>
        <p:nvSpPr>
          <p:cNvPr id="3" name="TextBox 2"/>
          <p:cNvSpPr txBox="1"/>
          <p:nvPr/>
        </p:nvSpPr>
        <p:spPr>
          <a:xfrm>
            <a:off x="588404" y="4067942"/>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(示例)①在不同环境中会形成不同颜色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②有些花的颜色可以一日数变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③花青素也就随之发生变化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4063211"/>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语段补写题难度较大,通常的突破方法是结合上下文,找准连接点,用好关键词。例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如:①空前有连接点“因为”,可知该空应该填写花青素能够决定花的颜色的原因。关键词有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“不同”“环境”“颜色”等。②空前有提示语“更令人称奇的”,可见该空填写的内容应与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上文构成递进关系。关键词有“花”“颜色”“变化”等。③空的填写需要结合上下句。关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键词有“花青素”“变化”等。</a:t>
            </a:r>
            <a:endParaRPr lang="zh-CN" altLang="en-US" dirty="0"/>
          </a:p>
        </p:txBody>
      </p:sp>
      <p:sp>
        <p:nvSpPr>
          <p:cNvPr id="3" name="TextBox 2"/>
          <p:cNvSpPr txBox="1"/>
          <p:nvPr/>
        </p:nvSpPr>
        <p:spPr>
          <a:xfrm>
            <a:off x="571472" y="1562881"/>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题中所给文字是有关“花青素”的科普文段。第①处后面为冒号,说明后文是对该句的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解释说明,第①处是对“在酸性溶液中呈现红色,在碱性溶液中变为蓝色,处于中性环境时则是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紫色”的归纳概括。因此,第①处可填“在不同环境中会形成不同颜色”。第②处后面举了例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子,“比如有一种牵牛花清晨是粉红色,之后变成紫红色,最后变成蓝色”,由这句话可知该空应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填“有些花的颜色可以一日数变”。第③处根据前后句来判断,前句是“花瓣表皮细胞的液泡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内pH值发生了变化”,后句是“从而形成花的颜色的变化”,根据“pH值变化—花青素变化—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花的颜色变化”的关系,可知,此处应填“花青素也就随之发生变化”。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(2016课标全国Ⅱ,16)在下面一段文字横线处补写恰当的语句,使整段文字语意完整连贯,内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气候是一种复杂的自然现象,不仅决定着土壤、植被类型的形成,改变着地表形态,①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。人们的生活、生产、建设无不需要考虑气候的影响。气候已成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为一种自然资源,供人类充分利用,为人类造福。但是,②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有时会带来某些灾害。所以,人们会利用一些方法,在一定区域内改变气候状况,③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71472" y="3563145"/>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(示例)①而且还影响着人类的活动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②气候对人类也有不利的一面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③使它向着有利于人类的方向发展</a:t>
            </a:r>
            <a:endParaRPr lang="zh-CN" altLang="en-US" dirty="0"/>
          </a:p>
        </p:txBody>
      </p:sp>
      <p:sp>
        <p:nvSpPr>
          <p:cNvPr id="4" name="TextBox 2"/>
          <p:cNvSpPr txBox="1"/>
          <p:nvPr/>
        </p:nvSpPr>
        <p:spPr>
          <a:xfrm>
            <a:off x="588404" y="4634715"/>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解题时,要纵观整个语段,把握所给文字的核心话题,依据相关提示进行准确补写,使整段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文字语意连贯。第①处,前面说“不仅</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”,后面自然是“而且</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”,具体内容应结合第①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处横线后面的句子填写;第②处,前面的“但是”表转折,前面是说为人类造福,后面自然是从反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面谈气候给人类带来的不利的影响;第③处,根据前文内容,应填人们利用一些方法改变气候状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况的目的。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(2016课标全国Ⅲ,16)在下面一段文字横线处补写恰当的语句,使整段文字语意完整连贯,内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容贴切,逻辑严密。每处不超过10个字。(5分)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自第一颗人造地球卫星进入太空以来,除了载人航天飞行器会回收之外,其他上天的人造物体陆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续被遗弃在太空中,①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。太空垃圾已经威胁到人类的航天活动。比如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厄瓜多尔的一颗卫星升空后不到一个月,就与太空中的火箭残骸相撞而报废。这种威胁不仅仅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发生在太空,甚至地球上的人类生活也会②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。因此,③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,应是人类接下来要解决的一个重要课题。</a:t>
            </a:r>
            <a:endParaRPr lang="zh-CN" altLang="en-US" dirty="0"/>
          </a:p>
        </p:txBody>
      </p:sp>
      <p:sp>
        <p:nvSpPr>
          <p:cNvPr id="3" name="TextBox 2"/>
          <p:cNvSpPr txBox="1"/>
          <p:nvPr/>
        </p:nvSpPr>
        <p:spPr>
          <a:xfrm>
            <a:off x="571472" y="356787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①都变成了太空垃圾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②受到太空垃圾的影响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③如何清理太空垃圾</a:t>
            </a:r>
            <a:endParaRPr lang="zh-CN" altLang="en-US" dirty="0"/>
          </a:p>
        </p:txBody>
      </p:sp>
      <p:sp>
        <p:nvSpPr>
          <p:cNvPr id="4" name="TextBox 2"/>
          <p:cNvSpPr txBox="1"/>
          <p:nvPr/>
        </p:nvSpPr>
        <p:spPr>
          <a:xfrm>
            <a:off x="516966" y="458790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①处前句提到“被遗弃在太空中”的“其他上天的人造物体”,后句提出了“太空垃</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圾”的威胁,故①处应填“都变成了太空垃圾”。②处所在句子是递进关系复句,前句强调太空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垃圾对太空的威胁,结合后半句的提示,可知②处应接着谈太空垃圾对人类生活的影响,故②处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应填“受到太空垃圾的影响”。③处后面的宾语是“重要课题”,而且整个文段谈的均是太空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垃圾的问题,因此结论必然与对太空垃圾的处理有关,故此处应填“如何清理太空垃圾”。</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24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(2015课标全国Ⅰ,16)在下面一段文字横线处补写恰当的语句,使整段文字语意完整连贯,内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电子商务存在的价值之一,就是通过互联网进行网上购物、网上支付,节省消费者与商家的时间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和空间,①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,对于工作忙碌的上班族而言,②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,还易于达到货比三家、快乐购物的目的。在信息多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元化的21世纪,③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,完成购物,已经成为许多消费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者的习惯。</a:t>
            </a:r>
            <a:endParaRPr lang="zh-CN" altLang="en-US" dirty="0"/>
          </a:p>
        </p:txBody>
      </p:sp>
      <p:sp>
        <p:nvSpPr>
          <p:cNvPr id="3" name="TextBox 2"/>
          <p:cNvSpPr txBox="1"/>
          <p:nvPr/>
        </p:nvSpPr>
        <p:spPr>
          <a:xfrm>
            <a:off x="588404" y="3491707"/>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①从而大大提高交易效率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②除了大量节省宝贵时间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③上网浏览商品信息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a:t>
            </a:r>
            <a:endParaRPr lang="zh-CN" altLang="en-US" dirty="0"/>
          </a:p>
        </p:txBody>
      </p:sp>
      <p:sp>
        <p:nvSpPr>
          <p:cNvPr id="4" name="TextBox 2"/>
          <p:cNvSpPr txBox="1"/>
          <p:nvPr/>
        </p:nvSpPr>
        <p:spPr>
          <a:xfrm>
            <a:off x="516966" y="492423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①处要填的内容应是前面内容所产生的结果,要包括消费者和商家两方面。②处内容上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要注意与上句的“工作忙碌”相关联,句式上要注意与下句的“还”相衔接。③处应与后句的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“完成购物”构成承接关系,形成网上购物的一个连续过程。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000" y="1080000"/>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00" kern="0" dirty="0" smtClean="0">
                <a:solidFill>
                  <a:srgbClr val="000000"/>
                </a:solidFill>
                <a:latin typeface="Times New Roman" panose="02020603050405020304" pitchFamily="65" charset="-122"/>
                <a:ea typeface="宋体" panose="02010600030101010101" pitchFamily="2" charset="-122"/>
              </a:rPr>
              <a:t>　一审文意,从结构层次上理清思路,一般一个句群分起始、展开、结束三部分。起始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部分一般是提出话题中心,展开部分为展开话题、叙述主要内容,结束部分则归纳全段、呼应话</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题。这样就形成了文段大致的逻辑关系,如总分总、总分、分总、并列等关系。二看语境,瞻前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顾后,注意话题对象的一致、内容的贯通、结构的呼应、句式的相仿等。三善造句,整理句子使</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得语段更通顺。</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(2015课标全国Ⅱ,16)在下面一段文字横线处补写恰当的语句,使整段文字语意完整连贯,内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读书的目的仅仅是记住书中的内容吗?答案是否定的。①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。记忆型阅读是我们缺乏想象力的根源之一,因为它容易导致盲从书本知识,从而失去质疑精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神。批判型阅读是一种创造性阅读,它不追求②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,而主张激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发想象力和灵感,带着自己的思考,让自己变得更有思想。能通过阅读提出有价值的疑问,③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,通过分析根源找到解决问题的途径和方法,这在泛阅读日益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普遍的时候更显得难能可贵。</a:t>
            </a:r>
            <a:endParaRPr lang="zh-CN" altLang="en-US" dirty="0"/>
          </a:p>
        </p:txBody>
      </p:sp>
      <p:sp>
        <p:nvSpPr>
          <p:cNvPr id="3" name="TextBox 2"/>
          <p:cNvSpPr txBox="1"/>
          <p:nvPr/>
        </p:nvSpPr>
        <p:spPr>
          <a:xfrm>
            <a:off x="571472" y="392033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①阅读有记忆型和批判型之分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②简单的、机械的知识记忆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③通过质疑找出问题的根源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71472" y="563861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把握文段思路,①处所填内容要概括下文,从下文看,主要是讲记忆型阅读和批判型阅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读。②处要联系上文,上文说批判型阅读是一种创造性阅读,从“它不追求”可知应从反面来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讲,即跟记忆型阅读对比来说。③处注意前后句式,表述时要衔接自然。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360688"/>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(2015课标全国Ⅰ,15)填入下面一段文字横线处的语句,最恰当的一句是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随着雾霾频发,油品质量对环境的影响引起了人们越来越多的关注。有测试表明,一些城市空气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中PM2.5的20%左右来自机动车尾气,而只要使用符合新标准的汽油和柴油,</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鉴于此,我国将加快推进成品油质量升级国家专项行动。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A.即使现有汽车不做任何改造,其尾气中相关污染物的排放也能减少10%</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B.汽车尾气中相关污染物的排放就可减少10%,现有汽车的改造并不是必须的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C.再加上对现有汽车进行改造,其尾气中相关污染物的排放就将减少10%以上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D.不管是否改造现有汽车,其尾气中的相关污染物排放都将减少10%</a:t>
            </a:r>
            <a:endParaRPr lang="zh-CN" altLang="en-US" dirty="0"/>
          </a:p>
        </p:txBody>
      </p:sp>
      <p:grpSp>
        <p:nvGrpSpPr>
          <p:cNvPr id="3" name="组合 7"/>
          <p:cNvGrpSpPr/>
          <p:nvPr/>
        </p:nvGrpSpPr>
        <p:grpSpPr>
          <a:xfrm>
            <a:off x="3298985"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5"/>
          <p:cNvSpPr txBox="1"/>
          <p:nvPr/>
        </p:nvSpPr>
        <p:spPr>
          <a:xfrm>
            <a:off x="2819242" y="1562881"/>
            <a:ext cx="3413114"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A</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统一命题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课标卷题组</a:t>
            </a:r>
            <a:endParaRPr sz="2000" b="1" dirty="0">
              <a:latin typeface="黑体" panose="02010609060101010101" pitchFamily="49" charset="-122"/>
              <a:ea typeface="黑体" panose="02010609060101010101" pitchFamily="49" charset="-122"/>
            </a:endParaRPr>
          </a:p>
        </p:txBody>
      </p:sp>
      <p:sp>
        <p:nvSpPr>
          <p:cNvPr id="7" name="TextBox 2"/>
          <p:cNvSpPr txBox="1"/>
          <p:nvPr/>
        </p:nvSpPr>
        <p:spPr>
          <a:xfrm>
            <a:off x="635400" y="1920071"/>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题组一  语句复位</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15.</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(2014课标全国Ⅰ,16)在下面一段文字横线处补写恰当的语句,使整段文字语意完整连贯,内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二氧化碳是最主要的大气保温气体之一。大气中的二氧化碳浓度升高会导致全球变暖,造成天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气干旱或旱涝不均,甚至可能造成海洋水位上升,淹没大量沿海城市,①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。然而,也有研究指出,②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:比如增加的二氧化碳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可以给植物“施肥”,有利于植物的生长。但这必须有个前提,植物还活着!如果土壤被污染,③</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,我们就失去了这些向大气中释放氧气的“氧气工厂”和“空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气净化器”。</a:t>
            </a:r>
            <a:endParaRPr lang="zh-CN" altLang="en-US" dirty="0"/>
          </a:p>
        </p:txBody>
      </p:sp>
      <p:sp>
        <p:nvSpPr>
          <p:cNvPr id="3" name="TextBox 2"/>
          <p:cNvSpPr txBox="1"/>
          <p:nvPr/>
        </p:nvSpPr>
        <p:spPr>
          <a:xfrm>
            <a:off x="571472" y="368883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①给人类带来巨大的灾难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②二氧化碳增加会带来好处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③植物就会生病甚至死亡</a:t>
            </a:r>
            <a:endParaRPr lang="zh-CN" altLang="en-US" dirty="0"/>
          </a:p>
        </p:txBody>
      </p:sp>
      <p:sp>
        <p:nvSpPr>
          <p:cNvPr id="4" name="TextBox 2"/>
          <p:cNvSpPr txBox="1"/>
          <p:nvPr/>
        </p:nvSpPr>
        <p:spPr>
          <a:xfrm>
            <a:off x="571472" y="4730682"/>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本段主要谈“二氧化碳”的利与弊。①处应为上文的总结,根据前文“造成天气干旱或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旱涝不均”“淹没大量沿海城市”可知,答案里应该有“灾难”等词;②处应为下文的总领句,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根据下文“有利于植物的生长”可知,答案应该有“好处”等词;③处是假设的结果,根据下文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失去“工厂”“净化器”等可知,答案应该有“死亡”等词。</a:t>
            </a:r>
            <a:endParaRPr lang="zh-CN" altLang="en-US" dirty="0"/>
          </a:p>
        </p:txBody>
      </p:sp>
      <p:sp>
        <p:nvSpPr>
          <p:cNvPr id="5" name="TextBox 2"/>
          <p:cNvSpPr txBox="1"/>
          <p:nvPr/>
        </p:nvSpPr>
        <p:spPr>
          <a:xfrm>
            <a:off x="571472" y="6063475"/>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答题思路</a:t>
            </a:r>
            <a:r>
              <a:rPr lang="zh-CN" altLang="en-US" sz="1500" kern="0" dirty="0" smtClean="0">
                <a:solidFill>
                  <a:srgbClr val="000000"/>
                </a:solidFill>
                <a:latin typeface="Times New Roman" panose="02020603050405020304" pitchFamily="65" charset="-122"/>
                <a:ea typeface="宋体" panose="02010600030101010101" pitchFamily="2" charset="-122"/>
              </a:rPr>
              <a:t>　(1)阅读全段,了解文段性质和内容,确定中心;(2)理清上下文的逻辑关系,确定句子的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性质;(3)注意标点符号的暗示作用;(4)结合文本,根据字数要求归纳出答案。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16.</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(2014课标全国Ⅱ,16)在下面一段文字横线处补写恰当的语句,使整段文字语意完整连贯,内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容贴切,逻辑严密。每处不超过12个字。(5分)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大家都知道,①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,倘若呼吸停止,生命也将终结。人体通过呼吸,②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排出二氧化碳。那你可知道土壤也有呼吸?土壤呼吸和人的呼吸一样,也是一个③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的过程。</a:t>
            </a:r>
            <a:endParaRPr lang="zh-CN" altLang="en-US" dirty="0"/>
          </a:p>
        </p:txBody>
      </p:sp>
      <p:sp>
        <p:nvSpPr>
          <p:cNvPr id="3" name="TextBox 2"/>
          <p:cNvSpPr txBox="1"/>
          <p:nvPr/>
        </p:nvSpPr>
        <p:spPr>
          <a:xfrm>
            <a:off x="571472" y="2777327"/>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①一个人活着就必须呼吸</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②从大气中吸入氧气</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③吸入氧气释放二氧化碳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(写出一句给1分,写出两句给3分,写出三句给5分。意思答对即可。如有其他答案,只要言之成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71472" y="456327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①处根据后文“倘若呼吸停止,生命也将终结”,可知应填写呼吸对于人活着的必要性。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②处根据前文“人体通过呼吸”、后文“排出二氧化碳”以及人体吸入氧气这一常识,可知应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填写“从大气中吸入氧气”。③处根据前文“土壤呼吸和人的呼吸一样”,可知土壤呼吸应为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“吸入氧气释放二氧化碳”。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17.</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(2013课标全国Ⅰ,16)在下面一段文字横线处补写恰当的语句,使整段文字语意完整连贯,内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容贴切,逻辑严密。每处不超过12个字。(6分)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水是植物主要的组成成分,植物体的含水量一般为60%~80%,有的甚至可达90%以上。①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土壤中的矿物质、氧、二氧化碳等都必须先溶于水后,②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。水还能维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持细胞和组织的紧张度,以利于各种代谢的正常进行。水是光合作用制造有机物的原料,它还作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为反应物参与植物体内很多生物化学过程。因此,③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88404" y="321068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①水是很多物质的溶剂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②才能被植物吸收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③没有水就没有植物的生命</a:t>
            </a:r>
            <a:endParaRPr lang="zh-CN" altLang="en-US" dirty="0"/>
          </a:p>
        </p:txBody>
      </p:sp>
      <p:sp>
        <p:nvSpPr>
          <p:cNvPr id="4" name="TextBox 2"/>
          <p:cNvSpPr txBox="1"/>
          <p:nvPr/>
        </p:nvSpPr>
        <p:spPr>
          <a:xfrm>
            <a:off x="571472" y="4242104"/>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解答本题必须先读懂所给材料的内容:本段文字主要讲水在植物生长过程中的重要作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用。整个文段共有五句话,第一句话是说水在植物体内的含量大。第二句话中需要填两个句子,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大意为土壤中的养分是通过水被植物吸收的,①处应填统领这句话的内容;②处根据前文“先溶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于水”可知,应填“才能被植物吸收”之类的内容。第三句话是说水在代谢中的作用。第四句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话是说水在光合作用等方面的作用。第五句话是总括句,谈水对植物的重要性,所以③处应填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“没有水就没有植物的生命”之类的内容。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18.</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(2013课标全国Ⅱ,16)在下面一段文字横线处补写恰当的语句,使整段文字语意完整连贯,内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容贴切,逻辑严密。每处不超过10个字。(6分)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一提到根的作用,可能首先想到①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。这两项是绝大多数植物根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系的本职工作。然而,进化史上最早出现的根,作用却并非吸收水分和吸取养料,而是②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,这种早期类型的根被称为假根。③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,是因为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在这些根内部没有运输水分和养料的通道,它仅有的作用就是固定植株。假根将植物固定在合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适的生活环境中,会降低风吹和水流的影响,提高其生存几率。</a:t>
            </a:r>
            <a:endParaRPr lang="zh-CN" altLang="en-US" dirty="0"/>
          </a:p>
        </p:txBody>
      </p:sp>
      <p:sp>
        <p:nvSpPr>
          <p:cNvPr id="3" name="TextBox 2"/>
          <p:cNvSpPr txBox="1"/>
          <p:nvPr/>
        </p:nvSpPr>
        <p:spPr>
          <a:xfrm>
            <a:off x="571472" y="3331646"/>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①吸收水分和吸取养料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②固定植株的位置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③之所以称其为假根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(每写出一句给2分。意思答对即可。如有其他答案,只要言之成理,可酌情给分)</a:t>
            </a:r>
            <a:endParaRPr lang="zh-CN" altLang="en-US" dirty="0"/>
          </a:p>
        </p:txBody>
      </p:sp>
      <p:sp>
        <p:nvSpPr>
          <p:cNvPr id="4" name="TextBox 2"/>
          <p:cNvSpPr txBox="1"/>
          <p:nvPr/>
        </p:nvSpPr>
        <p:spPr>
          <a:xfrm>
            <a:off x="571472" y="4688968"/>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①处根据生活常识以及下文“进化史上最早出现的根,作用却并非吸收水分和吸取养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料”可以推知,应填“吸收水分和吸取养料”,且后文有“这两项</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本职工作”与此相照应。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②处应填根在进化史上的另一种作用,一方面可以根据前文排除“吸收水分和吸取养料”的作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用,另一方面可以根据后文确定“它仅有的作用就是固定植株”,所以应填“固定植株”或“固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定植株的位置”。③处根据前文“被称为假根”和后文“是因为</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”可以推知,应填“之所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以称其为假根”。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705757"/>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(2016浙江,5)填入下面空缺处的语句,最恰当的一项是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贾母因要带着刘姥姥散闷,遂携了刘姥姥至山前树下盘桓了半晌,又说与他这是什么树,这是什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么石,这是什么花。刘姥姥一一的领会,又向贾母道:“谁知城里不但人尊贵,连雀儿也是尊贵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。”众人不解</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刘姥姥道:“那廊上金架子上站的绿毛红嘴是鹦哥儿,我是认得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的。那笼子里黑老鸹子,怎么又长出凤头来,也会说话呢。”众人听了,又都笑将起来。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A.这雀儿到了你们这里,变得既俊又会说话了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B.偏这雀儿到了你们这里,他会说话了,也变俊了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C.偏这雀儿到了你们这里,他也变俊了,也会说话了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D.这雀儿到了你们这里,变得既会说话又俊了</a:t>
            </a:r>
            <a:endParaRPr lang="zh-CN" altLang="en-US" dirty="0"/>
          </a:p>
        </p:txBody>
      </p:sp>
      <p:sp>
        <p:nvSpPr>
          <p:cNvPr id="3" name="TextBox 2"/>
          <p:cNvSpPr txBox="1"/>
          <p:nvPr/>
        </p:nvSpPr>
        <p:spPr>
          <a:xfrm>
            <a:off x="2214546" y="919939"/>
            <a:ext cx="4445448"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B</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自主命题</a:t>
            </a:r>
            <a:r>
              <a:rPr lang="en-US" altLang="zh-CN" sz="2000" b="1" dirty="0" smtClean="0">
                <a:latin typeface="黑体" panose="02010609060101010101" pitchFamily="49" charset="-122"/>
                <a:ea typeface="黑体" panose="02010609060101010101" pitchFamily="49" charset="-122"/>
              </a:rPr>
              <a:t>·</a:t>
            </a:r>
            <a:r>
              <a:rPr lang="zh-CN" altLang="en-US" sz="2000" b="1" dirty="0" smtClean="0">
                <a:latin typeface="黑体" panose="02010609060101010101" pitchFamily="49" charset="-122"/>
                <a:ea typeface="黑体" panose="02010609060101010101" pitchFamily="49" charset="-122"/>
              </a:rPr>
              <a:t>省（区、市）卷题组</a:t>
            </a:r>
            <a:endParaRPr sz="2000" b="1" dirty="0">
              <a:latin typeface="黑体" panose="02010609060101010101" pitchFamily="49" charset="-122"/>
              <a:ea typeface="黑体" panose="02010609060101010101" pitchFamily="49" charset="-122"/>
            </a:endParaRPr>
          </a:p>
        </p:txBody>
      </p:sp>
      <p:sp>
        <p:nvSpPr>
          <p:cNvPr id="4" name="TextBox 2"/>
          <p:cNvSpPr txBox="1"/>
          <p:nvPr/>
        </p:nvSpPr>
        <p:spPr>
          <a:xfrm>
            <a:off x="571472" y="1348567"/>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题组一  语句复位</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
        <p:nvSpPr>
          <p:cNvPr id="5" name="TextBox 2"/>
          <p:cNvSpPr txBox="1"/>
          <p:nvPr/>
        </p:nvSpPr>
        <p:spPr>
          <a:xfrm>
            <a:off x="516966" y="4813608"/>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根据下文中“怎么又长出凤头来,也会说话呢”可知,是先“变俊”后“会说话”,故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排除B、D。根据刘姥姥的身份特点,“既</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又</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”这样较为书面的语言风格与刘姥姥下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层劳动人民的身份不符;同时,“偏这雀儿到了你们这里”的言外之意是雀儿到其他地方不会这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样,这更能衬托、突出贾府的富贵、繁华,而“这雀儿到了你们这里”则没有这种表达效果,故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排除A。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88022"/>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(2017江苏,4)在下面一段文字横线处填入语句,衔接最恰当的一项是(3分)</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一个人在创作和欣赏时所表现的趣味,大半由资禀性情、身世经历和传统习尚三个因素决定。</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。这三层功夫就是通常所谓的学</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问修养,而纯正的趣味必定是学问修养的结果。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①它们的影响有好有坏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②我们应该根据固有的资禀性情而加以磨砺陶冶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③接收多方的传统习尚而融会贯通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④这三者都是很自然地套在一个人的身上的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⑤不易也不必完全摆脱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⑥扩充身世经历而加以细心地体验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A.②③⑥④①⑤　　　B.②⑥③④⑤①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C.④①⑤②⑥③　　D.④⑤①②③⑥</a:t>
            </a:r>
            <a:endParaRPr lang="zh-CN" altLang="en-US" dirty="0"/>
          </a:p>
        </p:txBody>
      </p:sp>
      <p:sp>
        <p:nvSpPr>
          <p:cNvPr id="3" name="TextBox 2"/>
          <p:cNvSpPr txBox="1"/>
          <p:nvPr/>
        </p:nvSpPr>
        <p:spPr>
          <a:xfrm>
            <a:off x="571472" y="1290259"/>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题组二  语句排序</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对应横线前面的内容“资禀性情、身世经历和传统习尚”,可以知道②应在⑥前,⑥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应在③前,这样可以排除A、D两项。④句中“这三者”就是指横线前面的“资禀性情、身世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经历和传统习尚”,应放在第一位,这样可排除B项。</a:t>
            </a:r>
            <a:endParaRPr lang="zh-CN" altLang="en-US" dirty="0"/>
          </a:p>
        </p:txBody>
      </p:sp>
      <p:sp>
        <p:nvSpPr>
          <p:cNvPr id="3" name="TextBox 2"/>
          <p:cNvSpPr txBox="1"/>
          <p:nvPr/>
        </p:nvSpPr>
        <p:spPr>
          <a:xfrm>
            <a:off x="571472" y="213438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00" kern="0" dirty="0" smtClean="0">
                <a:solidFill>
                  <a:srgbClr val="000000"/>
                </a:solidFill>
                <a:latin typeface="Times New Roman" panose="02020603050405020304" pitchFamily="65" charset="-122"/>
                <a:ea typeface="宋体" panose="02010600030101010101" pitchFamily="2" charset="-122"/>
              </a:rPr>
              <a:t>　“衔接题”关键是弄清语段的核心意思。本语段选自朱光潜的《文学的趣味》,主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要讲文学趣味的形成与培养。在具体解答时,须“瞻前顾后”,找到对应点。对供选用的句子中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的代词、关联词等要高度关注,如“它们”“这”,弄清其指代内容,再明确先后顺序,就可得出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正确答案。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(2015江苏,4)在下面一段文字横线处填入语句,衔接最恰当的一项是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自宋元至明清,清明节除了要祭扫家墓,还要在门楣、窗户上插上柳条。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①达到人丁兴旺、身体健康的目的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②于是在郊游踏青时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③它便成了人类文化中生命力的象征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④人们企盼将这种生命力转移到自家门庭和家庭成员身上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⑤不会忘记顺便折一些柳条回来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⑥由于柳树最先送来春的消息并且具有旺盛的生殖力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A.⑥③④①②⑤　　　B.②⑤①④⑥③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C.②④⑥③①⑤　　D.⑥④②⑤③①</a:t>
            </a:r>
            <a:endParaRPr lang="zh-CN" altLang="en-US" dirty="0"/>
          </a:p>
        </p:txBody>
      </p:sp>
      <p:sp>
        <p:nvSpPr>
          <p:cNvPr id="3" name="TextBox 2"/>
          <p:cNvSpPr txBox="1"/>
          <p:nvPr/>
        </p:nvSpPr>
        <p:spPr>
          <a:xfrm>
            <a:off x="571472" y="4864189"/>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理清材料思路,注意句子之间的关系。⑥句直接就柳来谈,与前文的插柳相照应,作为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第一句合适;⑥是因,③是果;③④是由柳报春生发出来的关于“柳”的象征意义,④中的“这种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生命力”指代的是③的内容;①句由柳及人,说明人们折柳的目的;②⑤进一步讲人们的做法,②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是⑤的状语。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(2015广东,4)把下列句子组成语意连贯的语段,排序最恰当的一项是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①从汉字笔画的统计分布规律来看,这种看法是值得商榷的。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②不少人认为简化汉字的理想目标是把十画以上的字简化到十画或不足十画。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③为了增强区别性,对那些笔画较多的非常用字还是不去简化为好。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④文字的应用首先要保证看和读的方便,要有相当的清晰性和区别性。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⑤但把笔画全部减到十画或不足十画,势必增加大量的形近字,给看和读带来困难。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⑥其次才是笔画简单,写起来省事。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A.②①④⑥⑤③　　B.②①⑤③④⑥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C.④⑥②①③⑤　　D.④⑥③⑤②①</a:t>
            </a:r>
            <a:endParaRPr lang="zh-CN" altLang="en-US" dirty="0"/>
          </a:p>
        </p:txBody>
      </p:sp>
      <p:sp>
        <p:nvSpPr>
          <p:cNvPr id="3" name="TextBox 2"/>
          <p:cNvSpPr txBox="1"/>
          <p:nvPr/>
        </p:nvSpPr>
        <p:spPr>
          <a:xfrm>
            <a:off x="516966" y="420608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本语段反驳了“不少人”对简化汉字的错误看法,是按“提出问题—分析问题—解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决问题”的思路组织文字的。②句是错误的观点;①句中的“这种看法”指②句中的观点,针对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②句表明作者的观点;④⑥句从理论上论述文字的应用要求,“首先”“其次”表明顺序;⑤句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“但”字表转折,论述简化汉字不当的不良影响;③句是结论。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(2014辽宁,15)把下列句子组成语意连贯的语段,排序最恰当的一组是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①比如告诉你的父母,陪他们一起逛街感觉非常开心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②如果只是将快乐私藏,积极的情绪便会很快消失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③它不仅有助于快乐感的延续,还能拉近人与人之间的关系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④告诉你的朋友,很怀念在一起时开心的时光,并开始筹划新的聚会等等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⑤传递快乐其实很简单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⑥积极与他人分享快乐的记忆和经历,是放大快乐感的最佳方法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A.⑤⑥①②④③　　B.⑤③②⑥①④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C.⑥③②⑤①④　　D.⑥⑤①④②③</a:t>
            </a:r>
            <a:endParaRPr lang="zh-CN" altLang="en-US" dirty="0"/>
          </a:p>
        </p:txBody>
      </p:sp>
      <p:sp>
        <p:nvSpPr>
          <p:cNvPr id="3" name="TextBox 2"/>
          <p:cNvSpPr txBox="1"/>
          <p:nvPr/>
        </p:nvSpPr>
        <p:spPr>
          <a:xfrm>
            <a:off x="571472"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首先通读六个句子,概括主要内容,即放大快乐感的最佳方法。然后按照句间的逻辑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关系来排序。⑥句是观点句;③句紧承其后,解说分享快乐的好处;②句讲述与⑥句相反的做法;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⑤①④讲述放大快乐感的具体方法。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2991641"/>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做好该题需要注意以下几点:①话题要统一:首尾谈的是同一话题,中间也不应有所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偏离,没有岔开或暗换话题之处。②注意照应、过渡:首尾要照应,过渡应有过渡性语句作为桥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梁。③衔接要自然:没有脱节,即没有缺少的词语(含关联词、介词等)和句子;没有冗赘,即没有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多余的词句。</a:t>
            </a:r>
            <a:endParaRPr lang="zh-CN" altLang="en-US" dirty="0"/>
          </a:p>
        </p:txBody>
      </p:sp>
      <p:sp>
        <p:nvSpPr>
          <p:cNvPr id="3" name="TextBox 2"/>
          <p:cNvSpPr txBox="1"/>
          <p:nvPr/>
        </p:nvSpPr>
        <p:spPr>
          <a:xfrm>
            <a:off x="500034" y="1231279"/>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A.“只要使用符合新标准的汽油和柴油</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”用表示充分条件的复句,强调提高成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品油质量的重要作用,不必强调改造汽车。B.强调的重点是“现有汽车的改造并不是必须的”,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与语段重点表达“尾气中相关污染物的排放能减少10%”的主题游离。C.“再加上对现有汽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车进行改造”与“只要使用符合新标准的汽油和柴油”相矛盾。D.不合事理,如果改造汽车,污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染物的排放将更少。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(2014广东,4)把下列句子组成语意连贯的语段,排序最恰当的一项是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①然而,我们的大脑对音乐的感知却不是这样。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②所以要有交响乐,也正是这样的“和声”才使得我们这个世界充满趣味。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③例如管弦乐的合奏,音波虽然混合,但是管乐声和弦乐声仍然保持各自的特点。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④物理学家们长期热衷于研究的现象都是整体等于所有部分的加合,声音就是这样的。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⑤整体可以大于部分之和,这一事实现在对大多数人来说已经是显而易见的了,但是曾经让物理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学家们感到非常窘困。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⑥虽然管乐声和弦乐声独立地进入我们的耳朵,但是这两种声音的“和声”对我们的情感所产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生的影响却远远大于这两种乐器的单独作用。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A.④①③⑥②⑤　　B.④③①⑤⑥②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C.⑤③④①②⑥　　D.⑤④③①⑥②</a:t>
            </a:r>
            <a:endParaRPr lang="zh-CN" altLang="en-US" dirty="0"/>
          </a:p>
        </p:txBody>
      </p:sp>
      <p:sp>
        <p:nvSpPr>
          <p:cNvPr id="3" name="TextBox 2"/>
          <p:cNvSpPr txBox="1"/>
          <p:nvPr/>
        </p:nvSpPr>
        <p:spPr>
          <a:xfrm>
            <a:off x="571472" y="492046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⑤“整体可以大于部分之和”是语段的中心,应该放在开头,排除A、B。④“物理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学家们”这个短语紧承⑤,而③举例又紧承④“声音就是这样的”,排除C。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48316"/>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(2016山东,16)在下面一段文字横线处补写恰当的语句,使整段文字语意完整连贯,内容贴切,逻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辑严密。每处不超过15个字。(4分)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又到了东滩草长莺飞的时候。芦苇荡深处,悠然浮出水面的大鱼猝尔游走;不时有鸟儿落下啄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食,或是翩然起飞,优美地消失在远方。5年前,①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时,广阔的滩涂上没有管护人员和设备,多的倒是偷猎者,毒杀鸟儿的事时时发生。然而,②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。这种原产于北美的入侵植物,在东滩扩展迅猛,所到之处,其他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植物“寸草难生”,水质恶化,生态系统退化,迁徙越冬的鸟儿没了食物和休息地。如今,东滩的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互花米草已被剿灭大半。</a:t>
            </a:r>
            <a:endParaRPr lang="zh-CN" altLang="en-US" dirty="0"/>
          </a:p>
        </p:txBody>
      </p:sp>
      <p:sp>
        <p:nvSpPr>
          <p:cNvPr id="3" name="TextBox 2"/>
          <p:cNvSpPr txBox="1"/>
          <p:nvPr/>
        </p:nvSpPr>
        <p:spPr>
          <a:xfrm>
            <a:off x="571472" y="1134253"/>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dirty="0" smtClean="0">
                <a:solidFill>
                  <a:srgbClr val="7030A0"/>
                </a:solidFill>
                <a:latin typeface="黑体" panose="02010609060101010101" pitchFamily="49" charset="-122"/>
                <a:ea typeface="黑体" panose="02010609060101010101" pitchFamily="49" charset="-122"/>
                <a:sym typeface="+mn-ea"/>
              </a:rPr>
              <a:t>题组三  语句补空</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
        <p:nvSpPr>
          <p:cNvPr id="4" name="TextBox 2"/>
          <p:cNvSpPr txBox="1"/>
          <p:nvPr/>
        </p:nvSpPr>
        <p:spPr>
          <a:xfrm>
            <a:off x="516966" y="4342304"/>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(示例)①东滩的景象可不是这样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②比偷猎者更可怕的,是互花米草</a:t>
            </a:r>
            <a:endParaRPr lang="zh-CN" altLang="en-US" dirty="0"/>
          </a:p>
        </p:txBody>
      </p:sp>
      <p:sp>
        <p:nvSpPr>
          <p:cNvPr id="5" name="TextBox 2"/>
          <p:cNvSpPr txBox="1"/>
          <p:nvPr/>
        </p:nvSpPr>
        <p:spPr>
          <a:xfrm>
            <a:off x="516966" y="5078503"/>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①处前面说的是东滩的优美环境,后面说东滩环境遭到人为破坏,故①处应承前启后,补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上一个具有转折意义的过渡句。根据②处前面的“然而”一词,以及后面对互花米草给环境造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成的毁灭性破坏的阐述可知,②处宜补充具有转折意义的衔接性语句,为下文具体阐述做铺垫。</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562881"/>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(2012课标全国,16)根据所给材料的内容,在下面画线处补写恰当的句子。要求内容贴切,语意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连贯,逻辑严密,语句通顺。不得照抄材料,每句不超过20个字。(6分)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材料    司马迁《史记》记载:“黄帝采首山铜,铸鼎于荆山下。”晋代王嘉在《拾遗记》中说: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“神农采峻岭之铜,以为器。”如果这些史料可靠,则我们祖先大约在5000年前就开始使用铜器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了。但是,考古学家一直没有发掘到可以确证是夏代之前的铜器。因此,这些记载还只能视为传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早在传说中的远古时期,①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从传世文献记载来看,我国在夏代之前就已进入铜器时代,但是,②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。上个世纪50年代,考古工作者在河南偃师二里头一带发掘出了不少青铜器。经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鉴定,这批青铜器的制作年代距离现在3500多年,这个时间大概是夏晚期。它们出土的地点正好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是古书中所说的夏代开采铜矿之地,因此,可以确信,③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2928926" y="1062815"/>
            <a:ext cx="2380780" cy="400110"/>
          </a:xfrm>
          <a:prstGeom prst="rect">
            <a:avLst/>
          </a:prstGeom>
          <a:noFill/>
          <a:ln w="9525">
            <a:noFill/>
          </a:ln>
        </p:spPr>
        <p:txBody>
          <a:bodyPr wrap="none">
            <a:spAutoFit/>
          </a:bodyPr>
          <a:lstStyle/>
          <a:p>
            <a:pPr algn="l"/>
            <a:r>
              <a:rPr lang="en-US" altLang="zh-CN" sz="2000" b="1" dirty="0" smtClean="0">
                <a:latin typeface="黑体" panose="02010609060101010101" pitchFamily="49" charset="-122"/>
                <a:ea typeface="黑体" panose="02010609060101010101" pitchFamily="49" charset="-122"/>
              </a:rPr>
              <a:t>C</a:t>
            </a:r>
            <a:r>
              <a:rPr lang="zh-CN" altLang="en-US" sz="2000" b="1" dirty="0" smtClean="0">
                <a:latin typeface="黑体" panose="02010609060101010101" pitchFamily="49" charset="-122"/>
                <a:ea typeface="黑体" panose="02010609060101010101" pitchFamily="49" charset="-122"/>
              </a:rPr>
              <a:t>组</a:t>
            </a:r>
            <a:r>
              <a:rPr lang="en-US" altLang="x-none" sz="2000" b="1" dirty="0" smtClean="0">
                <a:latin typeface="黑体" panose="02010609060101010101" pitchFamily="49" charset="-122"/>
                <a:ea typeface="黑体" panose="02010609060101010101" pitchFamily="49" charset="-122"/>
              </a:rPr>
              <a:t>  </a:t>
            </a:r>
            <a:r>
              <a:rPr lang="zh-CN" altLang="en-US" sz="2000" b="1" dirty="0" smtClean="0">
                <a:latin typeface="黑体" panose="02010609060101010101" pitchFamily="49" charset="-122"/>
                <a:ea typeface="黑体" panose="02010609060101010101" pitchFamily="49" charset="-122"/>
              </a:rPr>
              <a:t>教师专用题组</a:t>
            </a:r>
            <a:endParaRPr sz="20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①我们的祖先就开始采掘铜矿,铸造铜器了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②这却一直没有得到考古发掘的证实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③我国至迟在夏晚期就已经开始使用铜器了</a:t>
            </a:r>
            <a:endParaRPr lang="zh-CN" altLang="en-US" dirty="0"/>
          </a:p>
        </p:txBody>
      </p:sp>
      <p:sp>
        <p:nvSpPr>
          <p:cNvPr id="3" name="TextBox 2"/>
          <p:cNvSpPr txBox="1"/>
          <p:nvPr/>
        </p:nvSpPr>
        <p:spPr>
          <a:xfrm>
            <a:off x="571472" y="213911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①可据材料中“黄帝采首山铜,铸鼎于荆山下”和“神农采峻岭之铜,以为器”加以整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合。②可据材料中“考古学家一直没有发掘到可以确证是夏代之前的铜器”加以转述。③可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据上文“经鉴定</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是夏晚期”加以推断。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(2011课标全国,15)依次填入下面一段文字横线处的语句,衔接最恰当的一组是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我国是食品生产和消费大国,</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才能有效解决食品安全领域损害群众利益的突出问题,切实增强消费安全感。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①强化执法措施,严惩违法犯罪分子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②食品产业涉及环节多,哪一环出现漏洞都会给食品安全带来严重威胁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③创新食品安全监管机制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④坚决淘汰劣质企业,以震慑所有企业使之不敢越雷池半步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⑤保障食品安全需要生产经营者诚信自律,更需要严格的法律制度约束和有效监管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⑥因此,必须保持严厉打击违法违规行为的态势,及时消除各环节的隐患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A.②⑥①③④⑤　　B.②⑤⑥①④③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C.⑤②⑥③①④　　D.⑤⑥②④③①</a:t>
            </a:r>
            <a:endParaRPr lang="zh-CN" altLang="en-US" dirty="0"/>
          </a:p>
        </p:txBody>
      </p:sp>
      <p:sp>
        <p:nvSpPr>
          <p:cNvPr id="3" name="TextBox 2"/>
          <p:cNvSpPr txBox="1"/>
          <p:nvPr/>
        </p:nvSpPr>
        <p:spPr>
          <a:xfrm>
            <a:off x="571472" y="492423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⑤是中心句,领引下文,排除A、B。②是讲为何“必须保持严厉打击违法违规行为的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态势,及时消除各环节的隐患”的原因的,②应在⑥的前面,⑥用“因此”一词紧承②后,可排除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(2011全国,4)依次填入下面一段文字横线处的语句,衔接最恰当的一组是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今天的日子很短,正在自己的脚下悄悄地流逝。</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,经营好每一个今天就等于经营好昨天和明天。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①今天的事应该今天完成,不能推到明天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②脚踏实地,全身心地经营好今天,才会有一个个实在的昨天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③因此,面对今天,我们不要太多地怀念过去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④接力棒交得好,才能走向辉煌的明天</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⑤如果总是站在今天望明天,结果明天也会悄悄地溜走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⑥今天是昨天和明天的接力处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A.⑤①⑥②④③　　　　　　B.⑤⑥①④③②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C.⑥④③②①⑤　　D.⑥②③①④⑤</a:t>
            </a:r>
            <a:endParaRPr lang="zh-CN" altLang="en-US" dirty="0"/>
          </a:p>
        </p:txBody>
      </p:sp>
      <p:sp>
        <p:nvSpPr>
          <p:cNvPr id="3" name="TextBox 2"/>
          <p:cNvSpPr txBox="1"/>
          <p:nvPr/>
        </p:nvSpPr>
        <p:spPr>
          <a:xfrm>
            <a:off x="571472" y="492046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本题是按照语言的逻辑顺序排列的。从所给的首句来看,主语是“今天”。而选项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中以“今天”为主语的有①⑥,而①与开头衔接得太突兀,故选⑥。④中的“接力棒”承接⑥中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的“接力处”,故先排⑥后排④。选定⑥④的位置,答案自然就浮出水面了。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(2010课标全国,15)依次填入下面一段文字横线处的语句,衔接最恰当的一组是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玉树藏族自治州</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。玉树既是“三江源头”,也是“藏獒之乡”和“虫草之乡”。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①东与四川省和西藏自治区毗邻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②是长江落差最大的标志点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③与海西蒙古族藏族自治州、果洛藏族自治州等地相通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④平均海拔4000米以上,最高点6621米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⑤位于青藏高原腹地,青海省南部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⑥气候高寒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A.②④⑥⑤①③　　B.③①②⑤⑥④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C.④⑥⑤①③②　　D.⑤③①④②⑥</a:t>
            </a:r>
            <a:endParaRPr lang="zh-CN" altLang="en-US" dirty="0"/>
          </a:p>
        </p:txBody>
      </p:sp>
      <p:sp>
        <p:nvSpPr>
          <p:cNvPr id="3" name="TextBox 2"/>
          <p:cNvSpPr txBox="1"/>
          <p:nvPr/>
        </p:nvSpPr>
        <p:spPr>
          <a:xfrm>
            <a:off x="516966" y="491380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按逻辑关系,讲“玉树藏族自治州”的地理位置,可先排出⑤③①的顺序,可初步锁定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D项;再将D项④②⑥句代入原文加以验证,可知合乎逻辑。</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(2010全国Ⅰ,4)依次填入下面一段文字横线处的语句,衔接最恰当的一组是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近几十年来,</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。随着中国国力的增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强,关于中国的国际地位、作用和责任的讨论方兴未艾。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①也高于同时期世界的平均水平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②中国日益成为世界关注的焦点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③现代化建设取得了举世瞩目的成就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④中国的综合实力大幅度提高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⑤尽管对增长的原因有不同的看法,然而谁也无法否认增长的事实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⑥中国经济的增长速度远远高于发达国家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A.②④③⑥①⑤　　B.②⑤⑥③④①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C.⑥⑤④②③①　　D.⑥①②④⑤③</a:t>
            </a:r>
            <a:endParaRPr lang="zh-CN" altLang="en-US" dirty="0"/>
          </a:p>
        </p:txBody>
      </p:sp>
      <p:sp>
        <p:nvSpPr>
          <p:cNvPr id="3" name="TextBox 2"/>
          <p:cNvSpPr txBox="1"/>
          <p:nvPr/>
        </p:nvSpPr>
        <p:spPr>
          <a:xfrm>
            <a:off x="571472" y="484902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②“日益”与上文“近几十年来”衔接;④③⑥“综合实力”“现代化建设”“经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济的增长速度”,范围由大到小,逻辑顺序合理;⑥①⑤“高于”“也高于”“增长”等词语衔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接紧密。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(2010全国Ⅱ,4)依次填入下面一段文字横线处的语句,衔接最恰当的一组是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在21世纪的今天,正确对待人与大自然的关系比以往任何时候都重要。</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,结果也受到了大自然的报复。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①有的国家希望做到“天人合一”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②人类衣食住行所需的一切资料都取自大自然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③有的国家对待大自然的基本态度是“征服自然”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④然而,大自然的容忍是有限度的,它是会报复的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⑤他们把大自然看作伙伴,可惜他们的行动没能跟上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⑥从表面上看,大自然真的被他们征服了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A.②③①④⑤⑥　　B.②③⑥④①⑤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C.③①⑤②④⑥　　D.③④②①⑥⑤</a:t>
            </a:r>
            <a:endParaRPr lang="zh-CN" altLang="en-US" dirty="0"/>
          </a:p>
        </p:txBody>
      </p:sp>
      <p:sp>
        <p:nvSpPr>
          <p:cNvPr id="3" name="TextBox 2"/>
          <p:cNvSpPr txBox="1"/>
          <p:nvPr/>
        </p:nvSpPr>
        <p:spPr>
          <a:xfrm>
            <a:off x="516966" y="528142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语段论述两种错误对待大自然的做法导致了不良后果,由此可知排序语句有并列关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系。标志性词语“有的”表明①③句是并列关系;由实词“征服”、虚词“然而”可知③⑥④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联系紧密;由句意可知①⑤联系紧密。归纳分类之后,可排除A、C、D项。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(2009全国Ⅰ,4)依次填入下面一段文字横线处的语句,衔接最恰当的一组是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狗是忠义、勇敢而又聪明的动物。</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,使狗成为人的得力助手。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①专门训练军犬、警犬,把狗用于军事、案件侦破等方面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②它的嗅觉细胞数量是人的24倍,可以分辨大约两万种不同的气味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③比如牧民的狗,为了保护羊群,敢于同恶狼猛斗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④人们充分利用狗的这种特殊的天赋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⑤狗可以听到10万赫兹以上的声音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⑥代替主人做一些危险的事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A.③②①⑥⑤④　　　B.③⑥⑤②④①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C.⑤④①③②⑥　　D.⑤②④⑥①③</a:t>
            </a:r>
            <a:endParaRPr lang="zh-CN" altLang="en-US" dirty="0"/>
          </a:p>
        </p:txBody>
      </p:sp>
      <p:sp>
        <p:nvSpPr>
          <p:cNvPr id="3" name="TextBox 2"/>
          <p:cNvSpPr txBox="1"/>
          <p:nvPr/>
        </p:nvSpPr>
        <p:spPr>
          <a:xfrm>
            <a:off x="571472" y="4869886"/>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  </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③⑥突出狗的“忠义”“勇敢”,与上文紧密衔接;⑤②表现狗的“聪明”;④①与下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文“使狗成为人的得力助手”紧密衔接。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(2015课标全国Ⅱ,15)填入下面一段文字横线处的语句,最恰当的一句是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辣,我们都不陌生,很多人无辣不欢甚至吃辣上瘾。这是因为辣椒素等辣味物质刺激舌头、口腔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的神经末梢时,会在大脑中形成类似灼烧的感觉,机体就反射性地出现心跳加速、唾液及汗液分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泌增多等现象,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,内啡肽又促进多巴胺的分泌,多巴胺能在短时间内令人高度兴奋,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带来“辣椒素快感”,慢慢地我们吃辣就上瘾了。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A.大脑在这些兴奋性的刺激下把内啡肽释放出来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B.内啡肽因这些兴奋性的刺激而被大脑释放出来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C.这些兴奋性的刺激使大脑释放出内啡肽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D.这些兴奋性的刺激使大脑把内啡肽释放出来</a:t>
            </a:r>
            <a:endParaRPr lang="zh-CN" altLang="en-US" dirty="0"/>
          </a:p>
        </p:txBody>
      </p:sp>
      <p:sp>
        <p:nvSpPr>
          <p:cNvPr id="3" name="TextBox 2"/>
          <p:cNvSpPr txBox="1"/>
          <p:nvPr/>
        </p:nvSpPr>
        <p:spPr>
          <a:xfrm>
            <a:off x="516966" y="419942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“这些兴奋性的刺激”承接上文“类似灼烧的感觉”“心跳加速”“唾液及汗液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分泌增多”,“内啡肽”与下文“内啡肽</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的分泌”衔接。</a:t>
            </a:r>
            <a:endParaRPr lang="zh-CN" altLang="en-US" dirty="0"/>
          </a:p>
        </p:txBody>
      </p:sp>
      <p:sp>
        <p:nvSpPr>
          <p:cNvPr id="4" name="TextBox 2"/>
          <p:cNvSpPr txBox="1"/>
          <p:nvPr/>
        </p:nvSpPr>
        <p:spPr>
          <a:xfrm>
            <a:off x="500034" y="4920467"/>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00" kern="0" dirty="0" smtClean="0">
                <a:solidFill>
                  <a:srgbClr val="000000"/>
                </a:solidFill>
                <a:latin typeface="Times New Roman" panose="02020603050405020304" pitchFamily="65" charset="-122"/>
                <a:ea typeface="宋体" panose="02010600030101010101" pitchFamily="2" charset="-122"/>
              </a:rPr>
              <a:t>　高考一直是从语意、语气这两个角度考查表达连贯的能力的。表达的连贯,主要是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指语意的衔接,表现在事理上的通达和文理上的顺畅,因此,先要从事理和文理两方面入手。按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“结合语境,上联下串”的思路,把握语句之间的逻辑联系和暗示,使之表意合理、角度一致、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文脉通畅、风格协调。</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(2009全国Ⅱ,4)依次填入下面一段文字横线处的语句,衔接最恰当的一组是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“中国结”的全称是“中国传统装饰结”,</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,因此绳结也是中国古典服饰的重要组成部分。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①人们很早就开始用绳结来装饰器物,为绳结注入了美学内涵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②当时的绳结是人们日常生活中的必备用具</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③“中国结”的起源可以追溯到上古时期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④它是中华民族特有的一种手工编织工艺品,具有悠久的历史</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⑤此外,绳结还被应用在人们的衣着、佩饰上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⑥同时也具有记载历史的重要功用,因而在人们的心目中很神圣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A.③②④⑥⑤①　　B.③①②⑤⑥④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C.④①③②⑤⑥　　D.④③②⑥①⑤</a:t>
            </a:r>
            <a:endParaRPr lang="zh-CN" altLang="en-US" dirty="0"/>
          </a:p>
        </p:txBody>
      </p:sp>
      <p:sp>
        <p:nvSpPr>
          <p:cNvPr id="3" name="TextBox 2"/>
          <p:cNvSpPr txBox="1"/>
          <p:nvPr/>
        </p:nvSpPr>
        <p:spPr>
          <a:xfrm>
            <a:off x="571472" y="492423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综合分析整个语段,紧扣“中国结”的性质、历史、功用(生活必备和记载历史)、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美学内涵四方面内容组织材料。首句写“中国结”全称,④应承接,用复指句对其性质(手工编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织工艺品)解说并引出“中国结”的历史,A、B、C三项都不合乎语言的连贯性。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(2008全国Ⅰ,4)依次填入下面一段文字横线处的语句,衔接最恰当的一组是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任何国家在任何时候都不能忽视粮食安全问题。中国多年来</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①实现了粮食供应从长期短缺到总量基本平衡、丰年有余的历史性转变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②以占世界7%的耕地养活了占世界22%的人口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③使粮食产量不断攀升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④坚持以自力更生为主的粮食安全战略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⑤推广良种、改善水利条件、精耕细作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⑥在上世纪末突破5亿吨大关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A.④⑥②⑤③①　　B.④⑤③⑥①②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C.⑤①⑥④③②　　D.⑤④③⑥②①</a:t>
            </a:r>
            <a:endParaRPr lang="zh-CN" altLang="en-US" dirty="0"/>
          </a:p>
        </p:txBody>
      </p:sp>
      <p:sp>
        <p:nvSpPr>
          <p:cNvPr id="3" name="TextBox 2"/>
          <p:cNvSpPr txBox="1"/>
          <p:nvPr/>
        </p:nvSpPr>
        <p:spPr>
          <a:xfrm>
            <a:off x="516966" y="492046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解答这道题要考虑句子内在的逻辑联系。④是原则,“粮食安全战略”紧承上句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“不能忽视粮食安全问题”。⑤是做法,③和⑥是结果,①②是意义。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(2008全国Ⅱ,4)依次填入下面一段文字横线处的语句,衔接最恰当的一组是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铁路客车动车组先进的计算机网络控制技术,</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。列车防火系统也很先进,重要设施都附有防火装置。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①并与地面通讯,实现地面对列车的监控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②能实现对动车组各个系统的控制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③一旦出现异常情况,动车组即可自动减速或停车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④同时对系统进行监视和故障诊断</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⑤无需人为干预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A.②①⑤④③　　B.②④①③⑤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C.⑤③④②①　　D.⑤④①③②</a:t>
            </a:r>
            <a:endParaRPr lang="zh-CN" altLang="en-US" dirty="0"/>
          </a:p>
        </p:txBody>
      </p:sp>
      <p:sp>
        <p:nvSpPr>
          <p:cNvPr id="3" name="TextBox 2"/>
          <p:cNvSpPr txBox="1"/>
          <p:nvPr/>
        </p:nvSpPr>
        <p:spPr>
          <a:xfrm>
            <a:off x="571472" y="456327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首句“先进的计算机网络控制技术”后显然应是其产生的效果,②④①内容衔接,③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⑤则不连贯,据此排除C项和D项;比较②④①中有“能实现”“同时”“并”等词的内在联系,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且③⑤谈异常情况出现时的状况,应放在一起,由此可确定答案。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(2014大纲全国,4)依次填入下面一段文字横线处的语句,衔接最恰当的一组是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信息时代给人们带来了一种新的极其便捷的阅读方式,那就是网络阅读。网络阅读远远超越了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传统的阅读概念,</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此,阅读的趣味性大大提高,吸引力更强,影响力更大。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①能够对文字、图片、影像、声音等信息形态进行有机的合成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②能够更好地满足人们沟通交流的需求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③与传统阅读相比,信息更加全面,视野更加开阔,也更直观、更逼真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④提供读、看、听三方面的内容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⑤它改变了单一的文字或静态的图像的表现形式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⑥还具有共享性、开放性和互动性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A.③②⑤④①⑥　　B.③⑥⑤①②④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C.⑤①④③⑥②　　D.⑤④③②①⑥</a:t>
            </a:r>
            <a:endParaRPr lang="zh-CN" altLang="en-US" dirty="0"/>
          </a:p>
        </p:txBody>
      </p:sp>
      <p:sp>
        <p:nvSpPr>
          <p:cNvPr id="3" name="TextBox 2"/>
          <p:cNvSpPr txBox="1"/>
          <p:nvPr/>
        </p:nvSpPr>
        <p:spPr>
          <a:xfrm>
            <a:off x="516966" y="5270998"/>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这六句话讨论网络阅读的优势,可以这样分析:①②两句都有“能够”,先找出它们前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面应该是哪几个句子,从语意可知,①句应该在⑤句之后,②句应该在⑥句之后。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(2013大纲全国,4)依次填入下面一段文字横线处的语句,衔接最恰当的一组是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岳麓书院已有一千多年的历史,</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别是各处悬挂的历代楹联,散发出浓郁的文化气息。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①院落格局中轴对称、层层递进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②给人一种庄严、幽远的厚重感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③它集教学、藏书、祭祀于一体</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④主体建筑头门、大门、二门、讲堂、御书楼集中于中轴线上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⑤门、堂、斋、轩、楼,每一处建筑都很古朴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⑥讲堂布置在中轴线的中央,斋舍、专祠等排列于两旁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A.②③④⑥⑤①　　B.②⑥④①⑤③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C.③①④⑥⑤②　　D.③②⑥④①⑤</a:t>
            </a:r>
            <a:endParaRPr lang="zh-CN" altLang="en-US" dirty="0"/>
          </a:p>
        </p:txBody>
      </p:sp>
      <p:sp>
        <p:nvSpPr>
          <p:cNvPr id="3" name="TextBox 2"/>
          <p:cNvSpPr txBox="1"/>
          <p:nvPr/>
        </p:nvSpPr>
        <p:spPr>
          <a:xfrm>
            <a:off x="516966" y="4920467"/>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总览全段,本段是描述岳麓书院建筑的布局特点。③句是总起句,紧承“已有一千多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年的历史”,①句为建筑总的特点,④句紧承①句说主体建筑都集中在中轴线上,⑥句介绍中轴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线两旁的建筑,⑤句和②句为小结句,因“古朴”而给人以“庄严、幽远的厚重感”,故正确顺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序应为③①④⑥⑤②。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(2012大纲全国,4)依次填入下面一段文字横线处的语句,衔接最恰当的一组是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。如在某些汉印中,就有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“荼”字省作“茶”的写法。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①民间的书写者出于某种考虑,将“荼”减去一笔,这就成了“茶”字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②随着饮茶习俗的推广,“荼”字的使用频率越来越高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③“荼”简写为“茶”,汉代已露端倪</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④在中唐之前“茶”字写作“荼”,这恐怕不是我们人人都知道的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⑤茶作为饮品,我们都很熟悉</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⑥“荼”有多个义项,“茶叶”义是其中之一</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A.④⑥⑤②①③　　　　　B.⑥②①⑤④③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C.⑤④⑥②①③　　D.⑥④⑤②③①</a:t>
            </a:r>
            <a:endParaRPr lang="zh-CN" altLang="en-US" dirty="0"/>
          </a:p>
        </p:txBody>
      </p:sp>
      <p:sp>
        <p:nvSpPr>
          <p:cNvPr id="3" name="TextBox 2"/>
          <p:cNvSpPr txBox="1"/>
          <p:nvPr/>
        </p:nvSpPr>
        <p:spPr>
          <a:xfrm>
            <a:off x="445528" y="492046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衔接点:⑤“我们都很熟悉”;④“这恐怕不是我们人人都知道的”;⑥②与①③分别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解说“荼”的意义和写法,其中③“汉代”与下文“如在某些汉印中”衔接紧密。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2348699"/>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(2017湖北黄冈期末,19)依次填入下面文段空白处的内容,最恰当的一组是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时常想起鲁迅,想起胡适,想起钱穆——一个已经逝去的铁三角。他们与时代一同呼吸,以独立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的姿态成为20世纪30年代中国知识界的柱梁;如今,正凝视着这个轻佻的当下,沉默不语。我们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是喋喋不休地重复梁实秋的雅舍、</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,还是老老实实地告诉我们的学生,我们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曾经有过</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与钱穆的严谨学业?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A.周作人的平和　林语堂的幽默　鲁迅的自由思想　胡适的社会批判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B.周作人的苦茶　林语堂的菜谱　鲁迅的社会批判　胡适的自由思想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C.林语堂的幽默　周作人的平和　胡适的思想自由　鲁迅的批判社会</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D.林语堂的菜谱　周作人的苦茶　鲁迅的思想自由　胡适的批判社会</a:t>
            </a:r>
            <a:endParaRPr lang="zh-CN" altLang="en-US" dirty="0"/>
          </a:p>
        </p:txBody>
      </p:sp>
      <p:grpSp>
        <p:nvGrpSpPr>
          <p:cNvPr id="3" name="组合 7"/>
          <p:cNvGrpSpPr/>
          <p:nvPr/>
        </p:nvGrpSpPr>
        <p:grpSpPr>
          <a:xfrm>
            <a:off x="3357554"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612109" y="1484454"/>
            <a:ext cx="4187365" cy="839525"/>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a:t>
            </a:r>
            <a:r>
              <a:rPr lang="zh-CN" altLang="en-US" sz="2000" b="1" dirty="0" smtClean="0">
                <a:latin typeface="黑体" panose="02010609060101010101" pitchFamily="49" charset="-122"/>
                <a:ea typeface="黑体" panose="02010609060101010101" pitchFamily="49" charset="-122"/>
                <a:sym typeface="+mn-ea"/>
              </a:rPr>
              <a:t>组  语句复位</a:t>
            </a:r>
            <a:r>
              <a:rPr lang="en-US" altLang="zh-CN" sz="2000" b="1" dirty="0" smtClean="0">
                <a:latin typeface="黑体" panose="02010609060101010101" pitchFamily="49" charset="-122"/>
                <a:ea typeface="黑体" panose="02010609060101010101" pitchFamily="49" charset="-122"/>
                <a:sym typeface="+mn-ea"/>
              </a:rPr>
              <a:t>·</a:t>
            </a:r>
            <a:r>
              <a:rPr lang="zh-CN" altLang="en-US" sz="2000" b="1" dirty="0" smtClean="0">
                <a:latin typeface="黑体" panose="02010609060101010101" pitchFamily="49" charset="-122"/>
                <a:ea typeface="黑体" panose="02010609060101010101" pitchFamily="49" charset="-122"/>
                <a:sym typeface="+mn-ea"/>
              </a:rPr>
              <a:t>模拟探究能力测试</a:t>
            </a:r>
            <a:endParaRPr lang="en-US" altLang="zh-CN" sz="2000" b="1" dirty="0" smtClean="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：45分钟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：42分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7" name="TextBox 2"/>
          <p:cNvSpPr txBox="1"/>
          <p:nvPr/>
        </p:nvSpPr>
        <p:spPr>
          <a:xfrm>
            <a:off x="500034" y="5491971"/>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与“雅舍”对应的是“苦茶”和“菜谱”,而“平和”与“幽默”是作家的风格;与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“严谨学业”结构一致的应为“社会批判”和“自由思想”;鲁迅与胡适分别对应“社会批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判”和“自由思想”。因此判定B项最恰当。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(2017湖南衡阳八中月考,15)填入下面一段文字横线处的语句,衔接最恰当的一组是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传说中“中国最美的云和梯田”,隐匿于浙西南括苍山脉雾气迷蒙的群峰深处,弯弯绕绕的盘山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公路,倏然甩出一角空地。人已在山腰,朝山下的开阔谷地望去,</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A.似一个硕大的环状天池,覆盖了周围的山坡,错落有致的梯级田畔,嵌于青葱滴翠的崇山峻岭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B.错落有致的梯级田畔,覆盖了周围的山坡,似一个硕大的环状天池,嵌于青葱滴翠的崇山峻岭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C.错落有致的梯级田畔,似一个硕大的环状天池,嵌于青葱滴翠的崇山峻岭之间,覆盖了周围的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山坡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D.嵌于青葱滴翠的崇山峻岭之间,错落有致的梯级田畔,覆盖了周围的山坡,似一个硕大的环状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天池</a:t>
            </a:r>
            <a:endParaRPr lang="zh-CN" altLang="en-US" dirty="0"/>
          </a:p>
        </p:txBody>
      </p:sp>
      <p:sp>
        <p:nvSpPr>
          <p:cNvPr id="4" name="TextBox 2"/>
          <p:cNvSpPr txBox="1"/>
          <p:nvPr/>
        </p:nvSpPr>
        <p:spPr>
          <a:xfrm>
            <a:off x="571472" y="492423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横线处上文“人已在山腰,朝山下的开阔谷地望去”说明下文说的对象是“梯田”,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因此可以排除A、D两项;梯田只有覆盖了山坡之后,才会像一个环形天池,根据常识,排除C项。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所以选B项。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(2017江西九江十校联考,21)填入下面一段文字横线处的语句,最恰当的一句是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礼是修身的主要门径。西方文化以神为中心,中国文化以人为中心。</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。其间的取径,则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是礼乐人生,外内双修。因此,中国人在童蒙教育阶段即教以礼,不学礼,无以立。人生是漫长的,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但关键之处只有几步,因此从束发开始,每逢人生的转折点,国家都会寓教于礼,通过冠礼、婚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礼、相见礼、饮酒礼、射礼、丧礼、祭礼等一系列的“人生礼仪”进行指导,从而在总体上维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持了全民族的文明水平。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A.中国文化勉励人们成为道德高尚的君子,要求人们努力修为,甚至成圣成贤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B.中国文化要求人们努力修为,勉励人们成为道德高尚的君子,甚至成圣成贤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C.成为道德高尚的君子,甚至成圣成贤,是中国文化的追求,故中国文化要求人们努力修行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D.成圣成贤,甚至成为道德高尚的君子,是中国文化的追求,故中国文化要求人们努力修行</a:t>
            </a:r>
            <a:endParaRPr lang="zh-CN" altLang="en-US" dirty="0"/>
          </a:p>
        </p:txBody>
      </p:sp>
      <p:sp>
        <p:nvSpPr>
          <p:cNvPr id="3" name="TextBox 2"/>
          <p:cNvSpPr txBox="1"/>
          <p:nvPr/>
        </p:nvSpPr>
        <p:spPr>
          <a:xfrm>
            <a:off x="571472" y="456704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根据前文,陈述的对象应该是“中国文化”,排除C项和D项。“要求人们努力修为”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和“勉励人们成为道德高尚的君子”之间是递进关系,先“努力修为”,然后才能“成为道德高</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尚的君子”,所以排除A项。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(2016河北石家庄二检,15)填入下面一段文字横线处的语句,最恰当的一句是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“日晕”是日光通过云层中的冰晶时,经折射而形成的围绕太阳呈彩色环形的光现象。有的人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则赋予了它一个诗意的别称:神光。</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。晴天的雪后容易出现“神光”,其道理跟雨后出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现彩虹如出一辙。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A.人们惊叹大自然的神奇,内心陡起神圣之感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B.它的出现让人们内心陡起神圣之感,惊叹大自然的神奇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C.人们内心陡起神圣之感,惊叹大自然的神奇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D.它的出现让人们惊叹大自然的神奇,内心陡起神圣之感</a:t>
            </a:r>
            <a:endParaRPr lang="zh-CN" altLang="en-US" dirty="0"/>
          </a:p>
        </p:txBody>
      </p:sp>
      <p:sp>
        <p:nvSpPr>
          <p:cNvPr id="3" name="TextBox 2"/>
          <p:cNvSpPr txBox="1"/>
          <p:nvPr/>
        </p:nvSpPr>
        <p:spPr>
          <a:xfrm>
            <a:off x="571472" y="3920335"/>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文段是围绕“日晕”谈的,A、C项的陈述主体与此不一致。B.“内心陡起神圣之感,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惊叹大自然的神奇”,两句间递进关系的顺序有误。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1277129"/>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(2014课标全国Ⅰ,15)依次填入下面一段文字横线处的语句,衔接最恰当的一组是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中国珠算是以算盘为工具进行数字计算的一种方法,借助算盘和口诀,通过人手指拨动算珠,就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可以完成高难度计算。</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。2013年12</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月4日,“中国珠算”被正式列入联合国教科文组织人类非物质文化遗产名录。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①即便是不识字的人也能熟练掌握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②珠算算盘结构简单,操作方便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③包含了珠算的所有秘密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④蕴含了坐标几何的原理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⑤用珠算运算,无论速度还是准确率都可以跟电子计算器媲美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⑥珠算口诀则是一套完整的韵味诗歌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A.②③⑥④⑤①　　B.②④⑥③①⑤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C.⑤①②⑥③④　　D.⑤②③⑥④①</a:t>
            </a:r>
            <a:endParaRPr lang="zh-CN" altLang="en-US" dirty="0"/>
          </a:p>
        </p:txBody>
      </p:sp>
      <p:sp>
        <p:nvSpPr>
          <p:cNvPr id="3" name="TextBox 2"/>
          <p:cNvSpPr txBox="1"/>
          <p:nvPr/>
        </p:nvSpPr>
        <p:spPr>
          <a:xfrm>
            <a:off x="516966" y="919939"/>
            <a:ext cx="8127000" cy="415498"/>
          </a:xfrm>
          <a:prstGeom prst="rect">
            <a:avLst/>
          </a:prstGeom>
          <a:noFill/>
        </p:spPr>
        <p:txBody>
          <a:bodyPr wrap="square" lIns="0" tIns="0" rIns="0" bIns="0" rtlCol="0">
            <a:spAutoFit/>
          </a:bodyPr>
          <a:lstStyle/>
          <a:p>
            <a:pPr marL="0" indent="0" eaLnBrk="0" latinLnBrk="1" hangingPunct="0">
              <a:lnSpc>
                <a:spcPct val="150000"/>
              </a:lnSpc>
              <a:spcBef>
                <a:spcPts val="140"/>
              </a:spcBef>
              <a:buNone/>
            </a:pPr>
            <a:r>
              <a:rPr lang="zh-CN" altLang="en-US" sz="1800" smtClean="0">
                <a:solidFill>
                  <a:srgbClr val="7030A0"/>
                </a:solidFill>
                <a:latin typeface="黑体" panose="02010609060101010101" pitchFamily="49" charset="-122"/>
                <a:ea typeface="黑体" panose="02010609060101010101" pitchFamily="49" charset="-122"/>
                <a:sym typeface="+mn-ea"/>
              </a:rPr>
              <a:t>题组二  语句排序</a:t>
            </a:r>
            <a:endParaRPr lang="zh-CN" altLang="en-US" sz="1800" kern="0" dirty="0" smtClean="0">
              <a:solidFill>
                <a:srgbClr val="7030A0"/>
              </a:solidFill>
              <a:latin typeface="黑体" panose="02010609060101010101" pitchFamily="49" charset="-122"/>
              <a:ea typeface="黑体" panose="02010609060101010101" pitchFamily="49" charset="-122"/>
              <a:sym typeface="+mn-ea"/>
            </a:endParaRPr>
          </a:p>
        </p:txBody>
      </p:sp>
      <p:sp>
        <p:nvSpPr>
          <p:cNvPr id="4" name="TextBox 2"/>
          <p:cNvSpPr txBox="1"/>
          <p:nvPr/>
        </p:nvSpPr>
        <p:spPr>
          <a:xfrm>
            <a:off x="428596" y="5434730"/>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B    解答本题,要着眼于话题“中国珠算”,围绕“中国珠算”的特点及优点分别从不同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方面来解说,再考虑句与句之间的逻辑关系。第②句承接上句,总说算盘的结构;第④句紧接第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②句,介绍算盘蕴含的原理;第⑥句承接上文,介绍珠算口诀;第③句紧接第⑥句说明口诀的作用;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第①句进一步描述“中国珠算”的优点;第⑤句描述珠算可以与原子计算器相媲美。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(2016河南南阳期终质评,15)填入下面一段文字横线处的语句,最恰当的一句是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在语文教学中,除了要重视文本的个性特征外,我们还呼唤有个性的语文教师。这里的“有个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性”是指有独到见解,有宽广眼界,有深厚学养。能上出几节好课的教师不一定有个性,</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。这些源源不断的好课能汇聚成学生对教师由衷的喜爱与敬佩,成就一个目光独具、个性鲜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明的语文名师。</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A.但有个性的教师一定能不断地上出好课来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B.能经常上出好课来的教师才算是有个性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C.有个性的教师并不只追求能上出几节好课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D.教师是否有个性不能以能否上出几节好课为评价标准</a:t>
            </a:r>
            <a:endParaRPr lang="zh-CN" altLang="en-US" dirty="0"/>
          </a:p>
        </p:txBody>
      </p:sp>
      <p:sp>
        <p:nvSpPr>
          <p:cNvPr id="3" name="TextBox 2"/>
          <p:cNvSpPr txBox="1"/>
          <p:nvPr/>
        </p:nvSpPr>
        <p:spPr>
          <a:xfrm>
            <a:off x="500034" y="420608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解答本题,不仅要注意前后内容的连贯,还要注意关联词的搭配。根据“教师不一定</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有个性”,结合语境,下一句应是“有个性的教师一定怎么样”,可见,A项最恰当。初选答案之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后,一定要整体阅读,检查一下语意是否和谐统一。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(2016山西四校二联,15)填入下面一段文字横线处的语句,最恰当的一句是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美和实际人生有一个距离,</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。这如同生长在西湖或峨眉的人除了以居近名胜自豪以外,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心里往往觉得西湖和峨眉实在也不过如此,而初看到西湖、峨眉的北方人却惊讶于它们的奇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景。这全是观点和态度的差别。就好比乘海船遇着海雾,只知它妨碍呼吸,只嫌它耽误程期,预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兆危险,没有心思去玩味它的美妙。持实用的态度看事物,它们都只是实际生活的工具或障碍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物,都只能引起欲念或嫌恶。要见出事物本身的美,我们一定要从实用世界跳出来,以“无所为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而为”的精神欣赏它们本身的形象。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A.所以我们要缩小这种距离,真正看到事物本身的美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B.只有与事物近距离接触,才能真正看到事物本身的美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C.只有把事物摆在适当的距离去看,才能见出事物本身的美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D.只要把事物摆在适当的距离去看,就能见出事物本身的美</a:t>
            </a:r>
            <a:endParaRPr lang="zh-CN" altLang="en-US" dirty="0"/>
          </a:p>
        </p:txBody>
      </p:sp>
      <p:sp>
        <p:nvSpPr>
          <p:cNvPr id="3" name="TextBox 2"/>
          <p:cNvSpPr txBox="1"/>
          <p:nvPr/>
        </p:nvSpPr>
        <p:spPr>
          <a:xfrm>
            <a:off x="571472" y="4874617"/>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首先要把握语段,语段是表述如何才能见出事物本身的美的。第一句是先提出观点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的总括句,之后做了类比说明,最后是举例分析原因。根据“这如同生长在西湖或峨眉的人除了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以居近名胜自豪以外,心里往往觉得西湖和峨眉实在也不过如此,而初看到西湖、峨眉的北方人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却惊讶于它们的奇景”一句可知应选C。A.“这种”一词太突兀。B.“近距离接触”错误。D.</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“只要</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就</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”的关联词语表达得太绝对。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(2016安徽江南十校联考,15)填入下面一段文字横线处的语句,最恰当的一句是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这种义气,亦可说是公道,这是一条人人都该如此走的道路。照着这条公道走路的人,便是有义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气的人。只有这种人才可克服一切困难。换句话说,</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。可见只要人人照此公道走,人人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重义气,一切困难也就自然消散,自然克服了。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A.只要照着这条公道走,并且有义气,就能克服一切困难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B.正因为人不肯照这条公道走,没有义气,所以才有种种困难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C.如果这个人照着这条公道走,就是有义气的人,这种人一定能克服一切困难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D.这种人没有克服种种困难,就是因为他没有照着这条公道走,他是没有义气的人</a:t>
            </a:r>
            <a:endParaRPr lang="zh-CN" altLang="en-US" dirty="0"/>
          </a:p>
        </p:txBody>
      </p:sp>
      <p:sp>
        <p:nvSpPr>
          <p:cNvPr id="3" name="TextBox 2"/>
          <p:cNvSpPr txBox="1"/>
          <p:nvPr/>
        </p:nvSpPr>
        <p:spPr>
          <a:xfrm>
            <a:off x="571472" y="3924104"/>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A.条件关系表述错误。C.与“换句话说”矛盾,假设关系说法不当。D.推理不当,而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且与后文关联不大。根据横线前面“只有这种人(有义气的人)才可克服一切困难”的推理,可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知B项衔接最恰当。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(2016安徽皖南八校二联,15)填入下面一段文字横线处的语句,最恰当的一句是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因人的疏忽,过多的重金属被送进海洋。它们不仅危害海洋中的生命,也危害人类。</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最终遭殃的是排放污染物的人类。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A.藻类植物吸收了这些重金属,鱼虾吃了藻类,人又吃了鱼虾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B.人吃了鱼虾,鱼虾吃了藻类,而这些藻类植物又吸收了重金属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C.这些重金属被藻类植物吸收,鱼虾吃了藻类,人又吃了鱼虾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D.人吃了鱼虾,鱼虾吃了藻类,而这些重金属又被藻类植物吸收</a:t>
            </a:r>
            <a:endParaRPr lang="zh-CN" altLang="en-US" dirty="0"/>
          </a:p>
        </p:txBody>
      </p:sp>
      <p:sp>
        <p:nvSpPr>
          <p:cNvPr id="3" name="TextBox 2"/>
          <p:cNvSpPr txBox="1"/>
          <p:nvPr/>
        </p:nvSpPr>
        <p:spPr>
          <a:xfrm>
            <a:off x="571472" y="3563145"/>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解答此题,先通读一遍,了解大意,然后根据句子之间的逻辑关系进行推断。根据“最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终遭殃的是排放污染物的人类”一句可推知“人又吃了鱼虾”应置于最后,由此排除B、D两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项;根据顺承关系可知下一句的主语是上一句表述的重心,而横线前句子的表述重心是“重金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属”,因此横线处句子的主语应是“重金属”,由此排除A。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(2016安徽江淮十校二联,15)填入下面一段文字横线处的语句,最恰当的一句是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听完故事,带着感动和迷离,带着满足和踏实,我告别老人,起身离去。路边的杨柳,在风中摇曳,像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梦中的新娘。悠悠的白云,在天上漫步,像缥缈的歌声。</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。牌坊象征着忠、孝、节、义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的人文内涵,记述了停留的过往,也收藏着经年的故事。甘谷在明代见之于县志的牌坊数量不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少,仅明嘉靖年间在城区就有二十四座坊表,惜无一幸存。目前全县仅存“山陕会馆”和“贯寺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牌坊”,而尤以“贯寺牌坊”著名。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A.一座遗落的牌坊,还肃穆在贯寺村头,静默在蓝天之下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B.在贯寺村头肃穆着一座遗落的牌坊,静默在蓝天之下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C.静默在蓝天之下,一座遗落的牌坊,还肃穆在贯寺村头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D.静默在蓝天之下,在贯寺村头肃穆着一座遗落的牌坊</a:t>
            </a:r>
            <a:endParaRPr lang="zh-CN" altLang="en-US" dirty="0"/>
          </a:p>
        </p:txBody>
      </p:sp>
      <p:sp>
        <p:nvSpPr>
          <p:cNvPr id="3" name="TextBox 2"/>
          <p:cNvSpPr txBox="1"/>
          <p:nvPr/>
        </p:nvSpPr>
        <p:spPr>
          <a:xfrm>
            <a:off x="571472" y="4563277"/>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横线前面写到了杨柳、白云,一个“还”字表示转移话题;再根据横线后面的内容,可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以看出下一个话题是“牌坊”,而“牌坊”在这里应该是主语,故选A。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208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(2016安徽皖南八校一联,15)填入下面一段文字横线处的语句,最恰当的一句是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职责的转变与业务量的增加使得社会对消防员的要求越来越高,</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。从一个地方青年到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一个合格的消防战斗员,通过训练和实战需要半年到一年的时间。除了理论知识的学习、体能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的训练外,心理素质也是极为重要的一项。后期实战也会让新人真正深入到各种突发灾害中,让</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其心理素质和胆量在训练和实战中得到强化。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A.如此繁重的工作需要坚毅的性格、过人的胆量、高超的技艺才能胜任</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B.坚毅的性格、过人的胆量、高超的技艺才能胜任如此繁重的工作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C.没有坚毅的性格、过人的胆量、高超的技艺是无法胜任如此繁重的工作的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D.胜任如此繁重的工作使人必须拥有坚毅的性格、过人的胆量、高超的技艺</a:t>
            </a:r>
            <a:endParaRPr lang="zh-CN" altLang="en-US" dirty="0"/>
          </a:p>
        </p:txBody>
      </p:sp>
      <p:sp>
        <p:nvSpPr>
          <p:cNvPr id="3" name="TextBox 2"/>
          <p:cNvSpPr txBox="1"/>
          <p:nvPr/>
        </p:nvSpPr>
        <p:spPr>
          <a:xfrm>
            <a:off x="571472" y="4270866"/>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这段文字介绍的是消防员训练时需要具备的诸多条件。为了强调这些条件的重要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性,最好使用双重否定的句式,比较之下,C项是最合适的。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(2016湖北黄冈质检,15)填入下面一段文字横线处的语句,最恰当的一句是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孔子云:食不厌精,脍不厌细。古时,因为种植和加工限制,大部分人只能吃粗粮,粗粮摄入过多,消</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化吸收受到影响,导致营养不良。然而,</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,导致肥胖、高血脂等健康问题增多。因此,每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天适当地摄取粗粮是很有必要的,粗粮的口感虽然很难满足现代人味蕾的需求,然而,它丰富的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纤维素、维生素B1含量以及低脂肪、低热量的特点却极其适合经常摄入高热量食物的现代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A.由于纤维素和维生素B1摄入不足,现代人食物营养不均衡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B.现代人食物营养不均衡,再加上精细食物的纤维素和维生素B1含量不足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C.现代人由于食物太精细,再加上纤维素和维生素B1摄入不足</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D.现代人由于食物太精细,纤维素和维生素B1摄入不足</a:t>
            </a:r>
            <a:endParaRPr lang="zh-CN" altLang="en-US" dirty="0"/>
          </a:p>
        </p:txBody>
      </p:sp>
      <p:sp>
        <p:nvSpPr>
          <p:cNvPr id="3" name="TextBox 2"/>
          <p:cNvSpPr txBox="1"/>
          <p:nvPr/>
        </p:nvSpPr>
        <p:spPr>
          <a:xfrm>
            <a:off x="500034" y="4577474"/>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从内容上看,横线后的句子主要论述现代人食物过于精细的弊端,与横线前的古人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“只能吃粗粮”形成对比,并没有涉及“营养不均衡”,因此排除A、B;再从句子内部的逻辑关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系看,“食物太精细”是“纤维素、维生素B1摄入不足”的原因,最终导致健康问题增多,而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“再加上”构成的是并列关系,因此排除C。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676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(2016湖北八校一联,15)填入下面一段文字横线处的语句,最恰当的一句是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从草木虫鱼的生活,我发觉一个经验。我不在生活以外别求生活方法,不在生活以外别求生活目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的。这并不是一种颓废的人生观。你如果说我的话带有颓废的色彩,我请你在春天到百花齐放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的园子里去,</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。然后再回到十字街头,仔细瞧瞧人们的面孔,你看谁是活泼,谁是颓废?请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你在冬天积雪凝寒的时候,看看雪压的松树,看看站在冰上的鸥和游在水中的鱼,然后再回头看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看遇苦便叫的那“万物之灵”,你以为谁比较能耐苦持恒呢?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A.看落英缤纷,看蝴蝶漫天飞舞</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B.看看蝴蝶飞,听听鸟儿鸣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C.静观草长蝶飞,莺鸣水潺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D.观蝴蝶高飞,闻鸟声低唱</a:t>
            </a:r>
            <a:endParaRPr lang="zh-CN" altLang="en-US" dirty="0"/>
          </a:p>
        </p:txBody>
      </p:sp>
      <p:sp>
        <p:nvSpPr>
          <p:cNvPr id="3" name="TextBox 2"/>
          <p:cNvSpPr txBox="1"/>
          <p:nvPr/>
        </p:nvSpPr>
        <p:spPr>
          <a:xfrm>
            <a:off x="571472" y="456327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解答本题,首先要通读文段,把握大意,理清思路,还要观照句式的一致性。文段语句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的句式较为整齐,根据横线后面的句式“请你在冬天</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看看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看看</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”分析,横线处也应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该采用此句式,所以选择B项。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3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(2016湖南十校联考,15)填入下面一段文字横线处的语句,最恰当的一句是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中华文化深深地扎根于现实的土壤,在思维方式上注重整体性,</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,从具体鲜活的生活中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去体味身心的怡悦与精神的自由,倡导在最痛苦最艰难的生活中品出人生的甘美和诗意。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A.既注重从纯粹思辨去寻求人生真理,也崇尚向彼岸世界去寻求生命解脱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B.不注重从纯粹思辨去寻求人生真理,而崇尚向彼岸世界去寻求生命解脱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C.既不注重从纯粹思辨去寻求人生真理,也不崇尚向彼岸世界去寻求生命解脱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D.注重从纯粹思辨去寻求人生真理,而不崇尚向彼岸世界去寻求生命解脱</a:t>
            </a:r>
            <a:endParaRPr lang="zh-CN" altLang="en-US" dirty="0"/>
          </a:p>
        </p:txBody>
      </p:sp>
      <p:sp>
        <p:nvSpPr>
          <p:cNvPr id="3" name="TextBox 2"/>
          <p:cNvSpPr txBox="1"/>
          <p:nvPr/>
        </p:nvSpPr>
        <p:spPr>
          <a:xfrm>
            <a:off x="588404" y="3577342"/>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解答本题,要理解文段表述的中心意思,根据上下文语境确定横线处应填内容。根据</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横线前后文语境“现实的土壤”“思维方式上注重整体性”“从具体鲜活的生活中去体味身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心的怡悦与精神的自由,倡导在最痛苦最艰难的生活中品出人生的甘美和诗意”,可以看出A、</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B、D项表述的都是与之相反的内容,所以选C项。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162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(2016福建质检,15)填入下面一段文字横线处的语句,最恰当的一句是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人们只知道噪声影响听力,其实噪声还影响视力。实验表明:当噪声强度达到90分贝时,人的视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觉细胞敏感性下降,识别弱光反应时间延长;噪声达到95分贝时,有40%的人瞳孔放大,视力模糊;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而噪声达到115分贝时,多数人的眼球对光亮度的适应都有不同程度的减弱。</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A.所以,于噪声环境中长时间地活动,就很容易使人出现眼疲劳、眼痛、眼花和视物流泪等眼损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伤现象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B.因此,人如果长时间处于噪声环境中,就很容易出现眼疲劳、眼痛、眼花和视物流泪等眼损伤</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现象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C.所以,眼疲劳、眼痛、眼花和视物流泪等眼损伤现象,对于长时间处于噪声环境的人来说,是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很容易产生的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D.因此,对处于噪声环境中的人来说,时间长了,就很容易产生眼疲劳、眼痛、眼花和视物流泪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等眼损伤现象</a:t>
            </a:r>
            <a:endParaRPr lang="zh-CN" altLang="en-US" dirty="0"/>
          </a:p>
        </p:txBody>
      </p:sp>
      <p:sp>
        <p:nvSpPr>
          <p:cNvPr id="3" name="TextBox 2"/>
          <p:cNvSpPr txBox="1"/>
          <p:nvPr/>
        </p:nvSpPr>
        <p:spPr>
          <a:xfrm>
            <a:off x="500034" y="528142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语段揭示了一个实验的结果,噪声分贝的大小与人的视力的关系。横线处填写的内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容应该是人的视力在这种噪音环境下所受到的影响。由此可知,叙述的主体应该围绕着“人”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来展开,这样才能与前文内容衔接更紧密,所以选B项。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(2014课标全国Ⅱ,15)依次填入下面一段文字横线处的语句,衔接最恰当的一组是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马是中国人喜爱的动物,是人类最早驯养的家畜之一,是极其温顺又充满野性魅力的动物。</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,马已经成为力量与神行的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代表。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①还让人们有了敬马王、打马球、赛马等习俗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②对人们生活的各个方面都产生了重大影响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③它帮人们种地运货,和人们一起南征北战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④作为六畜之首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⑤马是人类的朋友和伴侣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⑥千里马、老马识途等故事也十分深入人心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A.③②④①⑤⑥　　B.③⑥①④⑤②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C.⑤③②⑥①④　　D.⑤④②③①⑥</a:t>
            </a:r>
            <a:endParaRPr lang="zh-CN" altLang="en-US" dirty="0"/>
          </a:p>
        </p:txBody>
      </p:sp>
      <p:sp>
        <p:nvSpPr>
          <p:cNvPr id="3" name="TextBox 2"/>
          <p:cNvSpPr txBox="1"/>
          <p:nvPr/>
        </p:nvSpPr>
        <p:spPr>
          <a:xfrm>
            <a:off x="516966" y="5206219"/>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D　</a:t>
            </a:r>
            <a:r>
              <a:rPr lang="zh-CN" altLang="en-US" sz="1500" kern="0" dirty="0" smtClean="0">
                <a:solidFill>
                  <a:srgbClr val="000000"/>
                </a:solidFill>
                <a:latin typeface="Times New Roman" panose="02020603050405020304" pitchFamily="65" charset="-122"/>
                <a:ea typeface="宋体" panose="02010600030101010101" pitchFamily="2" charset="-122"/>
              </a:rPr>
              <a:t>⑤为总领句,②包含了①③⑥的内容;根据关联词关系,应先③后①,而⑥与最后一句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联系更紧密。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1634319"/>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(2017山西重点中学协作体期末联考,15)依次填入下面一段文字横线处的语句,最恰当的一组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就这样我们开车出发了。</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。泥泞不堪的路使得车轮陷入打滑的困境,看来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这天气是无法驾车上山了,我和三叔只好把车停在一旁,徒步上山。</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。越往山里走,雾越发大,山路越发窄,直到没有了山路的痕迹。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①车子在坑坑洼洼的泥路上艰难地驶着,给脆弱的泥地留下如刀割般的累累伤痕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②出村不远,没了水泥路,取而代之的是稀泥浑水的山路</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③我们拖泥带水的声音在寂静的山中显得格外清亮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④虽然相距不远,但山脚下的天气却不同于村里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⑤山被薄雾笼罩,若隐若现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A.②①④⑤③　　　　B.⑤③①②④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C.④②①③⑤　　D.②③④①⑤</a:t>
            </a:r>
            <a:endParaRPr lang="zh-CN" altLang="en-US" dirty="0"/>
          </a:p>
        </p:txBody>
      </p:sp>
      <p:sp>
        <p:nvSpPr>
          <p:cNvPr id="3" name="TextBox 11"/>
          <p:cNvSpPr txBox="1"/>
          <p:nvPr/>
        </p:nvSpPr>
        <p:spPr>
          <a:xfrm>
            <a:off x="2469233" y="777063"/>
            <a:ext cx="4160114"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smtClean="0">
                <a:latin typeface="黑体" panose="02010609060101010101" pitchFamily="49" charset="-122"/>
                <a:ea typeface="黑体" panose="02010609060101010101" pitchFamily="49" charset="-122"/>
                <a:sym typeface="+mn-ea"/>
              </a:rPr>
              <a:t>B</a:t>
            </a:r>
            <a:r>
              <a:rPr lang="zh-CN" altLang="en-US" sz="2000" b="1" dirty="0" smtClean="0">
                <a:latin typeface="黑体" panose="02010609060101010101" pitchFamily="49" charset="-122"/>
                <a:ea typeface="黑体" panose="02010609060101010101" pitchFamily="49" charset="-122"/>
                <a:sym typeface="+mn-ea"/>
              </a:rPr>
              <a:t>组  语句排序</a:t>
            </a:r>
            <a:r>
              <a:rPr lang="en-US" altLang="zh-CN" sz="2000" b="1" dirty="0" smtClean="0">
                <a:latin typeface="黑体" panose="02010609060101010101" pitchFamily="49" charset="-122"/>
                <a:ea typeface="黑体" panose="02010609060101010101" pitchFamily="49" charset="-122"/>
                <a:sym typeface="+mn-ea"/>
              </a:rPr>
              <a:t>·</a:t>
            </a:r>
            <a:r>
              <a:rPr lang="zh-CN" altLang="en-US" sz="2000" b="1" dirty="0" smtClean="0">
                <a:latin typeface="黑体" panose="02010609060101010101" pitchFamily="49" charset="-122"/>
                <a:ea typeface="黑体" panose="02010609060101010101" pitchFamily="49" charset="-122"/>
                <a:sym typeface="+mn-ea"/>
              </a:rPr>
              <a:t>模拟探究能力测试</a:t>
            </a:r>
            <a:endParaRPr lang="zh-CN" altLang="en-US" sz="2000" b="1" dirty="0">
              <a:solidFill>
                <a:schemeClr val="tx1"/>
              </a:solidFill>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：45分钟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：40分</a:t>
            </a:r>
            <a:r>
              <a:rPr lang="en-US" altLang="zh-CN" sz="1400" b="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4" name="TextBox 2"/>
          <p:cNvSpPr txBox="1"/>
          <p:nvPr/>
        </p:nvSpPr>
        <p:spPr>
          <a:xfrm>
            <a:off x="642910" y="5777723"/>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本段文字介绍的是从出发到往山里走的过程。因此要注意内在的逻辑顺序。由前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文的“开车出发”,到②句“出村不远”“稀泥浑水的山路”,引出①句车子在泥路上行驶。由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徒步上山,自然引出④句的“山脚下”。⑤句写进山看到的雾气,③句写山里听到的脚步声。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389718"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(2017山西重点中学协作体第一次适应性考试,18)依次填入下面一段文字横线处的语句,衔接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最恰当的一项是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在韩剧《假如爱有天意》中,贯穿整个剧集的是佛道中的“前世今生”说。</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。万法缘生,皆系缘分。</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(节选自《唯美爱情的影像制作》)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①偶然的相遇,蓦然的回首,注定彼此的一生,只为眼光交汇的刹那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②剧中两个人的父母因为战争而分离,最终错过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③这种缘分再续的禅理的融入使得观众在感受爱情的美好的同时,也愿意去相信爱情,相信来世今生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④无论是死亡还是其他,此生缘分已尽,静待来生</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⑤下一代便是上一代的来生,上一代的爱情最终在下一代的身上生根发芽,暗示着爱别离又相逢的宿命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A.②④⑤①③　　　　B.①②⑤④③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C.①②④⑤③　　D.②⑤③①④</a:t>
            </a:r>
            <a:endParaRPr lang="zh-CN" altLang="en-US" dirty="0"/>
          </a:p>
        </p:txBody>
      </p:sp>
      <p:sp>
        <p:nvSpPr>
          <p:cNvPr id="3" name="TextBox 2"/>
          <p:cNvSpPr txBox="1"/>
          <p:nvPr/>
        </p:nvSpPr>
        <p:spPr>
          <a:xfrm>
            <a:off x="516966" y="5206219"/>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首先通读文段,明确话题中心,再根据上下句语意关系推断。第一空紧承首句介绍剧</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情,②句表达的正是此意,因此可排除B、C两项。再比较A、D两项,②④表达的是上一代错过,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缘分已尽,静待来生。⑤①表达的是上下两代的关系暗示着宿命,注定彼此的一生。③句总结爱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有天意,缘分让人相信爱情,相信来世今生。故选A。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546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(2017河北定州中学月考,14)依次填入下面一段文字横线处的语句,衔接最恰当的一组是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我的寓所后面有一条小河通莱茵河。我在晚间常到那里散步一次,走成了习惯,总是沿东岸去,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过桥沿西岸回来。</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。同是一棵树,看它的正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身本极平凡,看它的倒影却带有几分另一世界的色彩。我平时又欢喜看烟雾朦胧的远树,大雪笼</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盖的世界和更深夜静的月景。本来是习见不以为奇的东西,让雾、雪、月盖上一层白纱,便显得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很美丽。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①东岸的景物又比西岸的美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②但是它们又不如河里的倒影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③对岸的草木房屋固然比这边的美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④走西岸时又恰好相反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⑤走东岸时我觉得西岸的景物比东岸的美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A.③②⑤①④　　　　B.⑤④①③②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C.③①②④⑤　　D.③②①④⑤</a:t>
            </a:r>
            <a:endParaRPr lang="zh-CN" altLang="en-US" dirty="0"/>
          </a:p>
        </p:txBody>
      </p:sp>
      <p:sp>
        <p:nvSpPr>
          <p:cNvPr id="3" name="TextBox 2"/>
          <p:cNvSpPr txBox="1"/>
          <p:nvPr/>
        </p:nvSpPr>
        <p:spPr>
          <a:xfrm>
            <a:off x="516966" y="5913940"/>
            <a:ext cx="8127000" cy="69352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根据前句内容“总是沿东岸去,过桥沿西岸回来”,先写东岸,再写西岸。⑤为首句,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紧接着是④,分别写走东岸与西岸的不同感受。①③②是具体的分析。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(2017湖南衡阳八中月考,19)依次填入下面一段文字横线处的语句,最恰当的一组是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那条河便是历史上知名的酉水,新名字叫作白河。</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。近水人家多在桃杏花里,春天时只需注意,凡有桃花处必有人家,凡有人家处必可沽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①深潭为白日所映照,河底小小白石子,有花纹的玛瑙石子,全看得明明白白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②白河下游到辰州与沅水汇流后,便略显浑浊,有出山泉水的意思</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③水中游鱼来去,全如浮在空气里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④两岸多高山,山中多可以造纸的细竹,长年作深翠颜色,逼人眼目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⑤若溯流而上,则三丈五丈的深潭可清澈见底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A.⑤③④①②　　　　B.⑤①③②④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C.②⑤①③④　　D.②③⑤①④</a:t>
            </a:r>
            <a:endParaRPr lang="zh-CN" altLang="en-US" dirty="0"/>
          </a:p>
        </p:txBody>
      </p:sp>
      <p:sp>
        <p:nvSpPr>
          <p:cNvPr id="3" name="TextBox 2"/>
          <p:cNvSpPr txBox="1"/>
          <p:nvPr/>
        </p:nvSpPr>
        <p:spPr>
          <a:xfrm>
            <a:off x="571472" y="4873655"/>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首先要把握语段,注意上下文语意上的衔接,还要重点分析所给句子,把握内容,考虑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句间关系,从而确定正确的语序。注意其中的代词、关联词的连接作用,在内容上注意逻辑关</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系,结构上注意主语是否一致。②句“白河”与空前的“新名字叫作白河”衔接紧密,应当放在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第一位,由此排除A、B两项;②句中的“便略显浑浊”与⑤句中的“清澈见底”相对,⑤句应是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第二句,排除D项,从而确定答案为C。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(2017福建四地六校月考,21)依次填入下面一段文字横线处的语句,衔接最恰当的一组是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城市不是乡愁的产地,城市只是埋葬乡愁的坟场。我们周游在后现代的工业城市,难觅经典永恒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的乡愁。</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①乡愁生发在辽阔的原野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②那它一定是逃离了都市</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③因为乡愁萌芽在朴素的地方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④如果说这个世界上还有令人一见倾心的乡愁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⑤偷偷生长在被现代人遗忘的高山之巅的乡舍与内陆深处的村庄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A.①③⑤④②　　　　B.③①④②⑤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C.④②⑤③①　　D.①⑤③④②</a:t>
            </a:r>
            <a:endParaRPr lang="zh-CN" altLang="en-US" dirty="0"/>
          </a:p>
        </p:txBody>
      </p:sp>
      <p:sp>
        <p:nvSpPr>
          <p:cNvPr id="3" name="TextBox 2"/>
          <p:cNvSpPr txBox="1"/>
          <p:nvPr/>
        </p:nvSpPr>
        <p:spPr>
          <a:xfrm>
            <a:off x="571472" y="4920467"/>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五句话分为两层:④②⑤为一个组合,承接上文的“难觅”,表示一种假设的情况,应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在前;③①为一个组合,解释其原因,应在后。在④②⑤这个组合中,根据关联词“如果</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那</a:t>
            </a:r>
            <a:r>
              <a:rPr lang="zh-CN" altLang="en-US" sz="1500" kern="0" dirty="0" smtClean="0">
                <a:solidFill>
                  <a:srgbClr val="000000"/>
                </a:solidFill>
                <a:latin typeface="黑体" panose="02010609060101010101" pitchFamily="49" charset="-122"/>
                <a:ea typeface="宋体" panose="02010600030101010101" pitchFamily="2" charset="-122"/>
              </a:rPr>
              <a:t>…</a:t>
            </a:r>
            <a:br>
              <a:rPr dirty="0"/>
            </a:b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”,可以推知④在前,②在后;再根据从“逃离了都市”到“偷偷生长在</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乡舍与</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庄”的事理逻辑顺序,可以推知②在前,⑤在后。在③①这个组合中,根据从“萌芽”到“生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发”的事理逻辑顺序,可以推知③在前,①在后。故选C。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(2017湖北孝感统考,19)填入下面文段空白处的语句,衔接最恰当的一组是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在书房书写,只需抬眼一望,山峦就映入眼帘了。</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。这墨有时浓重,有时浅淡,可见云彩在作画的时候是富有探索精神的。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①当然,从窗口还可以尽情地观察飞来飞去的云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②云不仅形态变幻快,色彩也是多变的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③都说青山悦目,其实沉积了冬雪的白山也是悦目的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④如果天空是一张白纸的话,云彩就是泼向这里的墨了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⑤白山看上去有如一只只来自天庭的白象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⑥刚才看着还是铅灰的一团浓云,它飘着,就分裂成几片船形的云了,而且色彩也变得莹白了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A.③⑤①⑥④②　　　　B.③⑤①②⑥④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C.①③⑤④⑥②　　D.①⑤③②④⑥</a:t>
            </a:r>
            <a:endParaRPr lang="zh-CN" altLang="en-US" dirty="0"/>
          </a:p>
        </p:txBody>
      </p:sp>
      <p:sp>
        <p:nvSpPr>
          <p:cNvPr id="3" name="TextBox 2"/>
          <p:cNvSpPr txBox="1"/>
          <p:nvPr/>
        </p:nvSpPr>
        <p:spPr>
          <a:xfrm>
            <a:off x="571472" y="492046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③句中的“青山”与空前的“山峦就映入眼帘了”衔接紧密,应放在第一空,可以排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除C、D两项;“这墨有时浓重,有时浅淡”与④句中的“这里的墨”衔接紧密,因此最后一空应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填④,排除A项。故选B。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463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(2017江西九江一中阶段性测试,15)依次填入下面一段文字横线处的语句,衔接最恰当的一组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有人认为,“文学反映时代”是一种过时的理念,现代文学更注重对人的个体生存和“内世界”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的呈现,追求的是文学的超越性、永恒性,而不是时代性。</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①鲁迅的小说和杂文深刻地反映了半殖民地半封建时代中国的真实现状</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②优秀文学作品具有超越时代的永恒意义,与反映时代并不矛盾</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③“超越时代”不是悬浮在半空中超越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④它们至今仍具有超越性的影响</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⑤某种意义上,越是时代的,才越是永恒的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⑥完全脱离现实感的作品无论在现世还是后世都是不会真正受到欢迎的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A.③⑥②⑤①④　　　　B.③②①④⑥⑤</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C.⑤③⑥④①②　　D.⑤③⑥①④②</a:t>
            </a:r>
            <a:endParaRPr lang="zh-CN" altLang="en-US" dirty="0"/>
          </a:p>
        </p:txBody>
      </p:sp>
      <p:sp>
        <p:nvSpPr>
          <p:cNvPr id="3" name="TextBox 2"/>
          <p:cNvSpPr txBox="1"/>
          <p:nvPr/>
        </p:nvSpPr>
        <p:spPr>
          <a:xfrm>
            <a:off x="588404" y="557856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语段的中心是对“文学反映时代”这一理念的争论,横线的上文讲的是现代文学“追求的是文学的超越性、永恒性,而不是时代性”,所给的六句话中,③提到“超越时代”,因此应排在首位,据此排除C、D项;⑥从反面阐述,②和⑤从正面阐述,①和④举例论证,可排除B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(2016河北石家庄一检,15)依次填入下面横线处的语句,衔接最恰当的一组是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钱锺书与杨绛是一对把精神生活看得高过一切的夫妻。</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。后来生了小阿圆,又是一个小书痴,被称为“吾家读书种子”,两人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对读就变成一家三口各自守着自己的书桌读书。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①这不禁让人想起赵明诚和李清照之间赌书泼茶的韵事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②两人在一起做得最多的事,就是对坐读书</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③杨绛说,妥帖的字有黏性,忘不了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④一同背诗玩儿,如果都把诗句中的某一个字忘了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⑤怎么凑也不合适,那个字准是全诗中最欠贴切的字</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⑥不同的是,钱杨之间更为平淡相敬</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A.⑥②④⑤③①　　　　B.②④⑤③①⑥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C.①②④⑤③⑥　　D.②④①⑤③⑥</a:t>
            </a:r>
            <a:endParaRPr lang="zh-CN" altLang="en-US" dirty="0"/>
          </a:p>
        </p:txBody>
      </p:sp>
      <p:sp>
        <p:nvSpPr>
          <p:cNvPr id="3" name="TextBox 2"/>
          <p:cNvSpPr txBox="1"/>
          <p:nvPr/>
        </p:nvSpPr>
        <p:spPr>
          <a:xfrm>
            <a:off x="516966" y="5209988"/>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B　</a:t>
            </a:r>
            <a:r>
              <a:rPr lang="zh-CN" altLang="en-US" sz="1500" kern="0" dirty="0" smtClean="0">
                <a:solidFill>
                  <a:srgbClr val="000000"/>
                </a:solidFill>
                <a:latin typeface="Times New Roman" panose="02020603050405020304" pitchFamily="65" charset="-122"/>
                <a:ea typeface="宋体" panose="02010600030101010101" pitchFamily="2" charset="-122"/>
              </a:rPr>
              <a:t>②句紧承上文,具体讲述钱锺书与杨绛夫妇怎样把精神生活看得高过一切。④⑤句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具体说明他们夫妇二人是如何读书的,③句“妥帖的字”承接⑤句。①句是由钱锺书夫妇二人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的读书联想到赵明诚和李清照夫妇,⑥句是两对夫妻的对比。</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(2016山西八校联考,15)依次填入下面这段文字横线处的语句,衔接最恰当的一组是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自古以来,中国有着广大的诗歌需求,甚至有一种诗歌崇拜的氛围,在其背后,是中国广大的心灵</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市场。</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①而其目的是不断提升境界也就是心灵层次,从而不断超越自我,最终达到安心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②而诗歌就其本质而言,就是一种心灵的学习或者学问</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③好的诗歌作品能让他人读了以后感到动心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④而这一点,也许正是当代人最需要和最渴求的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⑤体验诗中情感,领悟诗中意境,同样达到安心的效果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⑥诗歌的起源是感于心动于情,是从心出发,用心写作,也可以说是一个修心的过程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A.②⑥①③⑤④　　B.②⑤①③⑥④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C.⑤④②①③⑥　　D.⑤②③④⑥①</a:t>
            </a:r>
            <a:endParaRPr lang="zh-CN" altLang="en-US" dirty="0"/>
          </a:p>
        </p:txBody>
      </p:sp>
      <p:sp>
        <p:nvSpPr>
          <p:cNvPr id="3" name="TextBox 2"/>
          <p:cNvSpPr txBox="1"/>
          <p:nvPr/>
        </p:nvSpPr>
        <p:spPr>
          <a:xfrm>
            <a:off x="571472" y="492423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首先要通读文段,把握大意,理清思路,分析关系。文段的大意是“中国人诗歌需求的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意义”。②⑥①按照逻辑顺序介绍了诗歌的“本质、起源、目的”;③⑤阐述了诗歌对于民众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的意义和作用;④收束全文。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(2016湖北襄阳调研,15)依次填入下面一段文字横线处的语句,衔接最恰当的一组是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杏花,春雨,江南。</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。譬如凭空写一个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“雨”字,点点滴滴,滂滂沱沱,淅淅沥沥,一切云情雨意,就宛然其中了。视觉上的这种美感,岂是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什么rain也好pluie也好所能满足的?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①那形象,那磁石一般的向心力当必然长在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②太初有字,于是汉族的心灵、祖先的回忆和希望便有了寄托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③而无论赤县也好神州也好中国也好,变来变去,只要仓颉的灵感不灭,美丽的中文不老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④因为一个方块字是一片天地</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⑤六个方块字,或许那片土就在那里面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A.⑤③①④②　　B.⑤④②③①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C.②④⑤③①　　D.②③①④⑤</a:t>
            </a:r>
            <a:endParaRPr lang="zh-CN" altLang="en-US" dirty="0"/>
          </a:p>
        </p:txBody>
      </p:sp>
      <p:sp>
        <p:nvSpPr>
          <p:cNvPr id="3" name="TextBox 2"/>
          <p:cNvSpPr txBox="1"/>
          <p:nvPr/>
        </p:nvSpPr>
        <p:spPr>
          <a:xfrm>
            <a:off x="571472" y="4920467"/>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解答此题,首先要通读一遍,了解大意,然后根据句子之间的逻辑关系进行推断。通过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分析可知,⑤句紧承前句,应置于句首,可排除C、D两项;③句中“只要”和①句中“必然”紧密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联系,④句陈述原因,应紧随①句,排除B。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143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(2013课标全国Ⅰ,15)依次填入下面一段文字横线处的语句,衔接最恰当的一组是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当代艺术博物馆近日举办名为“风物”的展览,展出了几位画家、摄影师的作品。</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,能启发我们发现身边的奇景和诗意。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①因此无论多么微不足道的事物都可变成艺术主题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②展出的作品大都体现出用细节带出重点的风格特点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③彰显出艺术独具的神奇力量</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④作品展示的都是他们在美国南部腹地、新西兰北岛旅行时留下的记录</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⑤内容从自然环境、建筑、各类标志,到人物、室内布置,覆盖面很广</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⑥而且带有叙事意味,每件作品都像日常世界的一个短篇故事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A.②⑥⑤④③①　　B.②③①④⑤⑥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C.④⑤②①⑥③　　D.④⑥⑤①③②</a:t>
            </a:r>
            <a:endParaRPr lang="zh-CN" altLang="en-US" dirty="0"/>
          </a:p>
        </p:txBody>
      </p:sp>
      <p:sp>
        <p:nvSpPr>
          <p:cNvPr id="3" name="TextBox 2"/>
          <p:cNvSpPr txBox="1"/>
          <p:nvPr/>
        </p:nvSpPr>
        <p:spPr>
          <a:xfrm>
            <a:off x="516966" y="4852798"/>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在读懂语段的前提下,按逻辑关系判断。据上文“作品”一词可知,②和④与其衔接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最紧密,④陈述作品内容,②总结作品特点,先介绍内容,再说特点,故④在②前;据事理逻辑又可以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确定⑤紧挨④,由此可确定答案。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63661"/>
            <a:ext cx="8127000" cy="45079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(2015河北石家庄二模,15)依次填入下面一段文字横线处的语句,衔接最恰当的一组是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工业技术是通过档案资料保存下来的,手工智能都是口传心授,最多只是保存在几句短短的口诀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,于是标志着远古高度文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明的手工的传承中断了。当我们意识到手工属于正在消失的文明时,很多手工已经濒危或者干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脆无影无踪了。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①农耕时代是手工时代,工业文明是机器时代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②所以说,手工是一种口头和非物质的文化遗产</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③机器的效率远比手工高出千倍万倍,在转型的过程中抛弃手工在所不惜</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④工业技术是物质性的,手工中有许多是感性和悟性的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⑤从文明的传承来看,这种手工的文明是记忆性的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⑥我们之所以称它为遗产,是因为当代人类正在进行的一次文明转型——从农耕文明向工业文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明的转型</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A.①⑥③⑤④②　　B.③②⑤⑥①④      C.④⑤②⑥①③　　D.④⑥①②③⑤</a:t>
            </a:r>
            <a:endParaRPr lang="zh-CN" altLang="en-US" dirty="0"/>
          </a:p>
        </p:txBody>
      </p:sp>
      <p:sp>
        <p:nvSpPr>
          <p:cNvPr id="3" name="TextBox 2"/>
          <p:cNvSpPr txBox="1"/>
          <p:nvPr/>
        </p:nvSpPr>
        <p:spPr>
          <a:xfrm>
            <a:off x="516966" y="5435693"/>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首先要对文段进行整体阅读,了解文段大意,再根据上下文语境来排序。④中的“工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业技术”与“手工”的对应关系和前文中的对应关系衔接。⑤②阐述的是手工文明的问题,并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且形成因果关系。⑥中的“遗产”一词和②中的“遗产”照应。①照应⑥中的“农耕文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明”。③中的“抛弃手工”与后文中的“手工的传承中断”衔接。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(2015河北邯郸质检,15)依次填入下面一段文字横线处的语句,衔接最恰当的一组是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当下,有人觉得反腐太严,感叹“官不聊生”。有这些想法的人的出发点是错误的。</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。这个典故包含着深刻的兴衰治乱之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①他却认为,秦以无道,政苛民怨,高祖因之,可以弘济</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②诸葛亮治蜀时,颇尚严峻,人多怨叹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③知古可以鉴今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④而如今“德政不举,威刑不肃”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⑤有人劝他学习汉高祖约法三章,“缓刑弛禁,以慰其望”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⑥所以,应当“威之以法,限之以爵”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A.②⑤①④⑥③　　B.②①⑤③⑥④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C.③②⑤①④⑥　　D.③②①⑤⑥④</a:t>
            </a:r>
            <a:endParaRPr lang="zh-CN" altLang="en-US" dirty="0"/>
          </a:p>
        </p:txBody>
      </p:sp>
      <p:sp>
        <p:nvSpPr>
          <p:cNvPr id="3" name="TextBox 2"/>
          <p:cNvSpPr txBox="1"/>
          <p:nvPr/>
        </p:nvSpPr>
        <p:spPr>
          <a:xfrm>
            <a:off x="571472" y="5206219"/>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C　</a:t>
            </a:r>
            <a:r>
              <a:rPr lang="zh-CN" altLang="en-US" sz="1500" kern="0" dirty="0" smtClean="0">
                <a:solidFill>
                  <a:srgbClr val="000000"/>
                </a:solidFill>
                <a:latin typeface="Times New Roman" panose="02020603050405020304" pitchFamily="65" charset="-122"/>
                <a:ea typeface="宋体" panose="02010600030101010101" pitchFamily="2" charset="-122"/>
              </a:rPr>
              <a:t>通读所给句子,可知③为首句;②的主语是“诸葛亮”,⑤中“有人劝他”的“他”代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指“诸葛亮”,故②⑤连在一起;①的主语是“他”,也代指诸葛亮,“他却认为”承上文“有人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劝他”,故②⑤①连在一起;显然,④⑥连在一起。</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611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(2015河北沧州质检,15)依次填入下面一段文字横线处的语句,衔接最恰当的一组是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“决定性瞬间”是亨利·卡蒂埃·布列松摄影理论的核心,是世界上为数众多的现实主义摄影家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及新闻摄影记者共同遵循的金科玉律。</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①认为在再小的事物上也能发现伟大的主题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②这本书集中收入了他126张摄影作品</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③它讲求的是被摄事物的形式和内容在某一时刻恰到好处地构成一幅和谐、达意的画面</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④书中所有照片,都作为布列松自己实践的案例,来支撑这一摄影美学观念</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⑤在该书的前言中,布列松引用“世上万物皆有一个决定性的瞬间”来阐释自己的观点</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⑥这一概念最早是布列松在1952年出版的摄影集《决定性瞬间》中提出的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A.③⑥②⑤①④　　B.⑥③②⑤④①</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C.②⑥③①⑤④　　D.③②④⑤⑥①</a:t>
            </a:r>
            <a:endParaRPr lang="zh-CN" altLang="en-US" dirty="0"/>
          </a:p>
        </p:txBody>
      </p:sp>
      <p:sp>
        <p:nvSpPr>
          <p:cNvPr id="3" name="TextBox 2"/>
          <p:cNvSpPr txBox="1"/>
          <p:nvPr/>
        </p:nvSpPr>
        <p:spPr>
          <a:xfrm>
            <a:off x="571472" y="5281426"/>
            <a:ext cx="8127000" cy="10402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a:t>
            </a:r>
            <a:r>
              <a:rPr lang="zh-CN" altLang="en-US" sz="1500" b="1" kern="0" dirty="0" smtClean="0">
                <a:solidFill>
                  <a:srgbClr val="000000"/>
                </a:solidFill>
                <a:latin typeface="Times New Roman" panose="02020603050405020304" pitchFamily="65" charset="-122"/>
                <a:ea typeface="宋体" panose="02010600030101010101" pitchFamily="2" charset="-122"/>
              </a:rPr>
              <a:t>A　</a:t>
            </a:r>
            <a:r>
              <a:rPr lang="zh-CN" altLang="en-US" sz="1500" kern="0" dirty="0" smtClean="0">
                <a:solidFill>
                  <a:srgbClr val="000000"/>
                </a:solidFill>
                <a:latin typeface="Times New Roman" panose="02020603050405020304" pitchFamily="65" charset="-122"/>
                <a:ea typeface="宋体" panose="02010600030101010101" pitchFamily="2" charset="-122"/>
              </a:rPr>
              <a:t>③紧承上文,阐述“决定性瞬间”的具体内涵,⑥开头“这一概念”紧接③,②开头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“这本书”紧接⑥,⑤承接②继续讲述“该书”,①开头的“认为”紧接⑤结尾的“观点”,④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是总结,放在最后。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1562881"/>
            <a:ext cx="8127000" cy="277409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a:t>
            </a:r>
            <a:r>
              <a:rPr lang="zh-CN" altLang="en-US" sz="1500" kern="0" dirty="0" smtClean="0">
                <a:solidFill>
                  <a:srgbClr val="000000"/>
                </a:solidFill>
                <a:latin typeface="Times New Roman" panose="02020603050405020304" pitchFamily="65" charset="-122"/>
                <a:ea typeface="宋体" panose="02010600030101010101" pitchFamily="2" charset="-122"/>
              </a:rPr>
              <a:t>(2017河南豫南九校质评,20)在下面一段文字横线处补写恰当的语句,使整段文字语意完整连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贯,内容贴切,逻辑严密。每处不超过15个字。(5分)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随着互联网技术的发展与普及,互联网大潮已经渗透到社会生活的方方面面。新时代的春节,①</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。在老一辈人的记忆中,大包小包的鸡鸭鱼肉、瓜果蔬菜,</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是春节必有的一道风景。而如今,置办年货习俗依旧,②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“网上赶集”逐渐兴起。现在各大购物网站都在醒目位置推出了年货专栏,想要的商品应有尽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有。消费者只要轻轻点击鼠标,③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。在乡村,随着发展农村</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电商相关政策的出台,越来越多的农民也能坐享电商送货上门的便捷。</a:t>
            </a:r>
            <a:endParaRPr lang="zh-CN" altLang="en-US" dirty="0"/>
          </a:p>
        </p:txBody>
      </p:sp>
      <p:sp>
        <p:nvSpPr>
          <p:cNvPr id="4" name="TextBox 11"/>
          <p:cNvSpPr txBox="1"/>
          <p:nvPr/>
        </p:nvSpPr>
        <p:spPr>
          <a:xfrm>
            <a:off x="2643174" y="777063"/>
            <a:ext cx="4160113"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smtClean="0">
                <a:latin typeface="黑体" panose="02010609060101010101" pitchFamily="49" charset="-122"/>
                <a:ea typeface="黑体" panose="02010609060101010101" pitchFamily="49" charset="-122"/>
                <a:sym typeface="+mn-ea"/>
              </a:rPr>
              <a:t>C</a:t>
            </a:r>
            <a:r>
              <a:rPr lang="zh-CN" altLang="en-US" sz="2000" dirty="0" smtClean="0">
                <a:latin typeface="黑体" panose="02010609060101010101" pitchFamily="49" charset="-122"/>
                <a:ea typeface="黑体" panose="02010609060101010101" pitchFamily="49" charset="-122"/>
                <a:sym typeface="+mn-ea"/>
              </a:rPr>
              <a:t>组  语句补空</a:t>
            </a:r>
            <a:r>
              <a:rPr lang="en-US" altLang="zh-CN" sz="2000" dirty="0" smtClean="0">
                <a:latin typeface="黑体" panose="02010609060101010101" pitchFamily="49" charset="-122"/>
                <a:ea typeface="黑体" panose="02010609060101010101" pitchFamily="49" charset="-122"/>
                <a:sym typeface="+mn-ea"/>
              </a:rPr>
              <a:t>·</a:t>
            </a:r>
            <a:r>
              <a:rPr lang="zh-CN" altLang="en-US" sz="2000" dirty="0" smtClean="0">
                <a:latin typeface="黑体" panose="02010609060101010101" pitchFamily="49" charset="-122"/>
                <a:ea typeface="黑体" panose="02010609060101010101" pitchFamily="49" charset="-122"/>
                <a:sym typeface="+mn-ea"/>
              </a:rPr>
              <a:t>模拟探究能力测试</a:t>
            </a:r>
            <a:endParaRPr lang="en-US" altLang="zh-CN" sz="2000" dirty="0" smtClean="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b="0" dirty="0" smtClean="0">
                <a:latin typeface="黑体" panose="02010609060101010101" pitchFamily="49" charset="-122"/>
                <a:ea typeface="黑体" panose="02010609060101010101" pitchFamily="49" charset="-122"/>
                <a:sym typeface="+mn-ea"/>
              </a:rPr>
              <a:t>(</a:t>
            </a:r>
            <a:r>
              <a:rPr lang="en-US" altLang="zh-CN" sz="1400" b="0" dirty="0">
                <a:latin typeface="黑体" panose="02010609060101010101" pitchFamily="49" charset="-122"/>
                <a:ea typeface="黑体" panose="02010609060101010101" pitchFamily="49" charset="-122"/>
                <a:sym typeface="+mn-ea"/>
              </a:rPr>
              <a:t>时间</a:t>
            </a:r>
            <a:r>
              <a:rPr lang="en-US" altLang="zh-CN" sz="1400" b="0" dirty="0" smtClean="0">
                <a:latin typeface="黑体" panose="02010609060101010101" pitchFamily="49" charset="-122"/>
                <a:ea typeface="黑体" panose="02010609060101010101" pitchFamily="49" charset="-122"/>
                <a:sym typeface="+mn-ea"/>
              </a:rPr>
              <a:t>：60分钟   </a:t>
            </a:r>
            <a:r>
              <a:rPr lang="en-US" altLang="zh-CN" sz="1400" b="0" dirty="0">
                <a:latin typeface="黑体" panose="02010609060101010101" pitchFamily="49" charset="-122"/>
                <a:ea typeface="黑体" panose="02010609060101010101" pitchFamily="49" charset="-122"/>
                <a:sym typeface="+mn-ea"/>
              </a:rPr>
              <a:t>分值</a:t>
            </a:r>
            <a:r>
              <a:rPr lang="en-US" altLang="zh-CN" sz="1400" b="0" dirty="0" smtClean="0">
                <a:latin typeface="黑体" panose="02010609060101010101" pitchFamily="49" charset="-122"/>
                <a:ea typeface="黑体" panose="02010609060101010101" pitchFamily="49" charset="-122"/>
                <a:sym typeface="+mn-ea"/>
              </a:rPr>
              <a:t>：70</a:t>
            </a:r>
            <a:r>
              <a:rPr lang="en-US" altLang="zh-CN" sz="1400" b="0" dirty="0">
                <a:latin typeface="黑体" panose="02010609060101010101" pitchFamily="49" charset="-122"/>
                <a:ea typeface="黑体" panose="02010609060101010101" pitchFamily="49" charset="-122"/>
                <a:sym typeface="+mn-ea"/>
              </a:rPr>
              <a:t>分)</a:t>
            </a:r>
            <a:endParaRPr sz="1400" dirty="0">
              <a:latin typeface="黑体" panose="02010609060101010101" pitchFamily="49" charset="-122"/>
              <a:ea typeface="黑体" panose="02010609060101010101" pitchFamily="49" charset="-122"/>
            </a:endParaRPr>
          </a:p>
        </p:txBody>
      </p:sp>
      <p:sp>
        <p:nvSpPr>
          <p:cNvPr id="5" name="TextBox 2"/>
          <p:cNvSpPr txBox="1"/>
          <p:nvPr/>
        </p:nvSpPr>
        <p:spPr>
          <a:xfrm>
            <a:off x="571472" y="4348963"/>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①自然也抹不掉互联网的印记　②购物方式却发生了变化　③心仪的年货就能送上家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门(写出一处给1分,写出两处给3分,写出三处给5分)</a:t>
            </a:r>
            <a:endParaRPr lang="zh-CN" altLang="en-US" dirty="0"/>
          </a:p>
        </p:txBody>
      </p:sp>
      <p:sp>
        <p:nvSpPr>
          <p:cNvPr id="6" name="TextBox 2"/>
          <p:cNvSpPr txBox="1"/>
          <p:nvPr/>
        </p:nvSpPr>
        <p:spPr>
          <a:xfrm>
            <a:off x="500034" y="5087969"/>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解答本题要从语法、语境、逻辑等方面进行思考。解题时,看全段的核心话题,并确定观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点,即互联网对社会生活的影响。第①处,根据上句可以推知,谈论的是互联网对春节期间人们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生活的影响。第②处,下句为“网上赶集”兴起,上句为“置办年货习俗依旧”,可推断出空白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处的信息必须体现购物方式或置办年货的方式因受到互联网的影响而发生变化这一特点。第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③处,注意下文“越来越多的农民也能坐享电商送货上门的便捷”的暗示。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2.</a:t>
            </a:r>
            <a:r>
              <a:rPr lang="zh-CN" altLang="en-US" sz="1500" kern="0" dirty="0" smtClean="0">
                <a:solidFill>
                  <a:srgbClr val="000000"/>
                </a:solidFill>
                <a:latin typeface="Times New Roman" panose="02020603050405020304" pitchFamily="65" charset="-122"/>
                <a:ea typeface="宋体" panose="02010600030101010101" pitchFamily="2" charset="-122"/>
              </a:rPr>
              <a:t>(2017河南百校联盟4月教学质检,20)在下面一段文字横线处补写恰当的语句,使整段文字语意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完整连贯,内容贴切,逻辑严密。每处不超过15个字。(5分)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文化交流的前提,①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;如果本土文化都失落了,又用什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么去交流?当今世界,由于交通与传媒十分发达,各民族之间的交往更为便利,②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。但有一点始终不会改变:③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。有了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本土文化这一基石,每个民族的文明之花才会呈现出自己的独特姿容,人类文明这座百花园也才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会异彩纷呈。“只有民族的,才是世界的”,说的正是这个道理。</a:t>
            </a:r>
            <a:endParaRPr lang="zh-CN" altLang="en-US" dirty="0"/>
          </a:p>
        </p:txBody>
      </p:sp>
      <p:sp>
        <p:nvSpPr>
          <p:cNvPr id="3" name="TextBox 2"/>
          <p:cNvSpPr txBox="1"/>
          <p:nvPr/>
        </p:nvSpPr>
        <p:spPr>
          <a:xfrm>
            <a:off x="571472" y="3566914"/>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①是本土文化的存在(或:是本土文化不能失落)　②文化交流也更为频繁(便利)　③本</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土文化依然是民族文明的基石(或:本土文化仍然是一块坚固的基石)(写出一处给1分,写出两处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给3分,写出三处给5分)</a:t>
            </a:r>
            <a:endParaRPr lang="zh-CN" altLang="en-US" dirty="0"/>
          </a:p>
        </p:txBody>
      </p:sp>
      <p:sp>
        <p:nvSpPr>
          <p:cNvPr id="4" name="TextBox 2"/>
          <p:cNvSpPr txBox="1"/>
          <p:nvPr/>
        </p:nvSpPr>
        <p:spPr>
          <a:xfrm>
            <a:off x="571472" y="4649875"/>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①空,根据后文的提示,想要进行文化交流,必须有本土文化,所以可填写“本土文化不能</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失落”;②空,前提是交通、传媒的发达,所以在文化方面则更为畅通,故可填写“文化交流也更</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为便利”;③空,根据后文提到的“本土文化这一基石”,可填“本土文化仍然是一块坚固的基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石”。</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3.</a:t>
            </a:r>
            <a:r>
              <a:rPr lang="zh-CN" altLang="en-US" sz="1500" kern="0" dirty="0" smtClean="0">
                <a:solidFill>
                  <a:srgbClr val="000000"/>
                </a:solidFill>
                <a:latin typeface="Times New Roman" panose="02020603050405020304" pitchFamily="65" charset="-122"/>
                <a:ea typeface="宋体" panose="02010600030101010101" pitchFamily="2" charset="-122"/>
              </a:rPr>
              <a:t>(2017河北唐山期末,20)在下面一段文字横线处补写恰当的语句,使整段文字语意完整连贯,内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清晨太阳未升,植物光合作用不足,①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,且经过一夜的城市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废气积累,空气质量也相对较差,因此,建议②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。另外,太阳未</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升之时,人体阳气初升,还很娇嫩,进行剧烈运动不利于休养,因此,③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,如散步、慢跑、做早操、打太极等。</a:t>
            </a:r>
            <a:endParaRPr lang="zh-CN" altLang="en-US" dirty="0"/>
          </a:p>
        </p:txBody>
      </p:sp>
      <p:sp>
        <p:nvSpPr>
          <p:cNvPr id="3" name="TextBox 2"/>
          <p:cNvSpPr txBox="1"/>
          <p:nvPr/>
        </p:nvSpPr>
        <p:spPr>
          <a:xfrm>
            <a:off x="571472" y="320595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①氧气浓度相对较低　②在太阳升起后再进行锻炼(太阳未升之时不宜进行锻炼)　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早上锻炼应采用和缓的运动方式(写出一处给1分,写出两处给3分,写出三处给5分)</a:t>
            </a:r>
            <a:endParaRPr lang="zh-CN" altLang="en-US" dirty="0"/>
          </a:p>
        </p:txBody>
      </p:sp>
      <p:sp>
        <p:nvSpPr>
          <p:cNvPr id="4" name="TextBox 2"/>
          <p:cNvSpPr txBox="1"/>
          <p:nvPr/>
        </p:nvSpPr>
        <p:spPr>
          <a:xfrm>
            <a:off x="588404" y="3945923"/>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首先要把握语段,注意前后语境的关联。第①空根据“植物光合作用不足”这一信息,可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以推出应填写“氧气浓度相对较低”;第②空根据“且经过一夜的城市废气积累,空气质量也相</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对较差”这一信息,可以推出应填写“在太阳升起后再进行锻炼”;第③空根据“进行剧烈运动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不利于休养”“如散步、慢跑、做早操、打太极等”等信息,可以推出应填写“早上锻炼应采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用和缓的运动方式”。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59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4.</a:t>
            </a:r>
            <a:r>
              <a:rPr lang="zh-CN" altLang="en-US" sz="1500" kern="0" dirty="0" smtClean="0">
                <a:solidFill>
                  <a:srgbClr val="000000"/>
                </a:solidFill>
                <a:latin typeface="Times New Roman" panose="02020603050405020304" pitchFamily="65" charset="-122"/>
                <a:ea typeface="宋体" panose="02010600030101010101" pitchFamily="2" charset="-122"/>
              </a:rPr>
              <a:t>(2017安徽马鞍山二中、安师大附中阶段性测试,20)在下面一段文字横线处补写恰当的语句,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使整段文字语意完整连贯,内容贴切,逻辑严密。每处不超过15个字。(5分)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香草常被用来美化环境,而一项最新研究显示,①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。比如对</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唇形科的一些香草喷洒热水,就能够促使其向空气释放大量杀菌成分。②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,如在大棚里种植此种香草可减少农药使用量。日本茨城大学副教授佐藤远雄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带领的研究小组发现,如果将唇形科香草叶片在50摄氏度的水中浸泡数十秒,叶片就会释放大量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具有杀菌效果的对伞花烃和松油烯,其释放量分别达到通常情况下的6倍和8倍。研究小组认为,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,误以为叶片感染了病原菌,从而产生抵抗力,释放出抗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菌物质。</a:t>
            </a:r>
            <a:endParaRPr lang="zh-CN" altLang="en-US" dirty="0"/>
          </a:p>
        </p:txBody>
      </p:sp>
      <p:sp>
        <p:nvSpPr>
          <p:cNvPr id="3" name="TextBox 2"/>
          <p:cNvSpPr txBox="1"/>
          <p:nvPr/>
        </p:nvSpPr>
        <p:spPr>
          <a:xfrm>
            <a:off x="500034" y="4209856"/>
            <a:ext cx="8127000" cy="99636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①有些香草还具有杀菌功能　②这个方法可望用于不少领域　③这是由于植物受到热</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刺激后(写出一处给1分,写出两处给3分,写出三处给5分。意思答对即可。如有其他答案,只要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言之成理,可酌情给分)</a:t>
            </a:r>
            <a:endParaRPr lang="zh-CN" altLang="en-US" dirty="0"/>
          </a:p>
        </p:txBody>
      </p:sp>
      <p:sp>
        <p:nvSpPr>
          <p:cNvPr id="4" name="TextBox 2"/>
          <p:cNvSpPr txBox="1"/>
          <p:nvPr/>
        </p:nvSpPr>
        <p:spPr>
          <a:xfrm>
            <a:off x="516966" y="5221379"/>
            <a:ext cx="8127000" cy="13421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①是说关于香草的最新的一项研究成果。根据下文的举例,可知一些香草能释放大量杀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菌成分。②根据下文的举例,可以看出是将这个方法运用到其他领域。③是说研究小组阐释这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个方法的理论依据的,根据上文“对唇形科的一些香草喷洒热水”,可知此处应写“这是由于植</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物受到热刺激后”。</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5.</a:t>
            </a:r>
            <a:r>
              <a:rPr lang="zh-CN" altLang="en-US" sz="1500" kern="0" dirty="0" smtClean="0">
                <a:solidFill>
                  <a:srgbClr val="000000"/>
                </a:solidFill>
                <a:latin typeface="Times New Roman" panose="02020603050405020304" pitchFamily="65" charset="-122"/>
                <a:ea typeface="宋体" panose="02010600030101010101" pitchFamily="2" charset="-122"/>
              </a:rPr>
              <a:t>(2017安徽合肥二模,20)在下面一段文字横线处补写恰当的语句,使整段文字语意完整连贯,内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容贴切,逻辑严密。每处不超过12个字。(5分)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就现有技术而言,移民火星面临的最大问题不是能否确保旅途安全,而是能否确保①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。他们会由失重而导致肌肉萎缩、骨质疏松,易因更多宇宙射线的辐射而患</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上癌症,可能因长时间居于狭窄空间而产生心理疾病,等等。此外,②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,如何建立永续基地也是巨大的挑战。由于移民人数有限,大部分劳动要依赖机器人;除了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播种作物、发掘水源,最迫切的一个问题是③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,保证呼吸。</a:t>
            </a:r>
            <a:endParaRPr lang="zh-CN" altLang="en-US" dirty="0"/>
          </a:p>
        </p:txBody>
      </p:sp>
      <p:sp>
        <p:nvSpPr>
          <p:cNvPr id="3" name="TextBox 2"/>
          <p:cNvSpPr txBox="1"/>
          <p:nvPr/>
        </p:nvSpPr>
        <p:spPr>
          <a:xfrm>
            <a:off x="571472" y="349170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①移民者身心健康　②即使顺利到达火星　③如何提取氧气(写出一处给1分,写出两处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给3分,写出三处给5分)</a:t>
            </a:r>
            <a:endParaRPr lang="zh-CN" altLang="en-US" dirty="0"/>
          </a:p>
        </p:txBody>
      </p:sp>
      <p:sp>
        <p:nvSpPr>
          <p:cNvPr id="4" name="TextBox 2"/>
          <p:cNvSpPr txBox="1"/>
          <p:nvPr/>
        </p:nvSpPr>
        <p:spPr>
          <a:xfrm>
            <a:off x="571472" y="4220284"/>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本题考查语言表达简明、连贯、准确、鲜明、生动的能力。首先应浏览语段,把握主要</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内容,然后要注意上下文的衔接和前后的照应。①处结合后面关于“失重”“辐射”的危害的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论述可知,应该是讲身心健康问题的;②处结合后面内容可知,应填“即使顺利到达火星”;③处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结合“保证呼吸”可知,应该是讲如何提取氧气的。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0769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(2017湖南郴州质检,20)在下面一段文字横线处补写恰当的语句,使整段文字语意完整连贯,内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经济学中的供给是指生产者在某一特定时期内,在每一价格水平上愿意并且能够提供的一定数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量的商品或劳务。供给的范围和水平取决于社会生产力的发展水平,一切影响社会生产总量的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因素也都影响供给量;但是,①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,因为生产量中有一部分用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于生产者自己消费,作为贮备或出口,而供给量中的一部分可以是进口商品或贮备商品。提供给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市场的商品,②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,而且具有凝结着一定社会必要劳动时间的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价值。因此,供给不单纯是一种提供一定数量的特定的使用价值的行为,③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00034" y="4206087"/>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①市场供给量不等于生产量　②不仅具有满足人类需要的使用价值　③而且还是实现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一定价值量的行为(写出一处给1分,写出两处给3分,写出三处给5分)</a:t>
            </a:r>
            <a:endParaRPr lang="zh-CN" altLang="en-US" dirty="0"/>
          </a:p>
        </p:txBody>
      </p:sp>
      <p:sp>
        <p:nvSpPr>
          <p:cNvPr id="4" name="TextBox 2"/>
          <p:cNvSpPr txBox="1"/>
          <p:nvPr/>
        </p:nvSpPr>
        <p:spPr>
          <a:xfrm>
            <a:off x="500034" y="4920467"/>
            <a:ext cx="8127000" cy="17338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“因为生产量中有一部分用于生产者自己消费”是解释①的,那么①应填写“市场供给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量不等于生产量”。由“而且具有凝结着一定社会必要劳动时间的价值”和“因此,供给不单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纯是一种提供一定数量的特定的使用价值的行为”可知,②应填写“不仅具有满足人类需要的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使用价值”。③和“供给不单纯是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”构成递进关系,由“具有凝结着一定社会必要劳动时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间的价值”可确定③所填写的内容。</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7.</a:t>
            </a:r>
            <a:r>
              <a:rPr lang="zh-CN" altLang="en-US" sz="1500" kern="0" dirty="0" smtClean="0">
                <a:solidFill>
                  <a:srgbClr val="000000"/>
                </a:solidFill>
                <a:latin typeface="Times New Roman" panose="02020603050405020304" pitchFamily="65" charset="-122"/>
                <a:ea typeface="宋体" panose="02010600030101010101" pitchFamily="2" charset="-122"/>
              </a:rPr>
              <a:t>(2017福建漳州八校联考,19)在下面一段文字横线处补写恰当的语句,使整段文字语意完整连</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贯,内容贴切,逻辑严密。每处不超过15个字。(5分)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中国人的思维方式非常注重整体关联。任何事物都不是孤立的,而是相互关联在一起的。任何</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一个部分,①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,更不能用它来说明整体的问题。只有把部分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放到整体里面去,才能正确认识它。部分在整体里面的任何变化,都会直接影响到整体,同样的,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。同时,中国的思维方式也不是简单的非此即彼,而是强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调此离不开彼、彼离不开此,强调此中有彼、彼中有此,强调此会转变为彼、彼会转变为此,总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16966" y="3913676"/>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①都不能孤立到整体之外去　②整体的变化也会影响部分的变化　③彼此是一个整体</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a:t>
            </a:r>
            <a:endParaRPr lang="zh-CN" altLang="en-US" dirty="0"/>
          </a:p>
        </p:txBody>
      </p:sp>
      <p:sp>
        <p:nvSpPr>
          <p:cNvPr id="4" name="TextBox 2"/>
          <p:cNvSpPr txBox="1"/>
          <p:nvPr/>
        </p:nvSpPr>
        <p:spPr>
          <a:xfrm>
            <a:off x="516966" y="4634715"/>
            <a:ext cx="8127000" cy="6496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①处结合前后内容可知,部分不能孤立到整体之外;②处由“同样的”可知,整体的变化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同样影响部分;③处是对前面内容的总结,言之有理即可。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40000" y="1080000"/>
            <a:ext cx="8127000" cy="208057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解题关键</a:t>
            </a:r>
            <a:r>
              <a:rPr lang="zh-CN" altLang="en-US" sz="1500" kern="0" dirty="0" smtClean="0">
                <a:solidFill>
                  <a:srgbClr val="000000"/>
                </a:solidFill>
                <a:latin typeface="Times New Roman" panose="02020603050405020304" pitchFamily="65" charset="-122"/>
                <a:ea typeface="宋体" panose="02010600030101010101" pitchFamily="2" charset="-122"/>
              </a:rPr>
              <a:t>    解答此类题目,需要仔细阅读语段和句子,找准话题,要考虑语境的和谐,注意逻辑事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理,并借助多种知识,根据上下文确定答案。可从以下三方面考虑:①时间顺序。使用记叙表达</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方式的语段一般使用时间顺序。其顺序一般由表示时间的词语或暗含时间概念的词语表示。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②空间顺序。使用说明、描写表达方式的语段一般采用空间顺序。其顺序一般是先上后下、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先左后右等。③逻辑顺序。逻辑顺序主要有:由概括到具体,由整体到局部,由主要到次要,由现</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象到本质,由原因到结果,由特点到用途,等等。一般有相应的关联词作为标志。</a:t>
            </a:r>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33040"/>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8.</a:t>
            </a:r>
            <a:r>
              <a:rPr lang="zh-CN" altLang="en-US" sz="1500" kern="0" dirty="0" smtClean="0">
                <a:solidFill>
                  <a:srgbClr val="000000"/>
                </a:solidFill>
                <a:latin typeface="Times New Roman" panose="02020603050405020304" pitchFamily="65" charset="-122"/>
                <a:ea typeface="宋体" panose="02010600030101010101" pitchFamily="2" charset="-122"/>
              </a:rPr>
              <a:t>(2016河北邯郸一模,16)在下面一段文字横线处补写恰当的语句,使整段文字语意完整连贯,内</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人类为什么要有底线?为了生存。人,是社会的群居物。任何人,都不能一个人活在这世界上,所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以,只有让别人生存,①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;让别人活得好,自己才活得好。希望</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所有的人都活得好,甚至为了别人的生存放弃自己的利益,这是“境界”。至少不妨碍别人的生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存,②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,不破坏社会的环境,这是“底线”。境界不一定人人</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都有或要有,③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,因为底线是人类生存的基础,是最后一道防</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线。基础不牢,地动山摇;防线失守,全盘崩溃。</a:t>
            </a:r>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00034" y="292020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①横线的后面是分号,分号前后两句构成对偶句的形式,根据上文“只有让别人生存”和</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下文“让别人活得好,自己才活得好”可知,此处应填入“自己才能生存”之类意思的句子。②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从前后句子可以看出,这几个句子之间是递进关系,中间句应该是“不侵犯别人的利益”之类意</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思的句子。③根据前文的“境界不一定人人都有或要有”,可知此处是对这句话的转折,横线后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面强调了底线的重要性,可知此处要填写“但底线却不能缺失”之类意思的话。</a:t>
            </a:r>
            <a:endParaRPr lang="zh-CN" altLang="en-US" dirty="0"/>
          </a:p>
        </p:txBody>
      </p:sp>
      <p:sp>
        <p:nvSpPr>
          <p:cNvPr id="4" name="TextBox 3"/>
          <p:cNvSpPr txBox="1"/>
          <p:nvPr/>
        </p:nvSpPr>
        <p:spPr>
          <a:xfrm>
            <a:off x="500034" y="1134253"/>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①自己才能生存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②不侵犯别人的利益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③但底线却不能缺失</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9.</a:t>
            </a:r>
            <a:r>
              <a:rPr lang="zh-CN" altLang="en-US" sz="1500" kern="0" dirty="0" smtClean="0">
                <a:solidFill>
                  <a:srgbClr val="000000"/>
                </a:solidFill>
                <a:latin typeface="Times New Roman" panose="02020603050405020304" pitchFamily="65" charset="-122"/>
                <a:ea typeface="宋体" panose="02010600030101010101" pitchFamily="2" charset="-122"/>
              </a:rPr>
              <a:t>(2016河北石家庄二检,16)在下面一段文字横线处补写恰当的语句,使整段文字语意完整连贯,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蜜蜂的尾端有一根针,因为这根针连着身体里的毒腺,所以是毒针。①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,遇到敌人侵害时,蜜蜂会把毒针刺入敌人的身体,然后放出毒液。有时你无意中打死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一只蜜蜂,会有一群蜜蜂飞来蜇你,这是蜜蜂在报复你。②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但是却被它蜇了,那是因为误会,蜜蜂错以为你要伤害它,所以蜇了你。总之,③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,因为一旦蜇了人,它就会很快死去。</a:t>
            </a:r>
            <a:endParaRPr lang="zh-CN" altLang="en-US" dirty="0"/>
          </a:p>
        </p:txBody>
      </p:sp>
      <p:sp>
        <p:nvSpPr>
          <p:cNvPr id="3" name="TextBox 2"/>
          <p:cNvSpPr txBox="1"/>
          <p:nvPr/>
        </p:nvSpPr>
        <p:spPr>
          <a:xfrm>
            <a:off x="500034" y="3563145"/>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①毒针是蜜蜂进行自卫的武器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②有时你并没有惹它</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③蜜蜂不会轻易用毒针蜇人</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00034" y="5353826"/>
            <a:ext cx="8127000" cy="99540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①上文提到毒针,下文写蜜蜂如何利用毒针保护自己,所以此处应说毒针是蜜蜂的武器。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②由下文的“但”,可知此句和下文构成转折。③由上文“总之”一词,可知此句是对上文的概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括总结。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56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10.</a:t>
            </a:r>
            <a:r>
              <a:rPr lang="zh-CN" altLang="en-US" sz="1500" kern="0" dirty="0" smtClean="0">
                <a:solidFill>
                  <a:srgbClr val="000000"/>
                </a:solidFill>
                <a:latin typeface="Times New Roman" panose="02020603050405020304" pitchFamily="65" charset="-122"/>
                <a:ea typeface="宋体" panose="02010600030101010101" pitchFamily="2" charset="-122"/>
              </a:rPr>
              <a:t>(2016河南六市一联,16)在下面一段文字横线处补写恰当的语句,使整段文字语意完整连贯,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内容贴切,逻辑严密。每处不超过12个字。(5分)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一座城市也像一个人一样,①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。所谓城市的气质,②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。正如一个人的气质,肯定与他的先天的文化遗传和后天的文化教养关系密切。城</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市文化作用于城市的各个方面,包括③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,城市建筑和城市规划怎样,</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影响到城市人的居家感受、生活状态和生活质量等。</a:t>
            </a:r>
            <a:endParaRPr lang="zh-CN" altLang="en-US" dirty="0"/>
          </a:p>
        </p:txBody>
      </p:sp>
      <p:sp>
        <p:nvSpPr>
          <p:cNvPr id="3" name="TextBox 2"/>
          <p:cNvSpPr txBox="1"/>
          <p:nvPr/>
        </p:nvSpPr>
        <p:spPr>
          <a:xfrm>
            <a:off x="516966" y="3134517"/>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①是有气质的</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②是由它的文化成因所决定的(或“取决于它的文化”)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③城市建筑和城市规划</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00034" y="4849029"/>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①上文说“一座城市也像一个人一样”,下文谈到城市的气质,所以此处要填写“城市也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有气质”之类的句子;②根据后文的分析“人的气质与文化有关”,可知此处应填写“城市的气</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质与文化有关”之类的句子;③分析城市文化的作用,根据后文谈到的“城市建筑和城市规划”</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可知,此句应填写“城市建筑和城市规划”。</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48501"/>
            <a:ext cx="8127000" cy="27301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11.</a:t>
            </a:r>
            <a:r>
              <a:rPr lang="zh-CN" altLang="en-US" sz="1500" kern="0" dirty="0" smtClean="0">
                <a:solidFill>
                  <a:srgbClr val="000000"/>
                </a:solidFill>
                <a:latin typeface="Times New Roman" panose="02020603050405020304" pitchFamily="65" charset="-122"/>
                <a:ea typeface="宋体" panose="02010600030101010101" pitchFamily="2" charset="-122"/>
              </a:rPr>
              <a:t>(2016河南许昌、新乡、平顶山一调,16)在下面一段文字横线处补写恰当的语句,使整段文字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语意完整连贯,内容贴切,逻辑严密。每处不超过15个字。(5分)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自动驾驶汽车到底可不可行?近年来,人们对这一问题的兴趣越来越大。数据显示,交通事故是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人类死亡十大杀手中唯一的非疾病原因,而98%的交通事故由人为错误造成;此外,预计到2050</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年城市内交通拥堵时间将翻一番。由此,人们认为①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的理由</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是:②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,而且能为人们节省时间。但是,让没有感情的机器开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车,把自己的生命安全交给机器,③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。最近对德国民众的调查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显示,60%的人不愿意尝试自动驾驶。</a:t>
            </a:r>
            <a:endParaRPr lang="zh-CN" altLang="en-US" dirty="0"/>
          </a:p>
        </p:txBody>
      </p:sp>
      <p:sp>
        <p:nvSpPr>
          <p:cNvPr id="3" name="TextBox 2"/>
          <p:cNvSpPr txBox="1"/>
          <p:nvPr/>
        </p:nvSpPr>
        <p:spPr>
          <a:xfrm>
            <a:off x="571472" y="3642024"/>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①自动驾驶汽车可行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②可以大大降低交通事故发生率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③多数人不能接受(或“需考虑人们的承受能力”)</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71472" y="5357498"/>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整体阅读,把握话题中心。首先提出疑问“自动驾驶汽车到底可不可行”,接着阐述造成交通事故的原因,进而揭示观点——自动驾驶汽车可行。①处应是观点。②处阐述理由,并与后句构成递进关系,内容上应围绕前文归纳的“交通事故”来归纳。③处通过“但是”可知,人们是不愿意接受的,再由末句“60%的人不愿意尝试自动驾驶”可知,此处应为“多数人不能接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3664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12.</a:t>
            </a:r>
            <a:r>
              <a:rPr lang="zh-CN" altLang="en-US" sz="1500" kern="0" dirty="0" smtClean="0">
                <a:solidFill>
                  <a:srgbClr val="000000"/>
                </a:solidFill>
                <a:latin typeface="Times New Roman" panose="02020603050405020304" pitchFamily="65" charset="-122"/>
                <a:ea typeface="宋体" panose="02010600030101010101" pitchFamily="2" charset="-122"/>
              </a:rPr>
              <a:t>(2016河南郑州一检,16)在下面一段文字横线处补写恰当的语句,使整段文字语意完整连贯,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中日韩三国专家在韩国举办研讨会,决定共同为筷子申遗,此举引发网民热议。乍一听,把使用</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广泛的筷子,①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,的确让人有些难以理解。应该说,筷子本身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并不稀罕,更算不上遗产,②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,却很有遗产价值。古老东方文</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化在世界各地广为传播,③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,筷子就是一项很好的介质。</a:t>
            </a:r>
            <a:endParaRPr lang="zh-CN" altLang="en-US" dirty="0"/>
          </a:p>
        </p:txBody>
      </p:sp>
      <p:sp>
        <p:nvSpPr>
          <p:cNvPr id="3" name="TextBox 2"/>
          <p:cNvSpPr txBox="1"/>
          <p:nvPr/>
        </p:nvSpPr>
        <p:spPr>
          <a:xfrm>
            <a:off x="588404" y="3230581"/>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①同“世界遗产”联系起来(或“作为申遗的对象”)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②但附着在筷子上的(筷子)文化</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③需要许多物质上的承载(或“需要有好的介质”)</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71472" y="5006102"/>
            <a:ext cx="8127000" cy="13431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解答时,首先要通读文段,把握大意,理清思路,分析关系。本文段的大意是在说筷子申遗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的问题。①根据上文的“筷子申遗”和后文的“难以理解”,可知应填入“作为申遗的对象”</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之类的内容;②根据语境,筷子不是遗产,但具有遗产价值,可知应填入“附着在筷子上的文化”</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等意思的句子;③从后文的“筷子就是</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介质”,可知文化的传播需要有媒介。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5527"/>
            <a:ext cx="8127000" cy="27292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13.</a:t>
            </a:r>
            <a:r>
              <a:rPr lang="zh-CN" altLang="en-US" sz="1500" kern="0" dirty="0" smtClean="0">
                <a:solidFill>
                  <a:srgbClr val="000000"/>
                </a:solidFill>
                <a:latin typeface="Times New Roman" panose="02020603050405020304" pitchFamily="65" charset="-122"/>
                <a:ea typeface="宋体" panose="02010600030101010101" pitchFamily="2" charset="-122"/>
              </a:rPr>
              <a:t>(2016湖南四县联考,16)在下面一段文字横线处补写恰当的语句,使整段文字语意完整连贯,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家庭是人生的第一所学校,①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。成长于克勤克俭、崇俭抑奢</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的家风环境中,自会多一份厉行节俭、反对浪费的主动;在谦虚谨慎、律己以严的家教熏陶下,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也会多一些手握戒尺、心存敬畏的自觉。相反,②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,或是急功</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近利,或是没规没矩,或是爱慕虚荣,很难想象在这样环境中长大的人会严以用权、实以谋事、</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动遵法度。可以说,③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,就有什么样的精神状态和价值追求,</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也就会有什么样的事业成就。</a:t>
            </a:r>
            <a:endParaRPr lang="zh-CN" altLang="en-US" dirty="0"/>
          </a:p>
        </p:txBody>
      </p:sp>
      <p:sp>
        <p:nvSpPr>
          <p:cNvPr id="3" name="TextBox 2"/>
          <p:cNvSpPr txBox="1"/>
          <p:nvPr/>
        </p:nvSpPr>
        <p:spPr>
          <a:xfrm>
            <a:off x="500034" y="3739050"/>
            <a:ext cx="8127000" cy="138704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①而家风家教则是人生的“第一课堂”  ②如果家风不正、家教不严</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③有什么样的家风家教</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00034" y="5088931"/>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文段的中心话题是家风家教。①后两句从家风、家教方面说明好的家风家教对人的积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极作用,呼应上句,所以此处应填“而家风家教则是人生的‘第一课堂’”。②根据上文所写的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好的家风家教的影响,结合“相反”一词,可推知此处应填写与好的家风家教相反的内容,即填</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写“家风不正、家教不严”之类的内容。③呼应下文“就有什么样的</a:t>
            </a:r>
            <a:r>
              <a:rPr lang="zh-CN" altLang="en-US" sz="1500" kern="0" dirty="0" smtClean="0">
                <a:solidFill>
                  <a:srgbClr val="000000"/>
                </a:solidFill>
                <a:latin typeface="黑体" panose="02010609060101010101" pitchFamily="49" charset="-122"/>
                <a:ea typeface="宋体" panose="02010600030101010101" pitchFamily="2" charset="-122"/>
              </a:rPr>
              <a:t>……</a:t>
            </a:r>
            <a:r>
              <a:rPr lang="zh-CN" altLang="en-US" sz="1500" kern="0" dirty="0" smtClean="0">
                <a:solidFill>
                  <a:srgbClr val="000000"/>
                </a:solidFill>
                <a:latin typeface="Times New Roman" panose="02020603050405020304" pitchFamily="65" charset="-122"/>
                <a:ea typeface="宋体" panose="02010600030101010101" pitchFamily="2" charset="-122"/>
              </a:rPr>
              <a:t>”,此处应填写“有</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什么样的家风家教”。</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238340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14.</a:t>
            </a:r>
            <a:r>
              <a:rPr lang="zh-CN" altLang="en-US" sz="1500" kern="0" dirty="0" smtClean="0">
                <a:solidFill>
                  <a:srgbClr val="000000"/>
                </a:solidFill>
                <a:latin typeface="Times New Roman" panose="02020603050405020304" pitchFamily="65" charset="-122"/>
                <a:ea typeface="宋体" panose="02010600030101010101" pitchFamily="2" charset="-122"/>
              </a:rPr>
              <a:t>(2016安徽合肥一模,16)在下面一段文字横线处补写恰当的语句,使整段文字语意完整连贯,</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内容贴切,逻辑严密。每处不超过15个字。(5分)</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发散思维有多种表现形式,①</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。多向思维要求从尽可能多的</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方面来考虑同一问题,使思维不要局限于一种模式。侧向思维要求把自己的研究领域与别的领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域交叉,②</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,用来解决本领域内的问题。鲁班从草拉破了手得</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到启示,发明了锯,就是侧向思维。反向思维也称求异思维,③</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。法拉第从电产生磁得到启示,反问自己磁能不能产生电,最后制成了发电机。</a:t>
            </a:r>
            <a:endParaRPr lang="zh-CN" altLang="en-US" dirty="0"/>
          </a:p>
        </p:txBody>
      </p:sp>
      <p:sp>
        <p:nvSpPr>
          <p:cNvPr id="3" name="TextBox 2"/>
          <p:cNvSpPr txBox="1"/>
          <p:nvPr/>
        </p:nvSpPr>
        <p:spPr>
          <a:xfrm>
            <a:off x="571472" y="3356272"/>
            <a:ext cx="8127000" cy="16898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①主要有多向思维、侧向思维、反向思维</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②并从别的领域取得思想上的启发</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③就是从相反的方向来考虑问题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(写出一处给1分,写出两处给3分,写出三处给5分。意思答对即可。如有其他答案,只要言之成</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理,可酌情给分)</a:t>
            </a:r>
            <a:endParaRPr lang="zh-CN" altLang="en-US" dirty="0"/>
          </a:p>
        </p:txBody>
      </p:sp>
      <p:sp>
        <p:nvSpPr>
          <p:cNvPr id="4" name="TextBox 2"/>
          <p:cNvSpPr txBox="1"/>
          <p:nvPr/>
        </p:nvSpPr>
        <p:spPr>
          <a:xfrm>
            <a:off x="571472" y="5117596"/>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解析</a:t>
            </a:r>
            <a:r>
              <a:rPr lang="zh-CN" altLang="en-US" sz="1500" kern="0" dirty="0" smtClean="0">
                <a:solidFill>
                  <a:srgbClr val="000000"/>
                </a:solidFill>
                <a:latin typeface="Times New Roman" panose="02020603050405020304" pitchFamily="65" charset="-122"/>
                <a:ea typeface="宋体" panose="02010600030101010101" pitchFamily="2" charset="-122"/>
              </a:rPr>
              <a:t>　首先要把握语段,注意前后语境的关联。①所处的位置是总结句的位置,后面的内容是分</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说,因此可以推出应填写“主要有多向思维、侧向思维、反向思维”;②根据“侧向思维要求把</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自己的研究领域与别的领域交叉”“用来解决本领域内的问题”等信息,可以推出应填写“并</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从别的领域取得思想上的启发”;③根据“反向思维也称求异思维”等信息,可以推出应填写</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“就是从相反的方向来考虑问题”。</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7704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6.</a:t>
            </a:r>
            <a:r>
              <a:rPr lang="zh-CN" altLang="en-US" sz="1500" kern="0" dirty="0" smtClean="0">
                <a:solidFill>
                  <a:srgbClr val="000000"/>
                </a:solidFill>
                <a:latin typeface="Times New Roman" panose="02020603050405020304" pitchFamily="65" charset="-122"/>
                <a:ea typeface="宋体" panose="02010600030101010101" pitchFamily="2" charset="-122"/>
              </a:rPr>
              <a:t>(2013课标全国Ⅱ,15)依次填入下面一段文字横线处的语句,衔接最恰当的一组是</a:t>
            </a:r>
            <a:r>
              <a:rPr lang="zh-CN" altLang="en-US" sz="1175" kern="0" spc="327"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在学校的日子里,我没有什么特别的感觉,</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a:t>
            </a:r>
            <a:r>
              <a:rPr lang="zh-CN" altLang="en-US" sz="150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1500" u="sng" kern="0" dirty="0" smtClean="0">
                <a:solidFill>
                  <a:srgbClr val="000000"/>
                </a:solidFill>
                <a:latin typeface="Times New Roman" panose="02020603050405020304" pitchFamily="65" charset="-122"/>
                <a:ea typeface="宋体" panose="02010600030101010101" pitchFamily="2" charset="-122"/>
              </a:rPr>
              <a:t>　　    </a:t>
            </a:r>
            <a:r>
              <a:rPr lang="zh-CN" altLang="en-US" sz="1500" kern="0" dirty="0" smtClean="0">
                <a:solidFill>
                  <a:srgbClr val="000000"/>
                </a:solidFill>
                <a:latin typeface="Times New Roman" panose="02020603050405020304" pitchFamily="65" charset="-122"/>
                <a:ea typeface="宋体" panose="02010600030101010101" pitchFamily="2" charset="-122"/>
              </a:rPr>
              <a:t>。我默默地注视着学校红色的大门,由衷地感谢她带给我的一切。</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①很多时候你可能觉得今天跟昨天没什么不同</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②这时你可能非常留恋过去的日子</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③突然发现它写得真好</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④你回过头来,其实一切都在改变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⑤不禁哼出一句“月亮的脸偷偷地在改变”</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⑥现在要离开这个工作了七年的学校</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A.①②④⑤⑥③　　　　　　B.①⑥②⑤③④</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C.⑥②⑤①④③　　D.⑥⑤③①④②</a:t>
            </a:r>
            <a:endParaRPr lang="zh-CN" altLang="en-US" dirty="0"/>
          </a:p>
        </p:txBody>
      </p:sp>
      <p:sp>
        <p:nvSpPr>
          <p:cNvPr id="3" name="TextBox 2"/>
          <p:cNvSpPr txBox="1"/>
          <p:nvPr/>
        </p:nvSpPr>
        <p:spPr>
          <a:xfrm>
            <a:off x="445528" y="4874617"/>
            <a:ext cx="8127000" cy="16889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b="1" kern="0" dirty="0" smtClean="0">
                <a:solidFill>
                  <a:srgbClr val="000000"/>
                </a:solidFill>
                <a:latin typeface="Times New Roman" panose="02020603050405020304" pitchFamily="65" charset="-122"/>
                <a:ea typeface="宋体" panose="02010600030101010101" pitchFamily="2" charset="-122"/>
              </a:rPr>
              <a:t>答案</a:t>
            </a:r>
            <a:r>
              <a:rPr lang="zh-CN" altLang="en-US" sz="1500" kern="0" dirty="0" smtClean="0">
                <a:solidFill>
                  <a:srgbClr val="000000"/>
                </a:solidFill>
                <a:latin typeface="Times New Roman" panose="02020603050405020304" pitchFamily="65" charset="-122"/>
                <a:ea typeface="宋体" panose="02010600030101010101" pitchFamily="2" charset="-122"/>
              </a:rPr>
              <a:t>    D    “在学校的日子里”与⑥句中“现在要离开”衔接紧密。⑤句中“不禁”写出离</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开学校后的无奈,③句中的“它”应指⑤句中的引语。与④句中“其实”相对应的应是①句,</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“改变”和“没什么不同”正好相反。根据文意,②句中“这时”所指代的应是④句中的“一</a:t>
            </a:r>
            <a:br>
              <a:rPr dirty="0"/>
            </a:br>
            <a:r>
              <a:rPr lang="zh-CN" altLang="en-US" sz="1500" kern="0" dirty="0" smtClean="0">
                <a:solidFill>
                  <a:srgbClr val="000000"/>
                </a:solidFill>
                <a:latin typeface="Times New Roman" panose="02020603050405020304" pitchFamily="65" charset="-122"/>
                <a:ea typeface="宋体" panose="02010600030101010101" pitchFamily="2" charset="-122"/>
              </a:rPr>
              <a:t>切都在改变”。而①④②三句正是对③句中“写得真好”的解释。</a:t>
            </a:r>
            <a:endParaRPr lang="zh-CN" altLang="en-US" dirty="0"/>
          </a:p>
          <a:p>
            <a:pPr marL="0" indent="0" eaLnBrk="0" latinLnBrk="1" hangingPunct="0">
              <a:lnSpc>
                <a:spcPct val="150000"/>
              </a:lnSpc>
              <a:spcBef>
                <a:spcPts val="0"/>
              </a:spcBef>
              <a:buNone/>
            </a:pPr>
            <a:r>
              <a:rPr lang="zh-CN" altLang="en-US" sz="1500" kern="0" dirty="0" smtClean="0">
                <a:solidFill>
                  <a:srgbClr val="000000"/>
                </a:solidFill>
                <a:latin typeface="Times New Roman" panose="02020603050405020304" pitchFamily="65" charset="-122"/>
                <a:ea typeface="宋体" panose="02010600030101010101" pitchFamily="2" charset="-122"/>
              </a:rPr>
              <a:t>题组三　语句补空</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模板">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Template>
  <TotalTime>0</TotalTime>
  <Words>37925</Words>
  <Application>WPS 演示</Application>
  <PresentationFormat>自定义</PresentationFormat>
  <Paragraphs>884</Paragraphs>
  <Slides>87</Slides>
  <Notes>87</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87</vt:i4>
      </vt:variant>
    </vt:vector>
  </HeadingPairs>
  <TitlesOfParts>
    <vt:vector size="96" baseType="lpstr">
      <vt:lpstr>Arial</vt:lpstr>
      <vt:lpstr>宋体</vt:lpstr>
      <vt:lpstr>Wingdings</vt:lpstr>
      <vt:lpstr>黑体</vt:lpstr>
      <vt:lpstr>Times New Roman</vt:lpstr>
      <vt:lpstr>微软雅黑</vt:lpstr>
      <vt:lpstr>Arial Unicode MS</vt:lpstr>
      <vt:lpstr>Calibri</vt:lpstr>
      <vt:lpstr>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Administrator</cp:lastModifiedBy>
  <cp:revision>205</cp:revision>
  <dcterms:created xsi:type="dcterms:W3CDTF">2017-07-29T03:11:14Z</dcterms:created>
  <dcterms:modified xsi:type="dcterms:W3CDTF">2017-07-29T03:14:13Z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2052-10.1.0.6690</vt:lpwstr>
  </property>
</Properties>
</file>