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3" r:id="rId2"/>
    <p:sldId id="275" r:id="rId3"/>
    <p:sldId id="340" r:id="rId4"/>
    <p:sldId id="291" r:id="rId5"/>
    <p:sldId id="334" r:id="rId6"/>
    <p:sldId id="341" r:id="rId7"/>
    <p:sldId id="274" r:id="rId8"/>
    <p:sldId id="263" r:id="rId9"/>
    <p:sldId id="264" r:id="rId10"/>
    <p:sldId id="342" r:id="rId11"/>
    <p:sldId id="343" r:id="rId12"/>
    <p:sldId id="267" r:id="rId13"/>
    <p:sldId id="352" r:id="rId14"/>
    <p:sldId id="353" r:id="rId15"/>
    <p:sldId id="354" r:id="rId16"/>
    <p:sldId id="355" r:id="rId17"/>
    <p:sldId id="356" r:id="rId18"/>
    <p:sldId id="357" r:id="rId19"/>
    <p:sldId id="265" r:id="rId20"/>
    <p:sldId id="344" r:id="rId21"/>
    <p:sldId id="345" r:id="rId22"/>
    <p:sldId id="346" r:id="rId23"/>
    <p:sldId id="266" r:id="rId24"/>
    <p:sldId id="358" r:id="rId25"/>
    <p:sldId id="269" r:id="rId26"/>
    <p:sldId id="339" r:id="rId27"/>
    <p:sldId id="359" r:id="rId28"/>
    <p:sldId id="270" r:id="rId29"/>
    <p:sldId id="360" r:id="rId30"/>
    <p:sldId id="361" r:id="rId31"/>
    <p:sldId id="362" r:id="rId32"/>
    <p:sldId id="271" r:id="rId33"/>
    <p:sldId id="363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2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9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8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8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8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9.xml"/><Relationship Id="rId4" Type="http://schemas.openxmlformats.org/officeDocument/2006/relationships/slide" Target="../slides/slide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4</a:t>
            </a:r>
            <a:r>
              <a:rPr lang="zh-CN" altLang="zh-CN" sz="1600" dirty="0" smtClean="0"/>
              <a:t>　蜀道难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2.xml"/><Relationship Id="rId5" Type="http://schemas.openxmlformats.org/officeDocument/2006/relationships/slide" Target="slide9.x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9.x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第二单元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76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《蜀道难》这首诗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大约是唐玄宗天宝初年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李白在长安时为送别友人入蜀而作。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蜀道难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是古乐府旧题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内容多以山川之险言蜀道之难。在李白之前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也多有人咏蜀地山川之险、通行之难。关于这首诗写作的背景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顾炎武《日知录》中说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李白《蜀道难》之作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当在开元、天宝间。时人共言锦城之乐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而不知畏途之险、异地之虞。即事成篇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别无寓意。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又据孟棨《本事诗》载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贺知章于天宝初年李白入京时即见此作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惊叹之余称李白为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谪仙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。从诗的内容来看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很可能是诗人在长安时为送别友人而作。诗中的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有人说是李白的一位好友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有人说实无其人而是泛指所有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之人。在诗中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诗人展开丰富的想象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着力描绘了秦蜀道路上奇丽惊险的山川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告诫人们不要只看到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锦城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早还家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因为这里道路奇险无比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且随时可能发生战乱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从后来的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足见作者政治预见的正确。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0160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北起陕西汉中宁强县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南到四川成都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入川经广元、剑阁、绵阳、德阳等地。沿途地势险要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山峦叠翠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风光峻丽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关隘众多。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古体诗是与近体诗相对而言的一种诗体。近体诗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除楚辞外的各种诗歌体裁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都称古体诗。古体诗格律自由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不拘对仗、平仄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押韵较宽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篇幅长短不限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诗句有四言、五言、六言、七言和杂言。《蜀道难》是一首典型的古体诗。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002563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3070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240497"/>
              </p:ext>
            </p:extLst>
          </p:nvPr>
        </p:nvGraphicFramePr>
        <p:xfrm>
          <a:off x="508000" y="1430513"/>
          <a:ext cx="8128000" cy="5864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3" imgW="3893887" imgH="2810421" progId="Word.Document.12">
                  <p:embed/>
                </p:oleObj>
              </mc:Choice>
              <mc:Fallback>
                <p:oleObj name="文档" r:id="rId3" imgW="3893887" imgH="28104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30513"/>
                        <a:ext cx="8128000" cy="5864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所守或匪亲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6873" y="3579524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93492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618037"/>
              </p:ext>
            </p:extLst>
          </p:nvPr>
        </p:nvGraphicFramePr>
        <p:xfrm>
          <a:off x="508000" y="1366648"/>
          <a:ext cx="8128000" cy="4593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5" imgW="3837032" imgH="2168923" progId="Word.Document.12">
                  <p:embed/>
                </p:oleObj>
              </mc:Choice>
              <mc:Fallback>
                <p:oleObj name="文档" r:id="rId5" imgW="3837032" imgH="21689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366648"/>
                        <a:ext cx="8128000" cy="45936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100995" y="1816884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9611" y="2328654"/>
            <a:ext cx="121855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9003" y="2863953"/>
            <a:ext cx="136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30103" y="3401638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20072" y="3911022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01003" y="4415909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22306" y="5002159"/>
            <a:ext cx="84493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20072" y="5514011"/>
            <a:ext cx="121855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4217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61709"/>
              </p:ext>
            </p:extLst>
          </p:nvPr>
        </p:nvGraphicFramePr>
        <p:xfrm>
          <a:off x="508000" y="1051423"/>
          <a:ext cx="8128000" cy="5800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文档" r:id="rId3" imgW="3837032" imgH="2738423" progId="Word.Document.12">
                  <p:embed/>
                </p:oleObj>
              </mc:Choice>
              <mc:Fallback>
                <p:oleObj name="文档" r:id="rId3" imgW="3837032" imgH="27384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051423"/>
                        <a:ext cx="8128000" cy="5800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209055" y="1118685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75156" y="1606766"/>
            <a:ext cx="11690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3196" y="2157843"/>
            <a:ext cx="11690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64139" y="2730634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89488" y="3238055"/>
            <a:ext cx="238676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05872" y="3786179"/>
            <a:ext cx="154739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49155" y="4288251"/>
            <a:ext cx="259404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13120" y="4832182"/>
            <a:ext cx="26631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41854" y="5309343"/>
            <a:ext cx="370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11830" y="5893875"/>
            <a:ext cx="143643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10920" y="6399094"/>
            <a:ext cx="19852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864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119166"/>
              </p:ext>
            </p:extLst>
          </p:nvPr>
        </p:nvGraphicFramePr>
        <p:xfrm>
          <a:off x="508000" y="1541655"/>
          <a:ext cx="8128000" cy="4028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5" imgW="3837032" imgH="1902173" progId="Word.Document.12">
                  <p:embed/>
                </p:oleObj>
              </mc:Choice>
              <mc:Fallback>
                <p:oleObj name="文档" r:id="rId5" imgW="3837032" imgH="19021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541655"/>
                        <a:ext cx="8128000" cy="4028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142857" y="1916832"/>
            <a:ext cx="20162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31840" y="2374684"/>
            <a:ext cx="34563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142857" y="2824603"/>
            <a:ext cx="34563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96887" y="3284365"/>
            <a:ext cx="34563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153874" y="3749582"/>
            <a:ext cx="25702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154011" y="4193104"/>
            <a:ext cx="32071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491880" y="4658660"/>
            <a:ext cx="3222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142857" y="5123877"/>
            <a:ext cx="20162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7597946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188863"/>
              </p:ext>
            </p:extLst>
          </p:nvPr>
        </p:nvGraphicFramePr>
        <p:xfrm>
          <a:off x="508000" y="1412776"/>
          <a:ext cx="8128000" cy="3346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文档" r:id="rId5" imgW="3910080" imgH="1610223" progId="Word.Document.12">
                  <p:embed/>
                </p:oleObj>
              </mc:Choice>
              <mc:Fallback>
                <p:oleObj name="文档" r:id="rId5" imgW="3910080" imgH="16102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33462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30411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但见悲鸟号古木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雄飞雌从绕林间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蜀道之难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难于上青天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嗟尔远道之人胡为乎来哉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43057" y="476559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5020" y="5163211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056927" y="556870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784035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111171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问君西游何时还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畏途巉岩不可攀。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但见悲鸟号古木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雄飞雌从绕林间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又闻子规啼夜月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愁空山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蜀道之难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难于上青天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使人听此凋朱颜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李白《蜀道难》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青泥何盘盘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百步九折萦岩峦。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扪参历井仰胁息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以手抚膺坐长叹。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李白《蜀道难》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李白《蜀道难》中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黄鹤之飞尚不得过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猿猱欲度愁攀援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两句写山势高险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即便是善飞的黄鹤、轻捷的猿猴都很难越过。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蚕丛及鱼凫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开国何茫然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尔来四万八千岁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不与秦塞通人烟。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李白《蜀道难》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剑阁峥嵘而崔嵬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一夫当关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万夫莫开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李白《蜀道难》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山东高考、江苏高考、上海高考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西当太白有鸟道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可以横绝峨眉巅。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地崩山摧壮士死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然后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天梯石栈相钩连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李白《蜀道难》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96136" y="1536253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99592" y="1918327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97838" y="1914260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709195" y="191426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2084" y="191426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8843" y="229676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217010" y="2678287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882510" y="2678287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566840" y="3444055"/>
            <a:ext cx="424551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685110" y="458262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180076" y="4582623"/>
            <a:ext cx="190409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427984" y="535185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436096" y="6112957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08000" y="6495514"/>
            <a:ext cx="26238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85763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蚕丛及鱼凫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开国何茫然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尔来四万八千岁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不与秦塞通人烟。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诗人首先用浪漫主义的笔触把时间推向一个神秘而遥远的年代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勾勒出一个悠远而又封闭的古代蜀国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叙述了蜀国长期闭塞的状况。引传说中蚕丛、鱼凫的开国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寓高山阻隔之意。一个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表达了诗人的感慨之情。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四万八千岁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为夸张性叙述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极言时间悠久。据汉代扬雄《蜀王本纪》说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蜀王之先名蚕丛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后代名曰柏濩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后者名鱼凫。此三代各数百岁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皆神化不死。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诗歌以此开篇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充满浓郁的神话传说色彩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奠定了浪漫主义基调。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风向标h.eps" descr="id:2147494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87824" y="908720"/>
            <a:ext cx="2592288" cy="538701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47470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本单元学习唐代诗歌。诗歌发展到唐代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进入了一个巅峰时期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诗体完备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名家辈出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堪称前无古人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后无来者。唐代诗歌按照时间先后大体可以分为四个阶段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初唐、盛唐、中唐和晚唐。每个阶段都产生了足以标榜后世的伟大诗人与诗篇。本单元所选的李白、杜甫、白居易、李商隐以其各自卓越的诗歌创作成就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成为唐代诗坛上最为耀眼的明星。李白是盛唐诗人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他才思敏捷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诗风豪迈飘逸、浪漫奇绝。《蜀道难》是李白这种诗风最典型的代表作。这首诗想象奇特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笔墨纵横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有如大匠运斤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凛然成风。杜甫生活在由盛唐转向中唐的时期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经历了李唐王朝从强盛走向衰微的过程。杜诗博大精深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沉郁顿挫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意味隽永。《杜甫诗三首》是杜甫晚年流寓夔州时的作品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感情深沉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韵律华美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有如百年佳酿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至甘至醇。白居易是中唐诗人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生活于社会动乱之中。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上有六龙回日之高标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下有冲波逆折之回川。黄鹤之飞尚不得过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猿猱欲度愁攀援。青泥何盘盘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百步九折萦岩峦。扪参历井仰胁息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以手抚膺坐长叹。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这八句极写山势高危。前两句从上下着笔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上面有太阳神乘坐的车子到此也不得不折回的高峰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下面有波浪汹涌的回流之水。三、四两句以黄鹤、猿猱反衬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善于高飞的黄鹤尚且不得通过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敏捷轻巧的猿猴要想越过去也愁无法攀援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烘托了蜀道沿途的艰难。接着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诗人又以青泥岭上盘旋迂回、百步九弯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似枯藤缠绕危岩的道路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和行人在高处仿佛伸手可摸星辰的描述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使人紧张得屏住呼吸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只有抚膺长叹。这八句通过峰岭的高峻、山路的崎岖、行人的艰辛等描写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生动地刻画了蜀道艰险之状。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97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连峰去天不盈尺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枯松倒挂倚绝壁。飞湍瀑流争喧豗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砯崖转石万壑雷。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诗人先托出山势的高险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然后由静而动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写出水石激荡、山谷轰鸣的惊险场景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好像一组电影镜头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开始是山峦起伏、连峰接天的远景画面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接着平缓地推到枯松倒挂绝壁的特写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而后是一组快镜头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飞湍、瀑流、悬崖、转石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配合着万壑雷鸣的音响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飞快地从眼前闪过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惊险万状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目不暇接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从而形成一种势若排山倒海的强烈的艺术效果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对蜀道之难的描写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简直达到了登峰造极的地步。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99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剑阁峥嵘而崔嵬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侧身西望长咨嗟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诗人在对剑阁险要形势的描写中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巧妙地化用了前人的诗句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即晋人张载的《剑阁铭》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一夫荷戟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万夫趑趄。形胜之地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匪亲勿居。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李白在此基础上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以豺、狼、猛虎、长蛇这些自然界中可怕的事物作喻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大肆渲染剑阁形势的险要和环境的险恶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并由剑阁之险要引出了对政治形势的分析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意在劝诫唐王朝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要警惕战乱发生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从而体现了诗人对国事的忧虑与关切。唐天宝初年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大唐王朝太平景象的背后已潜伏着危机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后来果真发生了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这证明诗人的忧虑还是有着一定现实意义的。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45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蜀道难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本来是一个难以表述的主观感受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李白为什么能描绘得如此动人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对于蜀道的艰险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李白之所以描绘得如此动人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在于他融贯其间的浪漫主义激情。诗人寄情山水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放浪形骸。他对自然景物不是冷漠地观看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而是热情地欣赏赞叹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并借以抒发自己的思想感情。那飞湍惊瀑、奇峰险壑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呈现出飞动的灵魂和瑰玮的姿态。诗人善于把想象、夸张和神话传说融为一体来写景抒情。言山之高峻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上有六龙回日之高标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状道之险阻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地崩山摧壮士死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然后天梯石栈相钩连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诗人驰走风云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鞭挞海岳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从蚕丛开国说到五丁开山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由六龙回日写到子规夜啼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天马行空般地驰骋想象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创造出博大浩渺的艺术境界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充满了浪漫主义色彩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故而形象感人。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965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蜀道之难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难于上青天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的感叹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在诗中出现了三次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其作用各是什么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难于上青天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开门见山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单刀直入地点出了主题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危途难行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并定下全诗的基调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是写蜀道行走之险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第三次出现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是写国情之险恶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同时在结构上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也标志着由极写山之高、路之难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转向写政治形势之险恶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既是前节的收结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又是后节的启导。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难于上青天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的反复出现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鲜明地体现出作品结构的严谨和感情的起伏跌宕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又像乐曲的主旋律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具有回环荡漾的音乐美。由于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难于上青天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的感叹始终贯注全诗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这就构成了全诗的情感主线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并将全诗凝聚成一个完满的艺术整体。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16M02.eps" descr="id:214749552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79773" y="1246726"/>
            <a:ext cx="7880659" cy="492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太白落笔生云烟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《蜀道难》是李白的名篇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诗歌充分展现了诗人无与伦比的浪漫气质。诗中无论是写山之高、水之急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还是写河川之壮观、林木之荒寂、绝壁之险峻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皆能摄人心魄。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诗歌从蚕丛开国、五丁开山的古老传说到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朝避猛虎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夕避长蛇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的可怕现实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从六龙回日之九重云霄到冲波逆折之百丈深渊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百步九折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连峰去天不盈尺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枯松倒挂倚绝壁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各种图景的展现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悲鸟号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子规啼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砯崖转石万壑雷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诸般音响的激荡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扪参历井仰胁息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以手抚膺坐长叹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的切身经历、实地感受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这些都来源于想象和联想。凭借神奇的想象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诗人具体描绘出了蜀道峥嵘崔嵬的面貌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生动渲染出了它阴森幽邃的氛围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使人如身临其境。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诗人还将神话、传说与他的奇特想象和夸张结合在一起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使三者相辅相成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交融为一体。这是李白诗歌浪漫主义风格的一个显著特征。在这首诗里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诗人采用了蚕丛开国、五丁开山、子规啼恨的古老传说及六龙回日的瑰丽神话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把它们编织在他对蜀道艰难的奇特想象和夸张描绘之中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为笔下的山岭石栈涂抹上一层古朴悲凉而又神奇迷离的色彩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使整首作品散发出浓郁的浪漫气息。欧阳修曾说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蜀道之难难于上青天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李白落笔生云烟。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《太白戏圣俞》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这形象地说出了人们读《蜀道难》之后的艺术感受。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05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49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骨头里开出浪漫的花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车延高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谈到李白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天才英丽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小住人间一谪仙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谈到李白的诗歌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口吐天上文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才笔九州横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飞鸿壮志凌新宇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倚马高才驾盛唐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不去争辩这些赞誉是否过头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我们只是潜下心来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用一双理性的眼睛去读李白和他不朽的诗歌。很快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目光就亮起来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那个性格张扬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具有强烈自我表现欲的身影后面有一行清新俊逸的脚印。他从庄子、屈骚、汉赋的故居里巷中走出来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行囊中满是浪漫主义的吉光片羽。他豪迈不群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敢于让自己的创作脱离别人铺设的轨道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奇伟超拔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视野殊迥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大胆冲撞自己的命运和那些守恒于既定的偶像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一步一步走出了南北朝的低吟浅唱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走出了豢养过徘徊和困顿的一道道低谷。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549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他时而高歌《大鹏赋》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时而长叹《行路难》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在理想的极顶和现实的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上翻山越岭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路曼曼其修远兮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吾将上下而求索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的执拗和坚定。他先把自己走成了大唐诗歌的一道脊梁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然后直步浪漫主义的峰巅。适逢开元盛世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虽然没有举行盛大的剪彩仪式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但李白已经以其发自骨头深处的浪漫主义精神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把诗歌领入了一个光彩夺目的黄金时代。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李白不愧为李白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他在很多诗人还潜心琢磨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白云还自散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明月落谁家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这样一个不会有答案的课题时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就勇敢地卓立而行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以一种崭新的豪迈姿态走出来。他不踩旧有套式的脚后跟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不在一棵已经枯萎的树上重复开花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他别开生面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以狂放浪漫、卓尔不群的姿态置身于大唐诗歌恢宏挺拔的制高点上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三杯拂剑舞秋月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一振高名满帝都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。他创立了想象瑰奇、闳中肆外、构思独特、清新明快、豪放超迈的浪漫主义诗风。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2500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《琵琶行》是白居易诗歌的代表篇章之一。这首诗情真意切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感人至深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在当时就颇为流行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胡儿能唱琵琶篇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。李商隐是晚唐诗人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生活在唐朝濒于土崩瓦解的乱世。李商隐以其委婉深情的吟唱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孤诣独往的情怀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为晚唐诗坛增添了华美的乐章。他的诗歌较早地放弃了济世情怀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多抒发个人情感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《锦瑟》《马嵬》可谓代表了李商隐不同风格的篇章。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09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当前朝月又照窗棂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我们俯身灯下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咀读李白的诗篇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自觉或不自觉地有一种自身契入的愉悦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不为古今隔绝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不为时空生疏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好像诗人就在身边呼吸喘气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一唱一吟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入木三分。让人感觉文字和情感是一脉相通的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读上去雄浑瑰丽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奔放敞亮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没有诡异之辞、谲怪之谈、狷狭之志、迷幻之气和荒淫之意。一改庄、屈的艰涩困顿和虚无华丽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彻底走出了奇诡怪诞、随理赋形、任意虚构的泥淖。使读者和诗歌形成一体化审美走向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直接融入诗歌的字里行间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切身体味诗人的浪漫主义情怀。结果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很多不是诗人的人也成了诗人。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43770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本文是车延高长篇文化散文《醉眼看李白》的节选片段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这段文字以优美的文笔探讨了李白成为伟大的浪漫主义诗人的原因。作者具有驾驭语言的卓越才能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以大写意的笔法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从李白浪漫主义诗风入手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用整散结合的句式和广博的引证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给读者带来了文化散文所应有的文质兼美的艺术享受。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59669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李白的诗歌正如他的品格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表现着他的豪情壮志和开阔胸襟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反映了他高远的追求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充满着激情和渴望。哪怕路途像蜀道那样艰险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李白还是胸怀坦荡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一边高歌着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蜀道难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行路难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一边充满信心地高呼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多歧路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今安在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长风破浪会有时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直挂云帆济沧海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。下面是有关李白和蜀道的材料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请积累并尝试用到自己的作文中。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969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李白知道仕途的艰难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也知道自然的山川可以阻挡前进的脚步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但无论是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行路难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都没有阻挡住李白前进的脚步。他走着笑看红尘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走着辞别故友。一壶浊酒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歌遍山河八万里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一叶轻舟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唯见长江天际流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。人生苦痛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他用酒浇愁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仕途不顺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他梦游天姥。官场上没有亨通畅达、平步青云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诗坛上却可以独步苍穹、天马行空。这是怎样的智慧和怎样的抱负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可以给我们多方面的启示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执着、顽强、坚韧、追求可以成就别样的人生。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风景的诱惑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是人追求的动力。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具有很强的诱惑力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它虽是与世隔绝的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却有原始意味的神秘力量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充满着强烈的诱惑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吸引着盛唐的士大夫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在这条充满荆棘、崎岖、坎坷、艰险的路上不断地攀缘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纵使血迹斑斑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依然坚决前行。这启示我们去努力攀越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一样的人生高峰。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5283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36660"/>
            <a:ext cx="145424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目标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导航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017732"/>
              </p:ext>
            </p:extLst>
          </p:nvPr>
        </p:nvGraphicFramePr>
        <p:xfrm>
          <a:off x="508000" y="1436172"/>
          <a:ext cx="8128000" cy="53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3" imgW="3946425" imgH="2588308" progId="Word.Document.12">
                  <p:embed/>
                </p:oleObj>
              </mc:Choice>
              <mc:Fallback>
                <p:oleObj name="文档" r:id="rId3" imgW="3946425" imgH="2588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36172"/>
                        <a:ext cx="8128000" cy="532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928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5616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了解作者。诗歌是精微的文学艺术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浓缩着诗人的情感、态度和审美体验。因此对诗歌的学习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首先要了解作者的特点和诗篇的相关背景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读诗见人。只有这样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我们才能深入到作品中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体会出诗歌蕴含的情感和诗人的审美体验。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反复诵读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品味语言。诗歌是语言的艺术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一个词、一句诗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绝妙异常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令人心动。阅读诗歌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要反复咀嚼品味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领略含义深刻、隽永的字词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推敲作者炼意炼字的技巧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进而通过联想、想象、比较等多种方法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领悟其中的妙处。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领会意境。诗歌中的形象倾注着诗人的感情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往往具有象征意义、讽喻意义、隐含意义等。意境是指作品描写某种事物所达到的艺术境界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是作家的思想感情和作品的客观景物和谐统一的结果。我们鉴赏诗歌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正是要深入作品的意境之中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去感受作品中鲜明的形象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体会诗歌的意境美。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46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辨明技巧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区分风格。诗歌的形象性与抒情性要借助各种表达技巧来实现。表达技巧既包括比喻、比拟、借代、对偶、夸张等修辞手法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又有借物比兴、摹绘形容、烘托渲染、动静结合、情景交融、虚实相生、直抒胸臆、托物言志、借景抒情等表现手法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要注意区分辨明。还要留心作者的不同风格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如李白的豪放飘逸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杜甫的沉郁顿挫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白居易的通俗鲜明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李商隐的朦胧悲婉。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02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4</a:t>
            </a:r>
            <a:r>
              <a:rPr lang="zh-CN" altLang="zh-CN" dirty="0"/>
              <a:t>　蜀道难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在中国古代诗人中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若论浪漫的才情、飘逸的诗风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几乎没有谁能与李白并肩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在中国古代诗歌中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若论雄奇的想象、大胆的夸张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也几乎没有哪首诗能与《蜀道难》媲美。这首诗以奇异的想象、瑰丽的色彩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熔神话故事、逸闻传说于一炉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充分显现了李诗雄奇飘逸的特点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为李白赢得了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谪仙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的称号。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Y04.eps" descr="id:214749546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771800" y="1351579"/>
            <a:ext cx="3312368" cy="481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266</TotalTime>
  <Words>3916</Words>
  <Application>Microsoft Office PowerPoint</Application>
  <PresentationFormat>全屏显示(4:3)</PresentationFormat>
  <Paragraphs>123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第二单元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　蜀道难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2015-04-23T00:36:31Z</dcterms:created>
  <dcterms:modified xsi:type="dcterms:W3CDTF">2017-05-15T02:08:53Z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