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580" r:id="rId2"/>
    <p:sldId id="523" r:id="rId3"/>
    <p:sldId id="1010" r:id="rId4"/>
    <p:sldId id="1016" r:id="rId5"/>
    <p:sldId id="1017" r:id="rId6"/>
    <p:sldId id="632" r:id="rId7"/>
    <p:sldId id="634" r:id="rId8"/>
    <p:sldId id="1053" r:id="rId9"/>
    <p:sldId id="1054" r:id="rId10"/>
    <p:sldId id="748" r:id="rId11"/>
    <p:sldId id="586" r:id="rId12"/>
    <p:sldId id="1055" r:id="rId13"/>
    <p:sldId id="925" r:id="rId14"/>
    <p:sldId id="996" r:id="rId15"/>
    <p:sldId id="639" r:id="rId16"/>
    <p:sldId id="997" r:id="rId17"/>
    <p:sldId id="926" r:id="rId18"/>
    <p:sldId id="922" r:id="rId19"/>
    <p:sldId id="941" r:id="rId20"/>
    <p:sldId id="992" r:id="rId21"/>
    <p:sldId id="999" r:id="rId22"/>
    <p:sldId id="1000" r:id="rId23"/>
    <p:sldId id="928" r:id="rId24"/>
    <p:sldId id="1011" r:id="rId25"/>
    <p:sldId id="973" r:id="rId26"/>
    <p:sldId id="998" r:id="rId27"/>
    <p:sldId id="1012" r:id="rId28"/>
    <p:sldId id="1013" r:id="rId29"/>
    <p:sldId id="994" r:id="rId30"/>
    <p:sldId id="916" r:id="rId31"/>
    <p:sldId id="1014" r:id="rId32"/>
    <p:sldId id="1015" r:id="rId33"/>
    <p:sldId id="1056" r:id="rId34"/>
    <p:sldId id="1057" r:id="rId35"/>
    <p:sldId id="984" r:id="rId36"/>
    <p:sldId id="990" r:id="rId37"/>
    <p:sldId id="936" r:id="rId38"/>
    <p:sldId id="937" r:id="rId39"/>
    <p:sldId id="938" r:id="rId40"/>
    <p:sldId id="939" r:id="rId41"/>
    <p:sldId id="940" r:id="rId42"/>
    <p:sldId id="971" r:id="rId43"/>
  </p:sldIdLst>
  <p:sldSz cx="9144000" cy="5143500" type="screen16x9"/>
  <p:notesSz cx="6858000" cy="9144000"/>
  <p:embeddedFontLst>
    <p:embeddedFont>
      <p:font typeface="微软雅黑" pitchFamily="34" charset="-122"/>
      <p:regular r:id="rId46"/>
      <p:bold r:id="rId47"/>
    </p:embeddedFont>
    <p:embeddedFont>
      <p:font typeface="楷体" pitchFamily="49" charset="-122"/>
      <p:regular r:id="rId48"/>
    </p:embeddedFont>
    <p:embeddedFont>
      <p:font typeface="黑体" pitchFamily="49" charset="-122"/>
      <p:regular r:id="rId49"/>
    </p:embeddedFont>
    <p:embeddedFont>
      <p:font typeface="幼圆" charset="-122"/>
      <p:regular r:id="rId50"/>
    </p:embeddedFont>
    <p:embeddedFont>
      <p:font typeface="汉语拼音" charset="0"/>
      <p:regular r:id="rId51"/>
    </p:embeddedFont>
    <p:embeddedFont>
      <p:font typeface="Tahoma" pitchFamily="34" charset="0"/>
      <p:regular r:id="rId52"/>
      <p:bold r:id="rId53"/>
    </p:embeddedFont>
    <p:embeddedFont>
      <p:font typeface="Calibri" pitchFamily="34" charset="0"/>
      <p:regular r:id="rId54"/>
      <p:bold r:id="rId55"/>
      <p:italic r:id="rId56"/>
      <p:boldItalic r:id="rId57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0000"/>
    <a:srgbClr val="FF0000"/>
    <a:srgbClr val="AAF208"/>
    <a:srgbClr val="FF00FF"/>
    <a:srgbClr val="333300"/>
    <a:srgbClr val="D60093"/>
    <a:srgbClr val="FFFFFF"/>
    <a:srgbClr val="F8324E"/>
    <a:srgbClr val="00B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57" autoAdjust="0"/>
    <p:restoredTop sz="94660"/>
  </p:normalViewPr>
  <p:slideViewPr>
    <p:cSldViewPr>
      <p:cViewPr>
        <p:scale>
          <a:sx n="100" d="100"/>
          <a:sy n="100" d="100"/>
        </p:scale>
        <p:origin x="-624" y="-72"/>
      </p:cViewPr>
      <p:guideLst>
        <p:guide orient="horz" pos="3162"/>
        <p:guide pos="57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48" d="100"/>
          <a:sy n="48" d="100"/>
        </p:scale>
        <p:origin x="-2562" y="-108"/>
      </p:cViewPr>
      <p:guideLst>
        <p:guide orient="horz" pos="3076"/>
        <p:guide pos="226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2.fntdata"/><Relationship Id="rId50" Type="http://schemas.openxmlformats.org/officeDocument/2006/relationships/font" Target="fonts/font5.fntdata"/><Relationship Id="rId55" Type="http://schemas.openxmlformats.org/officeDocument/2006/relationships/font" Target="fonts/font10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3" Type="http://schemas.openxmlformats.org/officeDocument/2006/relationships/font" Target="fonts/font8.fntdata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4.fntdata"/><Relationship Id="rId57" Type="http://schemas.openxmlformats.org/officeDocument/2006/relationships/font" Target="fonts/font12.fntdata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52" Type="http://schemas.openxmlformats.org/officeDocument/2006/relationships/font" Target="fonts/font7.fntdata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3.fntdata"/><Relationship Id="rId56" Type="http://schemas.openxmlformats.org/officeDocument/2006/relationships/font" Target="fonts/font11.fntdata"/><Relationship Id="rId8" Type="http://schemas.openxmlformats.org/officeDocument/2006/relationships/slide" Target="slides/slide7.xml"/><Relationship Id="rId51" Type="http://schemas.openxmlformats.org/officeDocument/2006/relationships/font" Target="fonts/font6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1.fntdata"/><Relationship Id="rId5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35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36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9" name="Picture 3"/>
          <p:cNvPicPr>
            <a:picLocks noChangeAspect="1" noChangeArrowheads="1"/>
          </p:cNvPicPr>
          <p:nvPr userDrawn="1"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51520" y="3500338"/>
            <a:ext cx="8656637" cy="166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" name="组合 2"/>
          <p:cNvGrpSpPr/>
          <p:nvPr userDrawn="1"/>
        </p:nvGrpSpPr>
        <p:grpSpPr>
          <a:xfrm>
            <a:off x="1" y="92978"/>
            <a:ext cx="2771800" cy="275590"/>
            <a:chOff x="1" y="92978"/>
            <a:chExt cx="2771800" cy="275590"/>
          </a:xfrm>
        </p:grpSpPr>
        <p:sp>
          <p:nvSpPr>
            <p:cNvPr id="4" name="矩形 3"/>
            <p:cNvSpPr/>
            <p:nvPr userDrawn="1"/>
          </p:nvSpPr>
          <p:spPr>
            <a:xfrm flipH="1">
              <a:off x="1" y="123478"/>
              <a:ext cx="2771800" cy="216000"/>
            </a:xfrm>
            <a:prstGeom prst="rect">
              <a:avLst/>
            </a:prstGeom>
            <a:gradFill flip="none" rotWithShape="1">
              <a:gsLst>
                <a:gs pos="40000">
                  <a:schemeClr val="accent5">
                    <a:lumMod val="60000"/>
                    <a:lumOff val="40000"/>
                  </a:schemeClr>
                </a:gs>
                <a:gs pos="97000">
                  <a:schemeClr val="bg1">
                    <a:alpha val="0"/>
                  </a:schemeClr>
                </a:gs>
                <a:gs pos="70000">
                  <a:schemeClr val="accent5">
                    <a:lumMod val="40000"/>
                    <a:lumOff val="60000"/>
                    <a:alpha val="76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文本框 10"/>
            <p:cNvSpPr txBox="1"/>
            <p:nvPr userDrawn="1"/>
          </p:nvSpPr>
          <p:spPr>
            <a:xfrm>
              <a:off x="193237" y="92978"/>
              <a:ext cx="1716405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200" dirty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16</a:t>
              </a:r>
              <a:r>
                <a:rPr kumimoji="1" lang="zh-CN" altLang="en-US" sz="1200" dirty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   宋庆龄故居的樟树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&#21548;&#20889;-16%20&#23435;&#24198;&#40836;&#25925;&#23621;&#30340;&#27167;&#26641;.mp4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5" Type="http://schemas.openxmlformats.org/officeDocument/2006/relationships/slide" Target="slide19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19971;&#24425;-&#35838;&#25991;&#26391;&#35835;-16&#23435;&#24198;&#40836;&#25925;&#23621;&#30340;&#27167;&#26641;.mp4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&#29983;&#23383;&#35270;&#39057;-2&#26690;&#26519;&#23665;&#27700;.mp4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8" name="AutoShape 6" descr="象山水月&#10;"/>
          <p:cNvSpPr>
            <a:spLocks noChangeAspect="1" noChangeArrowheads="1"/>
          </p:cNvSpPr>
          <p:nvPr/>
        </p:nvSpPr>
        <p:spPr bwMode="auto">
          <a:xfrm>
            <a:off x="116696" y="-108347"/>
            <a:ext cx="22863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pic>
        <p:nvPicPr>
          <p:cNvPr id="73736" name="Picture 8" descr="http://www.rmzxb.com.cn/upload/resources/image/2016/04/07/232089.jp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73738" name="AutoShape 10" descr="http://img4.imgtn.bdimg.com/it/u=3227482190,3902127744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3740" name="AutoShape 12" descr="http://img3.imgtn.bdimg.com/it/u=4252526097,2012127898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3" name="图片 12" descr="d12c02b1109aa302d5e0c2a53d3965f5.jpg"/>
          <p:cNvPicPr>
            <a:picLocks noChangeAspect="1"/>
          </p:cNvPicPr>
          <p:nvPr/>
        </p:nvPicPr>
        <p:blipFill>
          <a:blip r:embed="rId4" cstate="print">
            <a:lum contrast="4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62635" y="678815"/>
            <a:ext cx="7721600" cy="2038350"/>
          </a:xfrm>
          <a:prstGeom prst="rect">
            <a:avLst/>
          </a:prstGeom>
          <a:solidFill>
            <a:schemeClr val="bg1">
              <a:alpha val="91000"/>
            </a:schemeClr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宋庆龄故居的院子里有两棵樟树，因为舍不得它们，宋庆龄宁肯住小房子也不愿搬家，这是为什么呢？让我们一起学习课文。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21078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2112076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搬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267238" y="1275353"/>
            <a:ext cx="1296144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en-US" altLang="zh-CN" sz="5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ān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23928" y="2426722"/>
            <a:ext cx="4375055" cy="1730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7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巧记</a:t>
            </a: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 </a:t>
            </a:r>
            <a:endParaRPr lang="en-US" altLang="zh-CN" sz="27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会意字。从扌（手），其古文字形像手，表示用手移动、搬运物品。</a:t>
            </a:r>
            <a:endParaRPr lang="en-US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95736" y="2384554"/>
            <a:ext cx="504056" cy="1152128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线形标注 2 3"/>
          <p:cNvSpPr/>
          <p:nvPr/>
        </p:nvSpPr>
        <p:spPr>
          <a:xfrm>
            <a:off x="4463973" y="1312593"/>
            <a:ext cx="2970717" cy="5400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98818"/>
              <a:gd name="adj6" fmla="val -62413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要写成 “木”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2465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92080" y="1995686"/>
            <a:ext cx="1024464" cy="874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2139702"/>
            <a:ext cx="13906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2"/>
          <p:cNvGrpSpPr/>
          <p:nvPr/>
        </p:nvGrpSpPr>
        <p:grpSpPr>
          <a:xfrm>
            <a:off x="3635896" y="554509"/>
            <a:ext cx="1944216" cy="577081"/>
            <a:chOff x="3635896" y="554509"/>
            <a:chExt cx="1944216" cy="577081"/>
          </a:xfrm>
        </p:grpSpPr>
        <p:sp>
          <p:nvSpPr>
            <p:cNvPr id="51" name="TextBox 11"/>
            <p:cNvSpPr txBox="1">
              <a:spLocks noChangeArrowheads="1"/>
            </p:cNvSpPr>
            <p:nvPr/>
          </p:nvSpPr>
          <p:spPr bwMode="auto">
            <a:xfrm>
              <a:off x="4125341" y="554509"/>
              <a:ext cx="1454771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易写错</a:t>
              </a: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3635896" y="627534"/>
              <a:ext cx="456833" cy="456366"/>
              <a:chOff x="631825" y="5181600"/>
              <a:chExt cx="1554163" cy="1552575"/>
            </a:xfrm>
          </p:grpSpPr>
          <p:sp>
            <p:nvSpPr>
              <p:cNvPr id="53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4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5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6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7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8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9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0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1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2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3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4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5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6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7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8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9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0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1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2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3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4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5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6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7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8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9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0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1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3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4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62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073241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1974531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具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367682" y="1142990"/>
            <a:ext cx="1204186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00B0604020202020204" pitchFamily="34" charset="0"/>
              </a:rPr>
              <a:t>jù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929058" y="1071552"/>
            <a:ext cx="2970717" cy="540060"/>
          </a:xfrm>
          <a:prstGeom prst="borderCallout2">
            <a:avLst>
              <a:gd name="adj1" fmla="val 96561"/>
              <a:gd name="adj2" fmla="val 49860"/>
              <a:gd name="adj3" fmla="val 96896"/>
              <a:gd name="adj4" fmla="val 50822"/>
              <a:gd name="adj5" fmla="val 229105"/>
              <a:gd name="adj6" fmla="val -23779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要少写 “一”。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83768" y="2283718"/>
            <a:ext cx="720080" cy="792088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4" grpId="0" bldLvl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8" name="Picture 4" descr="https://timgsa.baidu.com/timg?image&amp;quality=80&amp;size=b9999_10000&amp;sec=1538407768584&amp;di=39863058d350d4b4d5ab390404422100&amp;imgtype=0&amp;src=http%3A%2F%2Fpic20.photophoto.cn%2F20110823%2F0017030266813085_b.jp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 b="3226"/>
          <a:stretch>
            <a:fillRect/>
          </a:stretch>
        </p:blipFill>
        <p:spPr bwMode="auto">
          <a:xfrm>
            <a:off x="564" y="318"/>
            <a:ext cx="9142871" cy="5142865"/>
          </a:xfrm>
          <a:prstGeom prst="rect">
            <a:avLst/>
          </a:prstGeom>
          <a:noFill/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564" y="-321627"/>
            <a:ext cx="308610" cy="643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28" tIns="45714" rIns="91428" bIns="45714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800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/>
            </a:r>
            <a:br>
              <a:rPr lang="zh-CN" altLang="zh-CN" sz="1800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zh-CN" sz="180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3387406" y="358523"/>
            <a:ext cx="456777" cy="456310"/>
            <a:chOff x="631825" y="5181600"/>
            <a:chExt cx="1554163" cy="1552575"/>
          </a:xfrm>
        </p:grpSpPr>
        <p:sp>
          <p:nvSpPr>
            <p:cNvPr id="51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3876791" y="286643"/>
            <a:ext cx="1936446" cy="574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185420" y="861060"/>
            <a:ext cx="1957705" cy="497840"/>
          </a:xfrm>
          <a:prstGeom prst="rect">
            <a:avLst/>
          </a:prstGeom>
          <a:solidFill>
            <a:schemeClr val="accent2"/>
          </a:solidFill>
        </p:spPr>
        <p:txBody>
          <a:bodyPr wrap="square" lIns="68571" tIns="34285" rIns="68571" bIns="34285" rtlCol="0">
            <a:spAutoFit/>
          </a:bodyPr>
          <a:lstStyle/>
          <a:p>
            <a:pPr algn="just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河边种樟树</a:t>
            </a:r>
          </a:p>
        </p:txBody>
      </p:sp>
      <p:grpSp>
        <p:nvGrpSpPr>
          <p:cNvPr id="125" name="组合 124"/>
          <p:cNvGrpSpPr/>
          <p:nvPr/>
        </p:nvGrpSpPr>
        <p:grpSpPr>
          <a:xfrm>
            <a:off x="237490" y="1714500"/>
            <a:ext cx="1264920" cy="1556569"/>
            <a:chOff x="405567" y="1591644"/>
            <a:chExt cx="1578803" cy="1809535"/>
          </a:xfrm>
        </p:grpSpPr>
        <p:pic>
          <p:nvPicPr>
            <p:cNvPr id="42002" name="Picture 18" descr="E:\图片库\樟树.jpg樟树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6756"/>
            <a:stretch>
              <a:fillRect/>
            </a:stretch>
          </p:blipFill>
          <p:spPr bwMode="auto">
            <a:xfrm>
              <a:off x="405567" y="1591644"/>
              <a:ext cx="1578803" cy="1638060"/>
            </a:xfrm>
            <a:prstGeom prst="rect">
              <a:avLst/>
            </a:prstGeom>
            <a:noFill/>
          </p:spPr>
        </p:pic>
        <p:sp>
          <p:nvSpPr>
            <p:cNvPr id="124" name="TextBox 123"/>
            <p:cNvSpPr txBox="1"/>
            <p:nvPr/>
          </p:nvSpPr>
          <p:spPr>
            <a:xfrm>
              <a:off x="408095" y="2722776"/>
              <a:ext cx="735506" cy="6784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/>
                <a:t>龄</a:t>
              </a:r>
              <a:endParaRPr lang="zh-CN" altLang="en-US" sz="3200" dirty="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627505" y="1596390"/>
            <a:ext cx="1264920" cy="1556569"/>
            <a:chOff x="405567" y="1591644"/>
            <a:chExt cx="1578803" cy="1809535"/>
          </a:xfrm>
        </p:grpSpPr>
        <p:pic>
          <p:nvPicPr>
            <p:cNvPr id="3" name="Picture 18" descr="E:\图片库\樟树.jpg樟树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6756"/>
            <a:stretch>
              <a:fillRect/>
            </a:stretch>
          </p:blipFill>
          <p:spPr bwMode="auto">
            <a:xfrm>
              <a:off x="405567" y="1591644"/>
              <a:ext cx="1578803" cy="1638060"/>
            </a:xfrm>
            <a:prstGeom prst="rect">
              <a:avLst/>
            </a:prstGeom>
            <a:noFill/>
          </p:spPr>
        </p:pic>
        <p:sp>
          <p:nvSpPr>
            <p:cNvPr id="4" name="TextBox 123"/>
            <p:cNvSpPr txBox="1"/>
            <p:nvPr/>
          </p:nvSpPr>
          <p:spPr>
            <a:xfrm>
              <a:off x="408095" y="2722776"/>
              <a:ext cx="735507" cy="6784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/>
                <a:t>衍</a:t>
              </a:r>
              <a:endParaRPr lang="zh-CN" altLang="en-US" sz="3200" dirty="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76275" y="3176270"/>
            <a:ext cx="1264920" cy="1556569"/>
            <a:chOff x="405567" y="1591644"/>
            <a:chExt cx="1578803" cy="1809535"/>
          </a:xfrm>
        </p:grpSpPr>
        <p:pic>
          <p:nvPicPr>
            <p:cNvPr id="6" name="Picture 18" descr="E:\图片库\樟树.jpg樟树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6756"/>
            <a:stretch>
              <a:fillRect/>
            </a:stretch>
          </p:blipFill>
          <p:spPr bwMode="auto">
            <a:xfrm>
              <a:off x="405567" y="1591644"/>
              <a:ext cx="1578803" cy="1638060"/>
            </a:xfrm>
            <a:prstGeom prst="rect">
              <a:avLst/>
            </a:prstGeom>
            <a:noFill/>
          </p:spPr>
        </p:pic>
        <p:sp>
          <p:nvSpPr>
            <p:cNvPr id="8" name="TextBox 123"/>
            <p:cNvSpPr txBox="1"/>
            <p:nvPr/>
          </p:nvSpPr>
          <p:spPr>
            <a:xfrm>
              <a:off x="408095" y="2722776"/>
              <a:ext cx="735507" cy="6784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/>
                <a:t>崇</a:t>
              </a:r>
              <a:endParaRPr lang="zh-CN" altLang="en-US" sz="3200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435860" y="3176270"/>
            <a:ext cx="1264920" cy="1556569"/>
            <a:chOff x="405567" y="1591644"/>
            <a:chExt cx="1578803" cy="1809535"/>
          </a:xfrm>
        </p:grpSpPr>
        <p:pic>
          <p:nvPicPr>
            <p:cNvPr id="10" name="Picture 18" descr="E:\图片库\樟树.jpg樟树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6756"/>
            <a:stretch>
              <a:fillRect/>
            </a:stretch>
          </p:blipFill>
          <p:spPr bwMode="auto">
            <a:xfrm>
              <a:off x="405567" y="1591644"/>
              <a:ext cx="1578803" cy="1638060"/>
            </a:xfrm>
            <a:prstGeom prst="rect">
              <a:avLst/>
            </a:prstGeom>
            <a:noFill/>
          </p:spPr>
        </p:pic>
        <p:sp>
          <p:nvSpPr>
            <p:cNvPr id="11" name="TextBox 123"/>
            <p:cNvSpPr txBox="1"/>
            <p:nvPr/>
          </p:nvSpPr>
          <p:spPr>
            <a:xfrm>
              <a:off x="408095" y="2722776"/>
              <a:ext cx="735507" cy="6784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/>
                <a:t>瞻</a:t>
              </a:r>
              <a:endParaRPr lang="zh-CN" altLang="en-US" sz="3200" dirty="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062470" y="3005455"/>
            <a:ext cx="1374896" cy="1580064"/>
            <a:chOff x="405567" y="1591644"/>
            <a:chExt cx="1716069" cy="1836848"/>
          </a:xfrm>
        </p:grpSpPr>
        <p:pic>
          <p:nvPicPr>
            <p:cNvPr id="16" name="Picture 18" descr="E:\图片库\樟树.jpg樟树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6756"/>
            <a:stretch>
              <a:fillRect/>
            </a:stretch>
          </p:blipFill>
          <p:spPr bwMode="auto">
            <a:xfrm>
              <a:off x="405567" y="1591644"/>
              <a:ext cx="1578803" cy="1638060"/>
            </a:xfrm>
            <a:prstGeom prst="rect">
              <a:avLst/>
            </a:prstGeom>
            <a:noFill/>
          </p:spPr>
        </p:pic>
        <p:sp>
          <p:nvSpPr>
            <p:cNvPr id="17" name="TextBox 123"/>
            <p:cNvSpPr txBox="1"/>
            <p:nvPr/>
          </p:nvSpPr>
          <p:spPr>
            <a:xfrm>
              <a:off x="1386129" y="2750089"/>
              <a:ext cx="735507" cy="6784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/>
                <a:t>质</a:t>
              </a:r>
              <a:endParaRPr lang="zh-CN" altLang="en-US" sz="3200" dirty="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230495" y="1177290"/>
            <a:ext cx="1264920" cy="1556569"/>
            <a:chOff x="405567" y="1591644"/>
            <a:chExt cx="1578803" cy="1809535"/>
          </a:xfrm>
        </p:grpSpPr>
        <p:pic>
          <p:nvPicPr>
            <p:cNvPr id="19" name="Picture 18" descr="E:\图片库\樟树.jpg樟树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6756"/>
            <a:stretch>
              <a:fillRect/>
            </a:stretch>
          </p:blipFill>
          <p:spPr bwMode="auto">
            <a:xfrm>
              <a:off x="405567" y="1591644"/>
              <a:ext cx="1578803" cy="1638060"/>
            </a:xfrm>
            <a:prstGeom prst="rect">
              <a:avLst/>
            </a:prstGeom>
            <a:noFill/>
          </p:spPr>
        </p:pic>
        <p:sp>
          <p:nvSpPr>
            <p:cNvPr id="20" name="TextBox 123"/>
            <p:cNvSpPr txBox="1"/>
            <p:nvPr/>
          </p:nvSpPr>
          <p:spPr>
            <a:xfrm>
              <a:off x="408095" y="2722776"/>
              <a:ext cx="735507" cy="6784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/>
                <a:t>稠</a:t>
              </a:r>
              <a:endParaRPr lang="zh-CN" altLang="en-US" sz="3200" dirty="0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819265" y="1177290"/>
            <a:ext cx="1264920" cy="1556569"/>
            <a:chOff x="405567" y="1591644"/>
            <a:chExt cx="1578803" cy="1809535"/>
          </a:xfrm>
        </p:grpSpPr>
        <p:pic>
          <p:nvPicPr>
            <p:cNvPr id="22" name="Picture 18" descr="E:\图片库\樟树.jpg樟树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6756"/>
            <a:stretch>
              <a:fillRect/>
            </a:stretch>
          </p:blipFill>
          <p:spPr bwMode="auto">
            <a:xfrm>
              <a:off x="405567" y="1591644"/>
              <a:ext cx="1578803" cy="1638060"/>
            </a:xfrm>
            <a:prstGeom prst="rect">
              <a:avLst/>
            </a:prstGeom>
            <a:noFill/>
          </p:spPr>
        </p:pic>
        <p:sp>
          <p:nvSpPr>
            <p:cNvPr id="23" name="TextBox 123"/>
            <p:cNvSpPr txBox="1"/>
            <p:nvPr/>
          </p:nvSpPr>
          <p:spPr>
            <a:xfrm>
              <a:off x="408095" y="2722776"/>
              <a:ext cx="735507" cy="6784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/>
                <a:t>搬</a:t>
              </a:r>
              <a:endParaRPr lang="zh-CN" altLang="en-US" sz="3200" dirty="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995285" y="1737360"/>
            <a:ext cx="1264920" cy="1556569"/>
            <a:chOff x="405567" y="1591644"/>
            <a:chExt cx="1578803" cy="1809535"/>
          </a:xfrm>
        </p:grpSpPr>
        <p:pic>
          <p:nvPicPr>
            <p:cNvPr id="25" name="Picture 18" descr="E:\图片库\樟树.jpg樟树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6756"/>
            <a:stretch>
              <a:fillRect/>
            </a:stretch>
          </p:blipFill>
          <p:spPr bwMode="auto">
            <a:xfrm>
              <a:off x="405567" y="1591644"/>
              <a:ext cx="1578803" cy="1638060"/>
            </a:xfrm>
            <a:prstGeom prst="rect">
              <a:avLst/>
            </a:prstGeom>
            <a:noFill/>
          </p:spPr>
        </p:pic>
        <p:sp>
          <p:nvSpPr>
            <p:cNvPr id="26" name="TextBox 123"/>
            <p:cNvSpPr txBox="1"/>
            <p:nvPr/>
          </p:nvSpPr>
          <p:spPr>
            <a:xfrm>
              <a:off x="408095" y="2722776"/>
              <a:ext cx="735507" cy="6784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/>
                <a:t>寄</a:t>
              </a:r>
              <a:endParaRPr lang="zh-CN" altLang="en-US" sz="3200" dirty="0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622290" y="2421890"/>
            <a:ext cx="1331716" cy="1580064"/>
            <a:chOff x="405567" y="1591644"/>
            <a:chExt cx="1662174" cy="1836848"/>
          </a:xfrm>
        </p:grpSpPr>
        <p:pic>
          <p:nvPicPr>
            <p:cNvPr id="28" name="Picture 18" descr="E:\图片库\樟树.jpg樟树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6756"/>
            <a:stretch>
              <a:fillRect/>
            </a:stretch>
          </p:blipFill>
          <p:spPr bwMode="auto">
            <a:xfrm>
              <a:off x="405567" y="1591644"/>
              <a:ext cx="1578803" cy="1638060"/>
            </a:xfrm>
            <a:prstGeom prst="rect">
              <a:avLst/>
            </a:prstGeom>
            <a:noFill/>
          </p:spPr>
        </p:pic>
        <p:sp>
          <p:nvSpPr>
            <p:cNvPr id="29" name="TextBox 123"/>
            <p:cNvSpPr txBox="1"/>
            <p:nvPr/>
          </p:nvSpPr>
          <p:spPr>
            <a:xfrm>
              <a:off x="1332234" y="2750089"/>
              <a:ext cx="735507" cy="6784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/>
                <a:t>制</a:t>
              </a:r>
              <a:endParaRPr lang="zh-CN" altLang="en-US" sz="3200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71472" y="1216013"/>
            <a:ext cx="3312368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粗壮：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粗大而结实。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472" y="2430459"/>
            <a:ext cx="3143272" cy="1077218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我家门前有棵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粗壮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的大树。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8370" name="Picture 2" descr="https://timgsa.baidu.com/timg?image&amp;quality=80&amp;size=b9999_10000&amp;sec=1536658476720&amp;di=57dbd2cda4ed0171f188191436b113e8&amp;imgtype=0&amp;src=http%3A%2F%2Fsyrb.10yan.com%2F20161130%2F6_7.jpg"/>
          <p:cNvPicPr>
            <a:picLocks noChangeAspect="1" noChangeArrowheads="1"/>
          </p:cNvPicPr>
          <p:nvPr/>
        </p:nvPicPr>
        <p:blipFill>
          <a:blip r:embed="rId2" cstate="print">
            <a:lum bright="6000" contrast="40000"/>
          </a:blip>
          <a:srcRect/>
          <a:stretch>
            <a:fillRect/>
          </a:stretch>
        </p:blipFill>
        <p:spPr bwMode="auto">
          <a:xfrm>
            <a:off x="4232275" y="838200"/>
            <a:ext cx="4207510" cy="2806700"/>
          </a:xfrm>
          <a:prstGeom prst="rect">
            <a:avLst/>
          </a:prstGeom>
          <a:noFill/>
        </p:spPr>
      </p:pic>
      <p:grpSp>
        <p:nvGrpSpPr>
          <p:cNvPr id="3" name="组合 2"/>
          <p:cNvGrpSpPr/>
          <p:nvPr/>
        </p:nvGrpSpPr>
        <p:grpSpPr>
          <a:xfrm>
            <a:off x="666951" y="498396"/>
            <a:ext cx="1944216" cy="500137"/>
            <a:chOff x="882216" y="641906"/>
            <a:chExt cx="1944216" cy="500137"/>
          </a:xfrm>
        </p:grpSpPr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882216" y="641906"/>
              <a:ext cx="1944216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词语解释</a:t>
              </a:r>
              <a:endPara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411760" y="807590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891326" y="818043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0668" y="1000114"/>
            <a:ext cx="271464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稠密：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多而密。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4472" y="2033266"/>
            <a:ext cx="3071834" cy="1077218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这棵树的叶子很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稠密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7346" name="Picture 2" descr="https://timgsa.baidu.com/timg?image&amp;quality=80&amp;size=b9999_10000&amp;sec=1536658575136&amp;di=60f71327ddcd04a7c02c0c424ea2022d&amp;imgtype=0&amp;src=http%3A%2F%2Fimgsrc.baidu.com%2Fimgad%2Fpic%2Fitem%2Faec379310a55b3197a8bd78349a98226cefc17d1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b="7124"/>
          <a:stretch>
            <a:fillRect/>
          </a:stretch>
        </p:blipFill>
        <p:spPr bwMode="auto">
          <a:xfrm>
            <a:off x="4074160" y="683895"/>
            <a:ext cx="4676775" cy="289496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78" name="矩形 4"/>
          <p:cNvSpPr/>
          <p:nvPr/>
        </p:nvSpPr>
        <p:spPr>
          <a:xfrm>
            <a:off x="928662" y="1929442"/>
            <a:ext cx="7315746" cy="139700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课文主要写了樟树的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_______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89045" y="2582734"/>
            <a:ext cx="407804" cy="284693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/>
          </a:p>
        </p:txBody>
      </p:sp>
      <p:sp>
        <p:nvSpPr>
          <p:cNvPr id="22" name="文本框 6"/>
          <p:cNvSpPr txBox="1"/>
          <p:nvPr/>
        </p:nvSpPr>
        <p:spPr>
          <a:xfrm>
            <a:off x="928370" y="956945"/>
            <a:ext cx="6637655" cy="8115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课文主要写了樟树的哪些方面？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82127" y="198286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外形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261462" y="264707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特点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3299634" y="264744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高贵之处</a:t>
            </a:r>
            <a:endParaRPr lang="zh-CN" altLang="en-US" dirty="0"/>
          </a:p>
        </p:txBody>
      </p:sp>
      <p:sp>
        <p:nvSpPr>
          <p:cNvPr id="3" name="文本框 14"/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整体感知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78" grpId="0"/>
      <p:bldP spid="14" grpId="0"/>
      <p:bldP spid="15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4589045" y="2582734"/>
            <a:ext cx="407804" cy="284693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/>
          </a:p>
        </p:txBody>
      </p:sp>
      <p:sp>
        <p:nvSpPr>
          <p:cNvPr id="22" name="文本框 6"/>
          <p:cNvSpPr txBox="1"/>
          <p:nvPr/>
        </p:nvSpPr>
        <p:spPr>
          <a:xfrm>
            <a:off x="960755" y="453390"/>
            <a:ext cx="5356225" cy="710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课文的段落如何划分？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23825" y="1202055"/>
            <a:ext cx="8914765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第一部分（     ）：宋庆龄故居的庭院里有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第二部分（     ）：写樟树的外形、生长特点及它永久保持拒虫香气的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__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第三部分（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）：人们爱在樟树前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__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</p:txBody>
      </p:sp>
      <p:sp>
        <p:nvSpPr>
          <p:cNvPr id="12" name="矩形 11"/>
          <p:cNvSpPr/>
          <p:nvPr/>
        </p:nvSpPr>
        <p:spPr>
          <a:xfrm>
            <a:off x="307137" y="1653297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两棵樟树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15515" y="2652772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高贵之处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001862" y="3129776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留影纪念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36470" y="1163955"/>
            <a:ext cx="110299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1—3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236470" y="2146300"/>
            <a:ext cx="110299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4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5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593975" y="3129915"/>
            <a:ext cx="41338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6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3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755452" y="902360"/>
            <a:ext cx="5472608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、仿写词语。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5576" y="1855971"/>
            <a:ext cx="640871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四季常青：四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四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55650" y="2576195"/>
            <a:ext cx="749998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蓬蓬勃勃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AABB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:________ _______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64088" y="1783963"/>
            <a:ext cx="1512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分五裂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47864" y="1830213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季平安</a:t>
            </a:r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6012160" y="2504043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漂漂亮亮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211707" y="2504043"/>
            <a:ext cx="20313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风风火火 </a:t>
            </a:r>
            <a:endParaRPr lang="zh-CN" altLang="en-US" dirty="0"/>
          </a:p>
        </p:txBody>
      </p:sp>
      <p:sp>
        <p:nvSpPr>
          <p:cNvPr id="5" name="文本框 14"/>
          <p:cNvSpPr txBox="1"/>
          <p:nvPr/>
        </p:nvSpPr>
        <p:spPr>
          <a:xfrm>
            <a:off x="624428" y="339755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课堂演练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4620" y="392431"/>
            <a:ext cx="366860" cy="456339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623793" y="340390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课堂演练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3985" y="393066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4" grpId="0"/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539552" y="484277"/>
            <a:ext cx="6840760" cy="272542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、写出下列词语的近义词。</a:t>
            </a:r>
          </a:p>
          <a:p>
            <a:pPr>
              <a:lnSpc>
                <a:spcPct val="12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仍然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--(     )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崇敬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--(     )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高贵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--(     )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稠密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--(     )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永久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--(     )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粗壮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--(     )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67744" y="1204357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依然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940152" y="1204357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尊敬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267744" y="1852429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尊贵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940152" y="1852429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茂密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2267744" y="250050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永远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5940152" y="250050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强壮</a:t>
            </a:r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6337935" y="3274060"/>
            <a:ext cx="2338070" cy="472440"/>
            <a:chOff x="9981" y="5834"/>
            <a:chExt cx="3682" cy="744"/>
          </a:xfrm>
        </p:grpSpPr>
        <p:sp>
          <p:nvSpPr>
            <p:cNvPr id="3" name="TextBox 11">
              <a:hlinkClick r:id="rId2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9981" y="5860"/>
              <a:ext cx="2202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latin typeface="Kaiti SC" panose="02010600040101010101" pitchFamily="2" charset="-122"/>
                  <a:ea typeface="Kaiti SC" panose="02010600040101010101" pitchFamily="2" charset="-122"/>
                </a:rPr>
                <a:t>字词听写</a:t>
              </a: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3111" y="5938"/>
              <a:ext cx="553" cy="599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9057708">
              <a:off x="12364" y="5834"/>
              <a:ext cx="528" cy="74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rcRect b="22187"/>
          <a:stretch>
            <a:fillRect/>
          </a:stretch>
        </p:blipFill>
        <p:spPr>
          <a:xfrm>
            <a:off x="-5715" y="-10160"/>
            <a:ext cx="9149715" cy="5181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86055" y="1584648"/>
            <a:ext cx="7632849" cy="1842043"/>
          </a:xfrm>
          <a:prstGeom prst="rect">
            <a:avLst/>
          </a:prstGeom>
          <a:solidFill>
            <a:schemeClr val="bg1">
              <a:alpha val="93000"/>
            </a:schemeClr>
          </a:solidFill>
          <a:effectLst>
            <a:softEdge rad="114300"/>
          </a:effectLst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通过上堂课的学习我们知道了，这篇课文主要写的是两棵树。我们继续学习课文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，看看两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棵树有着怎样的可爱之处。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21310" y="464185"/>
            <a:ext cx="1629410" cy="400050"/>
            <a:chOff x="506" y="505"/>
            <a:chExt cx="2566" cy="63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06" y="522"/>
              <a:ext cx="2566" cy="59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文本框 11"/>
            <p:cNvSpPr txBox="1"/>
            <p:nvPr/>
          </p:nvSpPr>
          <p:spPr>
            <a:xfrm>
              <a:off x="525" y="505"/>
              <a:ext cx="1939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>
                  <a:solidFill>
                    <a:schemeClr val="bg1"/>
                  </a:solidFill>
                </a:rPr>
                <a:t>第二课时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http://imgsrc.baidu.com/image/c0%3Dpixel_huitu%2C0%2C0%2C294%2C40/sign=03a5fbdca66eddc432eabcbb50a3d391/024f78f0f736afc37460ea5cb819ebc4b745129e.jpg"/>
          <p:cNvPicPr>
            <a:picLocks noChangeAspect="1" noChangeArrowheads="1"/>
          </p:cNvPicPr>
          <p:nvPr/>
        </p:nvPicPr>
        <p:blipFill>
          <a:blip r:embed="rId3" cstate="print"/>
          <a:srcRect r="2772" b="5263"/>
          <a:stretch>
            <a:fillRect/>
          </a:stretch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</p:spPr>
      </p:pic>
      <p:sp>
        <p:nvSpPr>
          <p:cNvPr id="11" name="圆角矩形 10"/>
          <p:cNvSpPr/>
          <p:nvPr/>
        </p:nvSpPr>
        <p:spPr>
          <a:xfrm>
            <a:off x="576382" y="1326024"/>
            <a:ext cx="8136904" cy="1643074"/>
          </a:xfrm>
          <a:prstGeom prst="roundRect">
            <a:avLst/>
          </a:prstGeom>
          <a:solidFill>
            <a:schemeClr val="bg1">
              <a:alpha val="84000"/>
            </a:schemeClr>
          </a:solidFill>
          <a:ln w="3175">
            <a:solidFill>
              <a:schemeClr val="bg1">
                <a:lumMod val="8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48"/>
          <p:cNvSpPr txBox="1"/>
          <p:nvPr/>
        </p:nvSpPr>
        <p:spPr>
          <a:xfrm>
            <a:off x="720090" y="1651635"/>
            <a:ext cx="7921625" cy="991870"/>
          </a:xfrm>
          <a:prstGeom prst="rect">
            <a:avLst/>
          </a:prstGeom>
          <a:noFill/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16  宋庆龄故居的樟树</a:t>
            </a:r>
            <a:endParaRPr lang="zh-CN" altLang="en-US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 flipH="1">
            <a:off x="-14605" y="109220"/>
            <a:ext cx="3097530" cy="252095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1"/>
          <p:cNvSpPr txBox="1"/>
          <p:nvPr/>
        </p:nvSpPr>
        <p:spPr>
          <a:xfrm>
            <a:off x="182871" y="92906"/>
            <a:ext cx="197739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苏教版  语文  三</a:t>
            </a:r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年级  </a:t>
            </a:r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下</a:t>
            </a:r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册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62897" y="423867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62897" y="463064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hlinkClick r:id="" action="ppaction://hlinkshowjump?jump=nextslide"/>
          </p:cNvPr>
          <p:cNvSpPr txBox="1"/>
          <p:nvPr/>
        </p:nvSpPr>
        <p:spPr>
          <a:xfrm>
            <a:off x="7275010" y="422793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</a:p>
        </p:txBody>
      </p:sp>
      <p:sp>
        <p:nvSpPr>
          <p:cNvPr id="17" name="文本框 14">
            <a:hlinkClick r:id="rId5" action="ppaction://hlinksldjump"/>
          </p:cNvPr>
          <p:cNvSpPr txBox="1"/>
          <p:nvPr/>
        </p:nvSpPr>
        <p:spPr>
          <a:xfrm>
            <a:off x="7275010" y="461991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971600" y="915566"/>
            <a:ext cx="712879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上海宋庆龄故居的庭院里有两棵树。</a:t>
            </a:r>
          </a:p>
        </p:txBody>
      </p:sp>
      <p:sp>
        <p:nvSpPr>
          <p:cNvPr id="23" name="椭圆 22"/>
          <p:cNvSpPr/>
          <p:nvPr/>
        </p:nvSpPr>
        <p:spPr>
          <a:xfrm>
            <a:off x="6516216" y="771550"/>
            <a:ext cx="1656184" cy="100013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9155" name="Picture 3" descr="http://img.ph.126.net/N4cJQ41uEmXq7jUxFH4Ypw==/2687804552626993574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>
            <a:off x="1318868" y="1635646"/>
            <a:ext cx="5121757" cy="3435846"/>
          </a:xfrm>
          <a:prstGeom prst="rect">
            <a:avLst/>
          </a:prstGeom>
          <a:noFill/>
        </p:spPr>
      </p:pic>
      <p:sp>
        <p:nvSpPr>
          <p:cNvPr id="12" name="直角双向箭头 11"/>
          <p:cNvSpPr/>
          <p:nvPr/>
        </p:nvSpPr>
        <p:spPr>
          <a:xfrm>
            <a:off x="6444208" y="1851670"/>
            <a:ext cx="1008112" cy="576064"/>
          </a:xfrm>
          <a:prstGeom prst="leftUp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19055" y="360703"/>
            <a:ext cx="2330450" cy="560705"/>
            <a:chOff x="292074" y="533430"/>
            <a:chExt cx="3107265" cy="747607"/>
          </a:xfrm>
        </p:grpSpPr>
        <p:sp>
          <p:nvSpPr>
            <p:cNvPr id="7" name="文本框 14"/>
            <p:cNvSpPr txBox="1"/>
            <p:nvPr/>
          </p:nvSpPr>
          <p:spPr>
            <a:xfrm>
              <a:off x="832247" y="533430"/>
              <a:ext cx="2567092" cy="74760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互动课堂</a:t>
              </a: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92074" y="533430"/>
              <a:ext cx="540173" cy="67225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83568" y="627534"/>
            <a:ext cx="8014053" cy="623248"/>
          </a:xfrm>
          <a:prstGeom prst="rect">
            <a:avLst/>
          </a:prstGeom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她不肯，说：“我舍不得这两棵树。”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267744" y="2283718"/>
            <a:ext cx="61863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宋庆龄非常喜爱这两棵樟树。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427984" y="483518"/>
            <a:ext cx="1440160" cy="936104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下箭头 20"/>
          <p:cNvSpPr/>
          <p:nvPr/>
        </p:nvSpPr>
        <p:spPr>
          <a:xfrm>
            <a:off x="5004048" y="1491630"/>
            <a:ext cx="216024" cy="720080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9" grpId="0"/>
      <p:bldP spid="20" grpId="0" animBg="1"/>
      <p:bldP spid="2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57238"/>
            <a:ext cx="8280920" cy="1177245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樟树四季常青，无论是夏天还是冬天，它们总是那么蓬蓬勃勃。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283968" y="1419622"/>
            <a:ext cx="1928826" cy="72008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下箭头 7"/>
          <p:cNvSpPr/>
          <p:nvPr/>
        </p:nvSpPr>
        <p:spPr>
          <a:xfrm>
            <a:off x="5148064" y="2139702"/>
            <a:ext cx="142876" cy="642942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43861" y="2716272"/>
            <a:ext cx="76328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生命力非常强、长得很茂盛、很繁荣、很旺盛的意思。</a:t>
            </a:r>
            <a:endParaRPr lang="zh-CN" altLang="en-US" sz="3600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7" grpId="0" animBg="1"/>
      <p:bldP spid="8" grpId="0" animBg="1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827584" y="835715"/>
            <a:ext cx="7776864" cy="1350645"/>
            <a:chOff x="1543950" y="1150852"/>
            <a:chExt cx="10060787" cy="1800856"/>
          </a:xfrm>
        </p:grpSpPr>
        <p:sp>
          <p:nvSpPr>
            <p:cNvPr id="11" name="文本框 6"/>
            <p:cNvSpPr txBox="1"/>
            <p:nvPr/>
          </p:nvSpPr>
          <p:spPr>
            <a:xfrm>
              <a:off x="1543950" y="1246103"/>
              <a:ext cx="10060787" cy="159850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fontAlgn="auto">
                <a:lnSpc>
                  <a:spcPct val="100000"/>
                </a:lnSpc>
              </a:pPr>
              <a:r>
                <a:rPr lang="en-US" altLang="zh-CN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 </a:t>
              </a:r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第四自然段中哪些地方反映樟树的蓬蓬勃勃呢？</a:t>
              </a:r>
              <a:endPara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" name="单圆角矩形 11"/>
            <p:cNvSpPr/>
            <p:nvPr/>
          </p:nvSpPr>
          <p:spPr>
            <a:xfrm flipH="1">
              <a:off x="1558737" y="1150852"/>
              <a:ext cx="10045976" cy="1800856"/>
            </a:xfrm>
            <a:prstGeom prst="snipRoundRect">
              <a:avLst/>
            </a:prstGeom>
            <a:grpFill/>
            <a:ln>
              <a:solidFill>
                <a:schemeClr val="accent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971600" y="2427734"/>
            <a:ext cx="6912768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樟树不高，但它的枝干粗壮，而且伸向四面八方，伸得远远的。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timgsa.baidu.com/timg?image&amp;quality=80&amp;size=b9999_10000&amp;sec=1536676557941&amp;di=aa65f8e70f5a4ae6a6ad832c72fc3e09&amp;imgtype=0&amp;src=http%3A%2F%2Fpic1.nipic.com%2F2008-10-28%2F2008102820462371_2.jpg"/>
          <p:cNvPicPr>
            <a:picLocks noChangeAspect="1" noChangeArrowheads="1"/>
          </p:cNvPicPr>
          <p:nvPr/>
        </p:nvPicPr>
        <p:blipFill>
          <a:blip r:embed="rId2" cstate="print">
            <a:lum bright="12000" contrast="46000"/>
          </a:blip>
          <a:srcRect r="1285" b="10786"/>
          <a:stretch>
            <a:fillRect/>
          </a:stretch>
        </p:blipFill>
        <p:spPr bwMode="auto">
          <a:xfrm>
            <a:off x="-3810" y="-7620"/>
            <a:ext cx="9144635" cy="514604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592" y="699542"/>
            <a:ext cx="4464496" cy="730885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稠密的树叶绿得发亮。</a:t>
            </a:r>
          </a:p>
        </p:txBody>
      </p:sp>
      <p:sp>
        <p:nvSpPr>
          <p:cNvPr id="5" name="椭圆 4"/>
          <p:cNvSpPr/>
          <p:nvPr/>
        </p:nvSpPr>
        <p:spPr>
          <a:xfrm>
            <a:off x="899592" y="771550"/>
            <a:ext cx="936104" cy="64237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3528" y="1914967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是说叶子又多又密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1590" y="2859782"/>
            <a:ext cx="88024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说明叶子长得好，只有叶子长得好，才能发亮。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987824" y="771550"/>
            <a:ext cx="1728192" cy="64237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箭头连接符 13"/>
          <p:cNvCxnSpPr/>
          <p:nvPr/>
        </p:nvCxnSpPr>
        <p:spPr>
          <a:xfrm>
            <a:off x="1331640" y="1491630"/>
            <a:ext cx="0" cy="432048"/>
          </a:xfrm>
          <a:prstGeom prst="straightConnector1">
            <a:avLst/>
          </a:prstGeom>
          <a:ln w="412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>
            <a:off x="3779912" y="1419622"/>
            <a:ext cx="0" cy="1512168"/>
          </a:xfrm>
          <a:prstGeom prst="straightConnector1">
            <a:avLst/>
          </a:prstGeom>
          <a:ln w="412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058" name="Picture 2" descr="https://timgsa.baidu.com/timg?image&amp;quality=80&amp;size=b9999_10000&amp;sec=1536676662543&amp;di=075b1614014b3c319098a353f851c3d6&amp;imgtype=0&amp;src=http%3A%2F%2Fimgsrc.baidu.com%2Fimage%2Fc0%253Dpixel_huitu%252C0%252C0%252C294%252C40%2Fsign%3D65037e4de0f81a4c323fe489be520535%2F902397dda144ad3430b24bbedba20cf431ad85fe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b="4313"/>
          <a:stretch>
            <a:fillRect/>
          </a:stretch>
        </p:blipFill>
        <p:spPr bwMode="auto">
          <a:xfrm>
            <a:off x="5000625" y="428625"/>
            <a:ext cx="3643630" cy="232411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5" grpId="0" animBg="1"/>
      <p:bldP spid="9" grpId="0"/>
      <p:bldP spid="11" grpId="0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28596" y="785800"/>
            <a:ext cx="7500990" cy="1176020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樟树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四季常青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无论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是夏天还是冬天，它们</a:t>
            </a:r>
            <a:r>
              <a:rPr lang="zh-CN" altLang="en-US" sz="36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总是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那么蓬蓬勃勃。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285984" y="785800"/>
            <a:ext cx="1857388" cy="64237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箭头连接符 3"/>
          <p:cNvCxnSpPr/>
          <p:nvPr/>
        </p:nvCxnSpPr>
        <p:spPr>
          <a:xfrm flipH="1">
            <a:off x="3204210" y="1434465"/>
            <a:ext cx="10160" cy="1353185"/>
          </a:xfrm>
          <a:prstGeom prst="straightConnector1">
            <a:avLst/>
          </a:prstGeom>
          <a:ln w="412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142976" y="2644139"/>
            <a:ext cx="5109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看出樟树的生命力非常强。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3" name="肘形连接符 12"/>
          <p:cNvCxnSpPr/>
          <p:nvPr/>
        </p:nvCxnSpPr>
        <p:spPr>
          <a:xfrm>
            <a:off x="4786314" y="1357304"/>
            <a:ext cx="2214578" cy="571504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肘形连接符 15"/>
          <p:cNvCxnSpPr/>
          <p:nvPr/>
        </p:nvCxnSpPr>
        <p:spPr>
          <a:xfrm>
            <a:off x="2786050" y="1928808"/>
            <a:ext cx="2214578" cy="571504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5143504" y="2000246"/>
            <a:ext cx="1928826" cy="58477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条件关系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0"/>
          <p:cNvSpPr txBox="1"/>
          <p:nvPr/>
        </p:nvSpPr>
        <p:spPr>
          <a:xfrm>
            <a:off x="2782273" y="3370580"/>
            <a:ext cx="357886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积累运用第二题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 animBg="1"/>
      <p:bldP spid="6" grpId="0"/>
      <p:bldP spid="20" grpId="0" animBg="1"/>
      <p:bldP spid="1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0" name="Picture 2" descr="https://timgsa.baidu.com/timg?image&amp;quality=80&amp;size=b9999_10000&amp;sec=1536677407296&amp;di=9c80cb79dc64cb64d7544fbee7633e66&amp;imgtype=0&amp;src=http%3A%2F%2Flyj.maoming.gov.cn%2Fuploads%2Fimage%2F20180731%2F1533004552.jpg"/>
          <p:cNvPicPr>
            <a:picLocks noChangeAspect="1" noChangeArrowheads="1"/>
          </p:cNvPicPr>
          <p:nvPr/>
        </p:nvPicPr>
        <p:blipFill>
          <a:blip r:embed="rId2" cstate="print">
            <a:lum contrast="46000"/>
          </a:blip>
          <a:srcRect r="2251" b="27419"/>
          <a:stretch>
            <a:fillRect/>
          </a:stretch>
        </p:blipFill>
        <p:spPr bwMode="auto">
          <a:xfrm>
            <a:off x="-14605" y="-14605"/>
            <a:ext cx="9173845" cy="517080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952500" y="1730375"/>
            <a:ext cx="721677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无论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天气多么恶劣，爸爸</a:t>
            </a:r>
            <a:r>
              <a:rPr lang="zh-CN" altLang="en-US" sz="3600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总是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坚持锻炼，从不间断。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358875" y="642924"/>
            <a:ext cx="6840537" cy="650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用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无论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总是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……”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写句子。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4235" y="707390"/>
            <a:ext cx="520700" cy="50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57379" y="469344"/>
            <a:ext cx="7573010" cy="1400810"/>
            <a:chOff x="1015638" y="1409096"/>
            <a:chExt cx="14019507" cy="4228470"/>
          </a:xfrm>
        </p:grpSpPr>
        <p:sp>
          <p:nvSpPr>
            <p:cNvPr id="4" name="文本框 6"/>
            <p:cNvSpPr txBox="1"/>
            <p:nvPr/>
          </p:nvSpPr>
          <p:spPr>
            <a:xfrm>
              <a:off x="1015638" y="1727286"/>
              <a:ext cx="14019507" cy="361892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fontAlgn="auto">
                <a:lnSpc>
                  <a:spcPct val="100000"/>
                </a:lnSpc>
              </a:pPr>
              <a:r>
                <a:rPr lang="en-US" altLang="zh-CN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 </a:t>
              </a:r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这两棵樟树除了长得蓬蓬勃勃外，还有什么特点？</a:t>
              </a:r>
            </a:p>
          </p:txBody>
        </p:sp>
        <p:sp>
          <p:nvSpPr>
            <p:cNvPr id="5" name="单圆角矩形 4"/>
            <p:cNvSpPr/>
            <p:nvPr/>
          </p:nvSpPr>
          <p:spPr>
            <a:xfrm flipH="1">
              <a:off x="1015638" y="1409096"/>
              <a:ext cx="14018331" cy="4228470"/>
            </a:xfrm>
            <a:prstGeom prst="snipRoundRect">
              <a:avLst/>
            </a:prstGeom>
            <a:grpFill/>
            <a:ln>
              <a:solidFill>
                <a:schemeClr val="accent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084872" y="2357497"/>
            <a:ext cx="7344816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樟树具有拒虫香气且永久保持的特点。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68935" y="993140"/>
            <a:ext cx="5955665" cy="253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just" fontAlgn="auto">
              <a:lnSpc>
                <a:spcPct val="100000"/>
              </a:lnSpc>
            </a:pPr>
            <a:r>
              <a:rPr kumimoji="1" lang="en-US" altLang="zh-CN" sz="3200" b="1" dirty="0" smtClean="0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kumimoji="1" lang="zh-CN" altLang="en-US" sz="3200" b="1" u="sng" dirty="0" smtClean="0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茹志鹃</a:t>
            </a:r>
            <a:r>
              <a:rPr kumimoji="1" lang="zh-CN" altLang="en-US" sz="3200" b="1" dirty="0" smtClean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kumimoji="1" lang="en-US" altLang="zh-CN" sz="3200" b="1" dirty="0" smtClean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1925—1998</a:t>
            </a:r>
            <a:r>
              <a:rPr kumimoji="1" lang="zh-CN" altLang="en-US" sz="3200" b="1" dirty="0" smtClean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年），浙江杭州人。当代著名女作家。善于从较小的角度去反映时代本质。作品有《百合花》《高高的白杨树》《静静的产院》等。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50660" y="622935"/>
            <a:ext cx="2095500" cy="304736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31804" y="453736"/>
            <a:ext cx="1629583" cy="400110"/>
            <a:chOff x="160049" y="525491"/>
            <a:chExt cx="1629583" cy="40011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60049" y="536227"/>
              <a:ext cx="1629583" cy="3786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文本框 11"/>
            <p:cNvSpPr txBox="1"/>
            <p:nvPr/>
          </p:nvSpPr>
          <p:spPr>
            <a:xfrm>
              <a:off x="172162" y="525491"/>
              <a:ext cx="12314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 smtClean="0">
                  <a:solidFill>
                    <a:schemeClr val="bg1"/>
                  </a:solidFill>
                </a:rPr>
                <a:t>第一课时</a:t>
              </a:r>
              <a:endParaRPr kumimoji="1" lang="zh-CN" altLang="en-US" sz="20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AutoShape 4" descr="http://img3.imgtn.bdimg.com/it/u=3196854968,2818543267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428596" y="428610"/>
            <a:ext cx="7500990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  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这种拒虫的香气可以永久保持，到底久到什么程度？</a:t>
            </a:r>
            <a:endParaRPr kumimoji="0" 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1928808"/>
            <a:ext cx="8001056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1.即使当它枝枯叶落的时候，当它已经作为木料制作成家具的时候，它的香气仍然不变。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1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5" grpId="0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4156" y="646415"/>
            <a:ext cx="82153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6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只要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这木质存在一天，虫类</a:t>
            </a:r>
            <a:r>
              <a:rPr lang="zh-CN" altLang="en-US" sz="36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怕它一天。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6740" name="Picture 4" descr="https://timgsa.baidu.com/timg?image&amp;quality=80&amp;size=b9999_10000&amp;sec=1536679367088&amp;di=17d6041a68ae02d79bbf12c1ee1b509c&amp;imgtype=0&amp;src=http%3A%2F%2Fpic1.58cdn.com.cn%2Fmobile%2Fbig%2Fn_v1bl2lwkht2eifq2tquqka.jpg"/>
          <p:cNvPicPr>
            <a:picLocks noChangeAspect="1" noChangeArrowheads="1"/>
          </p:cNvPicPr>
          <p:nvPr/>
        </p:nvPicPr>
        <p:blipFill>
          <a:blip r:embed="rId2" cstate="print"/>
          <a:srcRect r="397" b="7762"/>
          <a:stretch>
            <a:fillRect/>
          </a:stretch>
        </p:blipFill>
        <p:spPr bwMode="auto">
          <a:xfrm>
            <a:off x="1680508" y="1921501"/>
            <a:ext cx="5500726" cy="286788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181215" y="1921510"/>
            <a:ext cx="679450" cy="2553335"/>
          </a:xfrm>
          <a:prstGeom prst="rect">
            <a:avLst/>
          </a:prstGeom>
          <a:solidFill>
            <a:srgbClr val="AAF208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樟木家具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>
          <a:xfrm>
            <a:off x="857379" y="469344"/>
            <a:ext cx="7572271" cy="1530902"/>
            <a:chOff x="1015638" y="1409096"/>
            <a:chExt cx="14018139" cy="4621164"/>
          </a:xfrm>
        </p:grpSpPr>
        <p:sp>
          <p:nvSpPr>
            <p:cNvPr id="4" name="文本框 6"/>
            <p:cNvSpPr txBox="1"/>
            <p:nvPr/>
          </p:nvSpPr>
          <p:spPr>
            <a:xfrm>
              <a:off x="1282301" y="1510816"/>
              <a:ext cx="13486981" cy="413838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</a:t>
              </a:r>
              <a:r>
                <a:rPr lang="en-US" altLang="zh-CN" sz="32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en-US" sz="32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说一说：</a:t>
              </a:r>
              <a:r>
                <a:rPr lang="zh-CN" altLang="en-US" sz="3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宋庆龄为什么舍不得这两棵樟树？</a:t>
              </a:r>
            </a:p>
          </p:txBody>
        </p:sp>
        <p:sp>
          <p:nvSpPr>
            <p:cNvPr id="5" name="单圆角矩形 4"/>
            <p:cNvSpPr/>
            <p:nvPr/>
          </p:nvSpPr>
          <p:spPr>
            <a:xfrm flipH="1">
              <a:off x="1015638" y="1409096"/>
              <a:ext cx="14018139" cy="4621164"/>
            </a:xfrm>
            <a:prstGeom prst="snipRoundRect">
              <a:avLst/>
            </a:prstGeom>
            <a:grpFill/>
            <a:ln>
              <a:solidFill>
                <a:schemeClr val="accent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001687" y="2335907"/>
            <a:ext cx="73448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因为樟树不仅长得蓬蓬勃勃，而且具有持久的香气。</a:t>
            </a:r>
          </a:p>
        </p:txBody>
      </p:sp>
      <p:sp>
        <p:nvSpPr>
          <p:cNvPr id="17" name="文本框 10"/>
          <p:cNvSpPr txBox="1"/>
          <p:nvPr/>
        </p:nvSpPr>
        <p:spPr>
          <a:xfrm>
            <a:off x="2370158" y="1323975"/>
            <a:ext cx="357886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理解表达第二题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5645" y="1186180"/>
            <a:ext cx="7780020" cy="2708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1957" y="433316"/>
            <a:ext cx="850943" cy="697101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207770" y="1425575"/>
            <a:ext cx="6635750" cy="224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这篇课文通过描写宋庆龄故居的两个樟树，赞美了樟树，同时也赞美了像樟树一样具有可贵精神的宋庆龄女士。所以在朗读课文时，要读出对樟树的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赞美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之情。尤其是第五自然段。</a:t>
            </a:r>
          </a:p>
        </p:txBody>
      </p:sp>
      <p:sp>
        <p:nvSpPr>
          <p:cNvPr id="17" name="文本框 10"/>
          <p:cNvSpPr txBox="1"/>
          <p:nvPr/>
        </p:nvSpPr>
        <p:spPr>
          <a:xfrm>
            <a:off x="1400175" y="614680"/>
            <a:ext cx="441642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朗读指导（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理解表达第一题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290928" y="1188704"/>
            <a:ext cx="7500990" cy="1531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说说人们为什么总爱在宋庆龄故居前的两棵樟树前留影纪念。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213" y="1188730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87350" y="1067435"/>
            <a:ext cx="8528050" cy="203835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因为樟树不仅长势蓬蓬勃勃，具有拒虫的香气；而且更因为宋庆龄也像樟树那样，一身正气，令敌人畏惧，人们为了表达对宋庆龄的崇敬和怀念之情，总爱在樟树下留影纪念。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95960" y="955675"/>
            <a:ext cx="7750810" cy="721360"/>
            <a:chOff x="1923722" y="1331456"/>
            <a:chExt cx="9922301" cy="961579"/>
          </a:xfrm>
        </p:grpSpPr>
        <p:sp>
          <p:nvSpPr>
            <p:cNvPr id="26" name="文本框 6"/>
            <p:cNvSpPr txBox="1"/>
            <p:nvPr/>
          </p:nvSpPr>
          <p:spPr>
            <a:xfrm>
              <a:off x="2281897" y="1389016"/>
              <a:ext cx="9563888" cy="86000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结尾在文中起什么作用？能去掉吗？</a:t>
              </a:r>
              <a:endPara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7" name="单圆角矩形 26"/>
            <p:cNvSpPr/>
            <p:nvPr/>
          </p:nvSpPr>
          <p:spPr>
            <a:xfrm flipH="1">
              <a:off x="1923722" y="1331456"/>
              <a:ext cx="9922301" cy="961579"/>
            </a:xfrm>
            <a:prstGeom prst="snipRoundRect">
              <a:avLst/>
            </a:prstGeom>
            <a:grpFill/>
            <a:ln>
              <a:solidFill>
                <a:schemeClr val="accent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507335" y="2091050"/>
            <a:ext cx="8072494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结尾深化了主题，表达了人们对宋庆龄的尊敬和怀念，所以不能去掉。</a:t>
            </a:r>
            <a:endParaRPr lang="en-US" altLang="zh-CN" sz="32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0"/>
          <p:cNvSpPr txBox="1"/>
          <p:nvPr/>
        </p:nvSpPr>
        <p:spPr>
          <a:xfrm>
            <a:off x="2781638" y="3353435"/>
            <a:ext cx="357886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理解表达第三题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43045" y="985059"/>
            <a:ext cx="553998" cy="2839239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宋庆龄故居的樟树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28860" y="1466844"/>
            <a:ext cx="3429024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生长特点：蓬蓬勃勃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28860" y="2566862"/>
            <a:ext cx="3500462" cy="899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借物喻人：拒虫香气</a:t>
            </a:r>
            <a:endParaRPr lang="en-US" altLang="zh-CN" sz="27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 永久保持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左大括号 24"/>
          <p:cNvSpPr/>
          <p:nvPr/>
        </p:nvSpPr>
        <p:spPr>
          <a:xfrm>
            <a:off x="2143108" y="1181092"/>
            <a:ext cx="214314" cy="2428892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左大括号 25"/>
          <p:cNvSpPr/>
          <p:nvPr/>
        </p:nvSpPr>
        <p:spPr>
          <a:xfrm flipH="1">
            <a:off x="5929322" y="1181092"/>
            <a:ext cx="285752" cy="2428892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6286512" y="2109786"/>
            <a:ext cx="1857388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崇敬  怀念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2083" y="339755"/>
            <a:ext cx="2651725" cy="561692"/>
            <a:chOff x="192083" y="411510"/>
            <a:chExt cx="2651725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8" y="411510"/>
              <a:ext cx="2219380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结构梳理</a:t>
              </a: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4" grpId="0"/>
      <p:bldP spid="25" grpId="0" bldLvl="0" animBg="1"/>
      <p:bldP spid="26" grpId="0" bldLvl="0" animBg="1"/>
      <p:bldP spid="2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0034" y="1000114"/>
            <a:ext cx="7572428" cy="302133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课文主要讲了宋庆龄故居的两棵樟树的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________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和生长情况以及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________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，不招蚊虫且香气可以永久保持的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_______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，表达了作者对樟树的喜爱和对宋庆龄的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________________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45769" y="1630673"/>
            <a:ext cx="2071702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具有香气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48667" y="1630673"/>
            <a:ext cx="2000264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外形特点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4348" y="3357568"/>
            <a:ext cx="3214710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崇敬、怀念之情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84571" y="2219005"/>
            <a:ext cx="1857388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可贵之处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9512" y="411510"/>
            <a:ext cx="2481672" cy="561692"/>
            <a:chOff x="179512" y="411510"/>
            <a:chExt cx="2481672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主题概括</a:t>
              </a: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71472" y="714679"/>
            <a:ext cx="7929618" cy="32429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宋庆龄名言名句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、一切工作和努力的结果，归根结底，应该使儿童的健康和福利得到改善，这是适用于每一个地方每一个人的生活的一条规律。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、常识是从吃苦劳作中得来的，任何成果都是吃苦劳作的成果。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79512" y="339755"/>
            <a:ext cx="2376264" cy="561692"/>
            <a:chOff x="179512" y="411510"/>
            <a:chExt cx="2376264" cy="561692"/>
          </a:xfrm>
        </p:grpSpPr>
        <p:sp>
          <p:nvSpPr>
            <p:cNvPr id="7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拓展延伸</a:t>
              </a: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28992" y="500048"/>
            <a:ext cx="5500726" cy="3538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宋庆龄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1893-1981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年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，爱国主义、民主主义、国际主义和共产主义战士，举世闻名的二十世纪的伟大女性。她青年时代追随孙中山，献身革命，在近七十年的革命生涯中，坚强不屈，矢志不移，英勇奋斗，始终坚定地和中国人民、中国共产党站在一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19810" name="Picture 2" descr="http://f.hiphotos.baidu.com/baike/pic/item/fcfaaf51f3deb48ff14481aef01f3a292df578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683260" y="499745"/>
            <a:ext cx="2456815" cy="339407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428596" y="1014417"/>
            <a:ext cx="8215370" cy="22840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一、照样子，写出含有数字的成语。</a:t>
            </a:r>
          </a:p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例：四面八方</a:t>
            </a:r>
          </a:p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（         ） （         ）（        ）</a:t>
            </a:r>
          </a:p>
        </p:txBody>
      </p:sp>
      <p:sp>
        <p:nvSpPr>
          <p:cNvPr id="17" name="矩形 16"/>
          <p:cNvSpPr/>
          <p:nvPr/>
        </p:nvSpPr>
        <p:spPr>
          <a:xfrm>
            <a:off x="6500826" y="2571750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九牛一毛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42976" y="2571750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五颜六色</a:t>
            </a:r>
            <a:endParaRPr lang="zh-CN" altLang="en-US" b="1" dirty="0"/>
          </a:p>
        </p:txBody>
      </p:sp>
      <p:sp>
        <p:nvSpPr>
          <p:cNvPr id="19" name="矩形 18"/>
          <p:cNvSpPr/>
          <p:nvPr/>
        </p:nvSpPr>
        <p:spPr>
          <a:xfrm>
            <a:off x="3929058" y="2571750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七上八下</a:t>
            </a:r>
            <a:endParaRPr lang="zh-CN" altLang="en-US" b="1" dirty="0"/>
          </a:p>
        </p:txBody>
      </p:sp>
      <p:grpSp>
        <p:nvGrpSpPr>
          <p:cNvPr id="5" name="组合 4"/>
          <p:cNvGrpSpPr/>
          <p:nvPr/>
        </p:nvGrpSpPr>
        <p:grpSpPr>
          <a:xfrm>
            <a:off x="179512" y="411510"/>
            <a:ext cx="2376264" cy="561692"/>
            <a:chOff x="179512" y="411510"/>
            <a:chExt cx="2376264" cy="561692"/>
          </a:xfrm>
        </p:grpSpPr>
        <p:sp>
          <p:nvSpPr>
            <p:cNvPr id="10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课堂演练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6"/>
              <a:ext cx="366860" cy="45633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7" grpId="0"/>
      <p:bldP spid="18" grpId="0"/>
      <p:bldP spid="1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133065" y="643259"/>
            <a:ext cx="8653777" cy="30232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二、用下面句子中变色的词语造句。</a:t>
            </a:r>
            <a:endParaRPr lang="zh-CN" altLang="en-US" sz="32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1.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无论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是夏天还是冬天，它们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总是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那么蓬蓬勃勃。</a:t>
            </a: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________________________________________</a:t>
            </a: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2.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只要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这木质存在一天，虫类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就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怕它一天。</a:t>
            </a:r>
            <a:endParaRPr lang="en-US" altLang="zh-CN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________________________________________</a:t>
            </a:r>
            <a:endParaRPr lang="zh-CN" altLang="en-US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5786" y="2071684"/>
            <a:ext cx="7091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无论刮风还是下雨，他总是按时到校。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642910" y="3058545"/>
            <a:ext cx="678661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只要明天不下雨，我们就去爬山。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7" grpId="0"/>
      <p:bldP spid="409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285720" y="571821"/>
            <a:ext cx="8290475" cy="10534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三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如果你来到宋庆龄故居，见到樟树，你会说些什么呢？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1472" y="1785932"/>
            <a:ext cx="7429552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樟树啊，你还是那么生机勃发，就像宋庆龄女士的精神一样，永远激励我们前行。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2087" y="834693"/>
            <a:ext cx="8643998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起，为中国人民的解放事业，为妇女儿童的卫生保健和文化教育福利事业，为祖国统一以及保卫世界和平、促进人类的进步事业而殚精竭力，鞠躬尽瘁，做出了不可磨灭的贡献，在海内外享有崇高的威望。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3466809" y="1511518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樟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992830" y="1511518"/>
            <a:ext cx="12955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龄</a:t>
            </a:r>
            <a:endParaRPr lang="zh-CN" altLang="en-US" sz="41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411760" y="1131590"/>
            <a:ext cx="1008112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líng</a:t>
            </a:r>
          </a:p>
        </p:txBody>
      </p:sp>
      <p:sp>
        <p:nvSpPr>
          <p:cNvPr id="23" name="矩形 22"/>
          <p:cNvSpPr/>
          <p:nvPr/>
        </p:nvSpPr>
        <p:spPr>
          <a:xfrm>
            <a:off x="3347864" y="1082890"/>
            <a:ext cx="115212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zhāng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4834961" y="1511518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浓</a:t>
            </a: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稠</a:t>
            </a:r>
            <a:endParaRPr lang="zh-CN" altLang="en-US" sz="41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226800" y="1082890"/>
            <a:ext cx="1001384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chóu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6202607" y="1560218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繁</a:t>
            </a: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衍</a:t>
            </a:r>
            <a:endParaRPr lang="zh-CN" altLang="en-US" sz="41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731734" y="1131590"/>
            <a:ext cx="79208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y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ǎ</a:t>
            </a:r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2051720" y="2951678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制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度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051720" y="2479250"/>
            <a:ext cx="839026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zhì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3635896" y="2879670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崇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491880" y="2433000"/>
            <a:ext cx="115212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chóng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5210477" y="2928370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瞻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仰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074791" y="2422468"/>
            <a:ext cx="919363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zhān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14">
            <a:hlinkClick r:id="rId3" action="ppaction://hlinkfile"/>
          </p:cNvPr>
          <p:cNvSpPr txBox="1"/>
          <p:nvPr/>
        </p:nvSpPr>
        <p:spPr>
          <a:xfrm>
            <a:off x="653667" y="37914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朗读课文 扫清障碍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41263" y="488916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057708">
            <a:off x="4337204" y="435126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0041" y="445900"/>
            <a:ext cx="366860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33539" y="1367066"/>
            <a:ext cx="1121491" cy="438582"/>
            <a:chOff x="505294" y="1510576"/>
            <a:chExt cx="1121491" cy="438582"/>
          </a:xfrm>
        </p:grpSpPr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505294" y="1510576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我会认</a:t>
              </a:r>
            </a:p>
          </p:txBody>
        </p:sp>
        <p:sp>
          <p:nvSpPr>
            <p:cNvPr id="51" name="矩形 50"/>
            <p:cNvSpPr/>
            <p:nvPr/>
          </p:nvSpPr>
          <p:spPr>
            <a:xfrm>
              <a:off x="1524285" y="1582624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525663" y="1582624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2040816" y="1571031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0751" y="1571031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19906" y="156023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38801" y="1595161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36446" y="300168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287446" y="2952791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805731" y="2990891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1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16" grpId="0"/>
      <p:bldP spid="16" grpId="1"/>
      <p:bldP spid="18" grpId="0"/>
      <p:bldP spid="18" grpId="1"/>
      <p:bldP spid="24" grpId="0"/>
      <p:bldP spid="24" grpId="1"/>
      <p:bldP spid="26" grpId="0"/>
      <p:bldP spid="26" grpId="1"/>
      <p:bldP spid="29" grpId="0"/>
      <p:bldP spid="29" grpId="1"/>
      <p:bldP spid="7" grpId="0" bldLvl="0" animBg="1"/>
      <p:bldP spid="8" grpId="0" bldLvl="0" animBg="1"/>
      <p:bldP spid="12" grpId="0" bldLvl="0" animBg="1"/>
      <p:bldP spid="13" grpId="0" bldLvl="0" animBg="1"/>
      <p:bldP spid="14" grpId="0" bldLvl="0" animBg="1"/>
      <p:bldP spid="19" grpId="0" bldLvl="0" animBg="1"/>
      <p:bldP spid="2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1" name="组合 7"/>
          <p:cNvGrpSpPr/>
          <p:nvPr/>
        </p:nvGrpSpPr>
        <p:grpSpPr>
          <a:xfrm>
            <a:off x="2033459" y="859468"/>
            <a:ext cx="1095518" cy="1139190"/>
            <a:chOff x="2437" y="2032"/>
            <a:chExt cx="1244" cy="1264"/>
          </a:xfrm>
        </p:grpSpPr>
        <p:sp>
          <p:nvSpPr>
            <p:cNvPr id="1235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35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36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292" name="文本框 64"/>
          <p:cNvSpPr txBox="1"/>
          <p:nvPr/>
        </p:nvSpPr>
        <p:spPr>
          <a:xfrm>
            <a:off x="2033460" y="868755"/>
            <a:ext cx="608489" cy="11772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庆</a:t>
            </a:r>
          </a:p>
        </p:txBody>
      </p:sp>
      <p:sp>
        <p:nvSpPr>
          <p:cNvPr id="12294" name="文本框 64"/>
          <p:cNvSpPr txBox="1"/>
          <p:nvPr/>
        </p:nvSpPr>
        <p:spPr>
          <a:xfrm>
            <a:off x="3376659" y="895663"/>
            <a:ext cx="999303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庭</a:t>
            </a:r>
          </a:p>
        </p:txBody>
      </p:sp>
      <p:sp>
        <p:nvSpPr>
          <p:cNvPr id="12296" name="文本框 64"/>
          <p:cNvSpPr txBox="1"/>
          <p:nvPr/>
        </p:nvSpPr>
        <p:spPr>
          <a:xfrm>
            <a:off x="4709380" y="868993"/>
            <a:ext cx="944527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劝</a:t>
            </a:r>
          </a:p>
        </p:txBody>
      </p:sp>
      <p:sp>
        <p:nvSpPr>
          <p:cNvPr id="12298" name="文本框 64"/>
          <p:cNvSpPr txBox="1"/>
          <p:nvPr/>
        </p:nvSpPr>
        <p:spPr>
          <a:xfrm>
            <a:off x="6052104" y="850895"/>
            <a:ext cx="944527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搬</a:t>
            </a:r>
          </a:p>
        </p:txBody>
      </p:sp>
      <p:sp>
        <p:nvSpPr>
          <p:cNvPr id="12300" name="文本框 64"/>
          <p:cNvSpPr txBox="1"/>
          <p:nvPr/>
        </p:nvSpPr>
        <p:spPr>
          <a:xfrm>
            <a:off x="2014416" y="2191080"/>
            <a:ext cx="935477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孙</a:t>
            </a:r>
          </a:p>
        </p:txBody>
      </p:sp>
      <p:sp>
        <p:nvSpPr>
          <p:cNvPr id="12302" name="文本框 64"/>
          <p:cNvSpPr txBox="1"/>
          <p:nvPr/>
        </p:nvSpPr>
        <p:spPr>
          <a:xfrm>
            <a:off x="3419188" y="2211457"/>
            <a:ext cx="834658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寄</a:t>
            </a:r>
          </a:p>
        </p:txBody>
      </p:sp>
      <p:sp>
        <p:nvSpPr>
          <p:cNvPr id="12304" name="文本框 64"/>
          <p:cNvSpPr txBox="1"/>
          <p:nvPr/>
        </p:nvSpPr>
        <p:spPr>
          <a:xfrm>
            <a:off x="4731359" y="2201218"/>
            <a:ext cx="608489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具</a:t>
            </a:r>
          </a:p>
        </p:txBody>
      </p:sp>
      <p:grpSp>
        <p:nvGrpSpPr>
          <p:cNvPr id="3" name="组合 7"/>
          <p:cNvGrpSpPr/>
          <p:nvPr/>
        </p:nvGrpSpPr>
        <p:grpSpPr>
          <a:xfrm>
            <a:off x="3328075" y="877565"/>
            <a:ext cx="1095518" cy="1139190"/>
            <a:chOff x="2437" y="2032"/>
            <a:chExt cx="1244" cy="1264"/>
          </a:xfrm>
        </p:grpSpPr>
        <p:sp>
          <p:nvSpPr>
            <p:cNvPr id="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" name="组合 7"/>
          <p:cNvGrpSpPr/>
          <p:nvPr/>
        </p:nvGrpSpPr>
        <p:grpSpPr>
          <a:xfrm>
            <a:off x="4659367" y="859468"/>
            <a:ext cx="1095518" cy="1139190"/>
            <a:chOff x="2437" y="2032"/>
            <a:chExt cx="1244" cy="1264"/>
          </a:xfrm>
        </p:grpSpPr>
        <p:sp>
          <p:nvSpPr>
            <p:cNvPr id="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1" name="组合 7"/>
          <p:cNvGrpSpPr/>
          <p:nvPr/>
        </p:nvGrpSpPr>
        <p:grpSpPr>
          <a:xfrm>
            <a:off x="5998280" y="850895"/>
            <a:ext cx="1095518" cy="1139190"/>
            <a:chOff x="2437" y="2032"/>
            <a:chExt cx="1244" cy="1264"/>
          </a:xfrm>
        </p:grpSpPr>
        <p:sp>
          <p:nvSpPr>
            <p:cNvPr id="1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5" name="组合 7"/>
          <p:cNvGrpSpPr/>
          <p:nvPr/>
        </p:nvGrpSpPr>
        <p:grpSpPr>
          <a:xfrm>
            <a:off x="2014416" y="2209654"/>
            <a:ext cx="1095518" cy="1139190"/>
            <a:chOff x="2437" y="2032"/>
            <a:chExt cx="1244" cy="1264"/>
          </a:xfrm>
        </p:grpSpPr>
        <p:sp>
          <p:nvSpPr>
            <p:cNvPr id="1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9" name="组合 7"/>
          <p:cNvGrpSpPr/>
          <p:nvPr/>
        </p:nvGrpSpPr>
        <p:grpSpPr>
          <a:xfrm>
            <a:off x="3368698" y="2210505"/>
            <a:ext cx="1095518" cy="1139190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3" name="组合 7"/>
          <p:cNvGrpSpPr/>
          <p:nvPr/>
        </p:nvGrpSpPr>
        <p:grpSpPr>
          <a:xfrm>
            <a:off x="4678712" y="2201932"/>
            <a:ext cx="1095518" cy="1139190"/>
            <a:chOff x="2437" y="2032"/>
            <a:chExt cx="1244" cy="1264"/>
          </a:xfrm>
        </p:grpSpPr>
        <p:sp>
          <p:nvSpPr>
            <p:cNvPr id="2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4" name="文本框 64"/>
          <p:cNvSpPr txBox="1"/>
          <p:nvPr/>
        </p:nvSpPr>
        <p:spPr>
          <a:xfrm>
            <a:off x="5974856" y="2210505"/>
            <a:ext cx="608489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质</a:t>
            </a:r>
          </a:p>
        </p:txBody>
      </p:sp>
      <p:grpSp>
        <p:nvGrpSpPr>
          <p:cNvPr id="45" name="组合 7"/>
          <p:cNvGrpSpPr/>
          <p:nvPr/>
        </p:nvGrpSpPr>
        <p:grpSpPr>
          <a:xfrm>
            <a:off x="5926272" y="2211219"/>
            <a:ext cx="1095518" cy="1139190"/>
            <a:chOff x="2437" y="2032"/>
            <a:chExt cx="1244" cy="1264"/>
          </a:xfrm>
        </p:grpSpPr>
        <p:sp>
          <p:nvSpPr>
            <p:cNvPr id="4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34" name="组合 33"/>
          <p:cNvGrpSpPr/>
          <p:nvPr/>
        </p:nvGrpSpPr>
        <p:grpSpPr>
          <a:xfrm>
            <a:off x="467544" y="810571"/>
            <a:ext cx="1121491" cy="438582"/>
            <a:chOff x="467544" y="523551"/>
            <a:chExt cx="1121491" cy="438582"/>
          </a:xfrm>
        </p:grpSpPr>
        <p:sp>
          <p:nvSpPr>
            <p:cNvPr id="67" name="TextBox 11">
              <a:hlinkClick r:id="rId3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467544" y="523551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我会写</a:t>
              </a:r>
            </a:p>
          </p:txBody>
        </p:sp>
        <p:sp>
          <p:nvSpPr>
            <p:cNvPr id="69" name="矩形 68"/>
            <p:cNvSpPr/>
            <p:nvPr/>
          </p:nvSpPr>
          <p:spPr>
            <a:xfrm>
              <a:off x="1504535" y="591566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487913" y="617000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4" grpId="0"/>
      <p:bldP spid="12296" grpId="0"/>
      <p:bldP spid="12298" grpId="0"/>
      <p:bldP spid="12300" grpId="0"/>
      <p:bldP spid="12302" grpId="0"/>
      <p:bldP spid="12304" grpId="0"/>
      <p:bldP spid="4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08370" y="1358900"/>
            <a:ext cx="2616200" cy="2080260"/>
          </a:xfrm>
          <a:prstGeom prst="rect">
            <a:avLst/>
          </a:prstGeom>
        </p:spPr>
      </p:pic>
      <p:cxnSp>
        <p:nvCxnSpPr>
          <p:cNvPr id="84" name="直线连接符 75"/>
          <p:cNvCxnSpPr/>
          <p:nvPr/>
        </p:nvCxnSpPr>
        <p:spPr>
          <a:xfrm>
            <a:off x="6203721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5" name="图片 8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9135" y="1419860"/>
            <a:ext cx="2606675" cy="2018665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8455" y="1358900"/>
            <a:ext cx="2832100" cy="2079625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917923" y="1851670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  结构</a:t>
            </a:r>
          </a:p>
        </p:txBody>
      </p:sp>
      <p:sp>
        <p:nvSpPr>
          <p:cNvPr id="94" name="文本框 64"/>
          <p:cNvSpPr txBox="1"/>
          <p:nvPr/>
        </p:nvSpPr>
        <p:spPr>
          <a:xfrm>
            <a:off x="3703633" y="1851670"/>
            <a:ext cx="1728192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半包围结构</a:t>
            </a:r>
          </a:p>
        </p:txBody>
      </p:sp>
      <p:sp>
        <p:nvSpPr>
          <p:cNvPr id="96" name="文本框 64"/>
          <p:cNvSpPr txBox="1"/>
          <p:nvPr/>
        </p:nvSpPr>
        <p:spPr>
          <a:xfrm>
            <a:off x="6444208" y="1851670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  结构</a:t>
            </a: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cxnSp>
        <p:nvCxnSpPr>
          <p:cNvPr id="135" name="直线连接符 5"/>
          <p:cNvCxnSpPr/>
          <p:nvPr/>
        </p:nvCxnSpPr>
        <p:spPr>
          <a:xfrm>
            <a:off x="669474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线连接符 73"/>
          <p:cNvCxnSpPr/>
          <p:nvPr/>
        </p:nvCxnSpPr>
        <p:spPr>
          <a:xfrm flipV="1">
            <a:off x="3625621" y="2283718"/>
            <a:ext cx="1806204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64"/>
          <p:cNvSpPr txBox="1"/>
          <p:nvPr/>
        </p:nvSpPr>
        <p:spPr>
          <a:xfrm>
            <a:off x="2339246" y="2642746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孙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64"/>
          <p:cNvSpPr txBox="1"/>
          <p:nvPr/>
        </p:nvSpPr>
        <p:spPr>
          <a:xfrm>
            <a:off x="567174" y="2634362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64"/>
          <p:cNvSpPr txBox="1"/>
          <p:nvPr/>
        </p:nvSpPr>
        <p:spPr>
          <a:xfrm>
            <a:off x="1475150" y="2642746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搬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64"/>
          <p:cNvSpPr txBox="1"/>
          <p:nvPr/>
        </p:nvSpPr>
        <p:spPr>
          <a:xfrm>
            <a:off x="7451308" y="2499572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具</a:t>
            </a:r>
            <a:endParaRPr lang="en-US" altLang="zh-CN" sz="3600" b="1" dirty="0" err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64"/>
          <p:cNvSpPr txBox="1"/>
          <p:nvPr/>
        </p:nvSpPr>
        <p:spPr>
          <a:xfrm>
            <a:off x="6587212" y="2499489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寄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4"/>
          <p:cNvSpPr txBox="1"/>
          <p:nvPr/>
        </p:nvSpPr>
        <p:spPr>
          <a:xfrm>
            <a:off x="3635643" y="2571750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庆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64"/>
          <p:cNvSpPr txBox="1"/>
          <p:nvPr/>
        </p:nvSpPr>
        <p:spPr>
          <a:xfrm>
            <a:off x="4283715" y="2571750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质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64"/>
          <p:cNvSpPr txBox="1"/>
          <p:nvPr/>
        </p:nvSpPr>
        <p:spPr>
          <a:xfrm>
            <a:off x="4931787" y="2571750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庭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754380" y="1060450"/>
            <a:ext cx="7477760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加一加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：又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力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劝   广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大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庆    山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宗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崇</a:t>
            </a:r>
            <a:r>
              <a:rPr lang="zh-CN" altLang="en-US" sz="2800" dirty="0" smtClean="0"/>
              <a:t>      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65425" y="1723743"/>
            <a:ext cx="1763051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比一比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197735" y="1737995"/>
            <a:ext cx="1626235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庆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厌</a:t>
            </a:r>
          </a:p>
        </p:txBody>
      </p:sp>
      <p:sp>
        <p:nvSpPr>
          <p:cNvPr id="2" name="TextBox 42"/>
          <p:cNvSpPr txBox="1"/>
          <p:nvPr/>
        </p:nvSpPr>
        <p:spPr>
          <a:xfrm>
            <a:off x="4196080" y="1724025"/>
            <a:ext cx="1860550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崇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祟  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39"/>
          <p:cNvSpPr txBox="1"/>
          <p:nvPr/>
        </p:nvSpPr>
        <p:spPr>
          <a:xfrm>
            <a:off x="748915" y="2568293"/>
            <a:ext cx="1763051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字理识字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041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30830" y="2568575"/>
            <a:ext cx="211582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5240913" y="2496954"/>
            <a:ext cx="3312368" cy="13608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甲骨文“具”字像两只手捧着盛事物的“鼎”。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0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0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2" grpId="0"/>
      <p:bldP spid="2" grpId="0"/>
      <p:bldP spid="3" grpId="0"/>
      <p:bldP spid="16" grpId="0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1952</Words>
  <Application>Microsoft Office PowerPoint</Application>
  <PresentationFormat>全屏显示(16:9)</PresentationFormat>
  <Paragraphs>196</Paragraphs>
  <Slides>42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6" baseType="lpstr">
      <vt:lpstr>Arial</vt:lpstr>
      <vt:lpstr>宋体</vt:lpstr>
      <vt:lpstr>Times New Roman</vt:lpstr>
      <vt:lpstr>微软雅黑</vt:lpstr>
      <vt:lpstr>楷体</vt:lpstr>
      <vt:lpstr>Kaiti SC</vt:lpstr>
      <vt:lpstr>Heiti SC Light</vt:lpstr>
      <vt:lpstr>黑体</vt:lpstr>
      <vt:lpstr>幼圆</vt:lpstr>
      <vt:lpstr>华文楷体</vt:lpstr>
      <vt:lpstr>汉语拼音</vt:lpstr>
      <vt:lpstr>Tahoma</vt:lpstr>
      <vt:lpstr>Calibri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</vt:vector>
  </TitlesOfParts>
  <Manager/>
  <Company/>
  <LinksUpToDate>false</LinksUpToDate>
  <SharedDoc>false</SharedDoc>
  <HyperlinkBase>www.wang26.cn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2017-03-17T02:28:00Z</dcterms:created>
  <dcterms:modified xsi:type="dcterms:W3CDTF">2019-01-21T06:56:31Z</dcterms:modified>
  <cp:category>语文备课大师【全免费】</cp:category>
</cp:coreProperties>
</file>