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notesMasterIdLst>
    <p:notesMasterId r:id="rId18"/>
  </p:notesMasterIdLst>
  <p:sldIdLst>
    <p:sldId id="271" r:id="rId2"/>
    <p:sldId id="259" r:id="rId3"/>
    <p:sldId id="272" r:id="rId4"/>
    <p:sldId id="262" r:id="rId5"/>
    <p:sldId id="273" r:id="rId6"/>
    <p:sldId id="274" r:id="rId7"/>
    <p:sldId id="275" r:id="rId8"/>
    <p:sldId id="276" r:id="rId9"/>
    <p:sldId id="277" r:id="rId10"/>
    <p:sldId id="278" r:id="rId11"/>
    <p:sldId id="260" r:id="rId12"/>
    <p:sldId id="279" r:id="rId13"/>
    <p:sldId id="280" r:id="rId14"/>
    <p:sldId id="281" r:id="rId15"/>
    <p:sldId id="282" r:id="rId16"/>
    <p:sldId id="265"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CA878C-F4A9-453F-A78B-931BA7BC9732}" type="datetimeFigureOut">
              <a:rPr lang="zh-CN" altLang="en-US" smtClean="0"/>
              <a:pPr/>
              <a:t>2016-9-16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765EF0-FE91-414E-8DB4-D36F1133D559}" type="slidenum">
              <a:rPr lang="zh-CN" altLang="en-US" smtClean="0"/>
              <a:pPr/>
              <a:t>‹#›</a:t>
            </a:fld>
            <a:endParaRPr lang="zh-CN" altLang="en-US"/>
          </a:p>
        </p:txBody>
      </p:sp>
    </p:spTree>
    <p:extLst>
      <p:ext uri="{BB962C8B-B14F-4D97-AF65-F5344CB8AC3E}">
        <p14:creationId xmlns:p14="http://schemas.microsoft.com/office/powerpoint/2010/main" xmlns="" val="914473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765EF0-FE91-414E-8DB4-D36F1133D559}" type="slidenum">
              <a:rPr lang="zh-CN" altLang="en-US" smtClean="0"/>
              <a:pPr/>
              <a:t>5</a:t>
            </a:fld>
            <a:endParaRPr lang="zh-CN" altLang="en-US"/>
          </a:p>
        </p:txBody>
      </p:sp>
    </p:spTree>
    <p:extLst>
      <p:ext uri="{BB962C8B-B14F-4D97-AF65-F5344CB8AC3E}">
        <p14:creationId xmlns:p14="http://schemas.microsoft.com/office/powerpoint/2010/main" xmlns="" val="365342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84D472-F445-40ED-8DA9-4324DC257D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39"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vmlDrawing" Target="../drawings/vmlDrawing2.vml"/><Relationship Id="rId6" Type="http://schemas.openxmlformats.org/officeDocument/2006/relationships/package" Target="../embeddings/Microsoft_Office_Word_2007___2.docx"/><Relationship Id="rId5" Type="http://schemas.openxmlformats.org/officeDocument/2006/relationships/slide" Target="slide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7.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sz="3600">
                <a:solidFill>
                  <a:schemeClr val="tx1"/>
                </a:solidFill>
              </a:rPr>
              <a:t>6</a:t>
            </a:r>
            <a:r>
              <a:rPr lang="zh-CN" altLang="en-US" sz="3600">
                <a:solidFill>
                  <a:schemeClr val="tx1"/>
                </a:solidFill>
              </a:rPr>
              <a:t>　六一居士传</a:t>
            </a:r>
            <a:endParaRPr lang="zh-CN" altLang="zh-CN" sz="3600">
              <a:solidFill>
                <a:schemeClr val="tx1"/>
              </a:solidFill>
            </a:endParaRPr>
          </a:p>
        </p:txBody>
      </p:sp>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积名句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方其得意于五物也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太山在前而不见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疾雷破柱而不惊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虽响九奏于洞庭之野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阅大战于涿鹿之原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未足喻其乐且适也</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祸患常积于忽微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智勇多困于所溺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《伶官传序》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醉翁之意不在酒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在乎山水之间也。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《醉翁亭记》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记常识</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自传是</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自述生平</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的文章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可长可短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既是对自己生平事迹的实录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又具有一定的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文学性</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。但人物、时间、地点、事件必须完全</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真实</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和准确。</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3493045" y="2115278"/>
            <a:ext cx="196365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55824" y="2520258"/>
            <a:ext cx="225885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94975" y="2923548"/>
            <a:ext cx="194960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3328528"/>
            <a:ext cx="194960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09259" y="4119928"/>
            <a:ext cx="113455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76534" y="4529496"/>
            <a:ext cx="86069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873482" y="4529496"/>
            <a:ext cx="86069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128664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871233"/>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客有问曰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何谓也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吾家藏书一万卷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集录三代以来金石遗文一千卷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有琴一张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有棋一局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而常置酒一壶。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是为五一尔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奈何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以吾一翁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老于此五物之间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是岂不为六一乎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有客人问道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是指什么呢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我家有一万卷藏书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收集夏商周三代以来的金石文字一千卷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有一张琴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有一局棋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而且常常备好一壶酒。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这是五个一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加上我这一个老翁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在这五种事物之间生活到老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这难道不是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采用主客问答的形式引出文章的主要内容。客人的问语正是读者想知道的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吸引读者读下去。居士的回答体现了居士高雅的生活情趣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即一万卷藏书、一千卷金石遗文、一张琴、一局棋、一壶酒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再加上一老翁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作者自己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凑足了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。诙谐的语言中隐隐透着作者的自傲。</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6" name="矩形 5"/>
          <p:cNvSpPr/>
          <p:nvPr/>
        </p:nvSpPr>
        <p:spPr>
          <a:xfrm>
            <a:off x="508000" y="2492896"/>
            <a:ext cx="8128000" cy="2016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509120"/>
            <a:ext cx="8128000" cy="2005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客笑曰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子欲逃名者乎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而屡易其号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此庄生所诮畏影而走乎日中者也。余将见子疾走大喘渴死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而名不得逃也。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客人笑着说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你大概是一位想逃避名声的人吧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而且屡次更改自己的名号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这就像庄子所讥讽的极力想逃避自己在太阳底下的身影的那个人一样。我将要看到你因快跑累得大口喘气干渴而死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而你的名声是逃不掉的。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客人的问话使文章内容推进了一层。客人认为作者多次换称号是在逃避自己的名声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并以庄子的寓言故事相类比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告诉欧阳修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即使累死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你的名声也逃不掉。从而引出下文居士的回答。</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6" name="矩形 5"/>
          <p:cNvSpPr/>
          <p:nvPr/>
        </p:nvSpPr>
        <p:spPr>
          <a:xfrm>
            <a:off x="508000" y="2492896"/>
            <a:ext cx="8128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076811"/>
            <a:ext cx="8128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12463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吾之乐可胜道哉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宋体" panose="02010600030101010101" pitchFamily="2" charset="-122"/>
                <a:ea typeface="SimSun-ExtB"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此吾之所以志也。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此段详细地描述了欧阳修的乐趣所在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体现了他优雅的生活情趣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真切地传达出他当时的复杂心情。承接着客人的问题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先极力描写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得意于五物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时的美妙感觉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泰山不见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疾雷不惊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九韶不听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大战不观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即将一切置之度外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什么都感觉不到了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内心只沉迷于五物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享受五物带来的乐趣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体现了作者对高雅闲适的隐居生活的热烈向往。接着内容一转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写自己受官场事务所累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形不病而已悴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心未老而先衰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哪里有闲暇时间沉醉于五物呢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字里行间充满了无可奈何的苦闷。最后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表明自己归隐田园的愿望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并希望这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之乐能在辞官之后变为现实。文段层次清晰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三层内容之间衔接自然、紧密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语言晓畅简洁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表达了作者复杂的心情。</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6" name="矩形 5"/>
          <p:cNvSpPr/>
          <p:nvPr/>
        </p:nvSpPr>
        <p:spPr>
          <a:xfrm>
            <a:off x="508000" y="1700808"/>
            <a:ext cx="8128000" cy="4176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749974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客复笑曰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子知轩裳珪组之累其形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而不知五物之累其心乎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不然。累于彼者已劳矣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又多忧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累于此者既佚矣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幸无患。吾其何择哉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客人又笑着说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你知道官场事务会使你身体劳累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却不知道这五种事物会使你的心劳累吗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不是这样。在官场事务方面劳累得已经身心疲惫了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又有很多忧虑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被这些物品吸引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既很安逸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又庆幸没有祸患。我还能选择什么呢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客人的问话使文章内容又深入一步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作者的思想感情也更加深入了。俗事缠身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使身心劳累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充满忧患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而沉于五物的乐趣之中却是安逸闲适的。对二者的感受截然不同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二者对人的影响也迥然不同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所以别无选择。一问一答中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包含着作者无限的感慨和苦闷。</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554018"/>
            <a:ext cx="8128000"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4183427"/>
            <a:ext cx="8128000"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41258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于是与客俱起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握手大笑曰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区区不足较也。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于是和客人一起站起来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握着客人的手大笑道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把它们放到一边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区区小事不值得计较。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握手大笑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结束主客之间的谈话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收束全段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也体现了欧阳修豁达、释然的心情。</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935830"/>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804324"/>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3067938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作者为什么要引用《庄子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渔父》里面的典故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愚人欲自逃其影的典故是为了说明名是无法逃避的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也是为了引出欧阳修的态度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深知名不可逃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也并不想逃名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并不是矫情的表现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仅仅是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聊以志吾之乐尔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文中居士有没有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之乐呢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然常患不得极吾乐于其间者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世事之为吾累者众也。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轩裳珪组劳吾形于外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忧患思虑劳吾心于内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使吾形不病而已悴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心未老而先衰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尚何暇于五物哉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348880"/>
            <a:ext cx="8128000"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994178"/>
            <a:ext cx="8128000" cy="1451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24744"/>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连线</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欧阳修</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欧阳修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(1007—1072),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字永叔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号醉翁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六一居士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。吉水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今江西吉安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人。北宋政治家、文学家、史学家。主张文章应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、致用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对宋初以来靡丽、险怪的文风表示不满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并积极培养后进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是北宋古文运动的领袖。散文说理畅达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抒情委婉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唐宋八大家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之一。曾与宋祁合修《新唐书》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并独撰《新五代史》。</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5" name="Q06.eps" descr="id:2147490987;FounderCES"/>
          <p:cNvPicPr/>
          <p:nvPr/>
        </p:nvPicPr>
        <p:blipFill>
          <a:blip r:embed="rId4"/>
          <a:stretch>
            <a:fillRect/>
          </a:stretch>
        </p:blipFill>
        <p:spPr>
          <a:xfrm>
            <a:off x="3275856" y="1329314"/>
            <a:ext cx="2448272" cy="2140847"/>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8" name="矩形 7"/>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写作背景</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熙宁三年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(1070),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作者由知青州改知蔡州后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自号六一居士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作此文以明志。春蚕丝尽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蜡泪将干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作者把毕生的精力献给了赵宋王朝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应该休息了。况且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在宦海沉浮中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几度贬官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历尽坎坷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到这时作者意志已十分消沉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穷则独善其身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已成为其思想中的主导。所以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作者在文中便一再流露出急于归隐、退出官场的愿望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字里行间流露出作者无可奈何的苦闷之情。</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206496160"/>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612419"/>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字音</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30112834"/>
              </p:ext>
            </p:extLst>
          </p:nvPr>
        </p:nvGraphicFramePr>
        <p:xfrm>
          <a:off x="508000" y="2132856"/>
          <a:ext cx="8128000" cy="3351889"/>
        </p:xfrm>
        <a:graphic>
          <a:graphicData uri="http://schemas.openxmlformats.org/presentationml/2006/ole">
            <p:oleObj spid="_x0000_s1028" name="文档" r:id="rId5" imgW="3896414" imgH="1607327" progId="Word.Document.12">
              <p:embed/>
            </p:oleObj>
          </a:graphicData>
        </a:graphic>
      </p:graphicFrame>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4"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5"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93638332"/>
              </p:ext>
            </p:extLst>
          </p:nvPr>
        </p:nvGraphicFramePr>
        <p:xfrm>
          <a:off x="508000" y="1302145"/>
          <a:ext cx="8128000" cy="4507711"/>
        </p:xfrm>
        <a:graphic>
          <a:graphicData uri="http://schemas.openxmlformats.org/presentationml/2006/ole">
            <p:oleObj spid="_x0000_s2052" name="文档" r:id="rId6" imgW="3839157" imgH="2129420" progId="Word.Document.12">
              <p:embed/>
            </p:oleObj>
          </a:graphicData>
        </a:graphic>
      </p:graphicFrame>
      <p:sp>
        <p:nvSpPr>
          <p:cNvPr id="8" name="矩形 7"/>
          <p:cNvSpPr/>
          <p:nvPr/>
        </p:nvSpPr>
        <p:spPr>
          <a:xfrm>
            <a:off x="4261286" y="1722580"/>
            <a:ext cx="119749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03848" y="2224715"/>
            <a:ext cx="187220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5090" y="2804096"/>
            <a:ext cx="119749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02517" y="3814795"/>
            <a:ext cx="125858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01226" y="4296546"/>
            <a:ext cx="122156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01226" y="4798681"/>
            <a:ext cx="209896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75653" y="5354903"/>
            <a:ext cx="215766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60426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13302480"/>
              </p:ext>
            </p:extLst>
          </p:nvPr>
        </p:nvGraphicFramePr>
        <p:xfrm>
          <a:off x="508000" y="1196258"/>
          <a:ext cx="8128000" cy="4719484"/>
        </p:xfrm>
        <a:graphic>
          <a:graphicData uri="http://schemas.openxmlformats.org/presentationml/2006/ole">
            <p:oleObj spid="_x0000_s3076" name="文档" r:id="rId5" imgW="3839157" imgH="2228438" progId="Word.Document.12">
              <p:embed/>
            </p:oleObj>
          </a:graphicData>
        </a:graphic>
      </p:graphicFrame>
      <p:sp>
        <p:nvSpPr>
          <p:cNvPr id="5" name="矩形 4"/>
          <p:cNvSpPr/>
          <p:nvPr/>
        </p:nvSpPr>
        <p:spPr>
          <a:xfrm>
            <a:off x="4489107" y="1250688"/>
            <a:ext cx="12241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4972" y="1785936"/>
            <a:ext cx="203813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16388" y="2332070"/>
            <a:ext cx="12241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35896" y="2802366"/>
            <a:ext cx="129614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5113" y="3358323"/>
            <a:ext cx="117338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48947" y="3888758"/>
            <a:ext cx="12089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41751" y="4363708"/>
            <a:ext cx="18467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57727" y="4934029"/>
            <a:ext cx="12089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75030" y="5470023"/>
            <a:ext cx="185701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071207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31030" y="2255100"/>
            <a:ext cx="341406" cy="493819"/>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843808" y="2665376"/>
            <a:ext cx="341406" cy="493819"/>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456687" y="3512802"/>
            <a:ext cx="615749" cy="493819"/>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419872" y="4713609"/>
            <a:ext cx="615749" cy="493819"/>
          </a:xfrm>
          <a:prstGeom prst="rect">
            <a:avLst/>
          </a:prstGeom>
        </p:spPr>
      </p:pic>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辨活用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疾雷破柱而不惊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形容词的使动用法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破</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击破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一日天子恻然哀之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同情</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哀怜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分古今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将退休于颍水之上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这里指辞官归隐。</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职工因年老或因公致残而离开工作岗位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按期领取生活费用。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乃以难彊之筋骸贪过分之荣禄</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过多的。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说话做事超过一定的程度或限度。</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10" name="矩形 9"/>
          <p:cNvSpPr/>
          <p:nvPr/>
        </p:nvSpPr>
        <p:spPr>
          <a:xfrm>
            <a:off x="3603238" y="2107040"/>
            <a:ext cx="406510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78054" y="2513777"/>
            <a:ext cx="321422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89345" y="3776238"/>
            <a:ext cx="2218559"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33122" y="3776238"/>
            <a:ext cx="3827310"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8666" y="4170359"/>
            <a:ext cx="4132743"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03049" y="4975053"/>
            <a:ext cx="1124736"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36672" y="4975053"/>
            <a:ext cx="4563719"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6228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4" presetClass="exit" presetSubtype="10" fill="hold" grpId="0" nodeType="withEffect">
                                  <p:stCondLst>
                                    <p:cond delay="0"/>
                                  </p:stCondLst>
                                  <p:childTnLst>
                                    <p:animEffect transition="out" filter="randombar(horizont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明句式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此吾之所以志也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此庄生所诮畏影而走乎日中者也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吾素慕之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宜去一也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何谓也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吾其何择哉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其去宜矣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复何道哉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累于彼者已劳矣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被动句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吾尝用于时矣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被动句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方其得意于五物也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虽响九奏于洞庭之野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3247393" y="1675133"/>
            <a:ext cx="8205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09186" y="2080113"/>
            <a:ext cx="8205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07432" y="2490757"/>
            <a:ext cx="8205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70560" y="2886391"/>
            <a:ext cx="109768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3292100"/>
            <a:ext cx="109768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81900" y="3738954"/>
            <a:ext cx="1142250"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42685" y="4133755"/>
            <a:ext cx="825260"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61326" y="4544578"/>
            <a:ext cx="825260"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19830" y="4942384"/>
            <a:ext cx="1689356"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52392" y="5348430"/>
            <a:ext cx="1689356"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104603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阅大战于涿鹿之原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然常患不得极吾乐于其间者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轩裳珪组劳吾形于外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忧患思虑劳吾心于内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吾自乞其身于朝者三年矣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世事之为吾累者众也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定语后置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3651540" y="2525431"/>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3830" y="2920471"/>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6216" y="3320851"/>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99992" y="3733085"/>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34814" y="4136798"/>
            <a:ext cx="11412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20239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TotalTime>
  <Words>1832</Words>
  <Application>Microsoft Office PowerPoint</Application>
  <PresentationFormat>全屏显示(4:3)</PresentationFormat>
  <Paragraphs>91</Paragraphs>
  <Slides>16</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2016-09-16T15:02:37Z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