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38"/>
  </p:handoutMasterIdLst>
  <p:sldIdLst>
    <p:sldId id="1572" r:id="rId3"/>
    <p:sldId id="523" r:id="rId4"/>
    <p:sldId id="1379" r:id="rId6"/>
    <p:sldId id="1375" r:id="rId7"/>
    <p:sldId id="1376" r:id="rId8"/>
    <p:sldId id="1467" r:id="rId9"/>
    <p:sldId id="1080" r:id="rId10"/>
    <p:sldId id="1396" r:id="rId11"/>
    <p:sldId id="1579" r:id="rId12"/>
    <p:sldId id="1342" r:id="rId13"/>
    <p:sldId id="1530" r:id="rId14"/>
    <p:sldId id="1535" r:id="rId15"/>
    <p:sldId id="1532" r:id="rId16"/>
    <p:sldId id="1501" r:id="rId17"/>
    <p:sldId id="1575" r:id="rId18"/>
    <p:sldId id="1447" r:id="rId19"/>
    <p:sldId id="1576" r:id="rId20"/>
    <p:sldId id="1540" r:id="rId21"/>
    <p:sldId id="1539" r:id="rId22"/>
    <p:sldId id="1502" r:id="rId23"/>
    <p:sldId id="1543" r:id="rId24"/>
    <p:sldId id="1507" r:id="rId25"/>
    <p:sldId id="1577" r:id="rId26"/>
    <p:sldId id="1574" r:id="rId27"/>
    <p:sldId id="1506" r:id="rId28"/>
    <p:sldId id="1541" r:id="rId29"/>
    <p:sldId id="1517" r:id="rId30"/>
    <p:sldId id="1365" r:id="rId31"/>
    <p:sldId id="1533" r:id="rId32"/>
    <p:sldId id="1578" r:id="rId33"/>
    <p:sldId id="1358" r:id="rId34"/>
    <p:sldId id="1359" r:id="rId35"/>
    <p:sldId id="1406" r:id="rId36"/>
    <p:sldId id="1528" r:id="rId37"/>
  </p:sldIdLst>
  <p:sldSz cx="9144000" cy="5143500" type="screen16x9"/>
  <p:notesSz cx="6858000" cy="9144000"/>
  <p:embeddedFontLst>
    <p:embeddedFont>
      <p:font typeface="微软雅黑" panose="020B0503020204020204" charset="-122"/>
      <p:regular r:id="rId43"/>
    </p:embeddedFont>
    <p:embeddedFont>
      <p:font typeface="楷体" panose="02010609060101010101" pitchFamily="49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幼圆" panose="02010509060101010101" pitchFamily="49" charset="-122"/>
      <p:regular r:id="rId46"/>
    </p:embeddedFont>
    <p:embeddedFont>
      <p:font typeface="Calibri" panose="020F0502020204030204" charset="0"/>
      <p:regular r:id="rId47"/>
      <p:bold r:id="rId48"/>
      <p:italic r:id="rId49"/>
      <p:boldItalic r:id="rId5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00"/>
    <a:srgbClr val="9900CC"/>
    <a:srgbClr val="33CCFF"/>
    <a:srgbClr val="00FFFF"/>
    <a:srgbClr val="FF66FF"/>
    <a:srgbClr val="F074C7"/>
    <a:srgbClr val="2060BE"/>
    <a:srgbClr val="FF97FF"/>
    <a:srgbClr val="CAF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043" autoAdjust="0"/>
    <p:restoredTop sz="89928" autoAdjust="0"/>
  </p:normalViewPr>
  <p:slideViewPr>
    <p:cSldViewPr>
      <p:cViewPr varScale="1">
        <p:scale>
          <a:sx n="107" d="100"/>
          <a:sy n="107" d="100"/>
        </p:scale>
        <p:origin x="-774" y="-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1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18"/>
        <p:guide pos="22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font" Target="fonts/font8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84271"/>
            <a:ext cx="2771775" cy="277277"/>
            <a:chOff x="-35495" y="67841"/>
            <a:chExt cx="2771775" cy="177771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-35495" y="72587"/>
              <a:ext cx="2771775" cy="173025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79770" y="67841"/>
              <a:ext cx="1861407" cy="176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latin typeface="Heiti SC Light" panose="02000000000000000000" pitchFamily="2" charset="-128"/>
                  <a:ea typeface="Heiti SC Light"/>
                </a:rPr>
                <a:t>14  </a:t>
              </a:r>
              <a:r>
                <a:rPr kumimoji="1" lang="zh-CN" altLang="zh-CN" sz="1200" dirty="0" smtClean="0">
                  <a:latin typeface="Heiti SC Light" panose="02000000000000000000" pitchFamily="2" charset="-128"/>
                  <a:ea typeface="Heiti SC Light"/>
                </a:rPr>
                <a:t>在柏林</a:t>
              </a:r>
              <a:endParaRPr kumimoji="1" lang="zh-CN" altLang="zh-CN" sz="1200" dirty="0" smtClean="0">
                <a:latin typeface="Heiti SC Light" panose="02000000000000000000" pitchFamily="2" charset="-128"/>
                <a:ea typeface="Heiti SC Ligh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3958"/>
            <a:ext cx="9144000" cy="699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hyperlink" Target="&#38142;&#25509;&#65306;&#31532;&#20108;&#27425;&#19990;&#30028;&#22823;&#25112;.ppt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3810" y="-12700"/>
            <a:ext cx="9208135" cy="51796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4045" y="1541145"/>
            <a:ext cx="7988300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1939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年，德国法西斯发动了第二次世界大战，不仅给其他国家的人民造成了深重的苦难，也给本国人民带来了难以弥合的战争创伤。处于战争中心的广大人民的生活是怎样的呢？我们一起走进今天的故事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7470" y="415925"/>
            <a:ext cx="56921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提到战争，你想到了什么？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395536" y="771679"/>
            <a:ext cx="856895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车厢里“几乎看不到一个健壮的男子”说明了什么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0235" y="1615440"/>
            <a:ext cx="7924165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战争使很多健壮的年轻人失去了生命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，现在连年老的也要上战场了，这是为“现在轮到我自己上前线了”作铺垫。这让人感到辛酸：战争给人带来的是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痛苦和无奈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，战争是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残酷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1088" y="1696786"/>
            <a:ext cx="7078345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句中“</a:t>
            </a:r>
            <a:r>
              <a:rPr lang="zh-CN" altLang="en-US" sz="3200" b="1" dirty="0" smtClean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几乎</a:t>
            </a:r>
            <a:r>
              <a:rPr lang="zh-CN" altLang="en-US" sz="32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”一词能去掉吗？</a:t>
            </a:r>
            <a:r>
              <a:rPr lang="zh-CN" altLang="en-US" sz="32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为什么？</a:t>
            </a:r>
            <a:endParaRPr lang="zh-CN" altLang="en-US" sz="3200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8910" y="638175"/>
            <a:ext cx="8665845" cy="683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车厢里尽是妇女和孩子，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几乎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看不到一个健壮的男子。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072" y="2633975"/>
            <a:ext cx="7984830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不能去掉，“几乎”一词意思是“差不多”，车厢里的健壮的男子极少极少，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去掉就变成“一个也没有”，与原文情况不符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75970" y="2959100"/>
            <a:ext cx="4391660" cy="123063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  兵：头发灰白 </a:t>
            </a:r>
            <a:endParaRPr lang="en-US" altLang="zh-CN" sz="2800" kern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kern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</a:t>
            </a:r>
            <a:r>
              <a:rPr lang="zh-CN" altLang="en-US" sz="28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妇人：身体虚弱而</a:t>
            </a:r>
            <a:r>
              <a:rPr lang="zh-CN" altLang="en-US" sz="2800" kern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</a:t>
            </a:r>
            <a:r>
              <a:rPr lang="zh-CN" altLang="en-US" sz="28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病</a:t>
            </a:r>
            <a:endParaRPr lang="zh-CN" altLang="en-US" sz="2800" kern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5970" y="381000"/>
            <a:ext cx="69646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老妇人和老兵的外貌是什么样的？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30520" y="2880360"/>
            <a:ext cx="3169285" cy="13087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altLang="zh-CN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揭示了残酷的战争对人们身体、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心灵造成巨大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伤害。</a:t>
            </a:r>
            <a:endParaRPr lang="zh-CN" altLang="en-US" sz="2400" b="1" kern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955" y="1052195"/>
            <a:ext cx="8197850" cy="171450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1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在一节车厢里，坐着一位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头发灰白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的战时后备役老兵，坐在他身旁的是个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身体虚弱而多病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的老妇人。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1" grpId="0"/>
      <p:bldP spid="2" grpId="0" bldLvl="0" animBg="1"/>
      <p:bldP spid="5" grpId="0" animBg="1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1946" y="709578"/>
            <a:ext cx="729488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400"/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老妇人的什么举动引起了两个小姑娘的嗤笑？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885" y="1534795"/>
            <a:ext cx="75374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显然她在独自沉思，旅客们听到她在数着“一、二、三”，声音盖过了车轮的咔嚓咔嚓声。停顿了一会，她又重复起来。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885" y="3216275"/>
            <a:ext cx="73647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“一、二、三”，这个神志不清的老妇人又重复数着。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7700" y="1869440"/>
            <a:ext cx="5327015" cy="112458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0" defTabSz="91440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两个天真的孩子根本不懂这个老妇人在干什么，所以才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7497" y="576481"/>
            <a:ext cx="784887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两个小姑娘“不假思索地嗤笑”和“再次傻笑起来”说明了什么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sz="24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1192" y="3589853"/>
            <a:ext cx="7294880" cy="52197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悲喜对照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指责小姑娘年幼无知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缺乏同情心。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4678680" y="2463800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5974715" y="1525270"/>
            <a:ext cx="2860675" cy="18129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5" grpId="0" bldLvl="0" animBg="1"/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9265" y="1880235"/>
            <a:ext cx="82061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“当我告诉你们这位可怜的夫人就是我的妻子时，你们大概不会再笑了。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我们刚刚失去了三个儿子，他们是在战争中死去的。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现在轮到我上前线了。走之前，我总得把他们的母亲送进疯人院啊！”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94" y="457164"/>
            <a:ext cx="8383827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联系下文，想想老妇人多次重复“一、二、三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的原因是什么？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9745" y="888365"/>
            <a:ext cx="8062595" cy="127254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indent="612140" defTabSz="914400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三个儿子在战争中牺牲了，老人家受到了极大的刺激，精神失常了。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11960" y="2211710"/>
            <a:ext cx="648072" cy="618748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1793" y="3127866"/>
            <a:ext cx="709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表现了作者对战争的罪恶的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强烈控诉。</a:t>
            </a:r>
            <a:endParaRPr lang="zh-CN" altLang="en-US" sz="32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4308475" y="1917700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 uiExpand="1" build="p"/>
      <p:bldP spid="4" grpId="0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0" y="644525"/>
            <a:ext cx="816483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“走之前，我总得把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他们的母亲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送进疯人院啊”，“他们的母亲”如果改为“她”好不好？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3550" y="2141855"/>
            <a:ext cx="806577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不好。“他们的母亲”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揭示了老妇人和阵亡儿子之间的关系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，用“他们的母亲”的称法更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直指人心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失去儿子的极端痛楚显露无遗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6317" b="6778"/>
          <a:stretch>
            <a:fillRect/>
          </a:stretch>
        </p:blipFill>
        <p:spPr>
          <a:xfrm>
            <a:off x="-13970" y="-8890"/>
            <a:ext cx="9149715" cy="5159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6770" y="1733550"/>
            <a:ext cx="7468235" cy="2158365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0" defTabSz="91440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如果我是车厢中的一个，开始我看到老妇人在重复数数，我会不理解，也会发笑，当我听了老兵的话后，我深深震撼了：战争是残酷的，给人类造成极大伤害，珍爱和平吧！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949" y="761519"/>
            <a:ext cx="8446770" cy="64516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如果你是车厢中的一个人，你会怎么样？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78885" y="456586"/>
            <a:ext cx="5760640" cy="92202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indent="0"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车厢里一片寂静，静得可怕。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8931" y="2222376"/>
            <a:ext cx="7445751" cy="16414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indent="647700" defTabSz="91440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人们听了老兵的话语之后，心灵上产生了强烈的震撼，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渲染了人们极其沉重的心情与车厢内悲哀的气氛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，也激发读者去思考。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8766" y="1542410"/>
            <a:ext cx="67687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怎样理解这句话？</a:t>
            </a:r>
            <a:endParaRPr lang="zh-CN" altLang="en-US" sz="32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lum contrast="6000"/>
          </a:blip>
          <a:srcRect b="8688"/>
          <a:stretch>
            <a:fillRect/>
          </a:stretch>
        </p:blipFill>
        <p:spPr>
          <a:xfrm>
            <a:off x="6350" y="-3810"/>
            <a:ext cx="9130665" cy="51314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5243" y="153020"/>
            <a:ext cx="2771800" cy="275590"/>
            <a:chOff x="-36512" y="153020"/>
            <a:chExt cx="2771800" cy="275590"/>
          </a:xfrm>
        </p:grpSpPr>
        <p:sp>
          <p:nvSpPr>
            <p:cNvPr id="9" name="矩形 8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17771" y="153020"/>
              <a:ext cx="197739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人教版  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语文  六</a:t>
              </a:r>
              <a:r>
                <a:rPr kumimoji="1" lang="zh-CN" altLang="en-US" sz="1200" dirty="0" smtClean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年级  上册</a:t>
              </a:r>
              <a:endPara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sp>
        <p:nvSpPr>
          <p:cNvPr id="14" name="TextBox 48"/>
          <p:cNvSpPr txBox="1"/>
          <p:nvPr/>
        </p:nvSpPr>
        <p:spPr>
          <a:xfrm>
            <a:off x="1888490" y="1080135"/>
            <a:ext cx="4937125" cy="1176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14  </a:t>
            </a:r>
            <a:r>
              <a:rPr lang="zh-CN" altLang="en-US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在柏林</a:t>
            </a:r>
            <a:endParaRPr lang="zh-CN" altLang="en-US" sz="72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6317" b="6778"/>
          <a:stretch>
            <a:fillRect/>
          </a:stretch>
        </p:blipFill>
        <p:spPr>
          <a:xfrm>
            <a:off x="-13970" y="-8890"/>
            <a:ext cx="9149715" cy="5159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2100" y="956310"/>
            <a:ext cx="8536940" cy="5835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14400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么都不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？你觉得他们都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在想什么？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2585" y="2285365"/>
            <a:ext cx="5565140" cy="1272540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647700" defTabSz="914400">
              <a:lnSpc>
                <a:spcPct val="12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大家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都在思考，思考战争的可怕，思考战争的罪恶。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5896" y="1985005"/>
            <a:ext cx="67687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这两</a:t>
            </a:r>
            <a:r>
              <a:rPr 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处</a:t>
            </a:r>
            <a:r>
              <a:rPr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“静”</a:t>
            </a:r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在内涵上有什么区别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105" y="715010"/>
            <a:ext cx="80479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一个老头狠狠扫了她们一眼，随即车厢里平静了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8975" y="1278255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车厢里一片寂静，静得可怕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420610" y="647700"/>
            <a:ext cx="463550" cy="627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67430" y="1225550"/>
            <a:ext cx="463550" cy="627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36625" y="2784475"/>
            <a:ext cx="74955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第一处“静”只是基于老人眼光的威慑力，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是外在的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。全文结尾处的“静”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是慑入人心的震惊和痛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，是内心的流血。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1635393"/>
            <a:ext cx="7704856" cy="215836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647700"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以小见大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，截取战争中一列火车的一个小画面。叙述老兵在痛失三个儿子以后，把老妇人送进病院，再上战场，体现了战争给人们带来的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灾难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，以及人们对战争的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痛恨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505" y="534670"/>
            <a:ext cx="89890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交流：这篇小说是怎样表现战争灾难这一主题的？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ECEBE9">
                  <a:alpha val="100000"/>
                </a:srgbClr>
              </a:clrFrom>
              <a:clrTo>
                <a:srgbClr val="ECEBE9">
                  <a:alpha val="100000"/>
                  <a:alpha val="0"/>
                </a:srgbClr>
              </a:clrTo>
            </a:clrChange>
            <a:lum bright="6000" contrast="6000"/>
          </a:blip>
          <a:srcRect l="2753" t="26889" r="3464" b="26238"/>
          <a:stretch>
            <a:fillRect/>
          </a:stretch>
        </p:blipFill>
        <p:spPr>
          <a:xfrm>
            <a:off x="3344545" y="2654935"/>
            <a:ext cx="5518785" cy="18389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3365" y="1085850"/>
            <a:ext cx="70465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文章叙述的是一列驶出柏林的列车上的事，而课文的题目取为《在柏林》有何深意呢？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20" y="977265"/>
            <a:ext cx="1299210" cy="1861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1175" y="804545"/>
            <a:ext cx="8122285" cy="31076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柏林是这场战争的策源地。作者将文章的背景置于这列由柏林开出的列车上，可以想见，遭受到残酷战争的不仅仅是列车上后备役老兵这一家，老妇人由痛心到绝望到疯狂的心路历程，后备役老兵抛家弃妻的无奈和难以言说的巨大痛苦…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这是战争中一个家庭的毁灭，更是千万个笼罩于战争阴影下家庭的缩影。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65198" y="1585618"/>
            <a:ext cx="2567305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342900" lvl="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都是小小说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9890" y="450850"/>
            <a:ext cx="861441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桥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在柏林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，它们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有哪些相同点？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5198" y="2415654"/>
            <a:ext cx="3792220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342900" lvl="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都是最亲的人死去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4726" y="3245690"/>
            <a:ext cx="7058660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342900" lvl="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都注意设计悬念，结局都是出人意料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" y="1261745"/>
            <a:ext cx="6897370" cy="296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282707" y="1275606"/>
            <a:ext cx="6097606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家破人亡    妻离子散    战火硝烟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尸横遍野    血流成河    颠沛流离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枪林弹雨    草木皆兵    炮火连天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8657"/>
            <a:ext cx="5218119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写战争的词语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483518"/>
            <a:ext cx="3092179" cy="619760"/>
            <a:chOff x="192083" y="479078"/>
            <a:chExt cx="2742982" cy="456293"/>
          </a:xfrm>
        </p:grpSpPr>
        <p:sp>
          <p:nvSpPr>
            <p:cNvPr id="3" name="文本框 14"/>
            <p:cNvSpPr txBox="1"/>
            <p:nvPr/>
          </p:nvSpPr>
          <p:spPr>
            <a:xfrm>
              <a:off x="715685" y="490403"/>
              <a:ext cx="2219380" cy="4248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439930" cy="456293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3726255" y="1147185"/>
            <a:ext cx="2281709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老妇人数数</a:t>
            </a:r>
            <a:endParaRPr lang="zh-CN" altLang="en-US" sz="2400" dirty="0">
              <a:latin typeface="+mn-ea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小姑娘嗤笑</a:t>
            </a:r>
            <a:endParaRPr lang="zh-CN" altLang="en-US" sz="2400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26045" y="2275356"/>
            <a:ext cx="2281709" cy="8299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老妇人数数</a:t>
            </a:r>
            <a:endParaRPr lang="zh-CN" altLang="en-US" sz="2400" dirty="0">
              <a:latin typeface="+mn-ea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小姑娘傻笑</a:t>
            </a:r>
            <a:endParaRPr lang="zh-CN" altLang="en-US" sz="2400" dirty="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794634" y="3362275"/>
            <a:ext cx="2313681" cy="8299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+mn-ea"/>
              </a:rPr>
              <a:t>老兵说明缘由车厢一片寂静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186" y="1864370"/>
            <a:ext cx="770455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在柏林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793240" y="1636395"/>
            <a:ext cx="2059305" cy="1033145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1793240" y="2689860"/>
            <a:ext cx="1932940" cy="1270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32" idx="1"/>
          </p:cNvCxnSpPr>
          <p:nvPr/>
        </p:nvCxnSpPr>
        <p:spPr>
          <a:xfrm>
            <a:off x="1763395" y="2794635"/>
            <a:ext cx="1959610" cy="982980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右大括号 17"/>
          <p:cNvSpPr/>
          <p:nvPr/>
        </p:nvSpPr>
        <p:spPr>
          <a:xfrm>
            <a:off x="6417310" y="1261110"/>
            <a:ext cx="400685" cy="2776220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045188" y="1299988"/>
            <a:ext cx="1080120" cy="233885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珍爱和平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bldLvl="0" animBg="1"/>
      <p:bldP spid="32" grpId="0" animBg="1"/>
      <p:bldP spid="5" grpId="0" animBg="1"/>
      <p:bldP spid="18" grpId="0" bldLvl="0" animBg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490" y="1352550"/>
            <a:ext cx="7653655" cy="2222500"/>
          </a:xfrm>
          <a:prstGeom prst="rect">
            <a:avLst/>
          </a:prstGeom>
          <a:solidFill>
            <a:schemeClr val="accent6">
              <a:lumMod val="40000"/>
              <a:lumOff val="60000"/>
              <a:alpha val="61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lvl="0" indent="647700" defTabSz="914400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这篇（          ）叙述了在一列火车上，两个小姑娘嗤笑一位重复数数的（        ），后来老兵说出原因，引发人们深思的故事。反映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了战争给人民带来的伤害，以及作者对战争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的（       ）和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对和平的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8334" y="425830"/>
            <a:ext cx="2605027" cy="577080"/>
            <a:chOff x="179512" y="445842"/>
            <a:chExt cx="2462464" cy="487529"/>
          </a:xfrm>
        </p:grpSpPr>
        <p:sp>
          <p:nvSpPr>
            <p:cNvPr id="4" name="文本框 14"/>
            <p:cNvSpPr txBox="1"/>
            <p:nvPr/>
          </p:nvSpPr>
          <p:spPr>
            <a:xfrm>
              <a:off x="605219" y="445842"/>
              <a:ext cx="2036757" cy="4875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083"/>
              <a:ext cx="386560" cy="456528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582317" y="1352441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微型小说</a:t>
            </a:r>
            <a:endParaRPr lang="zh-CN" altLang="en-US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5251" y="1778355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老妇人</a:t>
            </a:r>
            <a:endParaRPr lang="zh-CN" altLang="en-US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0319" y="3052817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厌恶</a:t>
            </a:r>
            <a:endParaRPr lang="zh-CN" altLang="en-US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7492" y="3053175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渴望</a:t>
            </a:r>
            <a:endParaRPr lang="zh-CN" altLang="en-US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/>
      <p:bldP spid="13" grpId="0"/>
      <p:bldP spid="15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-8890"/>
            <a:ext cx="9137015" cy="51454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4634" y="440501"/>
            <a:ext cx="2669276" cy="577177"/>
            <a:chOff x="179512" y="464187"/>
            <a:chExt cx="2376264" cy="494380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64269"/>
              <a:ext cx="1931348" cy="4942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526665" y="1059180"/>
            <a:ext cx="5553710" cy="3384550"/>
            <a:chOff x="3979" y="1668"/>
            <a:chExt cx="8746" cy="5330"/>
          </a:xfrm>
        </p:grpSpPr>
        <p:sp>
          <p:nvSpPr>
            <p:cNvPr id="5" name="圆角矩形 4"/>
            <p:cNvSpPr/>
            <p:nvPr/>
          </p:nvSpPr>
          <p:spPr>
            <a:xfrm>
              <a:off x="5159" y="1668"/>
              <a:ext cx="7144" cy="5330"/>
            </a:xfrm>
            <a:prstGeom prst="roundRect">
              <a:avLst/>
            </a:prstGeom>
            <a:solidFill>
              <a:schemeClr val="bg1">
                <a:alpha val="81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3979" y="1910"/>
              <a:ext cx="8747" cy="47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春  望</a:t>
              </a:r>
              <a:endParaRPr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[</a:t>
              </a: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唐</a:t>
              </a:r>
              <a:r>
                <a:rPr 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]</a:t>
              </a:r>
              <a:r>
                <a:rPr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杜甫</a:t>
              </a:r>
              <a:endPara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国破山河在，城春草木深。</a:t>
              </a:r>
              <a:endPara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感时花溅泪，恨别鸟惊心。</a:t>
              </a:r>
              <a:endPara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烽火连三月，家书抵万金。</a:t>
              </a:r>
              <a:endPara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白头搔更短，浑欲不胜簪。</a:t>
              </a:r>
              <a:endPara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75112" y="995134"/>
            <a:ext cx="7992888" cy="2675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12140" algn="just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奥莱尔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1873—1939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女作家，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记者。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微型小说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在柏林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堪称名篇中的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精品。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hlinkClick r:id="rId1" action="ppaction://hlinkpres?slideindex=1&amp;slidetitle="/>
              </a:rPr>
              <a:t>第二次世界大战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为背景，以一列从柏林驶出的火车上的小插曲为故事材料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极小的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篇幅深刻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地反映战争这个人类永恒而又沉重的话题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400" dirty="0" smtClean="0">
                <a:latin typeface="+mn-ea"/>
              </a:rPr>
              <a:t> </a:t>
            </a:r>
            <a:endParaRPr lang="zh-CN" altLang="en-US" sz="2400" dirty="0">
              <a:latin typeface="微软雅黑" panose="020B050302020402020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814474" y="2335046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5"/>
            <a:ext cx="9144635" cy="5154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0665" y="819150"/>
            <a:ext cx="79990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如果我们不结束战争，战争会结束我们。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（威尔斯）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420" y="1960880"/>
            <a:ext cx="79990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我从不主张战争，除非为了和平。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（格兰特）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050" y="3185160"/>
            <a:ext cx="79997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从来就不存在好的战争，也不存在坏的和平。（富兰克林）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2298" y="1707654"/>
            <a:ext cx="7683566" cy="2653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歌颂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老兵一家为国献身的爱国主义精神。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战争在人们心灵深处造成的巨大灾难。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揭露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战争的残酷，控诉侵略战争的罪恶。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暗示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对青年一代进行教育是非常必要的。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305" y="1052195"/>
            <a:ext cx="82804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、对小说主题概括最恰当的一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项是（     ）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6" name="组合 4"/>
          <p:cNvGrpSpPr/>
          <p:nvPr/>
        </p:nvGrpSpPr>
        <p:grpSpPr>
          <a:xfrm>
            <a:off x="134634" y="379002"/>
            <a:ext cx="2722854" cy="594263"/>
            <a:chOff x="179512" y="411510"/>
            <a:chExt cx="2376264" cy="509015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49332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739866" y="1052002"/>
            <a:ext cx="4546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charset="-122"/>
              </a:rPr>
              <a:t>C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7770" y="1858010"/>
            <a:ext cx="5205095" cy="26282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神态、语言、动作</a:t>
            </a:r>
            <a:endParaRPr lang="zh-CN" altLang="zh-CN" sz="32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总写、分写</a:t>
            </a:r>
            <a:endParaRPr lang="en-US" altLang="zh-CN" sz="32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概括、具体</a:t>
            </a:r>
            <a:endParaRPr lang="en-US" altLang="zh-CN" sz="32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颜色、外貌</a:t>
            </a:r>
            <a:endParaRPr lang="zh-CN" altLang="en-US" sz="3200" b="1" kern="100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215" y="781685"/>
            <a:ext cx="83826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、本文是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从（     ）方面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对老妇人进行描写的。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4974" y="709201"/>
            <a:ext cx="7920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A</a:t>
            </a:r>
            <a:endParaRPr lang="en-US" altLang="zh-CN" sz="4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605" y="701040"/>
            <a:ext cx="863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、文中小姑娘“笑”的原因是（ 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5385" y="1492250"/>
            <a:ext cx="62426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老奶奶会数数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老奶奶反复数“一、二、三”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老奶奶很悠闲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老奶奶生病了</a:t>
            </a:r>
            <a:endParaRPr lang="zh-CN" altLang="en-US" sz="32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96710" y="701354"/>
            <a:ext cx="4381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 dirty="0" smtClean="0">
                <a:solidFill>
                  <a:srgbClr val="FF0000"/>
                </a:solidFill>
                <a:latin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3200" kern="100" dirty="0" smtClean="0">
              <a:solidFill>
                <a:srgbClr val="FF0000"/>
              </a:solidFill>
              <a:latin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536" y="663615"/>
            <a:ext cx="8424936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、从全文看，本文采用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  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表现手法，通过一个家庭在战争中的遭遇反映了战争的残酷，表达了作者对战争的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控诉。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1580" y="2480945"/>
            <a:ext cx="67938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buClr>
                <a:srgbClr val="0070C0"/>
              </a:buClr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         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以小见大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  <a:buClr>
                <a:srgbClr val="0070C0"/>
              </a:buClr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以物喻人     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欲扬先抑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8702" y="-21953"/>
            <a:ext cx="43204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250000"/>
              </a:lnSpc>
              <a:buClr>
                <a:srgbClr val="0070C0"/>
              </a:buClr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charset="-122"/>
              </a:rPr>
              <a:t>B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.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5283" y="893008"/>
            <a:ext cx="2506038" cy="6965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228" y="1589130"/>
            <a:ext cx="5104049" cy="17919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指手画脚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指说话时做出各种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动作。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本课指两个女孩看到老妇人的不停数数，肆意地嘲笑、说话。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6229" y="3545639"/>
            <a:ext cx="5176057" cy="9302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造句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他什么都不懂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还在这里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指手画脚。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02285" y="1850911"/>
            <a:ext cx="2845157" cy="216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2100" y="864235"/>
            <a:ext cx="5575935" cy="16186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不假思索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形容做事答话敏捷、熟练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用不着考虑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本课指小女孩看到老妇人的举动，立即就嗤笑起来。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795" y="2993509"/>
            <a:ext cx="5223189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每次面对老师的提问，班长都是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不假思索地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2460" y="1313180"/>
            <a:ext cx="3356610" cy="2517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/>
        </p:nvSpPr>
        <p:spPr>
          <a:xfrm>
            <a:off x="601400" y="434996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2946" y="1325561"/>
            <a:ext cx="8717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自由朗读课文，思考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微型小说的特点是什么？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22389" y="2373097"/>
            <a:ext cx="2729865" cy="1269364"/>
            <a:chOff x="8688454" y="2056196"/>
            <a:chExt cx="1114694" cy="549411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114694" cy="549411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3320" y="2179326"/>
              <a:ext cx="928782" cy="305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以小见大</a:t>
              </a:r>
              <a:endPara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607060" y="1463675"/>
            <a:ext cx="793051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一个在战争中（             ）的老兵，在重返战场之前，将他神志不清的妻子送往（           ）。在车厢里，老妇人奇怪的举动，引起了姑娘的嘲笑。老兵说出原因后，车厢里一片（        ）。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4689" y="253996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精神病院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060" y="655320"/>
            <a:ext cx="7212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这篇微型小说主要写了什么？简要复述。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47480" y="1542831"/>
            <a:ext cx="2427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失去三个儿子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01284" y="3586336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8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927350" y="1779270"/>
            <a:ext cx="4968875" cy="57594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/>
          <p:nvPr/>
        </p:nvSpPr>
        <p:spPr>
          <a:xfrm>
            <a:off x="691918" y="480278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521"/>
            <a:ext cx="366861" cy="4563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ECEBE9">
                  <a:alpha val="100000"/>
                </a:srgbClr>
              </a:clrFrom>
              <a:clrTo>
                <a:srgbClr val="ECEBE9">
                  <a:alpha val="100000"/>
                  <a:alpha val="0"/>
                </a:srgbClr>
              </a:clrTo>
            </a:clrChange>
            <a:lum bright="6000" contrast="6000"/>
          </a:blip>
          <a:srcRect l="2753" t="26889" r="3464" b="26238"/>
          <a:stretch>
            <a:fillRect/>
          </a:stretch>
        </p:blipFill>
        <p:spPr>
          <a:xfrm>
            <a:off x="3067050" y="2644775"/>
            <a:ext cx="5518785" cy="1838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2435" y="1203960"/>
            <a:ext cx="8197850" cy="117348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1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一列火车缓慢地驶出柏林，车厢里尽是妇女和孩子，几乎看不到一个健壮的男子。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animBg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-3810"/>
            <a:ext cx="9155430" cy="5186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8680" y="485140"/>
            <a:ext cx="7405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柏林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，位于德国东北部，是德国的首都。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2751</Words>
  <Application>WPS 演示</Application>
  <PresentationFormat>全屏显示(16:9)</PresentationFormat>
  <Paragraphs>206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Heiti SC Light</vt:lpstr>
      <vt:lpstr>微软雅黑</vt:lpstr>
      <vt:lpstr>Heiti SC Light</vt:lpstr>
      <vt:lpstr>楷体</vt:lpstr>
      <vt:lpstr>黑体</vt:lpstr>
      <vt:lpstr>Kaiti SC</vt:lpstr>
      <vt:lpstr>幼圆</vt:lpstr>
      <vt:lpstr>Arial Unicode MS</vt:lpstr>
      <vt:lpstr>Times New Roman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作者</cp:lastModifiedBy>
  <cp:revision>180</cp:revision>
  <dcterms:created xsi:type="dcterms:W3CDTF">2017-03-17T02:28:00Z</dcterms:created>
  <dcterms:modified xsi:type="dcterms:W3CDTF">2019-06-18T13:35:14Z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