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73" r:id="rId2"/>
    <p:sldId id="275" r:id="rId3"/>
    <p:sldId id="276" r:id="rId4"/>
    <p:sldId id="291" r:id="rId5"/>
    <p:sldId id="274" r:id="rId6"/>
    <p:sldId id="292" r:id="rId7"/>
    <p:sldId id="263" r:id="rId8"/>
    <p:sldId id="264" r:id="rId9"/>
    <p:sldId id="267" r:id="rId10"/>
    <p:sldId id="293" r:id="rId11"/>
    <p:sldId id="294" r:id="rId12"/>
    <p:sldId id="268" r:id="rId13"/>
    <p:sldId id="295" r:id="rId14"/>
    <p:sldId id="296" r:id="rId15"/>
    <p:sldId id="297" r:id="rId16"/>
    <p:sldId id="298" r:id="rId17"/>
    <p:sldId id="299" r:id="rId18"/>
    <p:sldId id="265" r:id="rId19"/>
    <p:sldId id="300" r:id="rId20"/>
    <p:sldId id="301" r:id="rId21"/>
    <p:sldId id="302" r:id="rId22"/>
    <p:sldId id="266" r:id="rId23"/>
    <p:sldId id="303" r:id="rId24"/>
    <p:sldId id="269" r:id="rId25"/>
    <p:sldId id="283" r:id="rId26"/>
    <p:sldId id="304" r:id="rId27"/>
    <p:sldId id="270" r:id="rId28"/>
    <p:sldId id="307" r:id="rId29"/>
    <p:sldId id="308" r:id="rId30"/>
    <p:sldId id="309" r:id="rId31"/>
    <p:sldId id="310" r:id="rId32"/>
    <p:sldId id="311" r:id="rId33"/>
    <p:sldId id="271" r:id="rId34"/>
    <p:sldId id="312" r:id="rId35"/>
    <p:sldId id="313" r:id="rId36"/>
    <p:sldId id="314" r:id="rId37"/>
    <p:sldId id="315" r:id="rId38"/>
    <p:sldId id="305" r:id="rId39"/>
    <p:sldId id="316" r:id="rId40"/>
    <p:sldId id="306"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7.xml"/><Relationship Id="rId7" Type="http://schemas.openxmlformats.org/officeDocument/2006/relationships/slide" Target="../slides/slide27.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image" Target="../media/image1.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8.xml"/><Relationship Id="rId4" Type="http://schemas.openxmlformats.org/officeDocument/2006/relationships/slide" Target="../slides/slide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《物种起源》绪论</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2.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2.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6" Type="http://schemas.openxmlformats.org/officeDocument/2006/relationships/image" Target="../media/image10.jpeg"/><Relationship Id="rId5" Type="http://schemas.openxmlformats.org/officeDocument/2006/relationships/slide" Target="slide25.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 Id="rId6" Type="http://schemas.openxmlformats.org/officeDocument/2006/relationships/image" Target="../media/image11.jpeg"/><Relationship Id="rId5" Type="http://schemas.openxmlformats.org/officeDocument/2006/relationships/slide" Target="slide40.xml"/><Relationship Id="rId4" Type="http://schemas.openxmlformats.org/officeDocument/2006/relationships/slide" Target="slide38.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 Id="rId5" Type="http://schemas.openxmlformats.org/officeDocument/2006/relationships/slide" Target="slide40.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5.xml"/><Relationship Id="rId5" Type="http://schemas.openxmlformats.org/officeDocument/2006/relationships/slide" Target="slide27.xml"/><Relationship Id="rId4" Type="http://schemas.openxmlformats.org/officeDocument/2006/relationships/slide" Target="slide33.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5.xml"/><Relationship Id="rId5" Type="http://schemas.openxmlformats.org/officeDocument/2006/relationships/slide" Target="slide27.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5.xml"/><Relationship Id="rId5" Type="http://schemas.openxmlformats.org/officeDocument/2006/relationships/slide" Target="slide27.xml"/><Relationship Id="rId4" Type="http://schemas.openxmlformats.org/officeDocument/2006/relationships/slide" Target="slide3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smtClean="0"/>
              <a:t>第一</a:t>
            </a:r>
            <a:r>
              <a:rPr lang="zh-CN" altLang="en-US" b="1" dirty="0"/>
              <a:t>专题</a:t>
            </a:r>
            <a:r>
              <a:rPr lang="en-US" altLang="zh-CN" b="1" dirty="0" smtClean="0"/>
              <a:t>  </a:t>
            </a:r>
            <a:r>
              <a:rPr lang="zh-CN" altLang="en-US" b="1" dirty="0" smtClean="0"/>
              <a:t>科学之光</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进化论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演化论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严复译为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天演论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。通常指生物的进化理论。它是研究生物进化、生物发展规律以及如何运用这些规律的科学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是生物学的重要理论。该词最初是由拉马克提出的。达尔文的《物种起源》一书奠定了进化论的科学基础。而现代生物学的发展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促进了生命起源、物种分化和形成等进化理论的进一步发展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认为生物最初从非生物而来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现代地球上生存的各种生物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有共同的祖先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它们在进化的过程中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通过变异、遗传和自然选择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从低级到高级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从简单到复杂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种类由少到多。恩格斯认为达尔文的进化理论是</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世纪自然科学三大发现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能量守恒和转换定律、细胞学说和进化论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7287694"/>
      </p:ext>
    </p:extLst>
  </p:cSld>
  <p:clrMapOvr>
    <a:masterClrMapping/>
  </p:clrMapOvr>
  <p:transition spd="slow">
    <p:strips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文体介绍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绪论即导言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是一种用来说明著作的编写经过、出版意图、编写体例、资料来源和作者情况等的文体。一般放在书的前面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目的是让读者了解全书的要旨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引导读者更好地理解全书的内容。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67942094"/>
      </p:ext>
    </p:extLst>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412776"/>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3786549133"/>
              </p:ext>
            </p:extLst>
          </p:nvPr>
        </p:nvGraphicFramePr>
        <p:xfrm>
          <a:off x="508000" y="1927547"/>
          <a:ext cx="8128000" cy="5384427"/>
        </p:xfrm>
        <a:graphic>
          <a:graphicData uri="http://schemas.openxmlformats.org/presentationml/2006/ole">
            <p:oleObj spid="_x0000_s7181" name="文档" r:id="rId6" imgW="3893887" imgH="2579669"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34076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9" name="对象 8"/>
          <p:cNvGraphicFramePr>
            <a:graphicFrameLocks noChangeAspect="1"/>
          </p:cNvGraphicFramePr>
          <p:nvPr>
            <p:extLst>
              <p:ext uri="{D42A27DB-BD31-4B8C-83A1-F6EECF244321}">
                <p14:modId xmlns:p14="http://schemas.microsoft.com/office/powerpoint/2010/main" xmlns="" val="429267735"/>
              </p:ext>
            </p:extLst>
          </p:nvPr>
        </p:nvGraphicFramePr>
        <p:xfrm>
          <a:off x="949463" y="1340768"/>
          <a:ext cx="7222937" cy="5918510"/>
        </p:xfrm>
        <a:graphic>
          <a:graphicData uri="http://schemas.openxmlformats.org/presentationml/2006/ole">
            <p:oleObj spid="_x0000_s27655" name="文档" r:id="rId6" imgW="3893887" imgH="3190567" progId="Word.Document.12">
              <p:embed/>
            </p:oleObj>
          </a:graphicData>
        </a:graphic>
      </p:graphicFrame>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cover dir="rd"/>
      </p:transition>
    </mc:Choice>
    <mc:Fallback>
      <p:transition spd="slow">
        <p:cover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822438"/>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纲要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多用于书名或文件名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忽略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没有注意到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疏忽。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完备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应该有的全都有了。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变异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同种生物世代之间或同代生物不同个体之间在形态特征、生理特征等方面所表现出差异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泛指跟以前的情况相比发生变化。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变种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生物分类学上指物种以下的分类单位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在特征方面与原种有一定区别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并有一定的地理分布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比喻原有的形式有所变化而实质相同的错误或反动的思潮、流派等。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1391600"/>
      </p:ext>
    </p:extLst>
  </p:cSld>
  <p:clrMapOvr>
    <a:masterClrMapping/>
  </p:clrMapOvr>
  <mc:AlternateContent xmlns:mc="http://schemas.openxmlformats.org/markup-compatibility/2006">
    <mc:Choice xmlns:p14="http://schemas.microsoft.com/office/powerpoint/2010/main" xmlns="" Requires="p14">
      <p:transition spd="slow" p14:dur="11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搜集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收集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搜集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到处寻找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并聚集在一起。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使聚集在一起。前者强调搜寻、寻找的过程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后者是直接将现有的东西集中起来。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了解自然和了解世界的过程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搜集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资料的过程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也就是逐步形成作者观点的过程。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如果我们能够在平常</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收集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许多废瓶盖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那么就可以用它们制作更大型一点的手工制作了。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483109" y="377951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62063" y="458112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37019275"/>
      </p:ext>
    </p:extLst>
  </p:cSld>
  <p:clrMapOvr>
    <a:masterClrMapping/>
  </p:clrMapOvr>
  <mc:AlternateContent xmlns:mc="http://schemas.openxmlformats.org/markup-compatibility/2006">
    <mc:Choice xmlns:p14="http://schemas.microsoft.com/office/powerpoint/2010/main" xmlns="" Requires="p14">
      <p:transition spd="slow" p14:dur="11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轻率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草率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说话、做事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随随便便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没有经过慎重考虑。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敷衍了事。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侧重于做事不慎重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强调不认真。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在孩子的学习问题上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每个选择都要很谨慎。我从不</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轻率</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地尝试。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他做事太</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草率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可不能把重要的工作托付给他。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7740352" y="377211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58276" y="458262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31374352"/>
      </p:ext>
    </p:extLst>
  </p:cSld>
  <p:clrMapOvr>
    <a:masterClrMapping/>
  </p:clrMapOvr>
  <mc:AlternateContent xmlns:mc="http://schemas.openxmlformats.org/markup-compatibility/2006">
    <mc:Choice xmlns:p14="http://schemas.microsoft.com/office/powerpoint/2010/main" xmlns="" Requires="p14">
      <p:transition spd="slow" p14:dur="11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独一无二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举世无双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独一无二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没有相同的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没有可以相比的。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举世无双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全世界没有第二个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形容稀有罕见。前者侧重于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罕见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组委会宣布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作为酒泉马拉松赛事的最大亮点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全长</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公里的赛道以戈壁为主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堪称世界</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独一无二</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的赛道。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举世无双</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的秦兵马俑是我国享誉世界的珍贵历史文物。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040290" y="419314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65590" y="458112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9070858"/>
      </p:ext>
    </p:extLst>
  </p:cSld>
  <p:clrMapOvr>
    <a:masterClrMapping/>
  </p:clrMapOvr>
  <mc:AlternateContent xmlns:mc="http://schemas.openxmlformats.org/markup-compatibility/2006">
    <mc:Choice xmlns:p14="http://schemas.microsoft.com/office/powerpoint/2010/main" xmlns="" Requires="p14">
      <p:transition spd="slow" p14:dur="11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p:cNvSpPr>
            <a:spLocks noChangeAspect="1"/>
          </p:cNvSpPr>
          <p:nvPr/>
        </p:nvSpPr>
        <p:spPr>
          <a:xfrm>
            <a:off x="508000" y="1701069"/>
            <a:ext cx="8128000" cy="370986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【目标一】理解文本的主要内容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理清写作思路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概括作者的主要观点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作者叙述进化论的研究过程为什么要从参加比格尔号的远航说起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本次远航是他由一个神创论者转变为进化论者的转折点。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《物种起源》一书的出版经过了哪几个阶段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环球航行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注意到生物进化问题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认真搜集和思索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写出简短笔记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写成纲要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专心研究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23528" y="3356992"/>
            <a:ext cx="8568952"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7524" y="4588676"/>
            <a:ext cx="8568952"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4205"/>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达尔文为什么要提前出版《物种起源》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主观方面是因为作者的工作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将近结束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并且健康很坏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客观方面是由于华莱斯得出了与他几乎一样的结论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作者不忍心</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多年的辛勤劳动付之东流。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关于物种起源的两个主要观点是什么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物种不是不变的。</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是物种变化最主要的但不是独一无二的手段。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文章结尾段主要表达了作者的什么观点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三点说明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神创论是错误的。</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物种不是不变的。</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自然选择是物种变化最主要的但不是独一无二的手段。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87524" y="2132856"/>
            <a:ext cx="8568952" cy="12024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7524" y="3778023"/>
            <a:ext cx="8568952"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9512" y="4941168"/>
            <a:ext cx="8568952"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02594063"/>
      </p:ext>
    </p:extLst>
  </p:cSld>
  <p:clrMapOvr>
    <a:masterClrMapping/>
  </p:clrMapOvr>
  <mc:AlternateContent xmlns:mc="http://schemas.openxmlformats.org/markup-compatibility/2006">
    <mc:Choice xmlns:p14="http://schemas.microsoft.com/office/powerpoint/2010/main" xmlns="" Requires="p14">
      <p:transition spd="slow" p14:dur="20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67393205"/>
              </p:ext>
            </p:extLst>
          </p:nvPr>
        </p:nvGraphicFramePr>
        <p:xfrm>
          <a:off x="508000" y="1220065"/>
          <a:ext cx="8128000" cy="5305279"/>
        </p:xfrm>
        <a:graphic>
          <a:graphicData uri="http://schemas.openxmlformats.org/presentationml/2006/ole">
            <p:oleObj spid="_x0000_s3085" name="文档" r:id="rId3" imgW="3945705" imgH="2575709" progId="Word.Document.12">
              <p:embed/>
            </p:oleObj>
          </a:graphicData>
        </a:graphic>
      </p:graphicFrame>
    </p:spTree>
    <p:extLst>
      <p:ext uri="{BB962C8B-B14F-4D97-AF65-F5344CB8AC3E}">
        <p14:creationId xmlns:p14="http://schemas.microsoft.com/office/powerpoint/2010/main" xmlns="" val="2775742441"/>
      </p:ext>
    </p:extLst>
  </p:cSld>
  <p:clrMapOvr>
    <a:masterClrMapping/>
  </p:clrMapOvr>
  <mc:AlternateContent xmlns:mc="http://schemas.openxmlformats.org/markup-compatibility/2006">
    <mc:Choice xmlns:p14="http://schemas.microsoft.com/office/powerpoint/2010/main" xmlns="" Requires="p14">
      <p:transition spd="slow" p14:dur="2000">
        <p:strips/>
      </p:transition>
    </mc:Choice>
    <mc:Fallback>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925603"/>
            <a:ext cx="8128000" cy="330359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【目标二】体会准确严密的说明语言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学习达尔文严谨求实的科学态度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只有对于一个问题的两方面的事实和论点加以充分地叙述和比较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才能得到良好的结果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但这里不可能这样做。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两个词能否去掉一个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不能。前者是说能使人了解得比较全面、具体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但还不能表现本质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后者是说能使人鉴别感性材料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去粗取精、由表及里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以掌握事物的本质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体现了作者的严谨。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87524" y="3969060"/>
            <a:ext cx="8568952" cy="14761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07530534"/>
      </p:ext>
    </p:extLst>
  </p:cSld>
  <p:clrMapOvr>
    <a:masterClrMapping/>
  </p:clrMapOvr>
  <mc:AlternateContent xmlns:mc="http://schemas.openxmlformats.org/markup-compatibility/2006">
    <mc:Choice xmlns:p14="http://schemas.microsoft.com/office/powerpoint/2010/main" xmlns="" Requires="p14">
      <p:transition spd="slow" p14:dur="20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结合全文内容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分析作者具有什么样的精神。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整理成书的过程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刻苦钻研的精神</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对提前发表的原因的说明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实事求是的精神</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对内容过简的说明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谦逊审慎的态度</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对物种由演变而来的说明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严肃认真的态度</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研究方法的介绍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亲身实践的精神</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对家禽变异的作用的说明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尊重事实的态度</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对观点正确的强调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毫不动摇的决心。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23528" y="2564904"/>
            <a:ext cx="8568952" cy="24322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51264628"/>
      </p:ext>
    </p:extLst>
  </p:cSld>
  <p:clrMapOvr>
    <a:masterClrMapping/>
  </p:clrMapOvr>
  <mc:AlternateContent xmlns:mc="http://schemas.openxmlformats.org/markup-compatibility/2006">
    <mc:Choice xmlns:p14="http://schemas.microsoft.com/office/powerpoint/2010/main" xmlns="" Requires="p14">
      <p:transition spd="slow" p14:dur="20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作者研究家养动物和栽培植物的目的、意义以及获得的认识分别是什么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本题主要考查信息的筛选与概括。首先找到相应的区域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即文中第五、六、七段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然后对有关内容进行概括提炼即可。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对生物变异的原因及相互适应的方法进行明确的了解。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获得了大量的有关变异的知识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虽然还不够完备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但总可以为处理这个问题和其他一切复杂问题提供最良好最可靠的方法。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大量的遗传变异是可能的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人类选种的力量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能使微小的变异逐渐积累起来。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87524" y="2564904"/>
            <a:ext cx="8568952"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1520" y="3425602"/>
            <a:ext cx="8568952" cy="25956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任何观点都有其时代特色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也会受到时代发展的局限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你认为达尔文的进化论学说有哪些不足之处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本题具有一定的开放性、专业性和拓展性。要在充分了解达尔文观点的基础上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结合当下的有关知识对其加以体会。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达尔文阐释了物种的起源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但没有解释人类的起源这一最为人们关心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也是最重要的问题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达尔文的学说在其广义理论上也有许多缺陷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尤其是当基因组计划实施后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进化论受到了很大冲击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达尔文在提出进化理论时回避了机会在物种起源与生命演变中的重大作用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适者生存的观点容易被少数别有用心的人利用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引发种族歧视和民族矛盾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造成战争与社会动荡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不利于人类社会的和谐发展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因而受到社会学家的普遍质疑。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95536" y="2420888"/>
            <a:ext cx="8568952"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7524" y="3288160"/>
            <a:ext cx="8568952" cy="2805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98487389"/>
      </p:ext>
    </p:extLst>
  </p:cSld>
  <p:clrMapOvr>
    <a:masterClrMapping/>
  </p:clrMapOvr>
  <mc:AlternateContent xmlns:mc="http://schemas.openxmlformats.org/markup-compatibility/2006">
    <mc:Choice xmlns:p14="http://schemas.microsoft.com/office/powerpoint/2010/main" xmlns="" Requires="p14">
      <p:transition spd="slow" p14:dur="16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11" name="N02.eps" descr="id:2147491879;FounderCES"/>
          <p:cNvPicPr/>
          <p:nvPr/>
        </p:nvPicPr>
        <p:blipFill>
          <a:blip r:embed="rId6" cstate="print"/>
          <a:stretch>
            <a:fillRect/>
          </a:stretch>
        </p:blipFill>
        <p:spPr>
          <a:xfrm>
            <a:off x="755576" y="2132856"/>
            <a:ext cx="7416824" cy="3200965"/>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如何理解重要概念的含义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理解文中的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往往是理解整篇文章的重要环节。从高考情况看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的内涵和外延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内涵是指概念所包含甚至是所涉及的各个方面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外延是指从概念性质出发向外引申所关联的现象或事物。一般说来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内涵的理解必然来自文本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而对于外延的理解可能会需要我们的一些生活经验和知识积累。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89444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在理解文中重要概念的含义时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可注意下面一些方法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对概念的理解要以准确判断其本质属性为基础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通过筛选文章有关重要信息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选取揭示概念特征的信息组织答案。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对概念的理解要在整体把握全文的基础上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结合概念所处的具体语境来理解。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重要概念是作者论述说明的重点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要注意把握它与其他相关概念之间的联系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尤其注意辨别相近概念之间的区别。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认真核对原文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善于发现各选项与原文之间的异同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特别注意两者在数量、范围、程度、语气等方面的差异。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44917275"/>
      </p:ext>
    </p:extLst>
  </p:cSld>
  <p:clrMapOvr>
    <a:masterClrMapping/>
  </p:clrMapOvr>
  <mc:AlternateContent xmlns:mc="http://schemas.openxmlformats.org/markup-compatibility/2006">
    <mc:Choice xmlns:p14="http://schemas.microsoft.com/office/powerpoint/2010/main" xmlns=""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达尔文的拖延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斯蒂芬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古尔德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通过历时五年乘坐比格尔号与自然的接触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达尔文对物种固定不变的信念发生了动摇。</a:t>
            </a:r>
            <a:r>
              <a:rPr lang="en-US" altLang="zh-CN" sz="2200" dirty="0">
                <a:solidFill>
                  <a:srgbClr val="000000"/>
                </a:solidFill>
                <a:latin typeface="Times New Roman" panose="02020603050405020304" pitchFamily="18" charset="0"/>
                <a:cs typeface="Times New Roman" panose="02020603050405020304" pitchFamily="18" charset="0"/>
              </a:rPr>
              <a:t>1837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他航海回来后不久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便开始记第一本关于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递变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的笔记。这时的达尔文已经确信进化的发生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他正在寻找一种理论来解释进化的机制。经过最初的猜想和少数不成功的假说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他逐渐建立了他的中心观念。达尔文在自传中写道</a:t>
            </a:r>
            <a:r>
              <a:rPr lang="en-US" altLang="zh-CN" sz="2200" dirty="0">
                <a:solidFill>
                  <a:srgbClr val="000000"/>
                </a:solidFill>
                <a:latin typeface="Times New Roman" panose="02020603050405020304" pitchFamily="18" charset="0"/>
                <a:cs typeface="Times New Roman" panose="02020603050405020304" pitchFamily="18" charset="0"/>
              </a:rPr>
              <a:t>:“1838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我为了消遣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偶尔翻阅马尔萨斯的《人口论》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当时我根据长期对动植物习性的观察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已经可以正确认识生存斗争。我马上联想到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在这种情况下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有利的变异会趋向于保存下来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而不利的变异将被淘汰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这一结果将导致新物种的形成。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达尔文早就认识到动物驯养者所做的人工选择的重要性。但是直到马尔萨斯的斗争与拥挤的观点凝练他的思想之后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他才确定自然选择是进化的动因。达尔文知道得出的是什么理论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我们不能将他的拖延归因于他没有认识到自己所取得的成就的重要性。到</a:t>
            </a:r>
            <a:r>
              <a:rPr lang="en-US" altLang="zh-CN" sz="2200" dirty="0">
                <a:solidFill>
                  <a:srgbClr val="000000"/>
                </a:solidFill>
                <a:latin typeface="Times New Roman" panose="02020603050405020304" pitchFamily="18" charset="0"/>
                <a:cs typeface="Times New Roman" panose="02020603050405020304" pitchFamily="18" charset="0"/>
              </a:rPr>
              <a:t>1844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他写出了他的理论的基本纲要。他还向妻子作了认真的交代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假如他生前不能完成他的主要著作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希望她发表这些手稿。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599166"/>
      </p:ext>
    </p:extLst>
  </p:cSld>
  <p:clrMapOvr>
    <a:masterClrMapping/>
  </p:clrMapOvr>
  <p:transition spd="slow">
    <p:pull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他为什么等了</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年才发表自己的理论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我们可能会把过去正常的时期错误地看作漫长的阶段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年仍然是一个人正常事业的一半时间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纵然按照生活悠哉游哉的维多利亚时代的标准来看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那也是生命中的大部分时间。通常的科学传记是有关伟大思想家的明显错误信息的根源。这类传记往往将伟大的思想家描绘成简单、理性的机器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是凭着不懈的努力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不受任何其他事情的影响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严格按照客观材料寻觅真理的人。因此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对于达尔文等了</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年的通常解释就是他的工作没有完成。他满意自己的理论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但觉得尚显单薄。他的理论只有等到汇集大量的支持材料才能发表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这需要时间。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9654496"/>
      </p:ext>
    </p:extLst>
  </p:cSld>
  <p:clrMapOvr>
    <a:masterClrMapping/>
  </p:clrMapOvr>
  <p:transition spd="slow">
    <p:strips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353796615"/>
              </p:ext>
            </p:extLst>
          </p:nvPr>
        </p:nvGraphicFramePr>
        <p:xfrm>
          <a:off x="508000" y="1431291"/>
          <a:ext cx="8128000" cy="4950037"/>
        </p:xfrm>
        <a:graphic>
          <a:graphicData uri="http://schemas.openxmlformats.org/presentationml/2006/ole">
            <p:oleObj spid="_x0000_s4109" name="文档" r:id="rId3" imgW="3946425" imgH="2402915" progId="Word.Document.12">
              <p:embed/>
            </p:oleObj>
          </a:graphicData>
        </a:graphic>
      </p:graphicFrame>
    </p:spTree>
    <p:extLst>
      <p:ext uri="{BB962C8B-B14F-4D97-AF65-F5344CB8AC3E}">
        <p14:creationId xmlns:p14="http://schemas.microsoft.com/office/powerpoint/2010/main" xmlns="" val="4286799969"/>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76213"/>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导致达尔文推迟发表的原因非常复杂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不能作简单的解释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但是有一件事是确定的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恐惧的负面作用与增加材料的正面需要至少同样重要。然而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达尔文恐惧什么呢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他得出进化论的观点时才</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那时他在专业上还没有地位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不可能宣扬他所不能证实的观点。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然而他的异端学说是什么呢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信奉进化本身就是一个明确的答案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但这还不是问题的主要部分。达尔文早年有关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递变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的笔记中可能含有问题的答案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这些笔记中包含了他所赞同但却害怕发表的一些观点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即哲学上的唯物主义。这远比进化本身更要异端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没有哪种观点比认为心灵只不过是大脑的产物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更能动摇西方思想中最深刻的传统了。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5851374"/>
      </p:ext>
    </p:extLst>
  </p:cSld>
  <p:clrMapOvr>
    <a:masterClrMapping/>
  </p:clrMapOvr>
  <p:transition spd="slow">
    <p:pull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达尔文确实进行了一场温和的革命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不仅在于他这么久地拖延了自己的工作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还在于他故意避开公众对他理论中哲学含义的注意。他在</a:t>
            </a:r>
            <a:r>
              <a:rPr lang="en-US" altLang="zh-CN" sz="2200" dirty="0">
                <a:solidFill>
                  <a:srgbClr val="000000"/>
                </a:solidFill>
                <a:latin typeface="Times New Roman" panose="02020603050405020304" pitchFamily="18" charset="0"/>
                <a:cs typeface="Times New Roman" panose="02020603050405020304" pitchFamily="18" charset="0"/>
              </a:rPr>
              <a:t>1880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我认为直接反对基督教和有神论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对公众不会有什么影响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而伴随科学的进步逐渐启迪人类的理解力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会更好地促进思想的自由。因此我一直不写有关宗教的文章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而且我本人的工作仅仅局限于科学之内。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摘编自《自达尔文以来》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9133074"/>
      </p:ext>
    </p:extLst>
  </p:cSld>
  <p:clrMapOvr>
    <a:masterClrMapping/>
  </p:clrMapOvr>
  <p:transition spd="slow">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在作者看来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达尔文</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年后才发表他的进化理论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达尔文的理论还需要汇集大量的支持材料加以证明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他发现进化论时才</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还没有专业地位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担心发表他的理论会危及自己的前途和事业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他的进化理论实际上就是哲学上的唯物主义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而这一点会动摇西方思想中最深刻的传统。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达尔文确实进行了一场温和的革命。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具体表现在哪些方面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达尔文故意拖延发表自己的观点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达尔文有意避开公众对他理论中唯物观点的注意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达尔文从来不写有关宗教的文章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只把自己的工作严格局限在科学研究的框架内。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87524" y="2420888"/>
            <a:ext cx="8568952"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9512" y="4833156"/>
            <a:ext cx="8568952" cy="12601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47894446"/>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84784"/>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挑战达尔文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英国伦敦大学的起源学教授史蒂夫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琼斯日前雄心勃勃地向物种起源学的开山鼻祖达尔文发起了挑战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并且发誓要写出一部比达尔文的巨著《物种起源》更完美的学术著作来。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n21.eps" descr="id:2147491915;FounderCES"/>
          <p:cNvPicPr/>
          <p:nvPr/>
        </p:nvPicPr>
        <p:blipFill>
          <a:blip r:embed="rId6" cstate="print"/>
          <a:stretch>
            <a:fillRect/>
          </a:stretch>
        </p:blipFill>
        <p:spPr>
          <a:xfrm>
            <a:off x="2475372" y="3172691"/>
            <a:ext cx="4112851" cy="3280645"/>
          </a:xfrm>
          <a:prstGeom prst="rect">
            <a:avLst/>
          </a:prstGeom>
        </p:spPr>
      </p:pic>
    </p:spTree>
    <p:extLst>
      <p:ext uri="{BB962C8B-B14F-4D97-AF65-F5344CB8AC3E}">
        <p14:creationId xmlns:p14="http://schemas.microsoft.com/office/powerpoint/2010/main" xmlns="" val="288165922"/>
      </p:ext>
    </p:extLst>
  </p:cSld>
  <p:clrMapOvr>
    <a:masterClrMapping/>
  </p:clrMapOvr>
  <p:transition spd="slow">
    <p:cover dir="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61156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1859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达尔文在伦敦将他的进化论公之于众。然而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年后仍有科学意义的学说在当时不但没有引起任何的轰动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反而遭到当时科学界的冷嘲热讽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伦敦科学家协会的主席在当年的年会上说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今年没有任何的发现。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神学界对这一学说更是恨之入骨。殊不知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达尔文提出的这一理论成了日后世界上影响最大的学说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并且因此创建了一门全新的学说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然而任何学说都有其时代的局限和不足之处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达尔文的物种起源学说也不例外。按琼斯教授的说法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达尔文最大的不足便是没有解释人类的起源这一最为人们关心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也是最重要的问题。在达尔文的《物种起源》中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有关人类起源的话只有一句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人类的起源和它的历史总有一天会大白于天下。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琼斯教授还认为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达尔文的学说在其广义理论上也有许多缺陷。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6285405"/>
      </p:ext>
    </p:extLst>
  </p:cSld>
  <p:clrMapOvr>
    <a:masterClrMapping/>
  </p:clrMapOvr>
  <p:transition spd="slow">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针对达尔文的进化论和《物种起源》一书的不足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琼斯教授提出了自己的科学观点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并且准备写一本巨著。琼斯在他的著作中第一个要阐明的重要观点就是人类的起源。他认为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人类这一当今地球上最高级的动物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也许已经步出了进化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也就是说从生理上不再进化了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只是人类的思想和创造出的机器仍在进化中。此外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琼斯教授还认为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达尔文在提出进化理论时回避了机会在物种起源与生物演变中的重大作用。琼斯主张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进化不只是像达尔文所说的那样仅仅只是自然选择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优胜劣汰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机会在进化中也起了相当的作用。他指出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我们现在已经知道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有些物种的灭绝和进化是由于陨星撞击地球的结果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比如恐龙。他还举了个简单的例子说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大象产生的性激素与飞蛾产生的性激素化学成分完全相同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这当然容易造成大象的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0672945"/>
      </p:ext>
    </p:extLst>
  </p:cSld>
  <p:clrMapOvr>
    <a:masterClrMapping/>
  </p:clrMapOvr>
  <p:transition spd="slow">
    <p:cover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这对于飞蛾来说是危险的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然而这是进化中的一个失误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而绝不是自然选择的结果。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琼斯教授还在他的著作中对当今世界上一些著名的科学家的进化理论提出挑战。他首先攻击美国哈佛大学教授斯蒂文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杰伊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古尔德和英国牛津大学教授查德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道金斯是以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的方式对待进化这一课题的。他认为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道金斯提出的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自私基因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任何生命都是按基因的利益进行进化的这一学说根本不足以说明生命有差异的原因。至于古尔德教授认为进化是突然间发生的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这与琼斯认为的进化是个逐步的过程的观点截然相反。琼斯教授满怀信心地说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我的长处在于我对生物学有着特别宽的知识面。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琼斯教授打算用达尔文写《物种起源》的方式写成自己的著作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也就是说他将用大量的轶闻趣事、丰富的例子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从细胞到现代艺术各个方面来谈物种起源这个问题。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摘自《青年参考》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8163433"/>
      </p:ext>
    </p:extLst>
  </p:cSld>
  <p:clrMapOvr>
    <a:masterClrMapping/>
  </p:clrMapOvr>
  <p:transition spd="slow">
    <p:spli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任何学说都有其时代的局限和不足之处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达尔文的物种起源学说也不例外。科学发展永无止境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即使是达尔文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他也没有解释人类的起源这一最为人们关心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也是最重要的问题。达尔文的学说在其广义理论上也有许多缺陷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他在提出进化理论时回避了机会在物种起源与生命演变中的重大作用。琼斯教授不迷信权威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向达尔文学说提出挑战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具有真正可贵的科学精神。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39276323"/>
      </p:ext>
    </p:extLst>
  </p:cSld>
  <p:clrMapOvr>
    <a:masterClrMapping/>
  </p:clrMapOvr>
  <p:transition spd="slow">
    <p:randomBar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神创论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生物进化论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思想激烈斗争的时期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达尔文远离大城市的喧嚣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开始为期五年的环球旅行。期间他以极大的兴趣考察大陆海岸沿线的动植物、地质地貌情况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搜集各种自然条件下的生物生态标本。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这种勇于探索的执著精神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成就了达尔文的事业。执著是锲而不舍的追求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是百折不挠的探索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执著是一种誓不回头的倔强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是一份苦行僧式的坚守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执著是热情的投入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是无私的付出。执著为我们留下了夸父逐日、愚公移山、不破楼兰终不还的传奇故事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更增添了一个又一个传奇。人生因执著而精彩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世界因执著而绚丽。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执著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追求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探索离不开坚定的目标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科学探索不可一蹴而就。</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5104476"/>
      </p:ext>
    </p:extLst>
  </p:cSld>
  <p:clrMapOvr>
    <a:masterClrMapping/>
  </p:clrMapOvr>
  <p:transition spd="slow">
    <p:cover dir="l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达尔文作为一个科学家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具有为科学献身的精神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他坚持搜集、积累第一手资料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其辉煌的成就源于此。他从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实事求是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尊重其他科学家以及他们的观点。他具有坚持真理的勇敢品格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敢于指出科学上的一切错误。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3186732"/>
      </p:ext>
    </p:extLst>
  </p:cSld>
  <p:clrMapOvr>
    <a:masterClrMapping/>
  </p:clrMapOvr>
  <p:transition spd="slow">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617129"/>
            <a:ext cx="8128000" cy="411612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学法提示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抓住和理解文中重要的信息。</a:t>
            </a:r>
            <a:r>
              <a:rPr lang="zh-CN" altLang="zh-CN" sz="2200" dirty="0">
                <a:solidFill>
                  <a:srgbClr val="000000"/>
                </a:solidFill>
                <a:latin typeface="Times New Roman" panose="02020603050405020304" pitchFamily="18" charset="0"/>
                <a:cs typeface="Times New Roman" panose="02020603050405020304" pitchFamily="18" charset="0"/>
              </a:rPr>
              <a:t>科技说明文的信息包括观点、思想、概念、知识、举措等。这些信息都是凭借语言来传递的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因此必须通过对语言的分析来获取信息。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理解文中的重要概念。</a:t>
            </a:r>
            <a:r>
              <a:rPr lang="zh-CN" altLang="zh-CN" sz="2200" dirty="0">
                <a:solidFill>
                  <a:srgbClr val="000000"/>
                </a:solidFill>
                <a:latin typeface="Times New Roman" panose="02020603050405020304" pitchFamily="18" charset="0"/>
                <a:cs typeface="Times New Roman" panose="02020603050405020304" pitchFamily="18" charset="0"/>
              </a:rPr>
              <a:t>科技类说明文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一般是围绕一个概念展开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对这个概念从几个方面加以阐释。因此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对于这些词语的理解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要求把握它在文中的含义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而不只是理解其词典上的意义。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了解科技文语言准确、科学、严密的特点。</a:t>
            </a:r>
            <a:r>
              <a:rPr lang="zh-CN" altLang="zh-CN" sz="2200" dirty="0">
                <a:solidFill>
                  <a:srgbClr val="000000"/>
                </a:solidFill>
                <a:latin typeface="Times New Roman" panose="02020603050405020304" pitchFamily="18" charset="0"/>
                <a:cs typeface="Times New Roman" panose="02020603050405020304" pitchFamily="18" charset="0"/>
              </a:rPr>
              <a:t>尤其要抓住修饰语和限制语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到目前为止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等词语进行圈点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并准确理解这些词语的限定作用。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928319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57980"/>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素材开发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中任一运用方向作为写作的话题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写一段不少于</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字的文段。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古往今来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一切成功都离不开执著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都是执著的结果。有多少成功都是来源于再坚持一下的努力之中。一切失败都来源于缺少执著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有多少即将到手的成功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由于缺乏再坚持一下的努力而功败垂成。一切勤奋都离不开执著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离开了执著勤奋就会半途而废。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一切重大的发明创造都是执著的结果。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一切人类文明的成果都是执著的必然。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执著是永恒的前进。谁拥有执著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谁就拥有成功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成功永远属于那些锲而不舍的执著者。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9534728"/>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探索与发现</a:t>
            </a:r>
          </a:p>
        </p:txBody>
      </p:sp>
    </p:spTree>
    <p:extLst>
      <p:ext uri="{BB962C8B-B14F-4D97-AF65-F5344CB8AC3E}">
        <p14:creationId xmlns:p14="http://schemas.microsoft.com/office/powerpoint/2010/main" xmlns="" val="591445002"/>
      </p:ext>
    </p:extLst>
  </p:cSld>
  <p:clrMapOvr>
    <a:masterClrMapping/>
  </p:clrMapOvr>
  <p:transition spd="slow">
    <p:cover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《物种起源》绪论</a:t>
            </a:r>
            <a:endParaRPr lang="zh-CN" altLang="zh-CN" dirty="0"/>
          </a:p>
        </p:txBody>
      </p:sp>
    </p:spTree>
    <p:extLst>
      <p:ext uri="{BB962C8B-B14F-4D97-AF65-F5344CB8AC3E}">
        <p14:creationId xmlns:p14="http://schemas.microsoft.com/office/powerpoint/2010/main" xmlns="" val="3775652142"/>
      </p:ext>
    </p:extLst>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487739359"/>
              </p:ext>
            </p:extLst>
          </p:nvPr>
        </p:nvGraphicFramePr>
        <p:xfrm>
          <a:off x="508000" y="1700931"/>
          <a:ext cx="8128000" cy="4104333"/>
        </p:xfrm>
        <a:graphic>
          <a:graphicData uri="http://schemas.openxmlformats.org/presentationml/2006/ole">
            <p:oleObj spid="_x0000_s1072" name="文档" r:id="rId3" imgW="3998962" imgH="2018809"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7470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达尔文年轻时代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神创论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生物进化论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思潮激烈斗争的时期。当时占统治地位的宗教神学认为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地球上的各种生物都是按上帝的意志、计划创造出来的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其种类永远如此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物种不变论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1831</a:t>
            </a:r>
            <a:r>
              <a:rPr lang="zh-CN" altLang="zh-CN" sz="2200" dirty="0">
                <a:solidFill>
                  <a:srgbClr val="000000"/>
                </a:solidFill>
                <a:latin typeface="Times New Roman" panose="02020603050405020304" pitchFamily="18" charset="0"/>
                <a:cs typeface="Times New Roman" panose="02020603050405020304" pitchFamily="18" charset="0"/>
              </a:rPr>
              <a:t>年达尔文以博物学家的身份参加了比格尔号皇家军舰为期五年的环球旅行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考察大陆海岸沿线的动植物、地质地貌情况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搜集资料。考察过程中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达尔文越来越清楚地认识到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物种逐渐变化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物种形成是一个长期的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过程。为了深入探讨物种进化的问题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达尔文又花费了</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年时间搞科学实验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撰写论文。为了弄清物种变化的原因和规律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达尔文选择了家养动物和栽培植物的科学实验方法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逐渐形成了人工选择的新理论。他认识到不同的物种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可以由共同的祖先演化而来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进而他又提出了自然选择理论。《物种起源》于</a:t>
            </a:r>
            <a:r>
              <a:rPr lang="en-US" altLang="zh-CN" sz="2200" dirty="0">
                <a:solidFill>
                  <a:srgbClr val="000000"/>
                </a:solidFill>
                <a:latin typeface="Times New Roman" panose="02020603050405020304" pitchFamily="18" charset="0"/>
                <a:cs typeface="Times New Roman" panose="02020603050405020304" pitchFamily="18" charset="0"/>
              </a:rPr>
              <a:t>1859</a:t>
            </a:r>
            <a:r>
              <a:rPr lang="zh-CN" altLang="zh-CN" sz="2200" dirty="0">
                <a:solidFill>
                  <a:srgbClr val="000000"/>
                </a:solidFill>
                <a:latin typeface="Times New Roman" panose="02020603050405020304" pitchFamily="18" charset="0"/>
                <a:cs typeface="Times New Roman" panose="02020603050405020304" pitchFamily="18" charset="0"/>
              </a:rPr>
              <a:t>年出版。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11" name="N01.eps" descr="id:2147491820;FounderCES"/>
          <p:cNvPicPr/>
          <p:nvPr/>
        </p:nvPicPr>
        <p:blipFill>
          <a:blip r:embed="rId5" cstate="print"/>
          <a:stretch>
            <a:fillRect/>
          </a:stretch>
        </p:blipFill>
        <p:spPr>
          <a:xfrm>
            <a:off x="2915816" y="1547578"/>
            <a:ext cx="2867055" cy="3825638"/>
          </a:xfrm>
          <a:prstGeom prst="rect">
            <a:avLst/>
          </a:prstGeom>
        </p:spPr>
      </p:pic>
      <p:sp>
        <p:nvSpPr>
          <p:cNvPr id="3" name="矩形 2"/>
          <p:cNvSpPr>
            <a:spLocks noChangeAspect="1"/>
          </p:cNvSpPr>
          <p:nvPr/>
        </p:nvSpPr>
        <p:spPr>
          <a:xfrm>
            <a:off x="508000" y="5458381"/>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达尔文</a:t>
            </a:r>
            <a:r>
              <a:rPr lang="en-US" altLang="zh-CN" sz="2200" dirty="0">
                <a:solidFill>
                  <a:srgbClr val="000000"/>
                </a:solidFill>
                <a:latin typeface="Times New Roman" panose="02020603050405020304" pitchFamily="18" charset="0"/>
                <a:cs typeface="Times New Roman" panose="02020603050405020304" pitchFamily="18" charset="0"/>
              </a:rPr>
              <a:t>(1809—1882),</a:t>
            </a:r>
            <a:r>
              <a:rPr lang="zh-CN" altLang="zh-CN" sz="2200" dirty="0">
                <a:solidFill>
                  <a:srgbClr val="000000"/>
                </a:solidFill>
                <a:latin typeface="Times New Roman" panose="02020603050405020304" pitchFamily="18" charset="0"/>
                <a:cs typeface="Times New Roman" panose="02020603050405020304" pitchFamily="18" charset="0"/>
              </a:rPr>
              <a:t>英国博物学家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进化论的奠基人</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著</a:t>
            </a:r>
            <a:r>
              <a:rPr lang="zh-CN" altLang="zh-CN" sz="2200" dirty="0">
                <a:solidFill>
                  <a:srgbClr val="000000"/>
                </a:solidFill>
                <a:latin typeface="Times New Roman" panose="02020603050405020304" pitchFamily="18" charset="0"/>
                <a:cs typeface="Times New Roman" panose="02020603050405020304" pitchFamily="18" charset="0"/>
              </a:rPr>
              <a:t>有《物种起源》《人类起源及性的选择》等。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8876198"/>
      </p:ext>
    </p:extLst>
  </p:cSld>
  <p:clrMapOvr>
    <a:masterClrMapping/>
  </p:clrMapOvr>
  <p:transition spd="slow">
    <p:pull dir="r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84</TotalTime>
  <Words>3946</Words>
  <Application>Microsoft Office PowerPoint</Application>
  <PresentationFormat>全屏显示(4:3)</PresentationFormat>
  <Paragraphs>218</Paragraphs>
  <Slides>40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测控设计模板14新</vt:lpstr>
      <vt:lpstr>文档</vt:lpstr>
      <vt:lpstr>第一专题  科学之光</vt:lpstr>
      <vt:lpstr>幻灯片 2</vt:lpstr>
      <vt:lpstr>幻灯片 3</vt:lpstr>
      <vt:lpstr>幻灯片 4</vt:lpstr>
      <vt:lpstr>探索与发现</vt:lpstr>
      <vt:lpstr>《物种起源》绪论</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2017-11-07T07:46:51Z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