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29" r:id="rId3"/>
    <p:sldId id="328" r:id="rId4"/>
    <p:sldId id="319" r:id="rId5"/>
    <p:sldId id="327" r:id="rId6"/>
    <p:sldId id="298" r:id="rId7"/>
    <p:sldId id="330" r:id="rId8"/>
    <p:sldId id="299" r:id="rId9"/>
    <p:sldId id="331" r:id="rId10"/>
    <p:sldId id="318" r:id="rId11"/>
    <p:sldId id="332" r:id="rId12"/>
    <p:sldId id="320" r:id="rId13"/>
    <p:sldId id="333" r:id="rId14"/>
    <p:sldId id="321" r:id="rId15"/>
    <p:sldId id="346" r:id="rId16"/>
    <p:sldId id="334" r:id="rId17"/>
    <p:sldId id="326" r:id="rId18"/>
    <p:sldId id="347" r:id="rId19"/>
    <p:sldId id="335" r:id="rId20"/>
    <p:sldId id="322" r:id="rId21"/>
    <p:sldId id="348" r:id="rId22"/>
    <p:sldId id="33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4098" name="AutoShape 2" descr="http://img01.taopic.com/151107/240391-15110F9553166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9" name="AutoShape 4" descr="http://img01.taopic.com/151107/240391-15110F9553166.jpg"/>
          <p:cNvSpPr>
            <a:spLocks noChangeAspect="1"/>
          </p:cNvSpPr>
          <p:nvPr/>
        </p:nvSpPr>
        <p:spPr>
          <a:xfrm>
            <a:off x="282575" y="-17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100" name="Picture 6" descr="http://pic19.nipic.com/20120312/9248108_223202604187_2.jpg"/>
          <p:cNvPicPr>
            <a:picLocks noChangeAspect="1"/>
          </p:cNvPicPr>
          <p:nvPr/>
        </p:nvPicPr>
        <p:blipFill>
          <a:blip r:embed="rId2" cstate="print"/>
          <a:srcRect l="3539" r="2654" b="5501"/>
          <a:stretch>
            <a:fillRect/>
          </a:stretch>
        </p:blipFill>
        <p:spPr>
          <a:xfrm>
            <a:off x="0" y="0"/>
            <a:ext cx="1219962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文本框 1"/>
          <p:cNvSpPr txBox="1"/>
          <p:nvPr/>
        </p:nvSpPr>
        <p:spPr>
          <a:xfrm>
            <a:off x="6350" y="4202430"/>
            <a:ext cx="12193905" cy="132207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4102" name="标题 1"/>
          <p:cNvSpPr>
            <a:spLocks noGrp="1"/>
          </p:cNvSpPr>
          <p:nvPr/>
        </p:nvSpPr>
        <p:spPr>
          <a:xfrm>
            <a:off x="3955733" y="4202113"/>
            <a:ext cx="427990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水调歌头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727893" y="4919663"/>
            <a:ext cx="27352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Rectangle 455"/>
          <p:cNvSpPr/>
          <p:nvPr/>
        </p:nvSpPr>
        <p:spPr>
          <a:xfrm>
            <a:off x="1932305" y="1558925"/>
            <a:ext cx="69837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本词的小序有什么作用？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9033" name="Rectangle 457"/>
          <p:cNvSpPr/>
          <p:nvPr/>
        </p:nvSpPr>
        <p:spPr>
          <a:xfrm>
            <a:off x="1931988" y="2890520"/>
            <a:ext cx="75549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答：交待了时间（中秋），以及写词的目的（兼怀子由）</a:t>
            </a:r>
            <a:endParaRPr lang="zh-CN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580" y="227965"/>
            <a:ext cx="3359785" cy="583565"/>
            <a:chOff x="108" y="359"/>
            <a:chExt cx="5291" cy="919"/>
          </a:xfrm>
        </p:grpSpPr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9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05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9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9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9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4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9652" y="1386230"/>
            <a:ext cx="6336704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2" name="文本框 1"/>
          <p:cNvSpPr txBox="1"/>
          <p:nvPr/>
        </p:nvSpPr>
        <p:spPr>
          <a:xfrm>
            <a:off x="1645603" y="549593"/>
            <a:ext cx="84248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结合上阕内容，梳理作者情感变化轨迹。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578225" y="971550"/>
            <a:ext cx="5035550" cy="58356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明月几时有？把酒问青天。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12185" y="1910398"/>
            <a:ext cx="5387975" cy="58420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不知天上宫阙，今夕是何年。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56785" y="2772728"/>
            <a:ext cx="2678113" cy="582612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我欲乘风归去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77908" y="3676968"/>
            <a:ext cx="5508625" cy="582612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又恐琼楼玉宇，高处不胜寒。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78965" y="1554798"/>
            <a:ext cx="11366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苦闷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79865" y="2313305"/>
            <a:ext cx="10747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向往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78648" y="3355023"/>
            <a:ext cx="10572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矛盾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左弧形箭头 14"/>
          <p:cNvSpPr/>
          <p:nvPr/>
        </p:nvSpPr>
        <p:spPr>
          <a:xfrm>
            <a:off x="3031173" y="1344613"/>
            <a:ext cx="360363" cy="1000125"/>
          </a:xfrm>
          <a:prstGeom prst="curvedRightArrow">
            <a:avLst>
              <a:gd name="adj1" fmla="val 22425"/>
              <a:gd name="adj2" fmla="val 45031"/>
              <a:gd name="adj3" fmla="val 2500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右弧形箭头 16"/>
          <p:cNvSpPr/>
          <p:nvPr/>
        </p:nvSpPr>
        <p:spPr>
          <a:xfrm>
            <a:off x="8719185" y="2062798"/>
            <a:ext cx="288925" cy="1079500"/>
          </a:xfrm>
          <a:prstGeom prst="curvedLeftArrow">
            <a:avLst>
              <a:gd name="adj1" fmla="val 20082"/>
              <a:gd name="adj2" fmla="val 50000"/>
              <a:gd name="adj3" fmla="val 2500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" name="左弧形箭头 17"/>
          <p:cNvSpPr/>
          <p:nvPr/>
        </p:nvSpPr>
        <p:spPr>
          <a:xfrm>
            <a:off x="3031173" y="3142298"/>
            <a:ext cx="431800" cy="1081088"/>
          </a:xfrm>
          <a:prstGeom prst="curvedRightArrow">
            <a:avLst>
              <a:gd name="adj1" fmla="val 22425"/>
              <a:gd name="adj2" fmla="val 45031"/>
              <a:gd name="adj3" fmla="val 2500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3578225" y="4731385"/>
            <a:ext cx="5508625" cy="582613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起舞弄清影，何似在人间。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右弧形箭头 18"/>
          <p:cNvSpPr/>
          <p:nvPr/>
        </p:nvSpPr>
        <p:spPr>
          <a:xfrm>
            <a:off x="8900160" y="4073843"/>
            <a:ext cx="431800" cy="1152525"/>
          </a:xfrm>
          <a:prstGeom prst="curvedLeftArrow">
            <a:avLst>
              <a:gd name="adj1" fmla="val 20082"/>
              <a:gd name="adj2" fmla="val 50000"/>
              <a:gd name="adj3" fmla="val 2500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1" name="文本框 11"/>
          <p:cNvSpPr txBox="1"/>
          <p:nvPr/>
        </p:nvSpPr>
        <p:spPr>
          <a:xfrm>
            <a:off x="9331643" y="4011295"/>
            <a:ext cx="1074737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积极向上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1" grpId="0"/>
      <p:bldP spid="12" grpId="0"/>
      <p:bldP spid="13" grpId="0"/>
      <p:bldP spid="15" grpId="0" bldLvl="0" animBg="1"/>
      <p:bldP spid="17" grpId="0" bldLvl="0" animBg="1"/>
      <p:bldP spid="18" grpId="0" bldLvl="0" animBg="1"/>
      <p:bldP spid="16" grpId="0"/>
      <p:bldP spid="19" grpId="0" bldLvl="0" animBg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1"/>
          <p:cNvSpPr txBox="1"/>
          <p:nvPr/>
        </p:nvSpPr>
        <p:spPr>
          <a:xfrm>
            <a:off x="2023110" y="987108"/>
            <a:ext cx="51371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如何理解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“高处不胜寒”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91678" y="1881823"/>
            <a:ext cx="8207375" cy="3553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不仅指禁不住高处的寒冷；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因为朝廷中的排挤和中伤，不愿回朝廷做官，讨厌那里的党派斗争，勾心斗角；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没有志同道合的朋友的孤单冷清；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禁不住人世间的人情冷暖，世态炎凉等。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1"/>
          <p:cNvSpPr txBox="1"/>
          <p:nvPr/>
        </p:nvSpPr>
        <p:spPr>
          <a:xfrm>
            <a:off x="1975485" y="898525"/>
            <a:ext cx="8443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“转朱阁，低绮户，照无眠”在文中有何作用？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5485" y="2097088"/>
            <a:ext cx="8243888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月光转过朱红的楼阁，低低地穿过雕花的门窗，照着屋里失眠的人。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75485" y="3754120"/>
            <a:ext cx="8244205" cy="1370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承上启下：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“转朱阁，低绮户” 是呈上，“照无眠”是启下。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Rectangle 513"/>
          <p:cNvSpPr/>
          <p:nvPr/>
        </p:nvSpPr>
        <p:spPr>
          <a:xfrm>
            <a:off x="1266508" y="626745"/>
            <a:ext cx="3316287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作者心情的变化：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049091" name="Rectangle 515"/>
          <p:cNvSpPr/>
          <p:nvPr/>
        </p:nvSpPr>
        <p:spPr>
          <a:xfrm>
            <a:off x="2214245" y="4004945"/>
            <a:ext cx="8096250" cy="1370965"/>
          </a:xfrm>
          <a:prstGeom prst="rect">
            <a:avLst/>
          </a:prstGeom>
          <a:noFill/>
          <a:ln w="28575" cap="flat" cmpd="sng">
            <a:solidFill>
              <a:srgbClr val="385D8A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人有悲欢离合，月有阴晴圆缺，此事古难全。但愿人长久，千里共婵娟。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9093" name="Rectangle 517"/>
          <p:cNvSpPr/>
          <p:nvPr/>
        </p:nvSpPr>
        <p:spPr>
          <a:xfrm>
            <a:off x="3461703" y="1504633"/>
            <a:ext cx="5597525" cy="583565"/>
          </a:xfrm>
          <a:prstGeom prst="rect">
            <a:avLst/>
          </a:prstGeom>
          <a:noFill/>
          <a:ln w="28575" cap="flat" cmpd="sng">
            <a:solidFill>
              <a:srgbClr val="385D8A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不应有恨，何事长向别时圆？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9095" name="AutoShape 519"/>
          <p:cNvSpPr/>
          <p:nvPr/>
        </p:nvSpPr>
        <p:spPr>
          <a:xfrm>
            <a:off x="6118225" y="2507298"/>
            <a:ext cx="287338" cy="1216025"/>
          </a:xfrm>
          <a:prstGeom prst="downArrow">
            <a:avLst>
              <a:gd name="adj1" fmla="val 50000"/>
              <a:gd name="adj2" fmla="val 49981"/>
            </a:avLst>
          </a:prstGeom>
          <a:solidFill>
            <a:srgbClr val="FFFFFF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49097" name="Rectangle 521"/>
          <p:cNvSpPr/>
          <p:nvPr/>
        </p:nvSpPr>
        <p:spPr>
          <a:xfrm>
            <a:off x="3462020" y="2823845"/>
            <a:ext cx="24955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责备、埋怨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9099" name="Rectangle 523"/>
          <p:cNvSpPr/>
          <p:nvPr/>
        </p:nvSpPr>
        <p:spPr>
          <a:xfrm>
            <a:off x="6784658" y="2823845"/>
            <a:ext cx="22748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乐观、豁达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4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9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05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9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9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9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4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4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4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49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05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9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9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49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4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49103" name="Rectangle 527"/>
          <p:cNvSpPr/>
          <p:nvPr/>
        </p:nvSpPr>
        <p:spPr>
          <a:xfrm>
            <a:off x="1363852" y="1034199"/>
            <a:ext cx="9221491" cy="435133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9455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 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诗人终于以理遣情，只要人能平安幸福，生命长久，虽分隔千里，但共赏这一轮明月，并互致慰藉不也是一种团聚么？这是自我安慰，也是对亲人的劝慰，同时也是自己政治遭遇的抚慰，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表现出诗人豁达的胸襟与豪迈的情怀。</a:t>
            </a:r>
            <a:endParaRPr lang="en-US" altLang="en-US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49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clrVal>
                                              <a:srgbClr val="333399"/>
                                            </p:clrVal>
                                          </p:val>
                                        </p:tav>
                                        <p:tav>
                                          <p:val>
                                            <p:clrVal>
                                              <a:srgbClr val="009999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49103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clrVal>
                                              <a:srgbClr val="333399"/>
                                            </p:clrVal>
                                          </p:val>
                                        </p:tav>
                                        <p:tav>
                                          <p:val>
                                            <p:clrVal>
                                              <a:srgbClr val="009999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49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9938" name="文本框 2"/>
          <p:cNvSpPr txBox="1"/>
          <p:nvPr/>
        </p:nvSpPr>
        <p:spPr>
          <a:xfrm>
            <a:off x="3707130" y="1412558"/>
            <a:ext cx="66421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明月、酒、青天、“我”、风、清影、朱阁、绮户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42185" y="1412875"/>
            <a:ext cx="133159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实景：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41868" y="2708275"/>
            <a:ext cx="133159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虚景：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41868" y="3722370"/>
            <a:ext cx="133159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联想：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241868" y="4797425"/>
            <a:ext cx="133159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想象：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707130" y="2708275"/>
            <a:ext cx="324612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宫阙（琼楼玉宇）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07130" y="3722370"/>
            <a:ext cx="554355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明月（月圆）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团圆（人圆）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707130" y="4748848"/>
            <a:ext cx="477774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明月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宫阙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琼楼玉宇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" name="文本框 44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写法探究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" grpId="0"/>
      <p:bldP spid="14" grpId="0"/>
      <p:bldP spid="32" grpId="0"/>
      <p:bldP spid="34" grpId="0"/>
      <p:bldP spid="36" grpId="0"/>
      <p:bldP spid="37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9730740" y="2645410"/>
            <a:ext cx="1146175" cy="156845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乐观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豁达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47403" y="1489710"/>
            <a:ext cx="3719512" cy="1554163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望月(写景)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借明月自喻清高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267393" y="3667443"/>
            <a:ext cx="3879850" cy="1554162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怀人(抒情)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用圆月衬托别离苦闷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555865" y="2557145"/>
            <a:ext cx="1993900" cy="155575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情景交融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借景抒情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665605" y="1977390"/>
            <a:ext cx="1162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上阕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65605" y="4243388"/>
            <a:ext cx="11620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下阕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8" name="左大括号 37"/>
          <p:cNvSpPr/>
          <p:nvPr/>
        </p:nvSpPr>
        <p:spPr>
          <a:xfrm>
            <a:off x="2827655" y="1801178"/>
            <a:ext cx="358775" cy="1081088"/>
          </a:xfrm>
          <a:prstGeom prst="leftBrace">
            <a:avLst>
              <a:gd name="adj1" fmla="val 5784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2827655" y="4029710"/>
            <a:ext cx="358775" cy="1079500"/>
          </a:xfrm>
          <a:prstGeom prst="leftBrace">
            <a:avLst>
              <a:gd name="adj1" fmla="val 5784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4" name="右大括号 43"/>
          <p:cNvSpPr/>
          <p:nvPr/>
        </p:nvSpPr>
        <p:spPr>
          <a:xfrm>
            <a:off x="7147560" y="1881505"/>
            <a:ext cx="407988" cy="3095625"/>
          </a:xfrm>
          <a:prstGeom prst="rightBrace">
            <a:avLst>
              <a:gd name="adj1" fmla="val 3766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5" name="右箭头 44"/>
          <p:cNvSpPr/>
          <p:nvPr/>
        </p:nvSpPr>
        <p:spPr>
          <a:xfrm>
            <a:off x="9298623" y="3332798"/>
            <a:ext cx="431800" cy="19367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" name="文本框 4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 bldLvl="0" animBg="1"/>
      <p:bldP spid="32" grpId="0" bldLvl="0" animBg="1"/>
      <p:bldP spid="34" grpId="0" bldLvl="0" animBg="1"/>
      <p:bldP spid="36" grpId="0"/>
      <p:bldP spid="37" grpId="0"/>
      <p:bldP spid="38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9127" name="Rectangle 551"/>
          <p:cNvSpPr>
            <a:spLocks noChangeArrowheads="1"/>
          </p:cNvSpPr>
          <p:nvPr/>
        </p:nvSpPr>
        <p:spPr bwMode="auto">
          <a:xfrm>
            <a:off x="1452885" y="935200"/>
            <a:ext cx="9519915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月光，曾激发过无数诗人的才情，留下许多杰出的诗篇。你能吟诵几句描写月亮或月色的诗句吗？ </a:t>
            </a:r>
            <a:endParaRPr kumimoji="0" lang="zh-CN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532" name="AutoShape 2" descr="http://b68.photo.store.qq.com/psb?/V140WMy52D56qu/FuBpQFEiHBLTIc8O5546ck0Pqdt0ldZLs.A9rq4J6*8!/b/dEQAAAAAAAAA&amp;bo=AALRAQAAAAABB*I!"/>
          <p:cNvSpPr>
            <a:spLocks noChangeAspect="1"/>
          </p:cNvSpPr>
          <p:nvPr/>
        </p:nvSpPr>
        <p:spPr>
          <a:xfrm>
            <a:off x="1687830" y="-421957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33" name="AutoShape 4" descr="http://b68.photo.store.qq.com/psb?/V140WMy52D56qu/FuBpQFEiHBLTIc8O5546ck0Pqdt0ldZLs.A9rq4J6*8!/b/dEQAAAAAAAAA&amp;bo=AALRAQAAAAABB*I!"/>
          <p:cNvSpPr>
            <a:spLocks noChangeAspect="1"/>
          </p:cNvSpPr>
          <p:nvPr/>
        </p:nvSpPr>
        <p:spPr>
          <a:xfrm>
            <a:off x="1814830" y="-294957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0726" name="Picture 6" descr="http://pic34.nipic.com/20131030/13711156_221835692106_2.jpg"/>
          <p:cNvPicPr>
            <a:picLocks noChangeAspect="1" noChangeArrowheads="1"/>
          </p:cNvPicPr>
          <p:nvPr/>
        </p:nvPicPr>
        <p:blipFill>
          <a:blip r:embed="rId3" cstate="print"/>
          <a:srcRect b="8126"/>
          <a:stretch>
            <a:fillRect/>
          </a:stretch>
        </p:blipFill>
        <p:spPr bwMode="auto">
          <a:xfrm>
            <a:off x="2912784" y="2262753"/>
            <a:ext cx="6336704" cy="4018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组合 3"/>
          <p:cNvGrpSpPr/>
          <p:nvPr/>
        </p:nvGrpSpPr>
        <p:grpSpPr>
          <a:xfrm>
            <a:off x="68580" y="227965"/>
            <a:ext cx="3359785" cy="583565"/>
            <a:chOff x="108" y="359"/>
            <a:chExt cx="5291" cy="919"/>
          </a:xfrm>
        </p:grpSpPr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扩展延伸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5122" name="文本框 1"/>
          <p:cNvSpPr txBox="1"/>
          <p:nvPr/>
        </p:nvSpPr>
        <p:spPr>
          <a:xfrm>
            <a:off x="1805935" y="1007121"/>
            <a:ext cx="8161337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了解作品背景，熟读并背诵课文。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把握内容，理解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作者的情感变化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体会词的意境，感受“月亮”所寄寓的内涵。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Rectangle 559"/>
          <p:cNvSpPr/>
          <p:nvPr/>
        </p:nvSpPr>
        <p:spPr>
          <a:xfrm>
            <a:off x="2026345" y="519704"/>
            <a:ext cx="7705725" cy="5507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写月诗词拓展：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举杯邀明月，对影成三人。     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李白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月下独酌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zh-CN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月下飞天镜，云生结海楼。            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李白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渡荆门送别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zh-CN" altLang="zh-CN" sz="1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明月松间照，清泉石上流。     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王维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山居秋暝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zh-CN" altLang="zh-CN" sz="1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深林人不知，明月来相照。              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王维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竹里馆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zh-CN" altLang="zh-CN" sz="1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月落乌啼霜满天，江枫渔火对愁眠。  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张继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枫桥夜泊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Picture 2" descr="http://img.hb.aicdn.com/9a0f4b5a1a32b42b1ccdf942047b0ccfe5bf0ac59350-U7eWg0_fw58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415" y="0"/>
            <a:ext cx="1223137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461260" y="2730500"/>
            <a:ext cx="7272338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但愿人长久，千里共婵娟！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509" name="矩形 85000"/>
          <p:cNvSpPr/>
          <p:nvPr/>
        </p:nvSpPr>
        <p:spPr>
          <a:xfrm>
            <a:off x="978061" y="1699567"/>
            <a:ext cx="7158549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【苏轼】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字子瞻，号“东坡居士”，是北宋文学家、书画家、唐宋八大家之一。著有《东坡七集》《东坡乐府》等。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23830" y="1110631"/>
            <a:ext cx="2879725" cy="3507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矩形 85000"/>
          <p:cNvSpPr/>
          <p:nvPr/>
        </p:nvSpPr>
        <p:spPr>
          <a:xfrm>
            <a:off x="1658320" y="1372935"/>
            <a:ext cx="9113002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他的词气势磅礴，风格豪放，一改词的婉约，与南宋辛弃疾并称“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苏辛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”，共为豪放派词人；与苏洵、苏辙并称“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三苏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”，对后代很有影响。曾在朝为官，后因反对王安石变法而被贬官。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写作背景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518835" y="1299195"/>
            <a:ext cx="9345477" cy="35548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这首词作于丙辰年中秋。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1074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苏轼因与王安石政见不合，外任密州太守，政治上很不得意。其弟苏辙当时在河南，兄弟二人已七年未见。中秋之夜，词人望见明月，想起仕途不顺，妻子早逝，又不能与弟弟相聚，感慨万千，写下了这首词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文本框 45058"/>
          <p:cNvSpPr txBox="1"/>
          <p:nvPr/>
        </p:nvSpPr>
        <p:spPr>
          <a:xfrm>
            <a:off x="1165946" y="1945543"/>
            <a:ext cx="9806854" cy="3619773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丙辰中秋，欢饮达旦，大醉，作此篇，兼怀子由。 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明月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几时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有？把酒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青天。不知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天上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宫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阙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，今夕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何年。我欲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乘风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归去，又恐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琼楼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玉宇，高处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不胜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寒。起舞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弄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清影，何似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人间。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5067" name="矩形 45066"/>
          <p:cNvSpPr/>
          <p:nvPr/>
        </p:nvSpPr>
        <p:spPr>
          <a:xfrm>
            <a:off x="9509303" y="2717267"/>
            <a:ext cx="720725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què</a:t>
            </a:r>
            <a:endParaRPr lang="en-US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220" name="文本框 1"/>
          <p:cNvSpPr txBox="1"/>
          <p:nvPr/>
        </p:nvSpPr>
        <p:spPr>
          <a:xfrm>
            <a:off x="1770063" y="1136015"/>
            <a:ext cx="7450137" cy="58420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朗读诗歌，读准字音、节奏，读出感情。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26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450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0242" name="文本框 1"/>
          <p:cNvSpPr txBox="1"/>
          <p:nvPr/>
        </p:nvSpPr>
        <p:spPr>
          <a:xfrm>
            <a:off x="1777149" y="1151950"/>
            <a:ext cx="8328025" cy="432522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altLang="zh-CN" sz="28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6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转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朱阁，低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绮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户，照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眠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。不应有恨，何事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长向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别时圆？人有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悲欢离合，月有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阴晴圆缺，此事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难全。但愿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长久，千里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共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婵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娟。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5072" name="矩形 45071"/>
          <p:cNvSpPr/>
          <p:nvPr/>
        </p:nvSpPr>
        <p:spPr>
          <a:xfrm>
            <a:off x="2321302" y="1034986"/>
            <a:ext cx="1335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zhuǎn</a:t>
            </a:r>
            <a:endParaRPr lang="en-US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74" name="矩形 45073"/>
          <p:cNvSpPr/>
          <p:nvPr/>
        </p:nvSpPr>
        <p:spPr>
          <a:xfrm>
            <a:off x="5515035" y="1034669"/>
            <a:ext cx="54694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qǐ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75" name="矩形 45074"/>
          <p:cNvSpPr/>
          <p:nvPr/>
        </p:nvSpPr>
        <p:spPr>
          <a:xfrm>
            <a:off x="7751505" y="1034669"/>
            <a:ext cx="90922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mián</a:t>
            </a:r>
            <a:endParaRPr lang="en-US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77" name="矩形 45076"/>
          <p:cNvSpPr/>
          <p:nvPr/>
        </p:nvSpPr>
        <p:spPr>
          <a:xfrm>
            <a:off x="6149362" y="4282656"/>
            <a:ext cx="90922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chán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2" grpId="0"/>
      <p:bldP spid="45074" grpId="0"/>
      <p:bldP spid="45075" grpId="0"/>
      <p:bldP spid="450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3" name="矩形 48130"/>
          <p:cNvSpPr/>
          <p:nvPr/>
        </p:nvSpPr>
        <p:spPr>
          <a:xfrm>
            <a:off x="734899" y="1034459"/>
            <a:ext cx="6797277" cy="49398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</a:rPr>
              <a:t>端起酒杯遥问青天，不知道月中宫殿，今晚该是多好的日子啊。我本想驾着长风回到天宫去，又恐怕经不起那月中宫殿的清寒。那么，就让我在人间的月光下翩翩起舞吧，那清朗的影子也随着人在舞动，此情此景，什么地方能比得上人世间呢？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print"/>
          <a:srcRect l="28996" t="7475" r="30679" b="43356"/>
          <a:stretch>
            <a:fillRect/>
          </a:stretch>
        </p:blipFill>
        <p:spPr bwMode="auto">
          <a:xfrm>
            <a:off x="8027171" y="735794"/>
            <a:ext cx="3503568" cy="2596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7" name="图片 48132" descr="t0168a48b0db01b1d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1628" y="3622054"/>
            <a:ext cx="3740468" cy="2701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69" name="文本框 1"/>
          <p:cNvSpPr txBox="1"/>
          <p:nvPr/>
        </p:nvSpPr>
        <p:spPr>
          <a:xfrm>
            <a:off x="1711292" y="300038"/>
            <a:ext cx="5049838" cy="579437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结合注释，疏通课文大意。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0" name="矩形 50178"/>
          <p:cNvSpPr/>
          <p:nvPr/>
        </p:nvSpPr>
        <p:spPr>
          <a:xfrm>
            <a:off x="1859598" y="815658"/>
            <a:ext cx="8472487" cy="4939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Arial" panose="020B0604020202020204" pitchFamily="34" charset="0"/>
              </a:rPr>
              <a:t>   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</a:rPr>
              <a:t>月亮转过朱红色的楼阁，低低地挂在雕花窗户上，照着那没有睡意的人。月亮啊，你跟人们该没有什么怨恨吧？为什么总是在人们离别的时候才又亮又圆呢！人世间有悲欢离合，月亮也有阴晴圆缺，这样的事从古以来就是难以十全十美的。只希望我们都能生活得平安长久，那么虽然相隔千里，也都能共赏这美好的月光了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1728</Words>
  <Application>WPS 演示</Application>
  <PresentationFormat>自定义</PresentationFormat>
  <Paragraphs>149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Arial Unicode MS</vt:lpstr>
      <vt:lpstr>Calibri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2019-05-22T06:57:21Z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