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30" r:id="rId3"/>
    <p:sldId id="297" r:id="rId4"/>
    <p:sldId id="305" r:id="rId5"/>
    <p:sldId id="308" r:id="rId6"/>
    <p:sldId id="310" r:id="rId7"/>
    <p:sldId id="311" r:id="rId8"/>
    <p:sldId id="312" r:id="rId9"/>
    <p:sldId id="313" r:id="rId10"/>
    <p:sldId id="314" r:id="rId11"/>
    <p:sldId id="315" r:id="rId12"/>
    <p:sldId id="316" r:id="rId13"/>
    <p:sldId id="317" r:id="rId14"/>
    <p:sldId id="318" r:id="rId15"/>
    <p:sldId id="319" r:id="rId16"/>
    <p:sldId id="320" r:id="rId17"/>
    <p:sldId id="321" r:id="rId18"/>
    <p:sldId id="322" r:id="rId19"/>
    <p:sldId id="323" r:id="rId20"/>
    <p:sldId id="324" r:id="rId21"/>
    <p:sldId id="325" r:id="rId22"/>
    <p:sldId id="326" r:id="rId23"/>
    <p:sldId id="327" r:id="rId24"/>
    <p:sldId id="328" r:id="rId25"/>
    <p:sldId id="329" r:id="rId26"/>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charset="-122"/>
        <a:cs typeface="+mn-cs"/>
      </a:defRPr>
    </a:lvl1pPr>
    <a:lvl2pPr marL="457200" algn="l" rtl="0" fontAlgn="base">
      <a:spcBef>
        <a:spcPct val="0"/>
      </a:spcBef>
      <a:spcAft>
        <a:spcPct val="0"/>
      </a:spcAft>
      <a:defRPr sz="3200" kern="1200">
        <a:solidFill>
          <a:schemeClr val="tx1"/>
        </a:solidFill>
        <a:latin typeface="Arial" charset="0"/>
        <a:ea typeface="宋体" charset="-122"/>
        <a:cs typeface="+mn-cs"/>
      </a:defRPr>
    </a:lvl2pPr>
    <a:lvl3pPr marL="914400" algn="l" rtl="0" fontAlgn="base">
      <a:spcBef>
        <a:spcPct val="0"/>
      </a:spcBef>
      <a:spcAft>
        <a:spcPct val="0"/>
      </a:spcAft>
      <a:defRPr sz="3200" kern="1200">
        <a:solidFill>
          <a:schemeClr val="tx1"/>
        </a:solidFill>
        <a:latin typeface="Arial" charset="0"/>
        <a:ea typeface="宋体" charset="-122"/>
        <a:cs typeface="+mn-cs"/>
      </a:defRPr>
    </a:lvl3pPr>
    <a:lvl4pPr marL="1371600" algn="l" rtl="0" fontAlgn="base">
      <a:spcBef>
        <a:spcPct val="0"/>
      </a:spcBef>
      <a:spcAft>
        <a:spcPct val="0"/>
      </a:spcAft>
      <a:defRPr sz="3200" kern="1200">
        <a:solidFill>
          <a:schemeClr val="tx1"/>
        </a:solidFill>
        <a:latin typeface="Arial" charset="0"/>
        <a:ea typeface="宋体" charset="-122"/>
        <a:cs typeface="+mn-cs"/>
      </a:defRPr>
    </a:lvl4pPr>
    <a:lvl5pPr marL="1828800" algn="l" rtl="0" fontAlgn="base">
      <a:spcBef>
        <a:spcPct val="0"/>
      </a:spcBef>
      <a:spcAft>
        <a:spcPct val="0"/>
      </a:spcAft>
      <a:defRPr sz="3200" kern="1200">
        <a:solidFill>
          <a:schemeClr val="tx1"/>
        </a:solidFill>
        <a:latin typeface="Arial" charset="0"/>
        <a:ea typeface="宋体" charset="-122"/>
        <a:cs typeface="+mn-cs"/>
      </a:defRPr>
    </a:lvl5pPr>
    <a:lvl6pPr marL="2286000" algn="l" defTabSz="914400" rtl="0" eaLnBrk="1" latinLnBrk="0" hangingPunct="1">
      <a:defRPr sz="3200" kern="1200">
        <a:solidFill>
          <a:schemeClr val="tx1"/>
        </a:solidFill>
        <a:latin typeface="Arial" charset="0"/>
        <a:ea typeface="宋体" charset="-122"/>
        <a:cs typeface="+mn-cs"/>
      </a:defRPr>
    </a:lvl6pPr>
    <a:lvl7pPr marL="2743200" algn="l" defTabSz="914400" rtl="0" eaLnBrk="1" latinLnBrk="0" hangingPunct="1">
      <a:defRPr sz="3200" kern="1200">
        <a:solidFill>
          <a:schemeClr val="tx1"/>
        </a:solidFill>
        <a:latin typeface="Arial" charset="0"/>
        <a:ea typeface="宋体" charset="-122"/>
        <a:cs typeface="+mn-cs"/>
      </a:defRPr>
    </a:lvl7pPr>
    <a:lvl8pPr marL="3200400" algn="l" defTabSz="914400" rtl="0" eaLnBrk="1" latinLnBrk="0" hangingPunct="1">
      <a:defRPr sz="3200" kern="1200">
        <a:solidFill>
          <a:schemeClr val="tx1"/>
        </a:solidFill>
        <a:latin typeface="Arial" charset="0"/>
        <a:ea typeface="宋体" charset="-122"/>
        <a:cs typeface="+mn-cs"/>
      </a:defRPr>
    </a:lvl8pPr>
    <a:lvl9pPr marL="3657600" algn="l" defTabSz="914400" rtl="0" eaLnBrk="1" latinLnBrk="0" hangingPunct="1">
      <a:defRPr sz="32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41"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340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7" name="页脚占位符 6"/>
          <p:cNvSpPr>
            <a:spLocks noGrp="1"/>
          </p:cNvSpPr>
          <p:nvPr>
            <p:ph type="ftr" sz="quarter" idx="11"/>
          </p:nvPr>
        </p:nvSpPr>
        <p:spPr>
          <a:xfrm>
            <a:off x="3124200" y="6245225"/>
            <a:ext cx="2895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8" name="灯片编号占位符 7"/>
          <p:cNvSpPr>
            <a:spLocks noGrp="1"/>
          </p:cNvSpPr>
          <p:nvPr>
            <p:ph type="sldNum" sz="quarter" idx="12"/>
          </p:nvPr>
        </p:nvSpPr>
        <p:spPr>
          <a:xfrm>
            <a:off x="6553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fld id="{416B3185-152A-4D21-A480-52B16A24AC90}"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10.jpe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0.jpeg"/><Relationship Id="rId1" Type="http://schemas.openxmlformats.org/officeDocument/2006/relationships/image" Target="../media/image11.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0.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14.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Picture 13"/>
          <p:cNvPicPr preferRelativeResize="0">
            <a:picLocks noChangeArrowheads="1"/>
          </p:cNvPicPr>
          <p:nvPr/>
        </p:nvPicPr>
        <p:blipFill>
          <a:blip r:embed="rId1" cstate="print"/>
          <a:srcRect/>
          <a:stretch>
            <a:fillRect/>
          </a:stretch>
        </p:blipFill>
        <p:spPr bwMode="auto">
          <a:xfrm>
            <a:off x="251520" y="1556792"/>
            <a:ext cx="8568952" cy="4536504"/>
          </a:xfrm>
          <a:prstGeom prst="rect">
            <a:avLst/>
          </a:prstGeom>
          <a:noFill/>
          <a:ln w="9525" cap="flat">
            <a:noFill/>
            <a:prstDash val="solid"/>
            <a:miter lim="800000"/>
            <a:headEnd type="none" w="med" len="med"/>
            <a:tailEnd type="none" w="med" len="med"/>
          </a:ln>
          <a:effectLst/>
        </p:spPr>
      </p:pic>
      <p:sp>
        <p:nvSpPr>
          <p:cNvPr id="3" name="矩形 2"/>
          <p:cNvSpPr/>
          <p:nvPr/>
        </p:nvSpPr>
        <p:spPr>
          <a:xfrm>
            <a:off x="3275856" y="836712"/>
            <a:ext cx="2258952" cy="523220"/>
          </a:xfrm>
          <a:prstGeom prst="rect">
            <a:avLst/>
          </a:prstGeom>
        </p:spPr>
        <p:txBody>
          <a:bodyPr wrap="none">
            <a:spAutoFit/>
          </a:bodyPr>
          <a:lstStyle/>
          <a:p>
            <a:r>
              <a:rPr lang="zh-CN" altLang="zh-CN" sz="2800" b="1" dirty="0" smtClean="0">
                <a:solidFill>
                  <a:srgbClr val="FF0000"/>
                </a:solidFill>
                <a:latin typeface="微软雅黑" pitchFamily="34" charset="-122"/>
                <a:ea typeface="微软雅黑" pitchFamily="34" charset="-122"/>
              </a:rPr>
              <a:t>变　脸</a:t>
            </a:r>
            <a:r>
              <a:rPr lang="en-US" altLang="zh-CN" sz="2800" b="1" dirty="0" smtClean="0">
                <a:solidFill>
                  <a:srgbClr val="FF0000"/>
                </a:solidFill>
                <a:latin typeface="微软雅黑" pitchFamily="34" charset="-122"/>
                <a:ea typeface="微软雅黑" pitchFamily="34" charset="-122"/>
              </a:rPr>
              <a:t>(</a:t>
            </a:r>
            <a:r>
              <a:rPr lang="zh-CN" altLang="zh-CN" sz="2800" b="1" dirty="0" smtClean="0">
                <a:solidFill>
                  <a:srgbClr val="FF0000"/>
                </a:solidFill>
                <a:latin typeface="微软雅黑" pitchFamily="34" charset="-122"/>
                <a:ea typeface="微软雅黑" pitchFamily="34" charset="-122"/>
              </a:rPr>
              <a:t>节选</a:t>
            </a:r>
            <a:r>
              <a:rPr lang="en-US" altLang="zh-CN" sz="2800" b="1" dirty="0" smtClean="0">
                <a:solidFill>
                  <a:srgbClr val="FF0000"/>
                </a:solidFill>
                <a:latin typeface="微软雅黑" pitchFamily="34" charset="-122"/>
                <a:ea typeface="微软雅黑" pitchFamily="34" charset="-122"/>
              </a:rPr>
              <a:t>)</a:t>
            </a:r>
            <a:endParaRPr lang="zh-CN" altLang="en-US" sz="2800" b="1" dirty="0">
              <a:solidFill>
                <a:srgbClr val="FF0000"/>
              </a:solidFill>
              <a:latin typeface="微软雅黑" pitchFamily="34" charset="-122"/>
              <a:ea typeface="微软雅黑" pitchFamily="34" charset="-122"/>
            </a:endParaRPr>
          </a:p>
        </p:txBody>
      </p:sp>
      <p:sp>
        <p:nvSpPr>
          <p:cNvPr id="4" name="矩形 3"/>
          <p:cNvSpPr/>
          <p:nvPr/>
        </p:nvSpPr>
        <p:spPr>
          <a:xfrm>
            <a:off x="899592" y="260648"/>
            <a:ext cx="4572000" cy="400110"/>
          </a:xfrm>
          <a:prstGeom prst="rect">
            <a:avLst/>
          </a:prstGeom>
        </p:spPr>
        <p:txBody>
          <a:bodyPr>
            <a:spAutoFit/>
          </a:bodyPr>
          <a:lstStyle/>
          <a:p>
            <a:r>
              <a:rPr lang="zh-CN" altLang="en-US" sz="2000" dirty="0" smtClean="0">
                <a:solidFill>
                  <a:srgbClr val="FF0000"/>
                </a:solidFill>
                <a:latin typeface="楷体" pitchFamily="49" charset="-122"/>
                <a:ea typeface="楷体" pitchFamily="49" charset="-122"/>
              </a:rPr>
              <a:t>九年级语文</a:t>
            </a:r>
            <a:r>
              <a:rPr lang="en-US" altLang="zh-CN" sz="2000" dirty="0" smtClean="0">
                <a:solidFill>
                  <a:srgbClr val="FF0000"/>
                </a:solidFill>
                <a:latin typeface="楷体" pitchFamily="49" charset="-122"/>
                <a:ea typeface="楷体" pitchFamily="49" charset="-122"/>
              </a:rPr>
              <a:t>·</a:t>
            </a:r>
            <a:r>
              <a:rPr lang="zh-CN" altLang="en-US" sz="2000" dirty="0" smtClean="0">
                <a:solidFill>
                  <a:srgbClr val="FF0000"/>
                </a:solidFill>
                <a:latin typeface="楷体" pitchFamily="49" charset="-122"/>
                <a:ea typeface="楷体" pitchFamily="49" charset="-122"/>
              </a:rPr>
              <a:t>下  新课标</a:t>
            </a:r>
            <a:r>
              <a:rPr lang="en-US" altLang="zh-CN" sz="2000" dirty="0" smtClean="0">
                <a:solidFill>
                  <a:srgbClr val="FF0000"/>
                </a:solidFill>
                <a:latin typeface="楷体" pitchFamily="49" charset="-122"/>
                <a:ea typeface="楷体" pitchFamily="49" charset="-122"/>
              </a:rPr>
              <a:t>[</a:t>
            </a:r>
            <a:r>
              <a:rPr lang="zh-CN" altLang="en-US" sz="2000" dirty="0" smtClean="0">
                <a:solidFill>
                  <a:srgbClr val="FF0000"/>
                </a:solidFill>
                <a:latin typeface="楷体" pitchFamily="49" charset="-122"/>
                <a:ea typeface="楷体" pitchFamily="49" charset="-122"/>
              </a:rPr>
              <a:t>人</a:t>
            </a:r>
            <a:r>
              <a:rPr lang="en-US" altLang="zh-CN" sz="2000" dirty="0" smtClean="0">
                <a:solidFill>
                  <a:srgbClr val="FF0000"/>
                </a:solidFill>
                <a:latin typeface="楷体" pitchFamily="49" charset="-122"/>
                <a:ea typeface="楷体" pitchFamily="49" charset="-122"/>
              </a:rPr>
              <a:t>]</a:t>
            </a:r>
            <a:endParaRPr lang="zh-CN" altLang="en-US" sz="2000" dirty="0">
              <a:solidFill>
                <a:srgbClr val="FF0000"/>
              </a:solidFill>
              <a:latin typeface="楷体" pitchFamily="49" charset="-122"/>
              <a:ea typeface="楷体"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additive="base">
                                        <p:cTn id="6" dur="1" fill="hold">
                                          <p:stCondLst>
                                            <p:cond delay="0"/>
                                          </p:stCondLst>
                                        </p:cTn>
                                        <p:tgtEl>
                                          <p:spTgt spid="2"/>
                                        </p:tgtEl>
                                        <p:attrNameLst>
                                          <p:attrName>style.visibility</p:attrName>
                                        </p:attrNameLst>
                                      </p:cBhvr>
                                      <p:to>
                                        <p:strVal val="visible"/>
                                      </p:to>
                                    </p:set>
                                    <p:animEffect transition="in" filter="fade">
                                      <p:cBhvr additive="base">
                                        <p:cTn id="7" dur="770"/>
                                        <p:tgtEl>
                                          <p:spTgt spid="2"/>
                                        </p:tgtEl>
                                      </p:cBhvr>
                                    </p:animEffect>
                                    <p:animScale>
                                      <p:cBhvr additive="base">
                                        <p:cTn id="8" dur="770" fill="hold"/>
                                        <p:tgtEl>
                                          <p:spTgt spid="2"/>
                                        </p:tgtEl>
                                      </p:cBhvr>
                                      <p:from x="10000" y="10000"/>
                                      <p:to x="200000" y="450000"/>
                                    </p:animScale>
                                    <p:animScale>
                                      <p:cBhvr additive="base">
                                        <p:cTn id="9" dur="1230" fill="hold">
                                          <p:stCondLst>
                                            <p:cond delay="770"/>
                                          </p:stCondLst>
                                        </p:cTn>
                                        <p:tgtEl>
                                          <p:spTgt spid="2"/>
                                        </p:tgtEl>
                                      </p:cBhvr>
                                      <p:from x="200000" y="450000"/>
                                      <p:to x="100000" y="100000"/>
                                    </p:animScale>
                                    <p:set>
                                      <p:cBhvr additive="base">
                                        <p:cTn id="10" dur="770" fill="hold"/>
                                        <p:tgtEl>
                                          <p:spTgt spid="2"/>
                                        </p:tgtEl>
                                        <p:attrNameLst>
                                          <p:attrName>ppt_x</p:attrName>
                                        </p:attrNameLst>
                                      </p:cBhvr>
                                      <p:to>
                                        <p:strVal val="(0.5)"/>
                                      </p:to>
                                    </p:set>
                                    <p:anim from="" to="" calcmode="lin" valueType="num">
                                      <p:cBhvr additive="base">
                                        <p:cTn id="11" dur="1230" fill="hold">
                                          <p:stCondLst>
                                            <p:cond delay="770"/>
                                          </p:stCondLst>
                                        </p:cTn>
                                        <p:tgtEl>
                                          <p:spTgt spid="2"/>
                                        </p:tgtEl>
                                        <p:attrNameLst>
                                          <p:attrName>ppt_x</p:attrName>
                                        </p:attrNameLst>
                                      </p:cBhvr>
                                    </p:anim>
                                    <p:set>
                                      <p:cBhvr additive="base">
                                        <p:cTn id="12" dur="770" fill="hold"/>
                                        <p:tgtEl>
                                          <p:spTgt spid="2"/>
                                        </p:tgtEl>
                                        <p:attrNameLst>
                                          <p:attrName>ppt_y</p:attrName>
                                        </p:attrNameLst>
                                      </p:cBhvr>
                                      <p:to>
                                        <p:strVal val="(#ppt_y+0.4)"/>
                                      </p:to>
                                    </p:set>
                                    <p:anim from="" to="" calcmode="lin" valueType="num">
                                      <p:cBhvr additive="base">
                                        <p:cTn id="13" dur="123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脉络梳理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5" name="JG13.EPS" descr="id:2147501284;FounderCES"/>
          <p:cNvPicPr/>
          <p:nvPr/>
        </p:nvPicPr>
        <p:blipFill>
          <a:blip r:embed="rId2" cstate="print"/>
          <a:stretch>
            <a:fillRect/>
          </a:stretch>
        </p:blipFill>
        <p:spPr>
          <a:xfrm>
            <a:off x="395536" y="1700808"/>
            <a:ext cx="8352928" cy="4235532"/>
          </a:xfrm>
          <a:prstGeom prst="rect">
            <a:avLst/>
          </a:prstGeom>
          <a:ln w="127000" cap="sq">
            <a:solidFill>
              <a:srgbClr val="00B050"/>
            </a:solidFill>
            <a:miter lim="800000"/>
            <a:headEnd/>
            <a:tailEnd/>
          </a:ln>
          <a:effectLst>
            <a:outerShdw blurRad="57150" dist="50800" dir="2700000" algn="tl" rotWithShape="0">
              <a:srgbClr val="000000">
                <a:alpha val="4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27650" name="Picture 2" descr="C:\Users\Administrator\Desktop\不要删\课件图片\QQ截图20160911164116.png"/>
          <p:cNvPicPr>
            <a:picLocks noChangeAspect="1" noChangeArrowheads="1"/>
          </p:cNvPicPr>
          <p:nvPr/>
        </p:nvPicPr>
        <p:blipFill>
          <a:blip r:embed="rId2" cstate="print"/>
          <a:srcRect/>
          <a:stretch>
            <a:fillRect/>
          </a:stretch>
        </p:blipFill>
        <p:spPr bwMode="auto">
          <a:xfrm>
            <a:off x="323528" y="1556792"/>
            <a:ext cx="8496944" cy="4464496"/>
          </a:xfrm>
          <a:prstGeom prst="rect">
            <a:avLst/>
          </a:prstGeom>
          <a:noFill/>
        </p:spPr>
      </p:pic>
      <p:sp>
        <p:nvSpPr>
          <p:cNvPr id="27651" name="Rectangle 3"/>
          <p:cNvSpPr>
            <a:spLocks noChangeArrowheads="1"/>
          </p:cNvSpPr>
          <p:nvPr/>
        </p:nvSpPr>
        <p:spPr bwMode="auto">
          <a:xfrm>
            <a:off x="1187624" y="2204864"/>
            <a:ext cx="7132081" cy="3046988"/>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怎样看待水上漂“重男轻女”的思想</a:t>
            </a: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描写水上漂这一人物形象时</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突出地表现了他</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“重男轻女”的思想。他所表现出的这种思想不仅</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仅是一种个人偏见</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而且有其现实基础</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并作为一种</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世俗思想</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有其深刻的民族、历史、社会、经济、</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文化的根源。水上漂重男轻女的思想和做法</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有其现</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实的考虑和深层的原因</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不能简单地加以否定</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而要究</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其根源。</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Effect transition="in" filter="box(in)">
                                      <p:cBhvr>
                                        <p:cTn id="7" dur="500"/>
                                        <p:tgtEl>
                                          <p:spTgt spid="27651">
                                            <p:txEl>
                                              <p:pRg st="1" end="1"/>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27651">
                                            <p:txEl>
                                              <p:pRg st="2" end="2"/>
                                            </p:txEl>
                                          </p:spTgt>
                                        </p:tgtEl>
                                        <p:attrNameLst>
                                          <p:attrName>style.visibility</p:attrName>
                                        </p:attrNameLst>
                                      </p:cBhvr>
                                      <p:to>
                                        <p:strVal val="visible"/>
                                      </p:to>
                                    </p:set>
                                    <p:animEffect transition="in" filter="box(in)">
                                      <p:cBhvr>
                                        <p:cTn id="10" dur="500"/>
                                        <p:tgtEl>
                                          <p:spTgt spid="27651">
                                            <p:txEl>
                                              <p:pRg st="2" end="2"/>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27651">
                                            <p:txEl>
                                              <p:pRg st="3" end="3"/>
                                            </p:txEl>
                                          </p:spTgt>
                                        </p:tgtEl>
                                        <p:attrNameLst>
                                          <p:attrName>style.visibility</p:attrName>
                                        </p:attrNameLst>
                                      </p:cBhvr>
                                      <p:to>
                                        <p:strVal val="visible"/>
                                      </p:to>
                                    </p:set>
                                    <p:animEffect transition="in" filter="box(in)">
                                      <p:cBhvr>
                                        <p:cTn id="13" dur="500"/>
                                        <p:tgtEl>
                                          <p:spTgt spid="27651">
                                            <p:txEl>
                                              <p:pRg st="3" end="3"/>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27651">
                                            <p:txEl>
                                              <p:pRg st="4" end="4"/>
                                            </p:txEl>
                                          </p:spTgt>
                                        </p:tgtEl>
                                        <p:attrNameLst>
                                          <p:attrName>style.visibility</p:attrName>
                                        </p:attrNameLst>
                                      </p:cBhvr>
                                      <p:to>
                                        <p:strVal val="visible"/>
                                      </p:to>
                                    </p:set>
                                    <p:animEffect transition="in" filter="box(in)">
                                      <p:cBhvr>
                                        <p:cTn id="16" dur="500"/>
                                        <p:tgtEl>
                                          <p:spTgt spid="27651">
                                            <p:txEl>
                                              <p:pRg st="4" end="4"/>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27651">
                                            <p:txEl>
                                              <p:pRg st="5" end="5"/>
                                            </p:txEl>
                                          </p:spTgt>
                                        </p:tgtEl>
                                        <p:attrNameLst>
                                          <p:attrName>style.visibility</p:attrName>
                                        </p:attrNameLst>
                                      </p:cBhvr>
                                      <p:to>
                                        <p:strVal val="visible"/>
                                      </p:to>
                                    </p:set>
                                    <p:animEffect transition="in" filter="box(in)">
                                      <p:cBhvr>
                                        <p:cTn id="19" dur="500"/>
                                        <p:tgtEl>
                                          <p:spTgt spid="27651">
                                            <p:txEl>
                                              <p:pRg st="5" end="5"/>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27651">
                                            <p:txEl>
                                              <p:pRg st="6" end="6"/>
                                            </p:txEl>
                                          </p:spTgt>
                                        </p:tgtEl>
                                        <p:attrNameLst>
                                          <p:attrName>style.visibility</p:attrName>
                                        </p:attrNameLst>
                                      </p:cBhvr>
                                      <p:to>
                                        <p:strVal val="visible"/>
                                      </p:to>
                                    </p:set>
                                    <p:animEffect transition="in" filter="box(in)">
                                      <p:cBhvr>
                                        <p:cTn id="22" dur="500"/>
                                        <p:tgtEl>
                                          <p:spTgt spid="27651">
                                            <p:txEl>
                                              <p:pRg st="6" end="6"/>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27651">
                                            <p:txEl>
                                              <p:pRg st="7" end="7"/>
                                            </p:txEl>
                                          </p:spTgt>
                                        </p:tgtEl>
                                        <p:attrNameLst>
                                          <p:attrName>style.visibility</p:attrName>
                                        </p:attrNameLst>
                                      </p:cBhvr>
                                      <p:to>
                                        <p:strVal val="visible"/>
                                      </p:to>
                                    </p:set>
                                    <p:animEffect transition="in" filter="box(in)">
                                      <p:cBhvr>
                                        <p:cTn id="25" dur="500"/>
                                        <p:tgtEl>
                                          <p:spTgt spid="2765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692696"/>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sp>
        <p:nvSpPr>
          <p:cNvPr id="8" name="椭圆 7"/>
          <p:cNvSpPr/>
          <p:nvPr/>
        </p:nvSpPr>
        <p:spPr>
          <a:xfrm>
            <a:off x="539552" y="692696"/>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6145" name="Rectangle 1"/>
          <p:cNvSpPr>
            <a:spLocks noChangeArrowheads="1"/>
          </p:cNvSpPr>
          <p:nvPr/>
        </p:nvSpPr>
        <p:spPr bwMode="auto">
          <a:xfrm>
            <a:off x="323528" y="1412776"/>
            <a:ext cx="8496944" cy="440120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节选部分的剧情</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是围绕什么矛盾冲突展开的</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矛盾冲突的高潮在哪里</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作者是怎样将矛盾冲突逐步推向高潮的</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节选部分围绕着水上漂和狗娃之间的矛盾</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即水上漂“重男轻女”与狗娃身为女孩的矛盾冲突展开。但从根本上来说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反映的是我国传统社会极其恶劣的生存环境与底层人民艰难求生的矛盾。剧中人物矛盾冲突的高潮是</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狗娃被识破是女孩之后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水上漂因失望而愤怒、痛苦</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狗娃为自己将被抛弃的命运而悲痛哀伤、苦苦相求</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水上漂面临着是取是舍的选择</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狗娃则在绝望与希望中挣扎。作者采用层层铺垫的方法</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将矛盾冲突推向高潮。水上漂与新买来的“孙儿”狗娃拉家常的情景</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重在显示爷爷与“孙子”的和美关系</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同时交代二人的身世</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表现出水上漂重男轻女的思想</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以及狗娃的担忧不安</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这段戏在平和的景象之中酝酿了矛盾冲突。狗娃上岸撒尿发现有蛇</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水上漂打死蛇后欲用童子尿疗伤</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从而发现狗娃是女孩</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则是剧情的转折点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矛盾冲突由此爆发。</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6" name="对角圆角矩形 5"/>
          <p:cNvSpPr/>
          <p:nvPr/>
        </p:nvSpPr>
        <p:spPr>
          <a:xfrm>
            <a:off x="395536" y="1412776"/>
            <a:ext cx="8496944" cy="720080"/>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对角圆角矩形 6"/>
          <p:cNvSpPr/>
          <p:nvPr/>
        </p:nvSpPr>
        <p:spPr>
          <a:xfrm>
            <a:off x="323528" y="2348880"/>
            <a:ext cx="8568952" cy="3456384"/>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6145">
                                            <p:txEl>
                                              <p:pRg st="2" end="2"/>
                                            </p:txEl>
                                          </p:spTgt>
                                        </p:tgtEl>
                                        <p:attrNameLst>
                                          <p:attrName>style.visibility</p:attrName>
                                        </p:attrNameLst>
                                      </p:cBhvr>
                                      <p:to>
                                        <p:strVal val="visible"/>
                                      </p:to>
                                    </p:set>
                                    <p:anim calcmode="lin" valueType="num">
                                      <p:cBhvr>
                                        <p:cTn id="7" dur="1000" fill="hold"/>
                                        <p:tgtEl>
                                          <p:spTgt spid="6145">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614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14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5121" name="Rectangle 1"/>
          <p:cNvSpPr>
            <a:spLocks noChangeArrowheads="1"/>
          </p:cNvSpPr>
          <p:nvPr/>
        </p:nvSpPr>
        <p:spPr bwMode="auto">
          <a:xfrm>
            <a:off x="755576" y="1380139"/>
            <a:ext cx="5166799" cy="34163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根据拼音写汉字</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或给加点字注音。</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打鼾</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阴霾</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yí</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然自得 </a:t>
            </a:r>
            <a:r>
              <a:rPr lang="zh-CN" altLang="en-US" sz="2400" b="1" dirty="0" smtClean="0">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睡眼惺</a:t>
            </a:r>
            <a:r>
              <a:rPr kumimoji="0" lang="en-US" altLang="zh-CN" sz="2400" b="1"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sōng</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解释“阴霾”</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并造句。</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解释</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造句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 name="矩形 3"/>
          <p:cNvSpPr/>
          <p:nvPr/>
        </p:nvSpPr>
        <p:spPr>
          <a:xfrm>
            <a:off x="1259632" y="1916832"/>
            <a:ext cx="4123245" cy="1200329"/>
          </a:xfrm>
          <a:prstGeom prst="rect">
            <a:avLst/>
          </a:prstGeom>
        </p:spPr>
        <p:txBody>
          <a:bodyPr wrap="none">
            <a:spAutoFit/>
          </a:bodyPr>
          <a:lstStyle/>
          <a:p>
            <a:pPr>
              <a:lnSpc>
                <a:spcPct val="150000"/>
              </a:lnSpc>
            </a:pP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h</a:t>
            </a:r>
            <a:r>
              <a:rPr lang="en-US" altLang="zh-CN" sz="2400" b="1" dirty="0" err="1" smtClean="0">
                <a:solidFill>
                  <a:srgbClr val="FF0000"/>
                </a:solidFill>
                <a:latin typeface="+mn-ea"/>
                <a:ea typeface="+mn-ea"/>
              </a:rPr>
              <a:t>ā</a:t>
            </a:r>
            <a:r>
              <a:rPr lang="en-US" altLang="zh-CN" sz="2400" b="1" dirty="0" err="1" smtClean="0">
                <a:solidFill>
                  <a:srgbClr val="FF0000"/>
                </a:solidFill>
                <a:latin typeface="微软雅黑" pitchFamily="34" charset="-122"/>
                <a:ea typeface="微软雅黑" pitchFamily="34" charset="-122"/>
              </a:rPr>
              <a:t>n</a:t>
            </a:r>
            <a:r>
              <a:rPr lang="zh-CN" altLang="zh-CN" sz="2400" b="1" dirty="0" smtClean="0">
                <a:solidFill>
                  <a:srgbClr val="FF0000"/>
                </a:solidFill>
                <a:latin typeface="微软雅黑" pitchFamily="34" charset="-122"/>
                <a:ea typeface="微软雅黑" pitchFamily="34" charset="-122"/>
              </a:rPr>
              <a:t>　</a:t>
            </a: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m</a:t>
            </a:r>
            <a:r>
              <a:rPr lang="en-US" altLang="zh-CN" sz="2400" b="1" dirty="0" err="1" smtClean="0">
                <a:solidFill>
                  <a:srgbClr val="FF0000"/>
                </a:solidFill>
                <a:latin typeface="+mn-ea"/>
                <a:ea typeface="+mn-ea"/>
              </a:rPr>
              <a:t>á</a:t>
            </a:r>
            <a:r>
              <a:rPr lang="en-US" altLang="zh-CN" sz="2400" b="1" dirty="0" err="1" smtClean="0">
                <a:solidFill>
                  <a:srgbClr val="FF0000"/>
                </a:solidFill>
                <a:latin typeface="微软雅黑" pitchFamily="34" charset="-122"/>
                <a:ea typeface="微软雅黑" pitchFamily="34" charset="-122"/>
              </a:rPr>
              <a:t>i</a:t>
            </a:r>
            <a:r>
              <a:rPr lang="zh-CN" altLang="zh-CN" sz="2400" b="1" dirty="0" smtClean="0">
                <a:solidFill>
                  <a:srgbClr val="FF0000"/>
                </a:solidFill>
                <a:latin typeface="微软雅黑" pitchFamily="34" charset="-122"/>
                <a:ea typeface="微软雅黑" pitchFamily="34" charset="-122"/>
              </a:rPr>
              <a:t>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zh-CN" altLang="zh-CN" sz="2400" b="1" dirty="0" smtClean="0">
                <a:solidFill>
                  <a:srgbClr val="FF0000"/>
                </a:solidFill>
                <a:latin typeface="微软雅黑" pitchFamily="34" charset="-122"/>
                <a:ea typeface="微软雅黑" pitchFamily="34" charset="-122"/>
              </a:rPr>
              <a:t>怡　</a:t>
            </a: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忪</a:t>
            </a:r>
            <a:endParaRPr lang="zh-CN" altLang="en-US" sz="2400" b="1" dirty="0">
              <a:solidFill>
                <a:srgbClr val="FF0000"/>
              </a:solidFill>
              <a:latin typeface="微软雅黑" pitchFamily="34" charset="-122"/>
              <a:ea typeface="微软雅黑" pitchFamily="34" charset="-122"/>
            </a:endParaRPr>
          </a:p>
        </p:txBody>
      </p:sp>
      <p:sp>
        <p:nvSpPr>
          <p:cNvPr id="6" name="椭圆 5"/>
          <p:cNvSpPr/>
          <p:nvPr/>
        </p:nvSpPr>
        <p:spPr>
          <a:xfrm>
            <a:off x="1187624" y="2492896"/>
            <a:ext cx="72008" cy="1440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347864" y="2492896"/>
            <a:ext cx="72008" cy="1440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691680" y="3717032"/>
            <a:ext cx="6696744" cy="461665"/>
          </a:xfrm>
          <a:prstGeom prst="rect">
            <a:avLst/>
          </a:prstGeom>
        </p:spPr>
        <p:txBody>
          <a:bodyPr wrap="square">
            <a:spAutoFit/>
          </a:bodyPr>
          <a:lstStyle/>
          <a:p>
            <a:r>
              <a:rPr lang="zh-CN" altLang="zh-CN" sz="2400" b="1" dirty="0" smtClean="0">
                <a:solidFill>
                  <a:srgbClr val="FF0000"/>
                </a:solidFill>
                <a:latin typeface="微软雅黑" pitchFamily="34" charset="-122"/>
                <a:ea typeface="微软雅黑" pitchFamily="34" charset="-122"/>
              </a:rPr>
              <a:t>空气中因悬浮着大量烟尘而显得混浊。</a:t>
            </a:r>
            <a:endParaRPr lang="zh-CN" altLang="en-US" sz="2400" b="1" dirty="0">
              <a:solidFill>
                <a:srgbClr val="FF0000"/>
              </a:solidFill>
              <a:latin typeface="微软雅黑" pitchFamily="34" charset="-122"/>
              <a:ea typeface="微软雅黑" pitchFamily="34" charset="-122"/>
            </a:endParaRPr>
          </a:p>
        </p:txBody>
      </p:sp>
      <p:sp>
        <p:nvSpPr>
          <p:cNvPr id="10" name="矩形 9"/>
          <p:cNvSpPr/>
          <p:nvPr/>
        </p:nvSpPr>
        <p:spPr>
          <a:xfrm>
            <a:off x="1691680" y="4149080"/>
            <a:ext cx="1210588" cy="584775"/>
          </a:xfrm>
          <a:prstGeom prst="rect">
            <a:avLst/>
          </a:prstGeom>
        </p:spPr>
        <p:txBody>
          <a:bodyPr wrap="none">
            <a:spAutoFit/>
          </a:bodyPr>
          <a:lstStyle/>
          <a:p>
            <a:r>
              <a:rPr lang="zh-CN" altLang="zh-CN" sz="2400" b="1" dirty="0" smtClean="0">
                <a:solidFill>
                  <a:srgbClr val="FF0000"/>
                </a:solidFill>
                <a:latin typeface="微软雅黑" pitchFamily="34" charset="-122"/>
                <a:ea typeface="微软雅黑" pitchFamily="34" charset="-122"/>
              </a:rPr>
              <a:t>略。</a:t>
            </a:r>
            <a:r>
              <a:rPr lang="zh-CN" altLang="zh-CN" dirty="0" smtClean="0"/>
              <a:t>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edge">
                                      <p:cBhvr>
                                        <p:cTn id="7" dur="2000"/>
                                        <p:tgtEl>
                                          <p:spTgt spid="4">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edge">
                                      <p:cBhvr>
                                        <p:cTn id="10" dur="20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ox(in)">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28673" name="Rectangle 1"/>
          <p:cNvSpPr>
            <a:spLocks noChangeArrowheads="1"/>
          </p:cNvSpPr>
          <p:nvPr/>
        </p:nvSpPr>
        <p:spPr bwMode="auto">
          <a:xfrm>
            <a:off x="683569" y="1124744"/>
            <a:ext cx="8208911"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文学常识填空。</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川剧剧本</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变脸</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的作者是</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全剧共六场</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课文节选的是第</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场。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剧本中水上漂说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男娃子是个宝</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女娃子是根草。”狗娃的唱词中也有</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千不该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万不该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不该错投女儿胎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对这种传统的重男轻女思想</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你是怎样看待的</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请联系你的所见所闻</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说说你的观点。</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 name="矩形 3"/>
          <p:cNvSpPr/>
          <p:nvPr/>
        </p:nvSpPr>
        <p:spPr>
          <a:xfrm>
            <a:off x="1979712" y="1628800"/>
            <a:ext cx="4065537" cy="1200329"/>
          </a:xfrm>
          <a:prstGeom prst="rect">
            <a:avLst/>
          </a:prstGeom>
        </p:spPr>
        <p:txBody>
          <a:bodyPr wrap="none">
            <a:spAutoFit/>
          </a:bodyPr>
          <a:lstStyle/>
          <a:p>
            <a:pPr>
              <a:lnSpc>
                <a:spcPct val="150000"/>
              </a:lnSpc>
            </a:pP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魏明伦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zh-CN" altLang="zh-CN" sz="2400" b="1" dirty="0" smtClean="0">
                <a:solidFill>
                  <a:srgbClr val="FF0000"/>
                </a:solidFill>
                <a:latin typeface="微软雅黑" pitchFamily="34" charset="-122"/>
                <a:ea typeface="微软雅黑" pitchFamily="34" charset="-122"/>
              </a:rPr>
              <a:t>二</a:t>
            </a:r>
            <a:endParaRPr lang="zh-CN" altLang="en-US" sz="2400" b="1" dirty="0">
              <a:solidFill>
                <a:srgbClr val="FF0000"/>
              </a:solidFill>
              <a:latin typeface="微软雅黑" pitchFamily="34" charset="-122"/>
              <a:ea typeface="微软雅黑" pitchFamily="34" charset="-122"/>
            </a:endParaRPr>
          </a:p>
        </p:txBody>
      </p:sp>
      <p:sp>
        <p:nvSpPr>
          <p:cNvPr id="28674" name="Rectangle 2"/>
          <p:cNvSpPr>
            <a:spLocks noChangeArrowheads="1"/>
          </p:cNvSpPr>
          <p:nvPr/>
        </p:nvSpPr>
        <p:spPr bwMode="auto">
          <a:xfrm>
            <a:off x="755576" y="5085184"/>
            <a:ext cx="5878532"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这种思想太过于狭隘</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有悖于生命的平等。</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8674">
                                            <p:txEl>
                                              <p:pRg st="0" end="0"/>
                                            </p:txEl>
                                          </p:spTgt>
                                        </p:tgtEl>
                                        <p:attrNameLst>
                                          <p:attrName>style.visibility</p:attrName>
                                        </p:attrNameLst>
                                      </p:cBhvr>
                                      <p:to>
                                        <p:strVal val="visible"/>
                                      </p:to>
                                    </p:set>
                                    <p:anim calcmode="lin" valueType="num">
                                      <p:cBhvr additive="base">
                                        <p:cTn id="17" dur="500" fill="hold"/>
                                        <p:tgtEl>
                                          <p:spTgt spid="2867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867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29697" name="Rectangle 1"/>
          <p:cNvSpPr>
            <a:spLocks noChangeArrowheads="1"/>
          </p:cNvSpPr>
          <p:nvPr/>
        </p:nvSpPr>
        <p:spPr bwMode="auto">
          <a:xfrm>
            <a:off x="467544" y="836712"/>
            <a:ext cx="8471504" cy="557793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二、阅读理解</a:t>
            </a:r>
            <a:endParaRPr kumimoji="0" 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宋恩子　后面住着的都是什么人</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王利发　多半是大学生</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还有几位熟人。我有登记簿子</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随时报告给“巡警阁下”。我拿来。二位看看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吴祥子　我们不看簿子</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看人</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王利发　您甭看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准保都是靠得住的人</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宋恩子　你为什么爱租给学生们呢</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学生不是什么老实家伙呀</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王利发　这年月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做官的今天上班</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明天撤职</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做买卖的今天开市</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明天关门</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都不可靠</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只有学生有钱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能够按月缴房租</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没钱的就上不了大学啊</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您看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是这么笔账不是</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宋恩子　都叫你咂摸透了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你想的对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现在</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连我们也欠饷啊</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吴祥子　是呀</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所以非天天拿人不可</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好得点津贴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9697">
                                            <p:txEl>
                                              <p:pRg st="0" end="0"/>
                                            </p:txEl>
                                          </p:spTgt>
                                        </p:tgtEl>
                                        <p:attrNameLst>
                                          <p:attrName>style.visibility</p:attrName>
                                        </p:attrNameLst>
                                      </p:cBhvr>
                                      <p:to>
                                        <p:strVal val="visible"/>
                                      </p:to>
                                    </p:set>
                                    <p:animEffect transition="in" filter="box(in)">
                                      <p:cBhvr>
                                        <p:cTn id="7" dur="500"/>
                                        <p:tgtEl>
                                          <p:spTgt spid="29697">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29697">
                                            <p:txEl>
                                              <p:pRg st="1" end="1"/>
                                            </p:txEl>
                                          </p:spTgt>
                                        </p:tgtEl>
                                        <p:attrNameLst>
                                          <p:attrName>style.visibility</p:attrName>
                                        </p:attrNameLst>
                                      </p:cBhvr>
                                      <p:to>
                                        <p:strVal val="visible"/>
                                      </p:to>
                                    </p:set>
                                    <p:animEffect transition="in" filter="box(in)">
                                      <p:cBhvr>
                                        <p:cTn id="10" dur="500"/>
                                        <p:tgtEl>
                                          <p:spTgt spid="29697">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29697">
                                            <p:txEl>
                                              <p:pRg st="2" end="2"/>
                                            </p:txEl>
                                          </p:spTgt>
                                        </p:tgtEl>
                                        <p:attrNameLst>
                                          <p:attrName>style.visibility</p:attrName>
                                        </p:attrNameLst>
                                      </p:cBhvr>
                                      <p:to>
                                        <p:strVal val="visible"/>
                                      </p:to>
                                    </p:set>
                                    <p:animEffect transition="in" filter="box(in)">
                                      <p:cBhvr>
                                        <p:cTn id="13" dur="500"/>
                                        <p:tgtEl>
                                          <p:spTgt spid="29697">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29697">
                                            <p:txEl>
                                              <p:pRg st="3" end="3"/>
                                            </p:txEl>
                                          </p:spTgt>
                                        </p:tgtEl>
                                        <p:attrNameLst>
                                          <p:attrName>style.visibility</p:attrName>
                                        </p:attrNameLst>
                                      </p:cBhvr>
                                      <p:to>
                                        <p:strVal val="visible"/>
                                      </p:to>
                                    </p:set>
                                    <p:animEffect transition="in" filter="box(in)">
                                      <p:cBhvr>
                                        <p:cTn id="16" dur="500"/>
                                        <p:tgtEl>
                                          <p:spTgt spid="29697">
                                            <p:txEl>
                                              <p:pRg st="3" end="3"/>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29697">
                                            <p:txEl>
                                              <p:pRg st="4" end="4"/>
                                            </p:txEl>
                                          </p:spTgt>
                                        </p:tgtEl>
                                        <p:attrNameLst>
                                          <p:attrName>style.visibility</p:attrName>
                                        </p:attrNameLst>
                                      </p:cBhvr>
                                      <p:to>
                                        <p:strVal val="visible"/>
                                      </p:to>
                                    </p:set>
                                    <p:animEffect transition="in" filter="box(in)">
                                      <p:cBhvr>
                                        <p:cTn id="19" dur="500"/>
                                        <p:tgtEl>
                                          <p:spTgt spid="29697">
                                            <p:txEl>
                                              <p:pRg st="4" end="4"/>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29697">
                                            <p:txEl>
                                              <p:pRg st="5" end="5"/>
                                            </p:txEl>
                                          </p:spTgt>
                                        </p:tgtEl>
                                        <p:attrNameLst>
                                          <p:attrName>style.visibility</p:attrName>
                                        </p:attrNameLst>
                                      </p:cBhvr>
                                      <p:to>
                                        <p:strVal val="visible"/>
                                      </p:to>
                                    </p:set>
                                    <p:animEffect transition="in" filter="box(in)">
                                      <p:cBhvr>
                                        <p:cTn id="22" dur="500"/>
                                        <p:tgtEl>
                                          <p:spTgt spid="29697">
                                            <p:txEl>
                                              <p:pRg st="5" end="5"/>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29697">
                                            <p:txEl>
                                              <p:pRg st="6" end="6"/>
                                            </p:txEl>
                                          </p:spTgt>
                                        </p:tgtEl>
                                        <p:attrNameLst>
                                          <p:attrName>style.visibility</p:attrName>
                                        </p:attrNameLst>
                                      </p:cBhvr>
                                      <p:to>
                                        <p:strVal val="visible"/>
                                      </p:to>
                                    </p:set>
                                    <p:animEffect transition="in" filter="box(in)">
                                      <p:cBhvr>
                                        <p:cTn id="25" dur="500"/>
                                        <p:tgtEl>
                                          <p:spTgt spid="29697">
                                            <p:txEl>
                                              <p:pRg st="6" end="6"/>
                                            </p:txEl>
                                          </p:spTgt>
                                        </p:tgtEl>
                                      </p:cBhvr>
                                    </p:animEffect>
                                  </p:childTnLst>
                                </p:cTn>
                              </p:par>
                              <p:par>
                                <p:cTn id="26" presetID="4" presetClass="entr" presetSubtype="16" fill="hold" nodeType="withEffect">
                                  <p:stCondLst>
                                    <p:cond delay="0"/>
                                  </p:stCondLst>
                                  <p:childTnLst>
                                    <p:set>
                                      <p:cBhvr>
                                        <p:cTn id="27" dur="1" fill="hold">
                                          <p:stCondLst>
                                            <p:cond delay="0"/>
                                          </p:stCondLst>
                                        </p:cTn>
                                        <p:tgtEl>
                                          <p:spTgt spid="29697">
                                            <p:txEl>
                                              <p:pRg st="7" end="7"/>
                                            </p:txEl>
                                          </p:spTgt>
                                        </p:tgtEl>
                                        <p:attrNameLst>
                                          <p:attrName>style.visibility</p:attrName>
                                        </p:attrNameLst>
                                      </p:cBhvr>
                                      <p:to>
                                        <p:strVal val="visible"/>
                                      </p:to>
                                    </p:set>
                                    <p:animEffect transition="in" filter="box(in)">
                                      <p:cBhvr>
                                        <p:cTn id="28" dur="500"/>
                                        <p:tgtEl>
                                          <p:spTgt spid="29697">
                                            <p:txEl>
                                              <p:pRg st="7" end="7"/>
                                            </p:txEl>
                                          </p:spTgt>
                                        </p:tgtEl>
                                      </p:cBhvr>
                                    </p:animEffect>
                                  </p:childTnLst>
                                </p:cTn>
                              </p:par>
                              <p:par>
                                <p:cTn id="29" presetID="4" presetClass="entr" presetSubtype="16" fill="hold" nodeType="withEffect">
                                  <p:stCondLst>
                                    <p:cond delay="0"/>
                                  </p:stCondLst>
                                  <p:childTnLst>
                                    <p:set>
                                      <p:cBhvr>
                                        <p:cTn id="30" dur="1" fill="hold">
                                          <p:stCondLst>
                                            <p:cond delay="0"/>
                                          </p:stCondLst>
                                        </p:cTn>
                                        <p:tgtEl>
                                          <p:spTgt spid="29697">
                                            <p:txEl>
                                              <p:pRg st="8" end="8"/>
                                            </p:txEl>
                                          </p:spTgt>
                                        </p:tgtEl>
                                        <p:attrNameLst>
                                          <p:attrName>style.visibility</p:attrName>
                                        </p:attrNameLst>
                                      </p:cBhvr>
                                      <p:to>
                                        <p:strVal val="visible"/>
                                      </p:to>
                                    </p:set>
                                    <p:animEffect transition="in" filter="box(in)">
                                      <p:cBhvr>
                                        <p:cTn id="31" dur="500"/>
                                        <p:tgtEl>
                                          <p:spTgt spid="2969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0721" name="Rectangle 1"/>
          <p:cNvSpPr>
            <a:spLocks noChangeArrowheads="1"/>
          </p:cNvSpPr>
          <p:nvPr/>
        </p:nvSpPr>
        <p:spPr bwMode="auto">
          <a:xfrm>
            <a:off x="395536" y="1340768"/>
            <a:ext cx="8352928" cy="440120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spcBef>
                <a:spcPct val="0"/>
              </a:spcBef>
              <a:spcAft>
                <a:spcPct val="0"/>
              </a:spcAft>
              <a:buClrTx/>
              <a:buSzTx/>
              <a:buFontTx/>
              <a:buNone/>
            </a:pP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宋恩子　就仗着有错拿</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没错放的</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拿住人就有津贴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走吧</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到后边看看去</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吴祥子　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王利发　二位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二位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您放心</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准保没错儿</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宋恩子　不看拿不到人</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谁给我们津贴呢</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吴祥子　王掌柜不愿意给咱们看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王掌柜必会给咱们想办法</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咱们得给王掌柜留个面子</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对吧</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王掌柜</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王利发　我</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宋恩子　我出个不很高明的主意</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干脆来个包月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每月一号</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按阳历算</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你把那点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吴祥子　那点意思</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宋恩子　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那点意思送到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你省事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我们也省事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王利发　那点意思是多少呢</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吴祥子　多年的交情</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你看着办</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你聪明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还能把那点意思闹成不好意思吗</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0721">
                                            <p:txEl>
                                              <p:pRg st="0" end="0"/>
                                            </p:txEl>
                                          </p:spTgt>
                                        </p:tgtEl>
                                        <p:attrNameLst>
                                          <p:attrName>style.visibility</p:attrName>
                                        </p:attrNameLst>
                                      </p:cBhvr>
                                      <p:to>
                                        <p:strVal val="visible"/>
                                      </p:to>
                                    </p:set>
                                    <p:animEffect transition="in" filter="wedge">
                                      <p:cBhvr>
                                        <p:cTn id="7" dur="2000"/>
                                        <p:tgtEl>
                                          <p:spTgt spid="30721">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0721">
                                            <p:txEl>
                                              <p:pRg st="1" end="1"/>
                                            </p:txEl>
                                          </p:spTgt>
                                        </p:tgtEl>
                                        <p:attrNameLst>
                                          <p:attrName>style.visibility</p:attrName>
                                        </p:attrNameLst>
                                      </p:cBhvr>
                                      <p:to>
                                        <p:strVal val="visible"/>
                                      </p:to>
                                    </p:set>
                                    <p:animEffect transition="in" filter="wedge">
                                      <p:cBhvr>
                                        <p:cTn id="10" dur="2000"/>
                                        <p:tgtEl>
                                          <p:spTgt spid="30721">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30721">
                                            <p:txEl>
                                              <p:pRg st="2" end="2"/>
                                            </p:txEl>
                                          </p:spTgt>
                                        </p:tgtEl>
                                        <p:attrNameLst>
                                          <p:attrName>style.visibility</p:attrName>
                                        </p:attrNameLst>
                                      </p:cBhvr>
                                      <p:to>
                                        <p:strVal val="visible"/>
                                      </p:to>
                                    </p:set>
                                    <p:animEffect transition="in" filter="wedge">
                                      <p:cBhvr>
                                        <p:cTn id="13" dur="2000"/>
                                        <p:tgtEl>
                                          <p:spTgt spid="30721">
                                            <p:txEl>
                                              <p:pRg st="2" end="2"/>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30721">
                                            <p:txEl>
                                              <p:pRg st="3" end="3"/>
                                            </p:txEl>
                                          </p:spTgt>
                                        </p:tgtEl>
                                        <p:attrNameLst>
                                          <p:attrName>style.visibility</p:attrName>
                                        </p:attrNameLst>
                                      </p:cBhvr>
                                      <p:to>
                                        <p:strVal val="visible"/>
                                      </p:to>
                                    </p:set>
                                    <p:animEffect transition="in" filter="wedge">
                                      <p:cBhvr>
                                        <p:cTn id="16" dur="2000"/>
                                        <p:tgtEl>
                                          <p:spTgt spid="30721">
                                            <p:txEl>
                                              <p:pRg st="3" end="3"/>
                                            </p:txEl>
                                          </p:spTgt>
                                        </p:tgtEl>
                                      </p:cBhvr>
                                    </p:animEffect>
                                  </p:childTnLst>
                                </p:cTn>
                              </p:par>
                              <p:par>
                                <p:cTn id="17" presetID="20" presetClass="entr" presetSubtype="0" fill="hold" nodeType="withEffect">
                                  <p:stCondLst>
                                    <p:cond delay="0"/>
                                  </p:stCondLst>
                                  <p:childTnLst>
                                    <p:set>
                                      <p:cBhvr>
                                        <p:cTn id="18" dur="1" fill="hold">
                                          <p:stCondLst>
                                            <p:cond delay="0"/>
                                          </p:stCondLst>
                                        </p:cTn>
                                        <p:tgtEl>
                                          <p:spTgt spid="30721">
                                            <p:txEl>
                                              <p:pRg st="4" end="4"/>
                                            </p:txEl>
                                          </p:spTgt>
                                        </p:tgtEl>
                                        <p:attrNameLst>
                                          <p:attrName>style.visibility</p:attrName>
                                        </p:attrNameLst>
                                      </p:cBhvr>
                                      <p:to>
                                        <p:strVal val="visible"/>
                                      </p:to>
                                    </p:set>
                                    <p:animEffect transition="in" filter="wedge">
                                      <p:cBhvr>
                                        <p:cTn id="19" dur="2000"/>
                                        <p:tgtEl>
                                          <p:spTgt spid="30721">
                                            <p:txEl>
                                              <p:pRg st="4" end="4"/>
                                            </p:txEl>
                                          </p:spTgt>
                                        </p:tgtEl>
                                      </p:cBhvr>
                                    </p:animEffect>
                                  </p:childTnLst>
                                </p:cTn>
                              </p:par>
                              <p:par>
                                <p:cTn id="20" presetID="20" presetClass="entr" presetSubtype="0" fill="hold" nodeType="withEffect">
                                  <p:stCondLst>
                                    <p:cond delay="0"/>
                                  </p:stCondLst>
                                  <p:childTnLst>
                                    <p:set>
                                      <p:cBhvr>
                                        <p:cTn id="21" dur="1" fill="hold">
                                          <p:stCondLst>
                                            <p:cond delay="0"/>
                                          </p:stCondLst>
                                        </p:cTn>
                                        <p:tgtEl>
                                          <p:spTgt spid="30721">
                                            <p:txEl>
                                              <p:pRg st="5" end="5"/>
                                            </p:txEl>
                                          </p:spTgt>
                                        </p:tgtEl>
                                        <p:attrNameLst>
                                          <p:attrName>style.visibility</p:attrName>
                                        </p:attrNameLst>
                                      </p:cBhvr>
                                      <p:to>
                                        <p:strVal val="visible"/>
                                      </p:to>
                                    </p:set>
                                    <p:animEffect transition="in" filter="wedge">
                                      <p:cBhvr>
                                        <p:cTn id="22" dur="2000"/>
                                        <p:tgtEl>
                                          <p:spTgt spid="30721">
                                            <p:txEl>
                                              <p:pRg st="5" end="5"/>
                                            </p:txEl>
                                          </p:spTgt>
                                        </p:tgtEl>
                                      </p:cBhvr>
                                    </p:animEffect>
                                  </p:childTnLst>
                                </p:cTn>
                              </p:par>
                              <p:par>
                                <p:cTn id="23" presetID="20" presetClass="entr" presetSubtype="0" fill="hold" nodeType="withEffect">
                                  <p:stCondLst>
                                    <p:cond delay="0"/>
                                  </p:stCondLst>
                                  <p:childTnLst>
                                    <p:set>
                                      <p:cBhvr>
                                        <p:cTn id="24" dur="1" fill="hold">
                                          <p:stCondLst>
                                            <p:cond delay="0"/>
                                          </p:stCondLst>
                                        </p:cTn>
                                        <p:tgtEl>
                                          <p:spTgt spid="30721">
                                            <p:txEl>
                                              <p:pRg st="6" end="6"/>
                                            </p:txEl>
                                          </p:spTgt>
                                        </p:tgtEl>
                                        <p:attrNameLst>
                                          <p:attrName>style.visibility</p:attrName>
                                        </p:attrNameLst>
                                      </p:cBhvr>
                                      <p:to>
                                        <p:strVal val="visible"/>
                                      </p:to>
                                    </p:set>
                                    <p:animEffect transition="in" filter="wedge">
                                      <p:cBhvr>
                                        <p:cTn id="25" dur="2000"/>
                                        <p:tgtEl>
                                          <p:spTgt spid="30721">
                                            <p:txEl>
                                              <p:pRg st="6" end="6"/>
                                            </p:txEl>
                                          </p:spTgt>
                                        </p:tgtEl>
                                      </p:cBhvr>
                                    </p:animEffect>
                                  </p:childTnLst>
                                </p:cTn>
                              </p:par>
                              <p:par>
                                <p:cTn id="26" presetID="20" presetClass="entr" presetSubtype="0" fill="hold" nodeType="withEffect">
                                  <p:stCondLst>
                                    <p:cond delay="0"/>
                                  </p:stCondLst>
                                  <p:childTnLst>
                                    <p:set>
                                      <p:cBhvr>
                                        <p:cTn id="27" dur="1" fill="hold">
                                          <p:stCondLst>
                                            <p:cond delay="0"/>
                                          </p:stCondLst>
                                        </p:cTn>
                                        <p:tgtEl>
                                          <p:spTgt spid="30721">
                                            <p:txEl>
                                              <p:pRg st="7" end="7"/>
                                            </p:txEl>
                                          </p:spTgt>
                                        </p:tgtEl>
                                        <p:attrNameLst>
                                          <p:attrName>style.visibility</p:attrName>
                                        </p:attrNameLst>
                                      </p:cBhvr>
                                      <p:to>
                                        <p:strVal val="visible"/>
                                      </p:to>
                                    </p:set>
                                    <p:animEffect transition="in" filter="wedge">
                                      <p:cBhvr>
                                        <p:cTn id="28" dur="2000"/>
                                        <p:tgtEl>
                                          <p:spTgt spid="30721">
                                            <p:txEl>
                                              <p:pRg st="7" end="7"/>
                                            </p:txEl>
                                          </p:spTgt>
                                        </p:tgtEl>
                                      </p:cBhvr>
                                    </p:animEffect>
                                  </p:childTnLst>
                                </p:cTn>
                              </p:par>
                              <p:par>
                                <p:cTn id="29" presetID="20" presetClass="entr" presetSubtype="0" fill="hold" nodeType="withEffect">
                                  <p:stCondLst>
                                    <p:cond delay="0"/>
                                  </p:stCondLst>
                                  <p:childTnLst>
                                    <p:set>
                                      <p:cBhvr>
                                        <p:cTn id="30" dur="1" fill="hold">
                                          <p:stCondLst>
                                            <p:cond delay="0"/>
                                          </p:stCondLst>
                                        </p:cTn>
                                        <p:tgtEl>
                                          <p:spTgt spid="30721">
                                            <p:txEl>
                                              <p:pRg st="8" end="8"/>
                                            </p:txEl>
                                          </p:spTgt>
                                        </p:tgtEl>
                                        <p:attrNameLst>
                                          <p:attrName>style.visibility</p:attrName>
                                        </p:attrNameLst>
                                      </p:cBhvr>
                                      <p:to>
                                        <p:strVal val="visible"/>
                                      </p:to>
                                    </p:set>
                                    <p:animEffect transition="in" filter="wedge">
                                      <p:cBhvr>
                                        <p:cTn id="31" dur="2000"/>
                                        <p:tgtEl>
                                          <p:spTgt spid="30721">
                                            <p:txEl>
                                              <p:pRg st="8" end="8"/>
                                            </p:txEl>
                                          </p:spTgt>
                                        </p:tgtEl>
                                      </p:cBhvr>
                                    </p:animEffect>
                                  </p:childTnLst>
                                </p:cTn>
                              </p:par>
                              <p:par>
                                <p:cTn id="32" presetID="20" presetClass="entr" presetSubtype="0" fill="hold" nodeType="withEffect">
                                  <p:stCondLst>
                                    <p:cond delay="0"/>
                                  </p:stCondLst>
                                  <p:childTnLst>
                                    <p:set>
                                      <p:cBhvr>
                                        <p:cTn id="33" dur="1" fill="hold">
                                          <p:stCondLst>
                                            <p:cond delay="0"/>
                                          </p:stCondLst>
                                        </p:cTn>
                                        <p:tgtEl>
                                          <p:spTgt spid="30721">
                                            <p:txEl>
                                              <p:pRg st="9" end="9"/>
                                            </p:txEl>
                                          </p:spTgt>
                                        </p:tgtEl>
                                        <p:attrNameLst>
                                          <p:attrName>style.visibility</p:attrName>
                                        </p:attrNameLst>
                                      </p:cBhvr>
                                      <p:to>
                                        <p:strVal val="visible"/>
                                      </p:to>
                                    </p:set>
                                    <p:animEffect transition="in" filter="wedge">
                                      <p:cBhvr>
                                        <p:cTn id="34" dur="2000"/>
                                        <p:tgtEl>
                                          <p:spTgt spid="30721">
                                            <p:txEl>
                                              <p:pRg st="9" end="9"/>
                                            </p:txEl>
                                          </p:spTgt>
                                        </p:tgtEl>
                                      </p:cBhvr>
                                    </p:animEffect>
                                  </p:childTnLst>
                                </p:cTn>
                              </p:par>
                              <p:par>
                                <p:cTn id="35" presetID="20" presetClass="entr" presetSubtype="0" fill="hold" nodeType="withEffect">
                                  <p:stCondLst>
                                    <p:cond delay="0"/>
                                  </p:stCondLst>
                                  <p:childTnLst>
                                    <p:set>
                                      <p:cBhvr>
                                        <p:cTn id="36" dur="1" fill="hold">
                                          <p:stCondLst>
                                            <p:cond delay="0"/>
                                          </p:stCondLst>
                                        </p:cTn>
                                        <p:tgtEl>
                                          <p:spTgt spid="30721">
                                            <p:txEl>
                                              <p:pRg st="10" end="10"/>
                                            </p:txEl>
                                          </p:spTgt>
                                        </p:tgtEl>
                                        <p:attrNameLst>
                                          <p:attrName>style.visibility</p:attrName>
                                        </p:attrNameLst>
                                      </p:cBhvr>
                                      <p:to>
                                        <p:strVal val="visible"/>
                                      </p:to>
                                    </p:set>
                                    <p:animEffect transition="in" filter="wedge">
                                      <p:cBhvr>
                                        <p:cTn id="37" dur="2000"/>
                                        <p:tgtEl>
                                          <p:spTgt spid="3072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1745" name="Rectangle 1"/>
          <p:cNvSpPr>
            <a:spLocks noChangeArrowheads="1"/>
          </p:cNvSpPr>
          <p:nvPr/>
        </p:nvSpPr>
        <p:spPr bwMode="auto">
          <a:xfrm>
            <a:off x="611560" y="1197149"/>
            <a:ext cx="7917552" cy="424731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22860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对话</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中表现了王利发什么样的性格及思想感情</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228600" algn="l" defTabSz="914400" rtl="0" eaLnBrk="1" fontAlgn="base" latinLnBrk="0" hangingPunct="1">
              <a:lnSpc>
                <a:spcPct val="150000"/>
              </a:lnSpc>
              <a:spcBef>
                <a:spcPct val="0"/>
              </a:spcBef>
              <a:spcAft>
                <a:spcPct val="0"/>
              </a:spcAft>
              <a:buClrTx/>
              <a:buSzTx/>
              <a:buFontTx/>
              <a:buNone/>
            </a:pP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228600" algn="l" defTabSz="914400" rtl="0" eaLnBrk="1" fontAlgn="base" latinLnBrk="0" hangingPunct="1">
              <a:lnSpc>
                <a:spcPct val="150000"/>
              </a:lnSpc>
              <a:spcBef>
                <a:spcPct val="0"/>
              </a:spcBef>
              <a:spcAft>
                <a:spcPct val="0"/>
              </a:spcAft>
              <a:buClrTx/>
              <a:buSzTx/>
              <a:buFontTx/>
              <a:buNone/>
            </a:pPr>
            <a:endParaRPr lang="en-US" altLang="zh-CN" sz="2000" b="1" dirty="0" smtClean="0">
              <a:solidFill>
                <a:srgbClr val="000000"/>
              </a:solidFill>
              <a:latin typeface="微软雅黑" pitchFamily="34" charset="-122"/>
              <a:ea typeface="微软雅黑" pitchFamily="34" charset="-122"/>
              <a:cs typeface="Times New Roman" pitchFamily="18" charset="0"/>
            </a:endParaRPr>
          </a:p>
          <a:p>
            <a:pPr marL="0" marR="0" lvl="0" indent="228600" algn="l" defTabSz="914400" rtl="0" eaLnBrk="1" fontAlgn="base" latinLnBrk="0" hangingPunct="1">
              <a:lnSpc>
                <a:spcPct val="150000"/>
              </a:lnSpc>
              <a:spcBef>
                <a:spcPct val="0"/>
              </a:spcBef>
              <a:spcAft>
                <a:spcPct val="0"/>
              </a:spcAft>
              <a:buClrTx/>
              <a:buSzTx/>
              <a:buFontTx/>
              <a:buNone/>
            </a:pP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22860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对对话</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的作用分析正确的一项是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22860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写出巡警们的忠于职守的性格。</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22860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表现了巡捕的横行霸道</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揭露了社会的黑暗。</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22860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写出了宋恩子、吴祥子二人的悲惨生活</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他们这样做是迫不得已。</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22860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只是直观地反映现实</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没有含义</a:t>
            </a:r>
            <a:r>
              <a:rPr kumimoji="0" lang="zh-CN" altLang="en-US" sz="9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 name="矩形 3"/>
          <p:cNvSpPr/>
          <p:nvPr/>
        </p:nvSpPr>
        <p:spPr>
          <a:xfrm>
            <a:off x="899592" y="1844824"/>
            <a:ext cx="7272808" cy="1015663"/>
          </a:xfrm>
          <a:prstGeom prst="rect">
            <a:avLst/>
          </a:prstGeom>
        </p:spPr>
        <p:txBody>
          <a:bodyPr wrap="square">
            <a:spAutoFit/>
          </a:bodyPr>
          <a:lstStyle/>
          <a:p>
            <a:pPr>
              <a:lnSpc>
                <a:spcPct val="150000"/>
              </a:lnSpc>
            </a:pPr>
            <a:r>
              <a:rPr lang="zh-CN" altLang="zh-CN" sz="2000" b="1" dirty="0" smtClean="0">
                <a:solidFill>
                  <a:srgbClr val="FF0000"/>
                </a:solidFill>
                <a:latin typeface="微软雅黑" pitchFamily="34" charset="-122"/>
                <a:ea typeface="微软雅黑" pitchFamily="34" charset="-122"/>
              </a:rPr>
              <a:t>王利发动荡年代把生意瞄准大学生</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表现了他的精明能干</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通过他对当官的、做买卖的分析</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又表现了他对现实的不满。</a:t>
            </a:r>
            <a:endParaRPr lang="zh-CN" altLang="en-US" sz="2000" b="1" dirty="0">
              <a:solidFill>
                <a:srgbClr val="FF0000"/>
              </a:solidFill>
              <a:latin typeface="微软雅黑" pitchFamily="34" charset="-122"/>
              <a:ea typeface="微软雅黑" pitchFamily="34" charset="-122"/>
            </a:endParaRPr>
          </a:p>
        </p:txBody>
      </p:sp>
      <p:sp>
        <p:nvSpPr>
          <p:cNvPr id="5" name="矩形 4"/>
          <p:cNvSpPr/>
          <p:nvPr/>
        </p:nvSpPr>
        <p:spPr>
          <a:xfrm>
            <a:off x="5724128" y="3140968"/>
            <a:ext cx="431402" cy="400110"/>
          </a:xfrm>
          <a:prstGeom prst="rect">
            <a:avLst/>
          </a:prstGeom>
        </p:spPr>
        <p:txBody>
          <a:bodyPr wrap="square">
            <a:spAutoFit/>
          </a:bodyPr>
          <a:lstStyle/>
          <a:p>
            <a:r>
              <a:rPr lang="en-US" altLang="zh-CN" sz="2000" b="1" dirty="0" smtClean="0">
                <a:solidFill>
                  <a:srgbClr val="FF0000"/>
                </a:solidFill>
                <a:latin typeface="微软雅黑" pitchFamily="34" charset="-122"/>
                <a:ea typeface="微软雅黑" pitchFamily="34" charset="-122"/>
                <a:cs typeface="Times New Roman" pitchFamily="18" charset="0"/>
              </a:rPr>
              <a:t>B</a:t>
            </a:r>
            <a:endParaRPr lang="zh-CN" altLang="en-US" sz="2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5">
                                            <p:txEl>
                                              <p:pRg st="0" end="0"/>
                                            </p:txEl>
                                          </p:spTgt>
                                        </p:tgtEl>
                                        <p:attrNameLst>
                                          <p:attrName>style.visibility</p:attrName>
                                        </p:attrNameLst>
                                      </p:cBhvr>
                                      <p:to>
                                        <p:strVal val="visible"/>
                                      </p:to>
                                    </p:set>
                                    <p:anim calcmode="lin" valueType="num">
                                      <p:cBhvr additive="base">
                                        <p:cTn id="7" dur="500" fill="hold"/>
                                        <p:tgtEl>
                                          <p:spTgt spid="3174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1745">
                                            <p:txEl>
                                              <p:pRg st="4" end="4"/>
                                            </p:txEl>
                                          </p:spTgt>
                                        </p:tgtEl>
                                        <p:attrNameLst>
                                          <p:attrName>style.visibility</p:attrName>
                                        </p:attrNameLst>
                                      </p:cBhvr>
                                      <p:to>
                                        <p:strVal val="visible"/>
                                      </p:to>
                                    </p:set>
                                    <p:anim calcmode="lin" valueType="num">
                                      <p:cBhvr additive="base">
                                        <p:cTn id="11" dur="500" fill="hold"/>
                                        <p:tgtEl>
                                          <p:spTgt spid="31745">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1745">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1745">
                                            <p:txEl>
                                              <p:pRg st="5" end="5"/>
                                            </p:txEl>
                                          </p:spTgt>
                                        </p:tgtEl>
                                        <p:attrNameLst>
                                          <p:attrName>style.visibility</p:attrName>
                                        </p:attrNameLst>
                                      </p:cBhvr>
                                      <p:to>
                                        <p:strVal val="visible"/>
                                      </p:to>
                                    </p:set>
                                    <p:anim calcmode="lin" valueType="num">
                                      <p:cBhvr additive="base">
                                        <p:cTn id="15" dur="500" fill="hold"/>
                                        <p:tgtEl>
                                          <p:spTgt spid="31745">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1745">
                                            <p:txEl>
                                              <p:pRg st="5" end="5"/>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1745">
                                            <p:txEl>
                                              <p:pRg st="6" end="6"/>
                                            </p:txEl>
                                          </p:spTgt>
                                        </p:tgtEl>
                                        <p:attrNameLst>
                                          <p:attrName>style.visibility</p:attrName>
                                        </p:attrNameLst>
                                      </p:cBhvr>
                                      <p:to>
                                        <p:strVal val="visible"/>
                                      </p:to>
                                    </p:set>
                                    <p:anim calcmode="lin" valueType="num">
                                      <p:cBhvr additive="base">
                                        <p:cTn id="19" dur="500" fill="hold"/>
                                        <p:tgtEl>
                                          <p:spTgt spid="31745">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745">
                                            <p:txEl>
                                              <p:pRg st="6" end="6"/>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1745">
                                            <p:txEl>
                                              <p:pRg st="7" end="7"/>
                                            </p:txEl>
                                          </p:spTgt>
                                        </p:tgtEl>
                                        <p:attrNameLst>
                                          <p:attrName>style.visibility</p:attrName>
                                        </p:attrNameLst>
                                      </p:cBhvr>
                                      <p:to>
                                        <p:strVal val="visible"/>
                                      </p:to>
                                    </p:set>
                                    <p:anim calcmode="lin" valueType="num">
                                      <p:cBhvr additive="base">
                                        <p:cTn id="23" dur="500" fill="hold"/>
                                        <p:tgtEl>
                                          <p:spTgt spid="31745">
                                            <p:txEl>
                                              <p:pRg st="7" end="7"/>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1745">
                                            <p:txEl>
                                              <p:pRg st="7" end="7"/>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1745">
                                            <p:txEl>
                                              <p:pRg st="8" end="8"/>
                                            </p:txEl>
                                          </p:spTgt>
                                        </p:tgtEl>
                                        <p:attrNameLst>
                                          <p:attrName>style.visibility</p:attrName>
                                        </p:attrNameLst>
                                      </p:cBhvr>
                                      <p:to>
                                        <p:strVal val="visible"/>
                                      </p:to>
                                    </p:set>
                                    <p:anim calcmode="lin" valueType="num">
                                      <p:cBhvr additive="base">
                                        <p:cTn id="27" dur="500" fill="hold"/>
                                        <p:tgtEl>
                                          <p:spTgt spid="31745">
                                            <p:txEl>
                                              <p:pRg st="8" end="8"/>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1745">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nodeType="clickEffect">
                                  <p:stCondLst>
                                    <p:cond delay="0"/>
                                  </p:stCondLst>
                                  <p:childTnLst>
                                    <p:set>
                                      <p:cBhvr>
                                        <p:cTn id="32" dur="1" fill="hold">
                                          <p:stCondLst>
                                            <p:cond delay="0"/>
                                          </p:stCondLst>
                                        </p:cTn>
                                        <p:tgtEl>
                                          <p:spTgt spid="4">
                                            <p:txEl>
                                              <p:pRg st="0" end="0"/>
                                            </p:txEl>
                                          </p:spTgt>
                                        </p:tgtEl>
                                        <p:attrNameLst>
                                          <p:attrName>style.visibility</p:attrName>
                                        </p:attrNameLst>
                                      </p:cBhvr>
                                      <p:to>
                                        <p:strVal val="visible"/>
                                      </p:to>
                                    </p:set>
                                    <p:animEffect transition="in" filter="box(in)">
                                      <p:cBhvr>
                                        <p:cTn id="33" dur="500"/>
                                        <p:tgtEl>
                                          <p:spTgt spid="4">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box(in)">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2769" name="Rectangle 1"/>
          <p:cNvSpPr>
            <a:spLocks noChangeArrowheads="1"/>
          </p:cNvSpPr>
          <p:nvPr/>
        </p:nvSpPr>
        <p:spPr bwMode="auto">
          <a:xfrm>
            <a:off x="755576" y="1225090"/>
            <a:ext cx="7896714" cy="2862322"/>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对白</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的最后都有省略号</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它们表示了什么意思</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lang="en-US" altLang="zh-CN" sz="2400" b="1" dirty="0" smtClean="0">
              <a:solidFill>
                <a:srgbClr val="000000"/>
              </a:solidFill>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对白</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中有两个“意思”</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它们各表示了什么意义</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对白</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有什么样的内涵</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2770" name="Rectangle 2"/>
          <p:cNvSpPr>
            <a:spLocks noChangeArrowheads="1"/>
          </p:cNvSpPr>
          <p:nvPr/>
        </p:nvSpPr>
        <p:spPr bwMode="auto">
          <a:xfrm>
            <a:off x="683568" y="2276872"/>
            <a:ext cx="7781297" cy="34163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停顿</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有思考的意思</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声音的延长</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有引诱的意思。</a:t>
            </a: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lang="en-US" altLang="zh-CN" sz="2400" b="1" dirty="0" smtClean="0">
              <a:solidFill>
                <a:srgbClr val="C00000"/>
              </a:solidFill>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钱。　太少。　对白</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(5)</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的语气看上去温和、带有商量的口吻</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而实际上软中带</a:t>
            </a: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硬</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隐藏着威胁</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巡捕们贪婪凶狠的面目跃然纸上。</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2770">
                                            <p:txEl>
                                              <p:pRg st="0" end="0"/>
                                            </p:txEl>
                                          </p:spTgt>
                                        </p:tgtEl>
                                        <p:attrNameLst>
                                          <p:attrName>style.visibility</p:attrName>
                                        </p:attrNameLst>
                                      </p:cBhvr>
                                      <p:to>
                                        <p:strVal val="visible"/>
                                      </p:to>
                                    </p:set>
                                    <p:anim calcmode="lin" valueType="num">
                                      <p:cBhvr>
                                        <p:cTn id="7" dur="1000" fill="hold"/>
                                        <p:tgtEl>
                                          <p:spTgt spid="32770">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277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2770">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32770">
                                            <p:txEl>
                                              <p:pRg st="3" end="3"/>
                                            </p:txEl>
                                          </p:spTgt>
                                        </p:tgtEl>
                                        <p:attrNameLst>
                                          <p:attrName>style.visibility</p:attrName>
                                        </p:attrNameLst>
                                      </p:cBhvr>
                                      <p:to>
                                        <p:strVal val="visible"/>
                                      </p:to>
                                    </p:set>
                                    <p:anim calcmode="lin" valueType="num">
                                      <p:cBhvr>
                                        <p:cTn id="12" dur="1000" fill="hold"/>
                                        <p:tgtEl>
                                          <p:spTgt spid="32770">
                                            <p:txEl>
                                              <p:pRg st="3" end="3"/>
                                            </p:txEl>
                                          </p:spTgt>
                                        </p:tgtEl>
                                        <p:attrNameLst>
                                          <p:attrName>ppt_x</p:attrName>
                                        </p:attrNameLst>
                                      </p:cBhvr>
                                      <p:tavLst>
                                        <p:tav tm="0">
                                          <p:val>
                                            <p:strVal val="#ppt_x-.2"/>
                                          </p:val>
                                        </p:tav>
                                        <p:tav tm="100000">
                                          <p:val>
                                            <p:strVal val="#ppt_x"/>
                                          </p:val>
                                        </p:tav>
                                      </p:tavLst>
                                    </p:anim>
                                    <p:anim calcmode="lin" valueType="num">
                                      <p:cBhvr>
                                        <p:cTn id="13" dur="1000" fill="hold"/>
                                        <p:tgtEl>
                                          <p:spTgt spid="32770">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2770">
                                            <p:txEl>
                                              <p:pRg st="3" end="3"/>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32770">
                                            <p:txEl>
                                              <p:pRg st="4" end="4"/>
                                            </p:txEl>
                                          </p:spTgt>
                                        </p:tgtEl>
                                        <p:attrNameLst>
                                          <p:attrName>style.visibility</p:attrName>
                                        </p:attrNameLst>
                                      </p:cBhvr>
                                      <p:to>
                                        <p:strVal val="visible"/>
                                      </p:to>
                                    </p:set>
                                    <p:anim calcmode="lin" valueType="num">
                                      <p:cBhvr>
                                        <p:cTn id="17" dur="1000" fill="hold"/>
                                        <p:tgtEl>
                                          <p:spTgt spid="32770">
                                            <p:txEl>
                                              <p:pRg st="4" end="4"/>
                                            </p:txEl>
                                          </p:spTgt>
                                        </p:tgtEl>
                                        <p:attrNameLst>
                                          <p:attrName>ppt_x</p:attrName>
                                        </p:attrNameLst>
                                      </p:cBhvr>
                                      <p:tavLst>
                                        <p:tav tm="0">
                                          <p:val>
                                            <p:strVal val="#ppt_x-.2"/>
                                          </p:val>
                                        </p:tav>
                                        <p:tav tm="100000">
                                          <p:val>
                                            <p:strVal val="#ppt_x"/>
                                          </p:val>
                                        </p:tav>
                                      </p:tavLst>
                                    </p:anim>
                                    <p:anim calcmode="lin" valueType="num">
                                      <p:cBhvr>
                                        <p:cTn id="18" dur="1000" fill="hold"/>
                                        <p:tgtEl>
                                          <p:spTgt spid="32770">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2770">
                                            <p:txEl>
                                              <p:pRg st="4" end="4"/>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32770">
                                            <p:txEl>
                                              <p:pRg st="5" end="5"/>
                                            </p:txEl>
                                          </p:spTgt>
                                        </p:tgtEl>
                                        <p:attrNameLst>
                                          <p:attrName>style.visibility</p:attrName>
                                        </p:attrNameLst>
                                      </p:cBhvr>
                                      <p:to>
                                        <p:strVal val="visible"/>
                                      </p:to>
                                    </p:set>
                                    <p:anim calcmode="lin" valueType="num">
                                      <p:cBhvr>
                                        <p:cTn id="22" dur="1000" fill="hold"/>
                                        <p:tgtEl>
                                          <p:spTgt spid="32770">
                                            <p:txEl>
                                              <p:pRg st="5" end="5"/>
                                            </p:txEl>
                                          </p:spTgt>
                                        </p:tgtEl>
                                        <p:attrNameLst>
                                          <p:attrName>ppt_x</p:attrName>
                                        </p:attrNameLst>
                                      </p:cBhvr>
                                      <p:tavLst>
                                        <p:tav tm="0">
                                          <p:val>
                                            <p:strVal val="#ppt_x-.2"/>
                                          </p:val>
                                        </p:tav>
                                        <p:tav tm="100000">
                                          <p:val>
                                            <p:strVal val="#ppt_x"/>
                                          </p:val>
                                        </p:tav>
                                      </p:tavLst>
                                    </p:anim>
                                    <p:anim calcmode="lin" valueType="num">
                                      <p:cBhvr>
                                        <p:cTn id="23" dur="1000" fill="hold"/>
                                        <p:tgtEl>
                                          <p:spTgt spid="32770">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3277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b.jpg" descr="id:2147499682;FounderCES"/>
          <p:cNvPicPr/>
          <p:nvPr/>
        </p:nvPicPr>
        <p:blipFill>
          <a:blip r:embed="rId1" cstate="print"/>
          <a:stretch>
            <a:fillRect/>
          </a:stretch>
        </p:blipFill>
        <p:spPr>
          <a:xfrm>
            <a:off x="2843808" y="0"/>
            <a:ext cx="4320480" cy="792088"/>
          </a:xfrm>
          <a:prstGeom prst="rect">
            <a:avLst/>
          </a:prstGeom>
          <a:scene3d>
            <a:camera prst="orthographicFront"/>
            <a:lightRig rig="threePt" dir="t"/>
          </a:scene3d>
          <a:sp3d>
            <a:bevelT prst="convex"/>
          </a:sp3d>
        </p:spPr>
      </p:pic>
      <p:sp>
        <p:nvSpPr>
          <p:cNvPr id="33793" name="Rectangle 1"/>
          <p:cNvSpPr>
            <a:spLocks noChangeArrowheads="1"/>
          </p:cNvSpPr>
          <p:nvPr/>
        </p:nvSpPr>
        <p:spPr bwMode="auto">
          <a:xfrm>
            <a:off x="539552" y="980728"/>
            <a:ext cx="8208912"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三、课堂小练笔</a:t>
            </a:r>
            <a:endParaRPr kumimoji="0" 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课文中狗娃有这样的唱词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月亮走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我也走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我和月亮交朋友。给你说句悄悄话</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我是黄毛小丫头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又是喜</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又是忧</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小丫头遇上好老头。心事不敢说出口</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害怕爷爷把我丢</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月亮走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我不走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我和月亮分分手。月亮躲进乌云后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我愿留在小船舟。”这段唱词富有童心</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贴近当时的情景</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很是感染人。请你也模仿这样的语言特点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写一段童谣表达心声。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(50</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字以内</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 name="矩形 3"/>
          <p:cNvSpPr/>
          <p:nvPr/>
        </p:nvSpPr>
        <p:spPr>
          <a:xfrm>
            <a:off x="683568" y="4005064"/>
            <a:ext cx="7719453" cy="1015663"/>
          </a:xfrm>
          <a:prstGeom prst="rect">
            <a:avLst/>
          </a:prstGeom>
        </p:spPr>
        <p:txBody>
          <a:bodyPr wrap="square">
            <a:spAutoFit/>
          </a:bodyPr>
          <a:lstStyle/>
          <a:p>
            <a:pPr>
              <a:lnSpc>
                <a:spcPct val="150000"/>
              </a:lnSpc>
            </a:pPr>
            <a:r>
              <a:rPr lang="zh-CN" altLang="zh-CN" sz="2000" b="1" dirty="0" smtClean="0">
                <a:solidFill>
                  <a:srgbClr val="FF0000"/>
                </a:solidFill>
                <a:latin typeface="微软雅黑" pitchFamily="34" charset="-122"/>
                <a:ea typeface="微软雅黑" pitchFamily="34" charset="-122"/>
              </a:rPr>
              <a:t>示例</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骆驼驮着货</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货用骆驼驮。伯伯牵骆驼</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一个跟一个。穿过大沙漠</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不怕渴和热。伯伯夸骆驼</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干活真不错。</a:t>
            </a:r>
            <a:endParaRPr lang="zh-CN" altLang="en-US" sz="20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793">
                                            <p:txEl>
                                              <p:pRg st="0" end="0"/>
                                            </p:txEl>
                                          </p:spTgt>
                                        </p:tgtEl>
                                        <p:attrNameLst>
                                          <p:attrName>style.visibility</p:attrName>
                                        </p:attrNameLst>
                                      </p:cBhvr>
                                      <p:to>
                                        <p:strVal val="visible"/>
                                      </p:to>
                                    </p:set>
                                    <p:anim calcmode="lin" valueType="num">
                                      <p:cBhvr additive="base">
                                        <p:cTn id="7" dur="500" fill="hold"/>
                                        <p:tgtEl>
                                          <p:spTgt spid="3379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3793">
                                            <p:txEl>
                                              <p:pRg st="1" end="1"/>
                                            </p:txEl>
                                          </p:spTgt>
                                        </p:tgtEl>
                                        <p:attrNameLst>
                                          <p:attrName>style.visibility</p:attrName>
                                        </p:attrNameLst>
                                      </p:cBhvr>
                                      <p:to>
                                        <p:strVal val="visible"/>
                                      </p:to>
                                    </p:set>
                                    <p:anim calcmode="lin" valueType="num">
                                      <p:cBhvr additive="base">
                                        <p:cTn id="11" dur="500" fill="hold"/>
                                        <p:tgtEl>
                                          <p:spTgt spid="3379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379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additive="base">
                                        <p:cTn id="1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6" name="椭圆 5"/>
          <p:cNvSpPr/>
          <p:nvPr/>
        </p:nvSpPr>
        <p:spPr>
          <a:xfrm>
            <a:off x="3779912" y="270892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13" name="Rectangle 1"/>
          <p:cNvSpPr>
            <a:spLocks noChangeArrowheads="1"/>
          </p:cNvSpPr>
          <p:nvPr/>
        </p:nvSpPr>
        <p:spPr bwMode="auto">
          <a:xfrm>
            <a:off x="1115616" y="1340768"/>
            <a:ext cx="7330853" cy="4616648"/>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字音字形</a:t>
            </a:r>
            <a:endPar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怡然</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黯然</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糍粑</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捶背</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安逸</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呓语</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惺忪</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打鼾</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阴霾</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鹭鸶</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回溯</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系缆</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三盅</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涕泣</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袅袅</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7" name="矩形 6"/>
          <p:cNvSpPr/>
          <p:nvPr/>
        </p:nvSpPr>
        <p:spPr>
          <a:xfrm>
            <a:off x="2123728" y="2060848"/>
            <a:ext cx="497252" cy="523220"/>
          </a:xfrm>
          <a:prstGeom prst="rect">
            <a:avLst/>
          </a:prstGeom>
        </p:spPr>
        <p:txBody>
          <a:bodyPr wrap="none">
            <a:spAutoFit/>
          </a:bodyPr>
          <a:lstStyle/>
          <a:p>
            <a:r>
              <a:rPr lang="en-US" altLang="zh-CN" sz="2800" b="1" dirty="0" err="1" smtClean="0">
                <a:solidFill>
                  <a:srgbClr val="FF0000"/>
                </a:solidFill>
                <a:latin typeface="微软雅黑" pitchFamily="34" charset="-122"/>
                <a:ea typeface="微软雅黑" pitchFamily="34" charset="-122"/>
                <a:cs typeface="Times New Roman" pitchFamily="18" charset="0"/>
              </a:rPr>
              <a:t>yí</a:t>
            </a:r>
            <a:endParaRPr lang="zh-CN" altLang="en-US" dirty="0">
              <a:solidFill>
                <a:srgbClr val="FF0000"/>
              </a:solidFill>
            </a:endParaRPr>
          </a:p>
        </p:txBody>
      </p:sp>
      <p:sp>
        <p:nvSpPr>
          <p:cNvPr id="10" name="矩形 9"/>
          <p:cNvSpPr/>
          <p:nvPr/>
        </p:nvSpPr>
        <p:spPr>
          <a:xfrm>
            <a:off x="4499992" y="2132856"/>
            <a:ext cx="598241" cy="523220"/>
          </a:xfrm>
          <a:prstGeom prst="rect">
            <a:avLst/>
          </a:prstGeom>
        </p:spPr>
        <p:txBody>
          <a:bodyPr wrap="none">
            <a:spAutoFit/>
          </a:bodyPr>
          <a:lstStyle/>
          <a:p>
            <a:r>
              <a:rPr lang="en-US" altLang="zh-CN" sz="2800" b="1" dirty="0" err="1" smtClean="0">
                <a:solidFill>
                  <a:srgbClr val="FF0000"/>
                </a:solidFill>
                <a:latin typeface="+mn-ea"/>
                <a:ea typeface="+mn-ea"/>
                <a:cs typeface="Times New Roman" pitchFamily="18" charset="0"/>
              </a:rPr>
              <a:t>à</a:t>
            </a:r>
            <a:r>
              <a:rPr lang="en-US" altLang="zh-CN" sz="2800" b="1" dirty="0" err="1" smtClean="0">
                <a:solidFill>
                  <a:srgbClr val="FF0000"/>
                </a:solidFill>
                <a:latin typeface="微软雅黑" pitchFamily="34" charset="-122"/>
                <a:ea typeface="微软雅黑" pitchFamily="34" charset="-122"/>
                <a:cs typeface="Times New Roman" pitchFamily="18" charset="0"/>
              </a:rPr>
              <a:t>n</a:t>
            </a:r>
            <a:endParaRPr lang="zh-CN" altLang="en-US" dirty="0">
              <a:solidFill>
                <a:srgbClr val="FF0000"/>
              </a:solidFill>
            </a:endParaRPr>
          </a:p>
        </p:txBody>
      </p:sp>
      <p:sp>
        <p:nvSpPr>
          <p:cNvPr id="11" name="矩形 10"/>
          <p:cNvSpPr/>
          <p:nvPr/>
        </p:nvSpPr>
        <p:spPr>
          <a:xfrm>
            <a:off x="6732240" y="2060848"/>
            <a:ext cx="918521" cy="523220"/>
          </a:xfrm>
          <a:prstGeom prst="rect">
            <a:avLst/>
          </a:prstGeom>
        </p:spPr>
        <p:txBody>
          <a:bodyPr wrap="none">
            <a:spAutoFit/>
          </a:bodyPr>
          <a:lstStyle/>
          <a:p>
            <a:r>
              <a:rPr lang="en-US" altLang="zh-CN" sz="2800" b="1" dirty="0" err="1" smtClean="0">
                <a:solidFill>
                  <a:srgbClr val="FF0000"/>
                </a:solidFill>
                <a:latin typeface="微软雅黑" pitchFamily="34" charset="-122"/>
                <a:ea typeface="微软雅黑" pitchFamily="34" charset="-122"/>
                <a:cs typeface="Times New Roman" pitchFamily="18" charset="0"/>
              </a:rPr>
              <a:t>cíb</a:t>
            </a:r>
            <a:r>
              <a:rPr lang="en-US" altLang="zh-CN" sz="2800" b="1" dirty="0" err="1" smtClean="0">
                <a:solidFill>
                  <a:srgbClr val="FF0000"/>
                </a:solidFill>
                <a:latin typeface="+mj-ea"/>
                <a:ea typeface="+mj-ea"/>
                <a:cs typeface="Times New Roman" pitchFamily="18" charset="0"/>
              </a:rPr>
              <a:t>ā</a:t>
            </a:r>
            <a:endParaRPr lang="zh-CN" altLang="en-US" dirty="0">
              <a:solidFill>
                <a:srgbClr val="FF0000"/>
              </a:solidFill>
              <a:latin typeface="+mj-ea"/>
              <a:ea typeface="+mj-ea"/>
            </a:endParaRPr>
          </a:p>
        </p:txBody>
      </p:sp>
      <p:sp>
        <p:nvSpPr>
          <p:cNvPr id="12" name="矩形 11"/>
          <p:cNvSpPr/>
          <p:nvPr/>
        </p:nvSpPr>
        <p:spPr>
          <a:xfrm>
            <a:off x="1979712" y="2708920"/>
            <a:ext cx="941283" cy="523220"/>
          </a:xfrm>
          <a:prstGeom prst="rect">
            <a:avLst/>
          </a:prstGeom>
        </p:spPr>
        <p:txBody>
          <a:bodyPr wrap="none">
            <a:spAutoFit/>
          </a:bodyPr>
          <a:lstStyle/>
          <a:p>
            <a:r>
              <a:rPr lang="en-US" altLang="zh-CN" sz="2800" b="1" dirty="0" err="1" smtClean="0">
                <a:solidFill>
                  <a:srgbClr val="FF0000"/>
                </a:solidFill>
                <a:latin typeface="微软雅黑" pitchFamily="34" charset="-122"/>
                <a:ea typeface="微软雅黑" pitchFamily="34" charset="-122"/>
                <a:cs typeface="Times New Roman" pitchFamily="18" charset="0"/>
              </a:rPr>
              <a:t>chuí</a:t>
            </a:r>
            <a:endParaRPr lang="zh-CN" altLang="en-US" dirty="0">
              <a:solidFill>
                <a:srgbClr val="FF0000"/>
              </a:solidFill>
            </a:endParaRPr>
          </a:p>
        </p:txBody>
      </p:sp>
      <p:sp>
        <p:nvSpPr>
          <p:cNvPr id="13" name="矩形 12"/>
          <p:cNvSpPr/>
          <p:nvPr/>
        </p:nvSpPr>
        <p:spPr>
          <a:xfrm>
            <a:off x="4572000" y="2780928"/>
            <a:ext cx="497252" cy="523220"/>
          </a:xfrm>
          <a:prstGeom prst="rect">
            <a:avLst/>
          </a:prstGeom>
        </p:spPr>
        <p:txBody>
          <a:bodyPr wrap="none">
            <a:spAutoFit/>
          </a:bodyPr>
          <a:lstStyle/>
          <a:p>
            <a:r>
              <a:rPr lang="en-US" altLang="zh-CN" sz="2800" b="1" dirty="0" err="1" smtClean="0">
                <a:solidFill>
                  <a:srgbClr val="FF0000"/>
                </a:solidFill>
                <a:latin typeface="微软雅黑" pitchFamily="34" charset="-122"/>
                <a:ea typeface="微软雅黑" pitchFamily="34" charset="-122"/>
                <a:cs typeface="Times New Roman" pitchFamily="18" charset="0"/>
              </a:rPr>
              <a:t>yì</a:t>
            </a:r>
            <a:endParaRPr lang="zh-CN" altLang="en-US" dirty="0">
              <a:solidFill>
                <a:srgbClr val="FF0000"/>
              </a:solidFill>
            </a:endParaRPr>
          </a:p>
        </p:txBody>
      </p:sp>
      <p:sp>
        <p:nvSpPr>
          <p:cNvPr id="14" name="矩形 13"/>
          <p:cNvSpPr/>
          <p:nvPr/>
        </p:nvSpPr>
        <p:spPr>
          <a:xfrm>
            <a:off x="6948264" y="2780928"/>
            <a:ext cx="497252" cy="523220"/>
          </a:xfrm>
          <a:prstGeom prst="rect">
            <a:avLst/>
          </a:prstGeom>
        </p:spPr>
        <p:txBody>
          <a:bodyPr wrap="none">
            <a:spAutoFit/>
          </a:bodyPr>
          <a:lstStyle/>
          <a:p>
            <a:r>
              <a:rPr lang="en-US" altLang="zh-CN" sz="2800" b="1" dirty="0" err="1" smtClean="0">
                <a:solidFill>
                  <a:srgbClr val="FF0000"/>
                </a:solidFill>
                <a:latin typeface="微软雅黑" pitchFamily="34" charset="-122"/>
                <a:ea typeface="微软雅黑" pitchFamily="34" charset="-122"/>
                <a:cs typeface="Times New Roman" pitchFamily="18" charset="0"/>
              </a:rPr>
              <a:t>yì</a:t>
            </a:r>
            <a:endParaRPr lang="zh-CN" altLang="en-US" dirty="0">
              <a:solidFill>
                <a:srgbClr val="FF0000"/>
              </a:solidFill>
            </a:endParaRPr>
          </a:p>
        </p:txBody>
      </p:sp>
      <p:sp>
        <p:nvSpPr>
          <p:cNvPr id="15" name="矩形 14"/>
          <p:cNvSpPr/>
          <p:nvPr/>
        </p:nvSpPr>
        <p:spPr>
          <a:xfrm>
            <a:off x="1979712" y="3356992"/>
            <a:ext cx="1856598" cy="523220"/>
          </a:xfrm>
          <a:prstGeom prst="rect">
            <a:avLst/>
          </a:prstGeom>
        </p:spPr>
        <p:txBody>
          <a:bodyPr wrap="none">
            <a:spAutoFit/>
          </a:bodyPr>
          <a:lstStyle/>
          <a:p>
            <a:r>
              <a:rPr lang="en-US" altLang="zh-CN" sz="2800" b="1" dirty="0" err="1" smtClean="0">
                <a:solidFill>
                  <a:srgbClr val="FF0000"/>
                </a:solidFill>
                <a:latin typeface="微软雅黑" pitchFamily="34" charset="-122"/>
                <a:ea typeface="微软雅黑" pitchFamily="34" charset="-122"/>
                <a:cs typeface="Times New Roman" pitchFamily="18" charset="0"/>
              </a:rPr>
              <a:t>xīngsōng</a:t>
            </a:r>
            <a:endParaRPr lang="zh-CN" altLang="en-US" dirty="0">
              <a:solidFill>
                <a:srgbClr val="FF0000"/>
              </a:solidFill>
            </a:endParaRPr>
          </a:p>
        </p:txBody>
      </p:sp>
      <p:sp>
        <p:nvSpPr>
          <p:cNvPr id="16" name="矩形 15"/>
          <p:cNvSpPr/>
          <p:nvPr/>
        </p:nvSpPr>
        <p:spPr>
          <a:xfrm>
            <a:off x="6804248" y="3356992"/>
            <a:ext cx="856325" cy="523220"/>
          </a:xfrm>
          <a:prstGeom prst="rect">
            <a:avLst/>
          </a:prstGeom>
        </p:spPr>
        <p:txBody>
          <a:bodyPr wrap="none">
            <a:spAutoFit/>
          </a:bodyPr>
          <a:lstStyle/>
          <a:p>
            <a:r>
              <a:rPr lang="en-US" altLang="zh-CN" sz="2800" b="1" dirty="0" err="1" smtClean="0">
                <a:solidFill>
                  <a:srgbClr val="FF0000"/>
                </a:solidFill>
                <a:latin typeface="微软雅黑" pitchFamily="34" charset="-122"/>
                <a:ea typeface="微软雅黑" pitchFamily="34" charset="-122"/>
                <a:cs typeface="Times New Roman" pitchFamily="18" charset="0"/>
              </a:rPr>
              <a:t>h</a:t>
            </a:r>
            <a:r>
              <a:rPr lang="en-US" altLang="zh-CN" sz="2800" b="1" dirty="0" err="1" smtClean="0">
                <a:solidFill>
                  <a:srgbClr val="FF0000"/>
                </a:solidFill>
                <a:latin typeface="+mn-ea"/>
                <a:ea typeface="+mn-ea"/>
                <a:cs typeface="Times New Roman" pitchFamily="18" charset="0"/>
              </a:rPr>
              <a:t>ā</a:t>
            </a:r>
            <a:r>
              <a:rPr lang="en-US" altLang="zh-CN" sz="2800" b="1" dirty="0" err="1" smtClean="0">
                <a:solidFill>
                  <a:srgbClr val="FF0000"/>
                </a:solidFill>
                <a:latin typeface="微软雅黑" pitchFamily="34" charset="-122"/>
                <a:ea typeface="微软雅黑" pitchFamily="34" charset="-122"/>
                <a:cs typeface="Times New Roman" pitchFamily="18" charset="0"/>
              </a:rPr>
              <a:t>n</a:t>
            </a:r>
            <a:endParaRPr lang="zh-CN" altLang="en-US" dirty="0">
              <a:solidFill>
                <a:srgbClr val="FF0000"/>
              </a:solidFill>
            </a:endParaRPr>
          </a:p>
        </p:txBody>
      </p:sp>
      <p:sp>
        <p:nvSpPr>
          <p:cNvPr id="17" name="矩形 16"/>
          <p:cNvSpPr/>
          <p:nvPr/>
        </p:nvSpPr>
        <p:spPr>
          <a:xfrm>
            <a:off x="2195736" y="4077072"/>
            <a:ext cx="849913" cy="523220"/>
          </a:xfrm>
          <a:prstGeom prst="rect">
            <a:avLst/>
          </a:prstGeom>
        </p:spPr>
        <p:txBody>
          <a:bodyPr wrap="none">
            <a:spAutoFit/>
          </a:bodyPr>
          <a:lstStyle/>
          <a:p>
            <a:r>
              <a:rPr lang="en-US" altLang="zh-CN" sz="2800" b="1" dirty="0" err="1" smtClean="0">
                <a:solidFill>
                  <a:srgbClr val="FF0000"/>
                </a:solidFill>
                <a:latin typeface="微软雅黑" pitchFamily="34" charset="-122"/>
                <a:ea typeface="微软雅黑" pitchFamily="34" charset="-122"/>
                <a:cs typeface="Times New Roman" pitchFamily="18" charset="0"/>
              </a:rPr>
              <a:t>m</a:t>
            </a:r>
            <a:r>
              <a:rPr lang="en-US" altLang="zh-CN" sz="2800" b="1" dirty="0" err="1" smtClean="0">
                <a:solidFill>
                  <a:srgbClr val="FF0000"/>
                </a:solidFill>
                <a:latin typeface="+mn-ea"/>
                <a:ea typeface="+mn-ea"/>
                <a:cs typeface="Times New Roman" pitchFamily="18" charset="0"/>
              </a:rPr>
              <a:t>á</a:t>
            </a:r>
            <a:r>
              <a:rPr lang="en-US" altLang="zh-CN" sz="2800" b="1" dirty="0" err="1" smtClean="0">
                <a:solidFill>
                  <a:srgbClr val="FF0000"/>
                </a:solidFill>
                <a:latin typeface="微软雅黑" pitchFamily="34" charset="-122"/>
                <a:ea typeface="微软雅黑" pitchFamily="34" charset="-122"/>
                <a:cs typeface="Times New Roman" pitchFamily="18" charset="0"/>
              </a:rPr>
              <a:t>i</a:t>
            </a:r>
            <a:endParaRPr lang="zh-CN" altLang="en-US" dirty="0">
              <a:solidFill>
                <a:srgbClr val="FF0000"/>
              </a:solidFill>
            </a:endParaRPr>
          </a:p>
        </p:txBody>
      </p:sp>
      <p:sp>
        <p:nvSpPr>
          <p:cNvPr id="18" name="矩形 17"/>
          <p:cNvSpPr/>
          <p:nvPr/>
        </p:nvSpPr>
        <p:spPr>
          <a:xfrm>
            <a:off x="4572000" y="4005064"/>
            <a:ext cx="806631" cy="523220"/>
          </a:xfrm>
          <a:prstGeom prst="rect">
            <a:avLst/>
          </a:prstGeom>
        </p:spPr>
        <p:txBody>
          <a:bodyPr wrap="none">
            <a:spAutoFit/>
          </a:bodyPr>
          <a:lstStyle/>
          <a:p>
            <a:r>
              <a:rPr lang="en-US" altLang="zh-CN" sz="2800" b="1" dirty="0" err="1" smtClean="0">
                <a:solidFill>
                  <a:srgbClr val="FF0000"/>
                </a:solidFill>
                <a:latin typeface="微软雅黑" pitchFamily="34" charset="-122"/>
                <a:ea typeface="微软雅黑" pitchFamily="34" charset="-122"/>
                <a:cs typeface="Times New Roman" pitchFamily="18" charset="0"/>
              </a:rPr>
              <a:t>lùsī</a:t>
            </a:r>
            <a:endParaRPr lang="zh-CN" altLang="en-US" dirty="0">
              <a:solidFill>
                <a:srgbClr val="FF0000"/>
              </a:solidFill>
            </a:endParaRPr>
          </a:p>
        </p:txBody>
      </p:sp>
      <p:sp>
        <p:nvSpPr>
          <p:cNvPr id="19" name="矩形 18"/>
          <p:cNvSpPr/>
          <p:nvPr/>
        </p:nvSpPr>
        <p:spPr>
          <a:xfrm>
            <a:off x="6876256" y="4005064"/>
            <a:ext cx="595035" cy="523220"/>
          </a:xfrm>
          <a:prstGeom prst="rect">
            <a:avLst/>
          </a:prstGeom>
        </p:spPr>
        <p:txBody>
          <a:bodyPr wrap="none">
            <a:spAutoFit/>
          </a:bodyPr>
          <a:lstStyle/>
          <a:p>
            <a:r>
              <a:rPr lang="en-US" altLang="zh-CN" sz="2800" b="1" dirty="0" err="1" smtClean="0">
                <a:solidFill>
                  <a:srgbClr val="FF0000"/>
                </a:solidFill>
                <a:latin typeface="微软雅黑" pitchFamily="34" charset="-122"/>
                <a:ea typeface="微软雅黑" pitchFamily="34" charset="-122"/>
                <a:cs typeface="Times New Roman" pitchFamily="18" charset="0"/>
              </a:rPr>
              <a:t>sù</a:t>
            </a:r>
            <a:endParaRPr lang="zh-CN" altLang="en-US" dirty="0">
              <a:solidFill>
                <a:srgbClr val="FF0000"/>
              </a:solidFill>
            </a:endParaRPr>
          </a:p>
        </p:txBody>
      </p:sp>
      <p:sp>
        <p:nvSpPr>
          <p:cNvPr id="20" name="矩形 19"/>
          <p:cNvSpPr/>
          <p:nvPr/>
        </p:nvSpPr>
        <p:spPr>
          <a:xfrm>
            <a:off x="2195736" y="4653136"/>
            <a:ext cx="944489" cy="523220"/>
          </a:xfrm>
          <a:prstGeom prst="rect">
            <a:avLst/>
          </a:prstGeom>
        </p:spPr>
        <p:txBody>
          <a:bodyPr wrap="none">
            <a:spAutoFit/>
          </a:bodyPr>
          <a:lstStyle/>
          <a:p>
            <a:r>
              <a:rPr lang="en-US" altLang="zh-CN" sz="2800" b="1" dirty="0" err="1" smtClean="0">
                <a:solidFill>
                  <a:srgbClr val="FF0000"/>
                </a:solidFill>
                <a:latin typeface="微软雅黑" pitchFamily="34" charset="-122"/>
                <a:ea typeface="微软雅黑" pitchFamily="34" charset="-122"/>
                <a:cs typeface="Times New Roman" pitchFamily="18" charset="0"/>
              </a:rPr>
              <a:t>jìl</a:t>
            </a:r>
            <a:r>
              <a:rPr lang="en-US" altLang="zh-CN" sz="2800" b="1" dirty="0" err="1" smtClean="0">
                <a:solidFill>
                  <a:srgbClr val="FF0000"/>
                </a:solidFill>
                <a:latin typeface="+mj-ea"/>
                <a:ea typeface="+mj-ea"/>
                <a:cs typeface="Times New Roman" pitchFamily="18" charset="0"/>
              </a:rPr>
              <a:t>ǎ</a:t>
            </a:r>
            <a:r>
              <a:rPr lang="en-US" altLang="zh-CN" sz="2800" b="1" dirty="0" err="1" smtClean="0">
                <a:solidFill>
                  <a:srgbClr val="FF0000"/>
                </a:solidFill>
                <a:latin typeface="微软雅黑" pitchFamily="34" charset="-122"/>
                <a:ea typeface="微软雅黑" pitchFamily="34" charset="-122"/>
                <a:cs typeface="Times New Roman" pitchFamily="18" charset="0"/>
              </a:rPr>
              <a:t>n</a:t>
            </a:r>
            <a:endParaRPr lang="zh-CN" altLang="en-US" dirty="0">
              <a:solidFill>
                <a:srgbClr val="FF0000"/>
              </a:solidFill>
            </a:endParaRPr>
          </a:p>
        </p:txBody>
      </p:sp>
      <p:sp>
        <p:nvSpPr>
          <p:cNvPr id="21" name="矩形 20"/>
          <p:cNvSpPr/>
          <p:nvPr/>
        </p:nvSpPr>
        <p:spPr>
          <a:xfrm>
            <a:off x="4499992" y="4653136"/>
            <a:ext cx="1308371" cy="523220"/>
          </a:xfrm>
          <a:prstGeom prst="rect">
            <a:avLst/>
          </a:prstGeom>
        </p:spPr>
        <p:txBody>
          <a:bodyPr wrap="none">
            <a:spAutoFit/>
          </a:bodyPr>
          <a:lstStyle/>
          <a:p>
            <a:r>
              <a:rPr lang="en-US" altLang="zh-CN" sz="2800" b="1" dirty="0" err="1" smtClean="0">
                <a:solidFill>
                  <a:srgbClr val="FF0000"/>
                </a:solidFill>
                <a:latin typeface="微软雅黑" pitchFamily="34" charset="-122"/>
                <a:ea typeface="微软雅黑" pitchFamily="34" charset="-122"/>
                <a:cs typeface="Times New Roman" pitchFamily="18" charset="0"/>
              </a:rPr>
              <a:t>zhōnɡ</a:t>
            </a:r>
            <a:endParaRPr lang="zh-CN" altLang="en-US" dirty="0">
              <a:solidFill>
                <a:srgbClr val="FF0000"/>
              </a:solidFill>
            </a:endParaRPr>
          </a:p>
        </p:txBody>
      </p:sp>
      <p:sp>
        <p:nvSpPr>
          <p:cNvPr id="22" name="矩形 21"/>
          <p:cNvSpPr/>
          <p:nvPr/>
        </p:nvSpPr>
        <p:spPr>
          <a:xfrm>
            <a:off x="7020272" y="4725144"/>
            <a:ext cx="439544" cy="523220"/>
          </a:xfrm>
          <a:prstGeom prst="rect">
            <a:avLst/>
          </a:prstGeom>
        </p:spPr>
        <p:txBody>
          <a:bodyPr wrap="none">
            <a:spAutoFit/>
          </a:bodyPr>
          <a:lstStyle/>
          <a:p>
            <a:r>
              <a:rPr lang="en-US" altLang="zh-CN" sz="2800" b="1" dirty="0" err="1" smtClean="0">
                <a:solidFill>
                  <a:srgbClr val="FF0000"/>
                </a:solidFill>
                <a:latin typeface="微软雅黑" pitchFamily="34" charset="-122"/>
                <a:ea typeface="微软雅黑" pitchFamily="34" charset="-122"/>
                <a:cs typeface="Times New Roman" pitchFamily="18" charset="0"/>
              </a:rPr>
              <a:t>tì</a:t>
            </a:r>
            <a:endParaRPr lang="zh-CN" altLang="en-US" dirty="0">
              <a:solidFill>
                <a:srgbClr val="FF0000"/>
              </a:solidFill>
            </a:endParaRPr>
          </a:p>
        </p:txBody>
      </p:sp>
      <p:sp>
        <p:nvSpPr>
          <p:cNvPr id="23" name="矩形 22"/>
          <p:cNvSpPr/>
          <p:nvPr/>
        </p:nvSpPr>
        <p:spPr>
          <a:xfrm>
            <a:off x="2123728" y="5301208"/>
            <a:ext cx="965329" cy="523220"/>
          </a:xfrm>
          <a:prstGeom prst="rect">
            <a:avLst/>
          </a:prstGeom>
        </p:spPr>
        <p:txBody>
          <a:bodyPr wrap="none">
            <a:spAutoFit/>
          </a:bodyPr>
          <a:lstStyle/>
          <a:p>
            <a:r>
              <a:rPr lang="en-US" altLang="zh-CN" sz="2800" b="1" dirty="0" err="1" smtClean="0">
                <a:solidFill>
                  <a:srgbClr val="FF0000"/>
                </a:solidFill>
                <a:latin typeface="微软雅黑" pitchFamily="34" charset="-122"/>
                <a:ea typeface="微软雅黑" pitchFamily="34" charset="-122"/>
                <a:cs typeface="Times New Roman" pitchFamily="18" charset="0"/>
              </a:rPr>
              <a:t>ni</a:t>
            </a:r>
            <a:r>
              <a:rPr lang="en-US" altLang="zh-CN" sz="2800" b="1" dirty="0" err="1" smtClean="0">
                <a:solidFill>
                  <a:srgbClr val="FF0000"/>
                </a:solidFill>
                <a:latin typeface="+mn-ea"/>
                <a:ea typeface="+mn-ea"/>
                <a:cs typeface="Times New Roman" pitchFamily="18" charset="0"/>
              </a:rPr>
              <a:t>ǎ</a:t>
            </a:r>
            <a:r>
              <a:rPr lang="en-US" altLang="zh-CN" sz="2800" b="1" dirty="0" err="1" smtClean="0">
                <a:solidFill>
                  <a:srgbClr val="FF0000"/>
                </a:solidFill>
                <a:latin typeface="微软雅黑" pitchFamily="34" charset="-122"/>
                <a:ea typeface="微软雅黑" pitchFamily="34" charset="-122"/>
                <a:cs typeface="Times New Roman" pitchFamily="18" charset="0"/>
              </a:rPr>
              <a:t>o</a:t>
            </a:r>
            <a:endParaRPr lang="zh-CN" altLang="en-US" dirty="0">
              <a:solidFill>
                <a:srgbClr val="FF0000"/>
              </a:solidFill>
            </a:endParaRPr>
          </a:p>
        </p:txBody>
      </p:sp>
      <p:sp>
        <p:nvSpPr>
          <p:cNvPr id="24" name="椭圆 23"/>
          <p:cNvSpPr/>
          <p:nvPr/>
        </p:nvSpPr>
        <p:spPr>
          <a:xfrm>
            <a:off x="6084168" y="270892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6444208" y="270892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331640" y="270892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228184" y="328498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139952" y="328498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331640" y="328498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6372200" y="393305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403648" y="393305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691680" y="393305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691680" y="450912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51920" y="458112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211960" y="458112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516216" y="458112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084168" y="522920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211960" y="515719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331640" y="522920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763688" y="522920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331640" y="587727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对角圆角矩形 41"/>
          <p:cNvSpPr/>
          <p:nvPr/>
        </p:nvSpPr>
        <p:spPr>
          <a:xfrm>
            <a:off x="683568" y="1484784"/>
            <a:ext cx="7920880" cy="4464496"/>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ppt_x</p:attrName>
                                        </p:attrNameLst>
                                      </p:cBhvr>
                                      <p:tavLst>
                                        <p:tav tm="0">
                                          <p:val>
                                            <p:strVal val="#ppt_x-.2"/>
                                          </p:val>
                                        </p:tav>
                                        <p:tav tm="100000">
                                          <p:val>
                                            <p:strVal val="#ppt_x"/>
                                          </p:val>
                                        </p:tav>
                                      </p:tavLst>
                                    </p:anim>
                                    <p:anim calcmode="lin" valueType="num">
                                      <p:cBhvr>
                                        <p:cTn id="15"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ppt_x</p:attrName>
                                        </p:attrNameLst>
                                      </p:cBhvr>
                                      <p:tavLst>
                                        <p:tav tm="0">
                                          <p:val>
                                            <p:strVal val="#ppt_x-.2"/>
                                          </p:val>
                                        </p:tav>
                                        <p:tav tm="100000">
                                          <p:val>
                                            <p:strVal val="#ppt_x"/>
                                          </p:val>
                                        </p:tav>
                                      </p:tavLst>
                                    </p:anim>
                                    <p:anim calcmode="lin" valueType="num">
                                      <p:cBhvr>
                                        <p:cTn id="22"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ppt_x</p:attrName>
                                        </p:attrNameLst>
                                      </p:cBhvr>
                                      <p:tavLst>
                                        <p:tav tm="0">
                                          <p:val>
                                            <p:strVal val="#ppt_x-.2"/>
                                          </p:val>
                                        </p:tav>
                                        <p:tav tm="100000">
                                          <p:val>
                                            <p:strVal val="#ppt_x"/>
                                          </p:val>
                                        </p:tav>
                                      </p:tavLst>
                                    </p:anim>
                                    <p:anim calcmode="lin" valueType="num">
                                      <p:cBhvr>
                                        <p:cTn id="29"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ppt_x</p:attrName>
                                        </p:attrNameLst>
                                      </p:cBhvr>
                                      <p:tavLst>
                                        <p:tav tm="0">
                                          <p:val>
                                            <p:strVal val="#ppt_x-.2"/>
                                          </p:val>
                                        </p:tav>
                                        <p:tav tm="100000">
                                          <p:val>
                                            <p:strVal val="#ppt_x"/>
                                          </p:val>
                                        </p:tav>
                                      </p:tavLst>
                                    </p:anim>
                                    <p:anim calcmode="lin" valueType="num">
                                      <p:cBhvr>
                                        <p:cTn id="36"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1000" fill="hold"/>
                                        <p:tgtEl>
                                          <p:spTgt spid="14"/>
                                        </p:tgtEl>
                                        <p:attrNameLst>
                                          <p:attrName>ppt_x</p:attrName>
                                        </p:attrNameLst>
                                      </p:cBhvr>
                                      <p:tavLst>
                                        <p:tav tm="0">
                                          <p:val>
                                            <p:strVal val="#ppt_x-.2"/>
                                          </p:val>
                                        </p:tav>
                                        <p:tav tm="100000">
                                          <p:val>
                                            <p:strVal val="#ppt_x"/>
                                          </p:val>
                                        </p:tav>
                                      </p:tavLst>
                                    </p:anim>
                                    <p:anim calcmode="lin" valueType="num">
                                      <p:cBhvr>
                                        <p:cTn id="4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1000" fill="hold"/>
                                        <p:tgtEl>
                                          <p:spTgt spid="15"/>
                                        </p:tgtEl>
                                        <p:attrNameLst>
                                          <p:attrName>ppt_x</p:attrName>
                                        </p:attrNameLst>
                                      </p:cBhvr>
                                      <p:tavLst>
                                        <p:tav tm="0">
                                          <p:val>
                                            <p:strVal val="#ppt_x-.2"/>
                                          </p:val>
                                        </p:tav>
                                        <p:tav tm="100000">
                                          <p:val>
                                            <p:strVal val="#ppt_x"/>
                                          </p:val>
                                        </p:tav>
                                      </p:tavLst>
                                    </p:anim>
                                    <p:anim calcmode="lin" valueType="num">
                                      <p:cBhvr>
                                        <p:cTn id="50"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51" dur="1000"/>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1000" fill="hold"/>
                                        <p:tgtEl>
                                          <p:spTgt spid="16"/>
                                        </p:tgtEl>
                                        <p:attrNameLst>
                                          <p:attrName>ppt_x</p:attrName>
                                        </p:attrNameLst>
                                      </p:cBhvr>
                                      <p:tavLst>
                                        <p:tav tm="0">
                                          <p:val>
                                            <p:strVal val="#ppt_x-.2"/>
                                          </p:val>
                                        </p:tav>
                                        <p:tav tm="100000">
                                          <p:val>
                                            <p:strVal val="#ppt_x"/>
                                          </p:val>
                                        </p:tav>
                                      </p:tavLst>
                                    </p:anim>
                                    <p:anim calcmode="lin" valueType="num">
                                      <p:cBhvr>
                                        <p:cTn id="57"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58" dur="1000"/>
                                        <p:tgtEl>
                                          <p:spTgt spid="16"/>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1000" fill="hold"/>
                                        <p:tgtEl>
                                          <p:spTgt spid="17"/>
                                        </p:tgtEl>
                                        <p:attrNameLst>
                                          <p:attrName>ppt_x</p:attrName>
                                        </p:attrNameLst>
                                      </p:cBhvr>
                                      <p:tavLst>
                                        <p:tav tm="0">
                                          <p:val>
                                            <p:strVal val="#ppt_x-.2"/>
                                          </p:val>
                                        </p:tav>
                                        <p:tav tm="100000">
                                          <p:val>
                                            <p:strVal val="#ppt_x"/>
                                          </p:val>
                                        </p:tav>
                                      </p:tavLst>
                                    </p:anim>
                                    <p:anim calcmode="lin" valueType="num">
                                      <p:cBhvr>
                                        <p:cTn id="64"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65" dur="1000"/>
                                        <p:tgtEl>
                                          <p:spTgt spid="17"/>
                                        </p:tgtEl>
                                      </p:cBhvr>
                                    </p:animEffect>
                                  </p:childTnLst>
                                </p:cTn>
                              </p:par>
                            </p:childTnLst>
                          </p:cTn>
                        </p:par>
                      </p:childTnLst>
                    </p:cTn>
                  </p:par>
                  <p:par>
                    <p:cTn id="66" fill="hold">
                      <p:stCondLst>
                        <p:cond delay="indefinite"/>
                      </p:stCondLst>
                      <p:childTnLst>
                        <p:par>
                          <p:cTn id="67" fill="hold">
                            <p:stCondLst>
                              <p:cond delay="0"/>
                            </p:stCondLst>
                            <p:childTnLst>
                              <p:par>
                                <p:cTn id="68" presetID="29" presetClass="entr" presetSubtype="0" fill="hold" grpId="0" nodeType="click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1000" fill="hold"/>
                                        <p:tgtEl>
                                          <p:spTgt spid="18"/>
                                        </p:tgtEl>
                                        <p:attrNameLst>
                                          <p:attrName>ppt_x</p:attrName>
                                        </p:attrNameLst>
                                      </p:cBhvr>
                                      <p:tavLst>
                                        <p:tav tm="0">
                                          <p:val>
                                            <p:strVal val="#ppt_x-.2"/>
                                          </p:val>
                                        </p:tav>
                                        <p:tav tm="100000">
                                          <p:val>
                                            <p:strVal val="#ppt_x"/>
                                          </p:val>
                                        </p:tav>
                                      </p:tavLst>
                                    </p:anim>
                                    <p:anim calcmode="lin" valueType="num">
                                      <p:cBhvr>
                                        <p:cTn id="71"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72" dur="10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29" presetClass="entr" presetSubtype="0"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p:cTn id="77" dur="1000" fill="hold"/>
                                        <p:tgtEl>
                                          <p:spTgt spid="19"/>
                                        </p:tgtEl>
                                        <p:attrNameLst>
                                          <p:attrName>ppt_x</p:attrName>
                                        </p:attrNameLst>
                                      </p:cBhvr>
                                      <p:tavLst>
                                        <p:tav tm="0">
                                          <p:val>
                                            <p:strVal val="#ppt_x-.2"/>
                                          </p:val>
                                        </p:tav>
                                        <p:tav tm="100000">
                                          <p:val>
                                            <p:strVal val="#ppt_x"/>
                                          </p:val>
                                        </p:tav>
                                      </p:tavLst>
                                    </p:anim>
                                    <p:anim calcmode="lin" valueType="num">
                                      <p:cBhvr>
                                        <p:cTn id="78"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79" dur="1000"/>
                                        <p:tgtEl>
                                          <p:spTgt spid="19"/>
                                        </p:tgtEl>
                                      </p:cBhvr>
                                    </p:animEffect>
                                  </p:childTnLst>
                                </p:cTn>
                              </p:par>
                            </p:childTnLst>
                          </p:cTn>
                        </p:par>
                      </p:childTnLst>
                    </p:cTn>
                  </p:par>
                  <p:par>
                    <p:cTn id="80" fill="hold">
                      <p:stCondLst>
                        <p:cond delay="indefinite"/>
                      </p:stCondLst>
                      <p:childTnLst>
                        <p:par>
                          <p:cTn id="81" fill="hold">
                            <p:stCondLst>
                              <p:cond delay="0"/>
                            </p:stCondLst>
                            <p:childTnLst>
                              <p:par>
                                <p:cTn id="82" presetID="29" presetClass="entr" presetSubtype="0" fill="hold" grpId="0" nodeType="click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p:cTn id="84" dur="1000" fill="hold"/>
                                        <p:tgtEl>
                                          <p:spTgt spid="20"/>
                                        </p:tgtEl>
                                        <p:attrNameLst>
                                          <p:attrName>ppt_x</p:attrName>
                                        </p:attrNameLst>
                                      </p:cBhvr>
                                      <p:tavLst>
                                        <p:tav tm="0">
                                          <p:val>
                                            <p:strVal val="#ppt_x-.2"/>
                                          </p:val>
                                        </p:tav>
                                        <p:tav tm="100000">
                                          <p:val>
                                            <p:strVal val="#ppt_x"/>
                                          </p:val>
                                        </p:tav>
                                      </p:tavLst>
                                    </p:anim>
                                    <p:anim calcmode="lin" valueType="num">
                                      <p:cBhvr>
                                        <p:cTn id="85"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86" dur="1000"/>
                                        <p:tgtEl>
                                          <p:spTgt spid="20"/>
                                        </p:tgtEl>
                                      </p:cBhvr>
                                    </p:animEffect>
                                  </p:childTnLst>
                                </p:cTn>
                              </p:par>
                            </p:childTnLst>
                          </p:cTn>
                        </p:par>
                      </p:childTnLst>
                    </p:cTn>
                  </p:par>
                  <p:par>
                    <p:cTn id="87" fill="hold">
                      <p:stCondLst>
                        <p:cond delay="indefinite"/>
                      </p:stCondLst>
                      <p:childTnLst>
                        <p:par>
                          <p:cTn id="88" fill="hold">
                            <p:stCondLst>
                              <p:cond delay="0"/>
                            </p:stCondLst>
                            <p:childTnLst>
                              <p:par>
                                <p:cTn id="89" presetID="29" presetClass="entr" presetSubtype="0"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anim calcmode="lin" valueType="num">
                                      <p:cBhvr>
                                        <p:cTn id="91" dur="1000" fill="hold"/>
                                        <p:tgtEl>
                                          <p:spTgt spid="21"/>
                                        </p:tgtEl>
                                        <p:attrNameLst>
                                          <p:attrName>ppt_x</p:attrName>
                                        </p:attrNameLst>
                                      </p:cBhvr>
                                      <p:tavLst>
                                        <p:tav tm="0">
                                          <p:val>
                                            <p:strVal val="#ppt_x-.2"/>
                                          </p:val>
                                        </p:tav>
                                        <p:tav tm="100000">
                                          <p:val>
                                            <p:strVal val="#ppt_x"/>
                                          </p:val>
                                        </p:tav>
                                      </p:tavLst>
                                    </p:anim>
                                    <p:anim calcmode="lin" valueType="num">
                                      <p:cBhvr>
                                        <p:cTn id="92"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93" dur="1000"/>
                                        <p:tgtEl>
                                          <p:spTgt spid="21"/>
                                        </p:tgtEl>
                                      </p:cBhvr>
                                    </p:animEffect>
                                  </p:childTnLst>
                                </p:cTn>
                              </p:par>
                            </p:childTnLst>
                          </p:cTn>
                        </p:par>
                      </p:childTnLst>
                    </p:cTn>
                  </p:par>
                  <p:par>
                    <p:cTn id="94" fill="hold">
                      <p:stCondLst>
                        <p:cond delay="indefinite"/>
                      </p:stCondLst>
                      <p:childTnLst>
                        <p:par>
                          <p:cTn id="95" fill="hold">
                            <p:stCondLst>
                              <p:cond delay="0"/>
                            </p:stCondLst>
                            <p:childTnLst>
                              <p:par>
                                <p:cTn id="96" presetID="29" presetClass="entr" presetSubtype="0" fill="hold" grpId="0" nodeType="clickEffect">
                                  <p:stCondLst>
                                    <p:cond delay="0"/>
                                  </p:stCondLst>
                                  <p:childTnLst>
                                    <p:set>
                                      <p:cBhvr>
                                        <p:cTn id="97" dur="1" fill="hold">
                                          <p:stCondLst>
                                            <p:cond delay="0"/>
                                          </p:stCondLst>
                                        </p:cTn>
                                        <p:tgtEl>
                                          <p:spTgt spid="22"/>
                                        </p:tgtEl>
                                        <p:attrNameLst>
                                          <p:attrName>style.visibility</p:attrName>
                                        </p:attrNameLst>
                                      </p:cBhvr>
                                      <p:to>
                                        <p:strVal val="visible"/>
                                      </p:to>
                                    </p:set>
                                    <p:anim calcmode="lin" valueType="num">
                                      <p:cBhvr>
                                        <p:cTn id="98" dur="1000" fill="hold"/>
                                        <p:tgtEl>
                                          <p:spTgt spid="22"/>
                                        </p:tgtEl>
                                        <p:attrNameLst>
                                          <p:attrName>ppt_x</p:attrName>
                                        </p:attrNameLst>
                                      </p:cBhvr>
                                      <p:tavLst>
                                        <p:tav tm="0">
                                          <p:val>
                                            <p:strVal val="#ppt_x-.2"/>
                                          </p:val>
                                        </p:tav>
                                        <p:tav tm="100000">
                                          <p:val>
                                            <p:strVal val="#ppt_x"/>
                                          </p:val>
                                        </p:tav>
                                      </p:tavLst>
                                    </p:anim>
                                    <p:anim calcmode="lin" valueType="num">
                                      <p:cBhvr>
                                        <p:cTn id="99" dur="1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100" dur="1000"/>
                                        <p:tgtEl>
                                          <p:spTgt spid="22"/>
                                        </p:tgtEl>
                                      </p:cBhvr>
                                    </p:animEffect>
                                  </p:childTnLst>
                                </p:cTn>
                              </p:par>
                            </p:childTnLst>
                          </p:cTn>
                        </p:par>
                      </p:childTnLst>
                    </p:cTn>
                  </p:par>
                  <p:par>
                    <p:cTn id="101" fill="hold">
                      <p:stCondLst>
                        <p:cond delay="indefinite"/>
                      </p:stCondLst>
                      <p:childTnLst>
                        <p:par>
                          <p:cTn id="102" fill="hold">
                            <p:stCondLst>
                              <p:cond delay="0"/>
                            </p:stCondLst>
                            <p:childTnLst>
                              <p:par>
                                <p:cTn id="103" presetID="29" presetClass="entr" presetSubtype="0" fill="hold" grpId="0" nodeType="clickEffect">
                                  <p:stCondLst>
                                    <p:cond delay="0"/>
                                  </p:stCondLst>
                                  <p:childTnLst>
                                    <p:set>
                                      <p:cBhvr>
                                        <p:cTn id="104" dur="1" fill="hold">
                                          <p:stCondLst>
                                            <p:cond delay="0"/>
                                          </p:stCondLst>
                                        </p:cTn>
                                        <p:tgtEl>
                                          <p:spTgt spid="23"/>
                                        </p:tgtEl>
                                        <p:attrNameLst>
                                          <p:attrName>style.visibility</p:attrName>
                                        </p:attrNameLst>
                                      </p:cBhvr>
                                      <p:to>
                                        <p:strVal val="visible"/>
                                      </p:to>
                                    </p:set>
                                    <p:anim calcmode="lin" valueType="num">
                                      <p:cBhvr>
                                        <p:cTn id="105" dur="1000" fill="hold"/>
                                        <p:tgtEl>
                                          <p:spTgt spid="23"/>
                                        </p:tgtEl>
                                        <p:attrNameLst>
                                          <p:attrName>ppt_x</p:attrName>
                                        </p:attrNameLst>
                                      </p:cBhvr>
                                      <p:tavLst>
                                        <p:tav tm="0">
                                          <p:val>
                                            <p:strVal val="#ppt_x-.2"/>
                                          </p:val>
                                        </p:tav>
                                        <p:tav tm="100000">
                                          <p:val>
                                            <p:strVal val="#ppt_x"/>
                                          </p:val>
                                        </p:tav>
                                      </p:tavLst>
                                    </p:anim>
                                    <p:anim calcmode="lin" valueType="num">
                                      <p:cBhvr>
                                        <p:cTn id="106"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10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b.jpg" descr="id:2147499682;FounderCES"/>
          <p:cNvPicPr/>
          <p:nvPr/>
        </p:nvPicPr>
        <p:blipFill>
          <a:blip r:embed="rId1" cstate="print"/>
          <a:stretch>
            <a:fillRect/>
          </a:stretch>
        </p:blipFill>
        <p:spPr>
          <a:xfrm>
            <a:off x="2771800" y="260648"/>
            <a:ext cx="4320480" cy="792088"/>
          </a:xfrm>
          <a:prstGeom prst="rect">
            <a:avLst/>
          </a:prstGeom>
          <a:scene3d>
            <a:camera prst="orthographicFront"/>
            <a:lightRig rig="threePt" dir="t"/>
          </a:scene3d>
          <a:sp3d>
            <a:bevelT prst="convex"/>
          </a:sp3d>
        </p:spPr>
      </p:pic>
      <p:graphicFrame>
        <p:nvGraphicFramePr>
          <p:cNvPr id="3" name="表格 2"/>
          <p:cNvGraphicFramePr>
            <a:graphicFrameLocks noGrp="1"/>
          </p:cNvGraphicFramePr>
          <p:nvPr/>
        </p:nvGraphicFramePr>
        <p:xfrm>
          <a:off x="251520" y="1196752"/>
          <a:ext cx="8424936" cy="4828002"/>
        </p:xfrm>
        <a:graphic>
          <a:graphicData uri="http://schemas.openxmlformats.org/drawingml/2006/table">
            <a:tbl>
              <a:tblPr/>
              <a:tblGrid>
                <a:gridCol w="748883"/>
                <a:gridCol w="7676053"/>
              </a:tblGrid>
              <a:tr h="385161">
                <a:tc>
                  <a:txBody>
                    <a:bodyPr/>
                    <a:lstStyle/>
                    <a:p>
                      <a:pPr algn="ctr">
                        <a:lnSpc>
                          <a:spcPct val="150000"/>
                        </a:lnSpc>
                        <a:spcAft>
                          <a:spcPts val="0"/>
                        </a:spcAft>
                      </a:pPr>
                      <a:r>
                        <a:rPr lang="zh-CN" sz="1400" b="1" kern="100" dirty="0">
                          <a:solidFill>
                            <a:srgbClr val="000000"/>
                          </a:solidFill>
                          <a:latin typeface="微软雅黑" pitchFamily="34" charset="-122"/>
                          <a:ea typeface="微软雅黑" pitchFamily="34" charset="-122"/>
                          <a:cs typeface="Times New Roman"/>
                        </a:rPr>
                        <a:t>考点</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gn="ctr">
                        <a:lnSpc>
                          <a:spcPct val="150000"/>
                        </a:lnSpc>
                        <a:spcAft>
                          <a:spcPts val="0"/>
                        </a:spcAft>
                      </a:pPr>
                      <a:r>
                        <a:rPr lang="zh-CN" sz="1400" b="1" kern="100" dirty="0">
                          <a:solidFill>
                            <a:srgbClr val="FF0000"/>
                          </a:solidFill>
                          <a:latin typeface="微软雅黑" pitchFamily="34" charset="-122"/>
                          <a:ea typeface="微软雅黑" pitchFamily="34" charset="-122"/>
                          <a:cs typeface="Times New Roman"/>
                        </a:rPr>
                        <a:t>图　表</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r h="0">
                <a:tc>
                  <a:txBody>
                    <a:bodyPr/>
                    <a:lstStyle/>
                    <a:p>
                      <a:pPr algn="ctr">
                        <a:lnSpc>
                          <a:spcPct val="150000"/>
                        </a:lnSpc>
                        <a:spcAft>
                          <a:spcPts val="0"/>
                        </a:spcAft>
                      </a:pPr>
                      <a:r>
                        <a:rPr lang="zh-CN" sz="1400" b="1" kern="100" dirty="0">
                          <a:solidFill>
                            <a:srgbClr val="000000"/>
                          </a:solidFill>
                          <a:latin typeface="微软雅黑" pitchFamily="34" charset="-122"/>
                          <a:ea typeface="微软雅黑" pitchFamily="34" charset="-122"/>
                          <a:cs typeface="Times New Roman"/>
                        </a:rPr>
                        <a:t>考点</a:t>
                      </a:r>
                      <a:endParaRPr lang="zh-CN" sz="1400" b="1" kern="100" dirty="0">
                        <a:solidFill>
                          <a:srgbClr val="000000"/>
                        </a:solidFill>
                        <a:latin typeface="微软雅黑" pitchFamily="34" charset="-122"/>
                        <a:ea typeface="微软雅黑" pitchFamily="34" charset="-122"/>
                        <a:cs typeface="Times New Roman"/>
                      </a:endParaRPr>
                    </a:p>
                    <a:p>
                      <a:pPr algn="ctr">
                        <a:lnSpc>
                          <a:spcPct val="150000"/>
                        </a:lnSpc>
                        <a:spcAft>
                          <a:spcPts val="0"/>
                        </a:spcAft>
                      </a:pPr>
                      <a:r>
                        <a:rPr lang="zh-CN" sz="1400" b="1" kern="100" dirty="0">
                          <a:solidFill>
                            <a:srgbClr val="000000"/>
                          </a:solidFill>
                          <a:latin typeface="微软雅黑" pitchFamily="34" charset="-122"/>
                          <a:ea typeface="微软雅黑" pitchFamily="34" charset="-122"/>
                          <a:cs typeface="Times New Roman"/>
                        </a:rPr>
                        <a:t>归纳</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nSpc>
                          <a:spcPct val="150000"/>
                        </a:lnSpc>
                        <a:spcAft>
                          <a:spcPts val="0"/>
                        </a:spcAft>
                      </a:pPr>
                      <a:r>
                        <a:rPr lang="zh-CN" sz="1400" b="1" kern="100" dirty="0">
                          <a:solidFill>
                            <a:srgbClr val="000000"/>
                          </a:solidFill>
                          <a:latin typeface="微软雅黑" pitchFamily="34" charset="-122"/>
                          <a:ea typeface="微软雅黑" pitchFamily="34" charset="-122"/>
                          <a:cs typeface="Times New Roman"/>
                        </a:rPr>
                        <a:t>图表题也是中考的一项考查内容。它把文字和图表综合起来</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具有简明直观、概括性强、知识覆盖面广等特点。它主要考查考生的阅读分析能力和语言表述能力。</a:t>
                      </a: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r h="0">
                <a:tc>
                  <a:txBody>
                    <a:bodyPr/>
                    <a:lstStyle/>
                    <a:p>
                      <a:pPr algn="ctr">
                        <a:lnSpc>
                          <a:spcPct val="150000"/>
                        </a:lnSpc>
                        <a:spcAft>
                          <a:spcPts val="0"/>
                        </a:spcAft>
                      </a:pPr>
                      <a:r>
                        <a:rPr lang="zh-CN" sz="1400" b="1" kern="100" dirty="0">
                          <a:solidFill>
                            <a:srgbClr val="000000"/>
                          </a:solidFill>
                          <a:latin typeface="微软雅黑" pitchFamily="34" charset="-122"/>
                          <a:ea typeface="微软雅黑" pitchFamily="34" charset="-122"/>
                          <a:cs typeface="Times New Roman"/>
                        </a:rPr>
                        <a:t>解题</a:t>
                      </a:r>
                      <a:endParaRPr lang="zh-CN" sz="1400" b="1" kern="100" dirty="0">
                        <a:solidFill>
                          <a:srgbClr val="000000"/>
                        </a:solidFill>
                        <a:latin typeface="微软雅黑" pitchFamily="34" charset="-122"/>
                        <a:ea typeface="微软雅黑" pitchFamily="34" charset="-122"/>
                        <a:cs typeface="Times New Roman"/>
                      </a:endParaRPr>
                    </a:p>
                    <a:p>
                      <a:pPr algn="ctr">
                        <a:lnSpc>
                          <a:spcPct val="150000"/>
                        </a:lnSpc>
                        <a:spcAft>
                          <a:spcPts val="0"/>
                        </a:spcAft>
                      </a:pPr>
                      <a:r>
                        <a:rPr lang="zh-CN" sz="1400" b="1" kern="100" dirty="0">
                          <a:solidFill>
                            <a:srgbClr val="000000"/>
                          </a:solidFill>
                          <a:latin typeface="微软雅黑" pitchFamily="34" charset="-122"/>
                          <a:ea typeface="微软雅黑" pitchFamily="34" charset="-122"/>
                          <a:cs typeface="Times New Roman"/>
                        </a:rPr>
                        <a:t>技巧</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nSpc>
                          <a:spcPct val="150000"/>
                        </a:lnSpc>
                        <a:spcAft>
                          <a:spcPts val="0"/>
                        </a:spcAft>
                      </a:pPr>
                      <a:r>
                        <a:rPr lang="en-US" sz="1400" b="1" kern="100" dirty="0" smtClean="0">
                          <a:solidFill>
                            <a:srgbClr val="000000"/>
                          </a:solidFill>
                          <a:latin typeface="微软雅黑" pitchFamily="34" charset="-122"/>
                          <a:ea typeface="微软雅黑" pitchFamily="34" charset="-122"/>
                          <a:cs typeface="Times New Roman"/>
                        </a:rPr>
                        <a:t>1</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仔细认读图表</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全面准确捕捉信息。找出图表中所含的信息</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比较对象、比较角度及项目、各种数据及变化特点等</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抓信息要全面准确。</a:t>
                      </a:r>
                      <a:endParaRPr lang="zh-CN" sz="1400" b="1" kern="100" dirty="0">
                        <a:solidFill>
                          <a:srgbClr val="000000"/>
                        </a:solidFill>
                        <a:latin typeface="微软雅黑" pitchFamily="34" charset="-122"/>
                        <a:ea typeface="微软雅黑" pitchFamily="34" charset="-122"/>
                        <a:cs typeface="Times New Roman"/>
                      </a:endParaRPr>
                    </a:p>
                    <a:p>
                      <a:pPr>
                        <a:lnSpc>
                          <a:spcPct val="150000"/>
                        </a:lnSpc>
                        <a:spcAft>
                          <a:spcPts val="0"/>
                        </a:spcAft>
                      </a:pPr>
                      <a:r>
                        <a:rPr lang="en-US" sz="1400" b="1" kern="100" dirty="0">
                          <a:solidFill>
                            <a:srgbClr val="000000"/>
                          </a:solidFill>
                          <a:latin typeface="微软雅黑" pitchFamily="34" charset="-122"/>
                          <a:ea typeface="微软雅黑" pitchFamily="34" charset="-122"/>
                          <a:cs typeface="Times New Roman"/>
                        </a:rPr>
                        <a:t>2.</a:t>
                      </a:r>
                      <a:r>
                        <a:rPr lang="zh-CN" sz="1400" b="1" kern="100" dirty="0">
                          <a:solidFill>
                            <a:srgbClr val="000000"/>
                          </a:solidFill>
                          <a:latin typeface="微软雅黑" pitchFamily="34" charset="-122"/>
                          <a:ea typeface="微软雅黑" pitchFamily="34" charset="-122"/>
                          <a:cs typeface="Times New Roman"/>
                        </a:rPr>
                        <a:t>依据题干要求</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规范作答。 </a:t>
                      </a:r>
                      <a:endParaRPr lang="zh-CN" sz="1400" b="1" kern="100" dirty="0">
                        <a:solidFill>
                          <a:srgbClr val="000000"/>
                        </a:solidFill>
                        <a:latin typeface="微软雅黑" pitchFamily="34" charset="-122"/>
                        <a:ea typeface="微软雅黑" pitchFamily="34" charset="-122"/>
                        <a:cs typeface="Times New Roman"/>
                      </a:endParaRPr>
                    </a:p>
                    <a:p>
                      <a:pPr>
                        <a:lnSpc>
                          <a:spcPct val="150000"/>
                        </a:lnSpc>
                        <a:spcAft>
                          <a:spcPts val="0"/>
                        </a:spcAft>
                      </a:pPr>
                      <a:r>
                        <a:rPr lang="en-US" sz="1400" b="1" kern="100" dirty="0">
                          <a:solidFill>
                            <a:srgbClr val="000000"/>
                          </a:solidFill>
                          <a:latin typeface="微软雅黑" pitchFamily="34" charset="-122"/>
                          <a:ea typeface="微软雅黑" pitchFamily="34" charset="-122"/>
                          <a:cs typeface="Times New Roman"/>
                        </a:rPr>
                        <a:t>(1)</a:t>
                      </a:r>
                      <a:r>
                        <a:rPr lang="zh-CN" sz="1400" b="1" kern="100" dirty="0">
                          <a:solidFill>
                            <a:srgbClr val="000000"/>
                          </a:solidFill>
                          <a:latin typeface="微软雅黑" pitchFamily="34" charset="-122"/>
                          <a:ea typeface="微软雅黑" pitchFamily="34" charset="-122"/>
                          <a:cs typeface="Times New Roman"/>
                        </a:rPr>
                        <a:t>注意题目中的关键词。在表述时要有具体的数据比较、分析</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要直接客观地反映图表包含的信息</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而信息推断题的题干中往往有这样一些标志性词语</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“该图表表明</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说明、证明</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了”“用一句话概括为”“所揭示的问题是”“从中可以看出</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得出</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”等。</a:t>
                      </a:r>
                      <a:endParaRPr lang="zh-CN" sz="1400" b="1" kern="100" dirty="0">
                        <a:solidFill>
                          <a:srgbClr val="000000"/>
                        </a:solidFill>
                        <a:latin typeface="微软雅黑" pitchFamily="34" charset="-122"/>
                        <a:ea typeface="微软雅黑" pitchFamily="34" charset="-122"/>
                        <a:cs typeface="Times New Roman"/>
                      </a:endParaRPr>
                    </a:p>
                    <a:p>
                      <a:pPr>
                        <a:lnSpc>
                          <a:spcPct val="150000"/>
                        </a:lnSpc>
                        <a:spcAft>
                          <a:spcPts val="0"/>
                        </a:spcAft>
                      </a:pPr>
                      <a:r>
                        <a:rPr lang="en-US" sz="1400" b="1" kern="100" dirty="0">
                          <a:solidFill>
                            <a:srgbClr val="000000"/>
                          </a:solidFill>
                          <a:latin typeface="微软雅黑" pitchFamily="34" charset="-122"/>
                          <a:ea typeface="微软雅黑" pitchFamily="34" charset="-122"/>
                          <a:cs typeface="Times New Roman"/>
                        </a:rPr>
                        <a:t>(2)</a:t>
                      </a:r>
                      <a:r>
                        <a:rPr lang="zh-CN" sz="1400" b="1" kern="100" dirty="0">
                          <a:solidFill>
                            <a:srgbClr val="000000"/>
                          </a:solidFill>
                          <a:latin typeface="微软雅黑" pitchFamily="34" charset="-122"/>
                          <a:ea typeface="微软雅黑" pitchFamily="34" charset="-122"/>
                          <a:cs typeface="Times New Roman"/>
                        </a:rPr>
                        <a:t>注意题目中的特殊限制。一是句式的限制</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用单句表达只能含有一组主谓宾成分</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用复句要标明句间的逻辑关系</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二是字数的限制</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在表达时要注意年号和数字的规范。 </a:t>
                      </a:r>
                      <a:endParaRPr lang="zh-CN" sz="1400" b="1" kern="100" dirty="0">
                        <a:solidFill>
                          <a:srgbClr val="000000"/>
                        </a:solidFill>
                        <a:latin typeface="微软雅黑" pitchFamily="34" charset="-122"/>
                        <a:ea typeface="微软雅黑" pitchFamily="34" charset="-122"/>
                        <a:cs typeface="Times New Roman"/>
                      </a:endParaRPr>
                    </a:p>
                    <a:p>
                      <a:pPr>
                        <a:lnSpc>
                          <a:spcPct val="150000"/>
                        </a:lnSpc>
                        <a:spcAft>
                          <a:spcPts val="0"/>
                        </a:spcAft>
                      </a:pPr>
                      <a:r>
                        <a:rPr lang="en-US" sz="1400" b="1" kern="100" dirty="0">
                          <a:solidFill>
                            <a:srgbClr val="000000"/>
                          </a:solidFill>
                          <a:latin typeface="微软雅黑" pitchFamily="34" charset="-122"/>
                          <a:ea typeface="微软雅黑" pitchFamily="34" charset="-122"/>
                          <a:cs typeface="Times New Roman"/>
                        </a:rPr>
                        <a:t>(3)</a:t>
                      </a:r>
                      <a:r>
                        <a:rPr lang="zh-CN" sz="1400" b="1" kern="100" dirty="0">
                          <a:solidFill>
                            <a:srgbClr val="000000"/>
                          </a:solidFill>
                          <a:latin typeface="微软雅黑" pitchFamily="34" charset="-122"/>
                          <a:ea typeface="微软雅黑" pitchFamily="34" charset="-122"/>
                          <a:cs typeface="Times New Roman"/>
                        </a:rPr>
                        <a:t>注意在表达中不能出现语病</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特别是在反映事物变化或规律时</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选用词语要准确。如表明增长趋势的</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可用的词语有</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“增长</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加</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了”“增加到”“增长了</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倍”“与同期相比</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增长……”等。总之</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要根据图表数据变化规律来选用词语表达。 </a:t>
                      </a:r>
                      <a:endParaRPr lang="zh-CN" sz="1400" b="1" kern="100" dirty="0">
                        <a:solidFill>
                          <a:srgbClr val="000000"/>
                        </a:solidFill>
                        <a:latin typeface="微软雅黑" pitchFamily="34" charset="-122"/>
                        <a:ea typeface="微软雅黑" pitchFamily="34" charset="-122"/>
                        <a:cs typeface="Times New Roman"/>
                      </a:endParaRPr>
                    </a:p>
                    <a:p>
                      <a:pPr>
                        <a:lnSpc>
                          <a:spcPct val="150000"/>
                        </a:lnSpc>
                        <a:spcAft>
                          <a:spcPts val="0"/>
                        </a:spcAft>
                      </a:pPr>
                      <a:r>
                        <a:rPr lang="en-US" sz="1400" b="1" kern="100" dirty="0">
                          <a:solidFill>
                            <a:srgbClr val="000000"/>
                          </a:solidFill>
                          <a:latin typeface="微软雅黑" pitchFamily="34" charset="-122"/>
                          <a:ea typeface="微软雅黑" pitchFamily="34" charset="-122"/>
                          <a:cs typeface="Times New Roman"/>
                        </a:rPr>
                        <a:t>(4)</a:t>
                      </a:r>
                      <a:r>
                        <a:rPr lang="zh-CN" sz="1400" b="1" kern="100" dirty="0">
                          <a:solidFill>
                            <a:srgbClr val="000000"/>
                          </a:solidFill>
                          <a:latin typeface="微软雅黑" pitchFamily="34" charset="-122"/>
                          <a:ea typeface="微软雅黑" pitchFamily="34" charset="-122"/>
                          <a:cs typeface="Times New Roman"/>
                        </a:rPr>
                        <a:t>针对题目要求和图表内容复核答案</a:t>
                      </a:r>
                      <a:r>
                        <a:rPr lang="en-US" sz="1400" b="1" kern="100" dirty="0">
                          <a:solidFill>
                            <a:srgbClr val="000000"/>
                          </a:solidFill>
                          <a:latin typeface="微软雅黑" pitchFamily="34" charset="-122"/>
                          <a:ea typeface="微软雅黑" pitchFamily="34" charset="-122"/>
                          <a:cs typeface="Times New Roman"/>
                        </a:rPr>
                        <a:t>,</a:t>
                      </a:r>
                      <a:r>
                        <a:rPr lang="zh-CN" sz="1400" b="1" kern="100" dirty="0">
                          <a:solidFill>
                            <a:srgbClr val="000000"/>
                          </a:solidFill>
                          <a:latin typeface="微软雅黑" pitchFamily="34" charset="-122"/>
                          <a:ea typeface="微软雅黑" pitchFamily="34" charset="-122"/>
                          <a:cs typeface="Times New Roman"/>
                        </a:rPr>
                        <a:t>看有无遗漏、多余、误推或表述不详等错误。</a:t>
                      </a: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bt6b.jpg" descr="id:2147499682;FounderCES"/>
          <p:cNvPicPr/>
          <p:nvPr/>
        </p:nvPicPr>
        <p:blipFill>
          <a:blip r:embed="rId1" cstate="print"/>
          <a:stretch>
            <a:fillRect/>
          </a:stretch>
        </p:blipFill>
        <p:spPr>
          <a:xfrm>
            <a:off x="1403648" y="260648"/>
            <a:ext cx="4320480" cy="792088"/>
          </a:xfrm>
          <a:prstGeom prst="rect">
            <a:avLst/>
          </a:prstGeom>
          <a:scene3d>
            <a:camera prst="orthographicFront"/>
            <a:lightRig rig="threePt" dir="t"/>
          </a:scene3d>
          <a:sp3d>
            <a:bevelT prst="convex"/>
          </a:sp3d>
        </p:spPr>
      </p:pic>
      <p:sp>
        <p:nvSpPr>
          <p:cNvPr id="34817" name="Rectangle 1"/>
          <p:cNvSpPr>
            <a:spLocks noChangeArrowheads="1"/>
          </p:cNvSpPr>
          <p:nvPr/>
        </p:nvSpPr>
        <p:spPr bwMode="auto">
          <a:xfrm>
            <a:off x="467544" y="1042864"/>
            <a:ext cx="8031366" cy="707886"/>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(2016·</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福建福州中考</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2015</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年是中国人民抗日战争胜利</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70</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周年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也是</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世界反法西斯战争胜利</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70</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周年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请你阅读下面材料</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回答问题</a:t>
            </a:r>
            <a:r>
              <a:rPr kumimoji="0" lang="zh-CN" altLang="en-US"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aphicFrame>
        <p:nvGraphicFramePr>
          <p:cNvPr id="5" name="表格 4"/>
          <p:cNvGraphicFramePr>
            <a:graphicFrameLocks noGrp="1"/>
          </p:cNvGraphicFramePr>
          <p:nvPr/>
        </p:nvGraphicFramePr>
        <p:xfrm>
          <a:off x="755576" y="2204865"/>
          <a:ext cx="7776865" cy="1668635"/>
        </p:xfrm>
        <a:graphic>
          <a:graphicData uri="http://schemas.openxmlformats.org/drawingml/2006/table">
            <a:tbl>
              <a:tblPr/>
              <a:tblGrid>
                <a:gridCol w="1183340"/>
                <a:gridCol w="3598680"/>
                <a:gridCol w="2994845"/>
              </a:tblGrid>
              <a:tr h="333727">
                <a:tc>
                  <a:txBody>
                    <a:bodyPr/>
                    <a:lstStyle/>
                    <a:p>
                      <a:pPr algn="ctr">
                        <a:lnSpc>
                          <a:spcPts val="1350"/>
                        </a:lnSpc>
                        <a:spcAft>
                          <a:spcPts val="0"/>
                        </a:spcAft>
                      </a:pPr>
                      <a:r>
                        <a:rPr lang="zh-CN" sz="1400" b="1" kern="100" dirty="0">
                          <a:solidFill>
                            <a:srgbClr val="000000"/>
                          </a:solidFill>
                          <a:latin typeface="NEU-BZ-S92"/>
                          <a:ea typeface="宋体"/>
                          <a:cs typeface="Times New Roman"/>
                        </a:rPr>
                        <a:t>国家</a:t>
                      </a:r>
                      <a:endParaRPr lang="zh-CN" sz="1400" b="1" kern="100" dirty="0">
                        <a:solidFill>
                          <a:srgbClr val="000000"/>
                        </a:solidFill>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kern="100" dirty="0">
                          <a:solidFill>
                            <a:srgbClr val="000000"/>
                          </a:solidFill>
                          <a:latin typeface="NEU-BZ-S92"/>
                          <a:ea typeface="宋体"/>
                          <a:cs typeface="Times New Roman"/>
                        </a:rPr>
                        <a:t>战争死亡人数</a:t>
                      </a:r>
                      <a:endParaRPr lang="zh-CN" sz="1400" b="1" kern="100" dirty="0">
                        <a:solidFill>
                          <a:srgbClr val="000000"/>
                        </a:solidFill>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kern="100">
                          <a:solidFill>
                            <a:srgbClr val="000000"/>
                          </a:solidFill>
                          <a:latin typeface="NEU-BZ-S92"/>
                          <a:ea typeface="宋体"/>
                          <a:cs typeface="Times New Roman"/>
                        </a:rPr>
                        <a:t>死亡人数占总人口数百分比</a:t>
                      </a:r>
                      <a:endParaRPr lang="zh-CN" sz="1400" b="1" kern="100">
                        <a:solidFill>
                          <a:srgbClr val="000000"/>
                        </a:solidFill>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727">
                <a:tc>
                  <a:txBody>
                    <a:bodyPr/>
                    <a:lstStyle/>
                    <a:p>
                      <a:pPr algn="ctr">
                        <a:lnSpc>
                          <a:spcPts val="1350"/>
                        </a:lnSpc>
                        <a:spcAft>
                          <a:spcPts val="0"/>
                        </a:spcAft>
                      </a:pPr>
                      <a:r>
                        <a:rPr lang="zh-CN" sz="1400" b="1" kern="100" dirty="0">
                          <a:solidFill>
                            <a:srgbClr val="000000"/>
                          </a:solidFill>
                          <a:latin typeface="NEU-BZ-S92"/>
                          <a:ea typeface="宋体"/>
                          <a:cs typeface="Times New Roman"/>
                        </a:rPr>
                        <a:t>中国</a:t>
                      </a:r>
                      <a:endParaRPr lang="zh-CN" sz="1400" b="1" kern="100" dirty="0">
                        <a:solidFill>
                          <a:srgbClr val="000000"/>
                        </a:solidFill>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kern="100" dirty="0">
                          <a:solidFill>
                            <a:srgbClr val="000000"/>
                          </a:solidFill>
                          <a:latin typeface="NEU-BZ-S92"/>
                          <a:ea typeface="宋体"/>
                          <a:cs typeface="Times New Roman"/>
                        </a:rPr>
                        <a:t>约</a:t>
                      </a:r>
                      <a:r>
                        <a:rPr lang="en-US" sz="1400" b="1" kern="100" dirty="0">
                          <a:solidFill>
                            <a:srgbClr val="000000"/>
                          </a:solidFill>
                          <a:latin typeface="NEU-BZ-S92"/>
                          <a:ea typeface="宋体"/>
                          <a:cs typeface="Times New Roman"/>
                        </a:rPr>
                        <a:t>18,000,000</a:t>
                      </a:r>
                      <a:r>
                        <a:rPr lang="zh-CN" sz="1400" b="1" kern="100" dirty="0">
                          <a:solidFill>
                            <a:srgbClr val="000000"/>
                          </a:solidFill>
                          <a:latin typeface="NEU-BZ-S92"/>
                          <a:ea typeface="宋体"/>
                          <a:cs typeface="Times New Roman"/>
                        </a:rPr>
                        <a:t>至</a:t>
                      </a:r>
                      <a:r>
                        <a:rPr lang="en-US" sz="1400" b="1" kern="100" dirty="0">
                          <a:solidFill>
                            <a:srgbClr val="000000"/>
                          </a:solidFill>
                          <a:latin typeface="NEU-BZ-S92"/>
                          <a:ea typeface="宋体"/>
                          <a:cs typeface="Times New Roman"/>
                        </a:rPr>
                        <a:t>20,000,000</a:t>
                      </a:r>
                      <a:endParaRPr lang="zh-CN" sz="1400" b="1" kern="100" dirty="0">
                        <a:solidFill>
                          <a:srgbClr val="000000"/>
                        </a:solidFill>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kern="100">
                          <a:solidFill>
                            <a:srgbClr val="000000"/>
                          </a:solidFill>
                          <a:latin typeface="NEU-BZ-S92"/>
                          <a:ea typeface="宋体"/>
                          <a:cs typeface="Times New Roman"/>
                        </a:rPr>
                        <a:t>约</a:t>
                      </a:r>
                      <a:r>
                        <a:rPr lang="en-US" sz="1400" b="1" kern="100">
                          <a:solidFill>
                            <a:srgbClr val="000000"/>
                          </a:solidFill>
                          <a:latin typeface="NEU-BZ-S92"/>
                          <a:ea typeface="宋体"/>
                          <a:cs typeface="Times New Roman"/>
                        </a:rPr>
                        <a:t>3.48%-3.86%</a:t>
                      </a:r>
                      <a:endParaRPr lang="zh-CN" sz="1400" b="1" kern="100">
                        <a:solidFill>
                          <a:srgbClr val="000000"/>
                        </a:solidFill>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727">
                <a:tc>
                  <a:txBody>
                    <a:bodyPr/>
                    <a:lstStyle/>
                    <a:p>
                      <a:pPr algn="ctr">
                        <a:lnSpc>
                          <a:spcPts val="1350"/>
                        </a:lnSpc>
                        <a:spcAft>
                          <a:spcPts val="0"/>
                        </a:spcAft>
                      </a:pPr>
                      <a:r>
                        <a:rPr lang="zh-CN" sz="1400" b="1" kern="100" dirty="0">
                          <a:solidFill>
                            <a:srgbClr val="000000"/>
                          </a:solidFill>
                          <a:latin typeface="NEU-BZ-S92"/>
                          <a:ea typeface="宋体"/>
                          <a:cs typeface="Times New Roman"/>
                        </a:rPr>
                        <a:t>朝鲜半岛</a:t>
                      </a:r>
                      <a:endParaRPr lang="zh-CN" sz="1400" b="1" kern="100" dirty="0">
                        <a:solidFill>
                          <a:srgbClr val="000000"/>
                        </a:solidFill>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kern="100" dirty="0">
                          <a:solidFill>
                            <a:srgbClr val="000000"/>
                          </a:solidFill>
                          <a:latin typeface="NEU-BZ-S92"/>
                          <a:ea typeface="宋体"/>
                          <a:cs typeface="Times New Roman"/>
                        </a:rPr>
                        <a:t>约</a:t>
                      </a:r>
                      <a:r>
                        <a:rPr lang="en-US" sz="1400" b="1" kern="100" dirty="0">
                          <a:solidFill>
                            <a:srgbClr val="000000"/>
                          </a:solidFill>
                          <a:latin typeface="NEU-BZ-S92"/>
                          <a:ea typeface="宋体"/>
                          <a:cs typeface="Times New Roman"/>
                        </a:rPr>
                        <a:t>378,000</a:t>
                      </a:r>
                      <a:r>
                        <a:rPr lang="zh-CN" sz="1400" b="1" kern="100" dirty="0">
                          <a:solidFill>
                            <a:srgbClr val="000000"/>
                          </a:solidFill>
                          <a:latin typeface="NEU-BZ-S92"/>
                          <a:ea typeface="宋体"/>
                          <a:cs typeface="Times New Roman"/>
                        </a:rPr>
                        <a:t>至</a:t>
                      </a:r>
                      <a:r>
                        <a:rPr lang="en-US" sz="1400" b="1" kern="100" dirty="0">
                          <a:solidFill>
                            <a:srgbClr val="000000"/>
                          </a:solidFill>
                          <a:latin typeface="NEU-BZ-S92"/>
                          <a:ea typeface="宋体"/>
                          <a:cs typeface="Times New Roman"/>
                        </a:rPr>
                        <a:t>483,000</a:t>
                      </a:r>
                      <a:endParaRPr lang="zh-CN" sz="1400" b="1" kern="100" dirty="0">
                        <a:solidFill>
                          <a:srgbClr val="000000"/>
                        </a:solidFill>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kern="100">
                          <a:solidFill>
                            <a:srgbClr val="000000"/>
                          </a:solidFill>
                          <a:latin typeface="NEU-BZ-S92"/>
                          <a:ea typeface="宋体"/>
                          <a:cs typeface="Times New Roman"/>
                        </a:rPr>
                        <a:t>约</a:t>
                      </a:r>
                      <a:r>
                        <a:rPr lang="en-US" sz="1400" b="1" kern="100">
                          <a:solidFill>
                            <a:srgbClr val="000000"/>
                          </a:solidFill>
                          <a:latin typeface="NEU-BZ-S92"/>
                          <a:ea typeface="宋体"/>
                          <a:cs typeface="Times New Roman"/>
                        </a:rPr>
                        <a:t>1.6%-2.06%</a:t>
                      </a:r>
                      <a:endParaRPr lang="zh-CN" sz="1400" b="1" kern="100">
                        <a:solidFill>
                          <a:srgbClr val="000000"/>
                        </a:solidFill>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727">
                <a:tc>
                  <a:txBody>
                    <a:bodyPr/>
                    <a:lstStyle/>
                    <a:p>
                      <a:pPr algn="ctr">
                        <a:lnSpc>
                          <a:spcPts val="1350"/>
                        </a:lnSpc>
                        <a:spcAft>
                          <a:spcPts val="0"/>
                        </a:spcAft>
                      </a:pPr>
                      <a:r>
                        <a:rPr lang="zh-CN" sz="1400" b="1" kern="100" dirty="0">
                          <a:solidFill>
                            <a:srgbClr val="000000"/>
                          </a:solidFill>
                          <a:latin typeface="NEU-BZ-S92"/>
                          <a:ea typeface="宋体"/>
                          <a:cs typeface="Times New Roman"/>
                        </a:rPr>
                        <a:t>菲律宾</a:t>
                      </a:r>
                      <a:endParaRPr lang="zh-CN" sz="1400" b="1" kern="100" dirty="0">
                        <a:solidFill>
                          <a:srgbClr val="000000"/>
                        </a:solidFill>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kern="100" dirty="0">
                          <a:solidFill>
                            <a:srgbClr val="000000"/>
                          </a:solidFill>
                          <a:latin typeface="NEU-BZ-S92"/>
                          <a:ea typeface="宋体"/>
                          <a:cs typeface="Times New Roman"/>
                        </a:rPr>
                        <a:t>约</a:t>
                      </a:r>
                      <a:r>
                        <a:rPr lang="en-US" sz="1400" b="1" kern="100" dirty="0">
                          <a:solidFill>
                            <a:srgbClr val="000000"/>
                          </a:solidFill>
                          <a:latin typeface="NEU-BZ-S92"/>
                          <a:ea typeface="宋体"/>
                          <a:cs typeface="Times New Roman"/>
                        </a:rPr>
                        <a:t>557.000</a:t>
                      </a:r>
                      <a:r>
                        <a:rPr lang="zh-CN" sz="1400" b="1" kern="100" dirty="0">
                          <a:solidFill>
                            <a:srgbClr val="000000"/>
                          </a:solidFill>
                          <a:latin typeface="NEU-BZ-S92"/>
                          <a:ea typeface="宋体"/>
                          <a:cs typeface="Times New Roman"/>
                        </a:rPr>
                        <a:t>至</a:t>
                      </a:r>
                      <a:r>
                        <a:rPr lang="en-US" sz="1400" b="1" kern="100" dirty="0">
                          <a:solidFill>
                            <a:srgbClr val="000000"/>
                          </a:solidFill>
                          <a:latin typeface="NEU-BZ-S92"/>
                          <a:ea typeface="宋体"/>
                          <a:cs typeface="Times New Roman"/>
                        </a:rPr>
                        <a:t>1,057,000</a:t>
                      </a:r>
                      <a:endParaRPr lang="zh-CN" sz="1400" b="1" kern="100" dirty="0">
                        <a:solidFill>
                          <a:srgbClr val="000000"/>
                        </a:solidFill>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kern="100">
                          <a:solidFill>
                            <a:srgbClr val="000000"/>
                          </a:solidFill>
                          <a:latin typeface="NEU-BZ-S92"/>
                          <a:ea typeface="宋体"/>
                          <a:cs typeface="Times New Roman"/>
                        </a:rPr>
                        <a:t>约</a:t>
                      </a:r>
                      <a:r>
                        <a:rPr lang="en-US" sz="1400" b="1" kern="100">
                          <a:solidFill>
                            <a:srgbClr val="000000"/>
                          </a:solidFill>
                          <a:latin typeface="NEU-BZ-S92"/>
                          <a:ea typeface="宋体"/>
                          <a:cs typeface="Times New Roman"/>
                        </a:rPr>
                        <a:t>3.48%-6.6%</a:t>
                      </a:r>
                      <a:endParaRPr lang="zh-CN" sz="1400" b="1" kern="100">
                        <a:solidFill>
                          <a:srgbClr val="000000"/>
                        </a:solidFill>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727">
                <a:tc>
                  <a:txBody>
                    <a:bodyPr/>
                    <a:lstStyle/>
                    <a:p>
                      <a:pPr algn="ctr">
                        <a:lnSpc>
                          <a:spcPts val="1350"/>
                        </a:lnSpc>
                        <a:spcAft>
                          <a:spcPts val="0"/>
                        </a:spcAft>
                      </a:pPr>
                      <a:r>
                        <a:rPr lang="zh-CN" sz="1400" b="1" kern="100">
                          <a:solidFill>
                            <a:srgbClr val="000000"/>
                          </a:solidFill>
                          <a:latin typeface="NEU-BZ-S92"/>
                          <a:ea typeface="宋体"/>
                          <a:cs typeface="Times New Roman"/>
                        </a:rPr>
                        <a:t>日本</a:t>
                      </a:r>
                      <a:endParaRPr lang="zh-CN" sz="1400" b="1" kern="100">
                        <a:solidFill>
                          <a:srgbClr val="000000"/>
                        </a:solidFill>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kern="100" dirty="0">
                          <a:solidFill>
                            <a:srgbClr val="000000"/>
                          </a:solidFill>
                          <a:latin typeface="NEU-BZ-S92"/>
                          <a:ea typeface="宋体"/>
                          <a:cs typeface="Times New Roman"/>
                        </a:rPr>
                        <a:t>约</a:t>
                      </a:r>
                      <a:r>
                        <a:rPr lang="en-US" sz="1400" b="1" kern="100" dirty="0">
                          <a:solidFill>
                            <a:srgbClr val="000000"/>
                          </a:solidFill>
                          <a:latin typeface="NEU-BZ-S92"/>
                          <a:ea typeface="宋体"/>
                          <a:cs typeface="Times New Roman"/>
                        </a:rPr>
                        <a:t>2,621,000</a:t>
                      </a:r>
                      <a:r>
                        <a:rPr lang="zh-CN" sz="1400" b="1" kern="100" dirty="0">
                          <a:solidFill>
                            <a:srgbClr val="000000"/>
                          </a:solidFill>
                          <a:latin typeface="NEU-BZ-S92"/>
                          <a:ea typeface="宋体"/>
                          <a:cs typeface="Times New Roman"/>
                        </a:rPr>
                        <a:t>至</a:t>
                      </a:r>
                      <a:r>
                        <a:rPr lang="en-US" sz="1400" b="1" kern="100" dirty="0">
                          <a:solidFill>
                            <a:srgbClr val="000000"/>
                          </a:solidFill>
                          <a:latin typeface="NEU-BZ-S92"/>
                          <a:ea typeface="宋体"/>
                          <a:cs typeface="Times New Roman"/>
                        </a:rPr>
                        <a:t>3,120,000</a:t>
                      </a:r>
                      <a:endParaRPr lang="zh-CN" sz="1400" b="1" kern="100" dirty="0">
                        <a:solidFill>
                          <a:srgbClr val="000000"/>
                        </a:solidFill>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kern="100" dirty="0">
                          <a:solidFill>
                            <a:srgbClr val="000000"/>
                          </a:solidFill>
                          <a:latin typeface="NEU-BZ-S92"/>
                          <a:ea typeface="宋体"/>
                          <a:cs typeface="Times New Roman"/>
                        </a:rPr>
                        <a:t>约</a:t>
                      </a:r>
                      <a:r>
                        <a:rPr lang="en-US" sz="1400" b="1" kern="100" dirty="0">
                          <a:solidFill>
                            <a:srgbClr val="000000"/>
                          </a:solidFill>
                          <a:latin typeface="NEU-BZ-S92"/>
                          <a:ea typeface="宋体"/>
                          <a:cs typeface="Times New Roman"/>
                        </a:rPr>
                        <a:t>3.67%-4.37%</a:t>
                      </a:r>
                      <a:endParaRPr lang="zh-CN" sz="1400" b="1" kern="100" dirty="0">
                        <a:solidFill>
                          <a:srgbClr val="000000"/>
                        </a:solidFill>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4818" name="Rectangle 2"/>
          <p:cNvSpPr>
            <a:spLocks noChangeArrowheads="1"/>
          </p:cNvSpPr>
          <p:nvPr/>
        </p:nvSpPr>
        <p:spPr bwMode="auto">
          <a:xfrm>
            <a:off x="1907704" y="1772816"/>
            <a:ext cx="5314275" cy="677108"/>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二战时期某年度亚洲部分国家死亡人数统计表</a:t>
            </a:r>
            <a:endParaRPr kumimoji="0" 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4819" name="Rectangle 3"/>
          <p:cNvSpPr>
            <a:spLocks noChangeArrowheads="1"/>
          </p:cNvSpPr>
          <p:nvPr/>
        </p:nvSpPr>
        <p:spPr bwMode="auto">
          <a:xfrm>
            <a:off x="323528" y="3995678"/>
            <a:ext cx="8613255" cy="2862322"/>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根据以上统计表提供的数据</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得出一个有意义的结论。</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你的结论</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解析</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本题属于图文转换中的表格题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第一步要读表格的标题“二战时</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期某年度亚洲部分国家死亡人数统计表”</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明确图表所反映的内容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第二步要</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横读竖读</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明确图表反映出的具体信息</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第三步要精简语言</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准确作答。言之有</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理即可。</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答案</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①在第二次世界大战中</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亚洲许多国家死亡人数众多</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损失惨重。</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②在抗战中</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中国的死亡人数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超过千万。③战争给被害国带来极大</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伤害</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施害国日本也未能幸免。</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9" name="bt45.jpg" descr="id:2147499697;FounderCES"/>
          <p:cNvPicPr/>
          <p:nvPr/>
        </p:nvPicPr>
        <p:blipFill>
          <a:blip r:embed="rId2" cstate="print"/>
          <a:stretch>
            <a:fillRect/>
          </a:stretch>
        </p:blipFill>
        <p:spPr>
          <a:xfrm>
            <a:off x="6300192" y="260648"/>
            <a:ext cx="2339752" cy="548680"/>
          </a:xfrm>
          <a:prstGeom prst="rect">
            <a:avLst/>
          </a:prstGeom>
          <a:scene3d>
            <a:camera prst="orthographicFront"/>
            <a:lightRig rig="threePt" dir="t"/>
          </a:scene3d>
          <a:sp3d>
            <a:bevelT prst="convex"/>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4817">
                                            <p:txEl>
                                              <p:pRg st="0" end="0"/>
                                            </p:txEl>
                                          </p:spTgt>
                                        </p:tgtEl>
                                        <p:attrNameLst>
                                          <p:attrName>style.visibility</p:attrName>
                                        </p:attrNameLst>
                                      </p:cBhvr>
                                      <p:to>
                                        <p:strVal val="visible"/>
                                      </p:to>
                                    </p:set>
                                    <p:anim calcmode="lin" valueType="num">
                                      <p:cBhvr>
                                        <p:cTn id="7" dur="1000" fill="hold"/>
                                        <p:tgtEl>
                                          <p:spTgt spid="34817">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481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4817">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34817">
                                            <p:txEl>
                                              <p:pRg st="1" end="1"/>
                                            </p:txEl>
                                          </p:spTgt>
                                        </p:tgtEl>
                                        <p:attrNameLst>
                                          <p:attrName>style.visibility</p:attrName>
                                        </p:attrNameLst>
                                      </p:cBhvr>
                                      <p:to>
                                        <p:strVal val="visible"/>
                                      </p:to>
                                    </p:set>
                                    <p:anim calcmode="lin" valueType="num">
                                      <p:cBhvr>
                                        <p:cTn id="12" dur="1000" fill="hold"/>
                                        <p:tgtEl>
                                          <p:spTgt spid="34817">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3481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4817">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34818">
                                            <p:txEl>
                                              <p:pRg st="0" end="0"/>
                                            </p:txEl>
                                          </p:spTgt>
                                        </p:tgtEl>
                                        <p:attrNameLst>
                                          <p:attrName>style.visibility</p:attrName>
                                        </p:attrNameLst>
                                      </p:cBhvr>
                                      <p:to>
                                        <p:strVal val="visible"/>
                                      </p:to>
                                    </p:set>
                                    <p:animEffect transition="in" filter="box(in)">
                                      <p:cBhvr>
                                        <p:cTn id="19" dur="500"/>
                                        <p:tgtEl>
                                          <p:spTgt spid="34818">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0"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edge">
                                      <p:cBhvr>
                                        <p:cTn id="24" dur="2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nodeType="clickEffect">
                                  <p:stCondLst>
                                    <p:cond delay="0"/>
                                  </p:stCondLst>
                                  <p:childTnLst>
                                    <p:set>
                                      <p:cBhvr>
                                        <p:cTn id="28" dur="1" fill="hold">
                                          <p:stCondLst>
                                            <p:cond delay="0"/>
                                          </p:stCondLst>
                                        </p:cTn>
                                        <p:tgtEl>
                                          <p:spTgt spid="34819">
                                            <p:txEl>
                                              <p:pRg st="0" end="0"/>
                                            </p:txEl>
                                          </p:spTgt>
                                        </p:tgtEl>
                                        <p:attrNameLst>
                                          <p:attrName>style.visibility</p:attrName>
                                        </p:attrNameLst>
                                      </p:cBhvr>
                                      <p:to>
                                        <p:strVal val="visible"/>
                                      </p:to>
                                    </p:set>
                                    <p:anim calcmode="lin" valueType="num">
                                      <p:cBhvr>
                                        <p:cTn id="29" dur="1000" fill="hold"/>
                                        <p:tgtEl>
                                          <p:spTgt spid="34819">
                                            <p:txEl>
                                              <p:pRg st="0" end="0"/>
                                            </p:txEl>
                                          </p:spTgt>
                                        </p:tgtEl>
                                        <p:attrNameLst>
                                          <p:attrName>ppt_x</p:attrName>
                                        </p:attrNameLst>
                                      </p:cBhvr>
                                      <p:tavLst>
                                        <p:tav tm="0">
                                          <p:val>
                                            <p:strVal val="#ppt_x-.2"/>
                                          </p:val>
                                        </p:tav>
                                        <p:tav tm="100000">
                                          <p:val>
                                            <p:strVal val="#ppt_x"/>
                                          </p:val>
                                        </p:tav>
                                      </p:tavLst>
                                    </p:anim>
                                    <p:anim calcmode="lin" valueType="num">
                                      <p:cBhvr>
                                        <p:cTn id="30" dur="1000" fill="hold"/>
                                        <p:tgtEl>
                                          <p:spTgt spid="3481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31" dur="1000"/>
                                        <p:tgtEl>
                                          <p:spTgt spid="34819">
                                            <p:txEl>
                                              <p:pRg st="0" end="0"/>
                                            </p:txEl>
                                          </p:spTgt>
                                        </p:tgtEl>
                                      </p:cBhvr>
                                    </p:animEffect>
                                  </p:childTnLst>
                                </p:cTn>
                              </p:par>
                              <p:par>
                                <p:cTn id="32" presetID="29" presetClass="entr" presetSubtype="0" fill="hold" nodeType="withEffect">
                                  <p:stCondLst>
                                    <p:cond delay="0"/>
                                  </p:stCondLst>
                                  <p:childTnLst>
                                    <p:set>
                                      <p:cBhvr>
                                        <p:cTn id="33" dur="1" fill="hold">
                                          <p:stCondLst>
                                            <p:cond delay="0"/>
                                          </p:stCondLst>
                                        </p:cTn>
                                        <p:tgtEl>
                                          <p:spTgt spid="34819">
                                            <p:txEl>
                                              <p:pRg st="1" end="1"/>
                                            </p:txEl>
                                          </p:spTgt>
                                        </p:tgtEl>
                                        <p:attrNameLst>
                                          <p:attrName>style.visibility</p:attrName>
                                        </p:attrNameLst>
                                      </p:cBhvr>
                                      <p:to>
                                        <p:strVal val="visible"/>
                                      </p:to>
                                    </p:set>
                                    <p:anim calcmode="lin" valueType="num">
                                      <p:cBhvr>
                                        <p:cTn id="34" dur="1000" fill="hold"/>
                                        <p:tgtEl>
                                          <p:spTgt spid="34819">
                                            <p:txEl>
                                              <p:pRg st="1" end="1"/>
                                            </p:txEl>
                                          </p:spTgt>
                                        </p:tgtEl>
                                        <p:attrNameLst>
                                          <p:attrName>ppt_x</p:attrName>
                                        </p:attrNameLst>
                                      </p:cBhvr>
                                      <p:tavLst>
                                        <p:tav tm="0">
                                          <p:val>
                                            <p:strVal val="#ppt_x-.2"/>
                                          </p:val>
                                        </p:tav>
                                        <p:tav tm="100000">
                                          <p:val>
                                            <p:strVal val="#ppt_x"/>
                                          </p:val>
                                        </p:tav>
                                      </p:tavLst>
                                    </p:anim>
                                    <p:anim calcmode="lin" valueType="num">
                                      <p:cBhvr>
                                        <p:cTn id="35" dur="1000" fill="hold"/>
                                        <p:tgtEl>
                                          <p:spTgt spid="3481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36" dur="1000"/>
                                        <p:tgtEl>
                                          <p:spTgt spid="34819">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nodeType="clickEffect">
                                  <p:stCondLst>
                                    <p:cond delay="0"/>
                                  </p:stCondLst>
                                  <p:childTnLst>
                                    <p:set>
                                      <p:cBhvr>
                                        <p:cTn id="40" dur="1" fill="hold">
                                          <p:stCondLst>
                                            <p:cond delay="0"/>
                                          </p:stCondLst>
                                        </p:cTn>
                                        <p:tgtEl>
                                          <p:spTgt spid="34819">
                                            <p:txEl>
                                              <p:pRg st="2" end="2"/>
                                            </p:txEl>
                                          </p:spTgt>
                                        </p:tgtEl>
                                        <p:attrNameLst>
                                          <p:attrName>style.visibility</p:attrName>
                                        </p:attrNameLst>
                                      </p:cBhvr>
                                      <p:to>
                                        <p:strVal val="visible"/>
                                      </p:to>
                                    </p:set>
                                    <p:animEffect transition="in" filter="box(in)">
                                      <p:cBhvr>
                                        <p:cTn id="41" dur="500"/>
                                        <p:tgtEl>
                                          <p:spTgt spid="34819">
                                            <p:txEl>
                                              <p:pRg st="2" end="2"/>
                                            </p:txEl>
                                          </p:spTgt>
                                        </p:tgtEl>
                                      </p:cBhvr>
                                    </p:animEffect>
                                  </p:childTnLst>
                                </p:cTn>
                              </p:par>
                              <p:par>
                                <p:cTn id="42" presetID="4" presetClass="entr" presetSubtype="16" fill="hold" nodeType="withEffect">
                                  <p:stCondLst>
                                    <p:cond delay="0"/>
                                  </p:stCondLst>
                                  <p:childTnLst>
                                    <p:set>
                                      <p:cBhvr>
                                        <p:cTn id="43" dur="1" fill="hold">
                                          <p:stCondLst>
                                            <p:cond delay="0"/>
                                          </p:stCondLst>
                                        </p:cTn>
                                        <p:tgtEl>
                                          <p:spTgt spid="34819">
                                            <p:txEl>
                                              <p:pRg st="3" end="3"/>
                                            </p:txEl>
                                          </p:spTgt>
                                        </p:tgtEl>
                                        <p:attrNameLst>
                                          <p:attrName>style.visibility</p:attrName>
                                        </p:attrNameLst>
                                      </p:cBhvr>
                                      <p:to>
                                        <p:strVal val="visible"/>
                                      </p:to>
                                    </p:set>
                                    <p:animEffect transition="in" filter="box(in)">
                                      <p:cBhvr>
                                        <p:cTn id="44" dur="500"/>
                                        <p:tgtEl>
                                          <p:spTgt spid="34819">
                                            <p:txEl>
                                              <p:pRg st="3" end="3"/>
                                            </p:txEl>
                                          </p:spTgt>
                                        </p:tgtEl>
                                      </p:cBhvr>
                                    </p:animEffect>
                                  </p:childTnLst>
                                </p:cTn>
                              </p:par>
                              <p:par>
                                <p:cTn id="45" presetID="4" presetClass="entr" presetSubtype="16" fill="hold" nodeType="withEffect">
                                  <p:stCondLst>
                                    <p:cond delay="0"/>
                                  </p:stCondLst>
                                  <p:childTnLst>
                                    <p:set>
                                      <p:cBhvr>
                                        <p:cTn id="46" dur="1" fill="hold">
                                          <p:stCondLst>
                                            <p:cond delay="0"/>
                                          </p:stCondLst>
                                        </p:cTn>
                                        <p:tgtEl>
                                          <p:spTgt spid="34819">
                                            <p:txEl>
                                              <p:pRg st="4" end="4"/>
                                            </p:txEl>
                                          </p:spTgt>
                                        </p:tgtEl>
                                        <p:attrNameLst>
                                          <p:attrName>style.visibility</p:attrName>
                                        </p:attrNameLst>
                                      </p:cBhvr>
                                      <p:to>
                                        <p:strVal val="visible"/>
                                      </p:to>
                                    </p:set>
                                    <p:animEffect transition="in" filter="box(in)">
                                      <p:cBhvr>
                                        <p:cTn id="47" dur="500"/>
                                        <p:tgtEl>
                                          <p:spTgt spid="34819">
                                            <p:txEl>
                                              <p:pRg st="4" end="4"/>
                                            </p:txEl>
                                          </p:spTgt>
                                        </p:tgtEl>
                                      </p:cBhvr>
                                    </p:animEffect>
                                  </p:childTnLst>
                                </p:cTn>
                              </p:par>
                              <p:par>
                                <p:cTn id="48" presetID="4" presetClass="entr" presetSubtype="16" fill="hold" nodeType="withEffect">
                                  <p:stCondLst>
                                    <p:cond delay="0"/>
                                  </p:stCondLst>
                                  <p:childTnLst>
                                    <p:set>
                                      <p:cBhvr>
                                        <p:cTn id="49" dur="1" fill="hold">
                                          <p:stCondLst>
                                            <p:cond delay="0"/>
                                          </p:stCondLst>
                                        </p:cTn>
                                        <p:tgtEl>
                                          <p:spTgt spid="34819">
                                            <p:txEl>
                                              <p:pRg st="5" end="5"/>
                                            </p:txEl>
                                          </p:spTgt>
                                        </p:tgtEl>
                                        <p:attrNameLst>
                                          <p:attrName>style.visibility</p:attrName>
                                        </p:attrNameLst>
                                      </p:cBhvr>
                                      <p:to>
                                        <p:strVal val="visible"/>
                                      </p:to>
                                    </p:set>
                                    <p:animEffect transition="in" filter="box(in)">
                                      <p:cBhvr>
                                        <p:cTn id="50" dur="500"/>
                                        <p:tgtEl>
                                          <p:spTgt spid="34819">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4819">
                                            <p:txEl>
                                              <p:pRg st="0" end="0"/>
                                            </p:txEl>
                                          </p:spTgt>
                                        </p:tgtEl>
                                        <p:attrNameLst>
                                          <p:attrName>style.visibility</p:attrName>
                                        </p:attrNameLst>
                                      </p:cBhvr>
                                      <p:to>
                                        <p:strVal val="visible"/>
                                      </p:to>
                                    </p:set>
                                    <p:anim calcmode="lin" valueType="num">
                                      <p:cBhvr additive="base">
                                        <p:cTn id="55" dur="500" fill="hold"/>
                                        <p:tgtEl>
                                          <p:spTgt spid="34819">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4819">
                                            <p:txEl>
                                              <p:pRg st="0" end="0"/>
                                            </p:txEl>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4819">
                                            <p:txEl>
                                              <p:pRg st="1" end="1"/>
                                            </p:txEl>
                                          </p:spTgt>
                                        </p:tgtEl>
                                        <p:attrNameLst>
                                          <p:attrName>style.visibility</p:attrName>
                                        </p:attrNameLst>
                                      </p:cBhvr>
                                      <p:to>
                                        <p:strVal val="visible"/>
                                      </p:to>
                                    </p:set>
                                    <p:anim calcmode="lin" valueType="num">
                                      <p:cBhvr additive="base">
                                        <p:cTn id="59" dur="500" fill="hold"/>
                                        <p:tgtEl>
                                          <p:spTgt spid="34819">
                                            <p:txEl>
                                              <p:pRg st="1" end="1"/>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4819">
                                            <p:txEl>
                                              <p:pRg st="1" end="1"/>
                                            </p:txEl>
                                          </p:spTgt>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4819">
                                            <p:txEl>
                                              <p:pRg st="2" end="2"/>
                                            </p:txEl>
                                          </p:spTgt>
                                        </p:tgtEl>
                                        <p:attrNameLst>
                                          <p:attrName>style.visibility</p:attrName>
                                        </p:attrNameLst>
                                      </p:cBhvr>
                                      <p:to>
                                        <p:strVal val="visible"/>
                                      </p:to>
                                    </p:set>
                                    <p:anim calcmode="lin" valueType="num">
                                      <p:cBhvr additive="base">
                                        <p:cTn id="63" dur="500" fill="hold"/>
                                        <p:tgtEl>
                                          <p:spTgt spid="34819">
                                            <p:txEl>
                                              <p:pRg st="2" end="2"/>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4819">
                                            <p:txEl>
                                              <p:pRg st="2" end="2"/>
                                            </p:txEl>
                                          </p:spTgt>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4819">
                                            <p:txEl>
                                              <p:pRg st="3" end="3"/>
                                            </p:txEl>
                                          </p:spTgt>
                                        </p:tgtEl>
                                        <p:attrNameLst>
                                          <p:attrName>style.visibility</p:attrName>
                                        </p:attrNameLst>
                                      </p:cBhvr>
                                      <p:to>
                                        <p:strVal val="visible"/>
                                      </p:to>
                                    </p:set>
                                    <p:anim calcmode="lin" valueType="num">
                                      <p:cBhvr additive="base">
                                        <p:cTn id="67" dur="500" fill="hold"/>
                                        <p:tgtEl>
                                          <p:spTgt spid="34819">
                                            <p:txEl>
                                              <p:pRg st="3" end="3"/>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4819">
                                            <p:txEl>
                                              <p:pRg st="3" end="3"/>
                                            </p:txEl>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4819">
                                            <p:txEl>
                                              <p:pRg st="4" end="4"/>
                                            </p:txEl>
                                          </p:spTgt>
                                        </p:tgtEl>
                                        <p:attrNameLst>
                                          <p:attrName>style.visibility</p:attrName>
                                        </p:attrNameLst>
                                      </p:cBhvr>
                                      <p:to>
                                        <p:strVal val="visible"/>
                                      </p:to>
                                    </p:set>
                                    <p:anim calcmode="lin" valueType="num">
                                      <p:cBhvr additive="base">
                                        <p:cTn id="71" dur="500" fill="hold"/>
                                        <p:tgtEl>
                                          <p:spTgt spid="34819">
                                            <p:txEl>
                                              <p:pRg st="4" end="4"/>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34819">
                                            <p:txEl>
                                              <p:pRg st="4" end="4"/>
                                            </p:txEl>
                                          </p:spTgt>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4819">
                                            <p:txEl>
                                              <p:pRg st="5" end="5"/>
                                            </p:txEl>
                                          </p:spTgt>
                                        </p:tgtEl>
                                        <p:attrNameLst>
                                          <p:attrName>style.visibility</p:attrName>
                                        </p:attrNameLst>
                                      </p:cBhvr>
                                      <p:to>
                                        <p:strVal val="visible"/>
                                      </p:to>
                                    </p:set>
                                    <p:anim calcmode="lin" valueType="num">
                                      <p:cBhvr additive="base">
                                        <p:cTn id="75" dur="500" fill="hold"/>
                                        <p:tgtEl>
                                          <p:spTgt spid="34819">
                                            <p:txEl>
                                              <p:pRg st="5" end="5"/>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34819">
                                            <p:txEl>
                                              <p:pRg st="5" end="5"/>
                                            </p:txEl>
                                          </p:spTgt>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4819">
                                            <p:txEl>
                                              <p:pRg st="6" end="6"/>
                                            </p:txEl>
                                          </p:spTgt>
                                        </p:tgtEl>
                                        <p:attrNameLst>
                                          <p:attrName>style.visibility</p:attrName>
                                        </p:attrNameLst>
                                      </p:cBhvr>
                                      <p:to>
                                        <p:strVal val="visible"/>
                                      </p:to>
                                    </p:set>
                                    <p:anim calcmode="lin" valueType="num">
                                      <p:cBhvr additive="base">
                                        <p:cTn id="79" dur="500" fill="hold"/>
                                        <p:tgtEl>
                                          <p:spTgt spid="34819">
                                            <p:txEl>
                                              <p:pRg st="6" end="6"/>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4819">
                                            <p:txEl>
                                              <p:pRg st="6" end="6"/>
                                            </p:txEl>
                                          </p:spTgt>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4819">
                                            <p:txEl>
                                              <p:pRg st="7" end="7"/>
                                            </p:txEl>
                                          </p:spTgt>
                                        </p:tgtEl>
                                        <p:attrNameLst>
                                          <p:attrName>style.visibility</p:attrName>
                                        </p:attrNameLst>
                                      </p:cBhvr>
                                      <p:to>
                                        <p:strVal val="visible"/>
                                      </p:to>
                                    </p:set>
                                    <p:anim calcmode="lin" valueType="num">
                                      <p:cBhvr additive="base">
                                        <p:cTn id="83" dur="500" fill="hold"/>
                                        <p:tgtEl>
                                          <p:spTgt spid="34819">
                                            <p:txEl>
                                              <p:pRg st="7" end="7"/>
                                            </p:txEl>
                                          </p:spTgt>
                                        </p:tgtEl>
                                        <p:attrNameLst>
                                          <p:attrName>ppt_x</p:attrName>
                                        </p:attrNameLst>
                                      </p:cBhvr>
                                      <p:tavLst>
                                        <p:tav tm="0">
                                          <p:val>
                                            <p:strVal val="#ppt_x"/>
                                          </p:val>
                                        </p:tav>
                                        <p:tav tm="100000">
                                          <p:val>
                                            <p:strVal val="#ppt_x"/>
                                          </p:val>
                                        </p:tav>
                                      </p:tavLst>
                                    </p:anim>
                                    <p:anim calcmode="lin" valueType="num">
                                      <p:cBhvr additive="base">
                                        <p:cTn id="84" dur="500" fill="hold"/>
                                        <p:tgtEl>
                                          <p:spTgt spid="34819">
                                            <p:txEl>
                                              <p:pRg st="7" end="7"/>
                                            </p:txEl>
                                          </p:spTgt>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34819">
                                            <p:txEl>
                                              <p:pRg st="8" end="8"/>
                                            </p:txEl>
                                          </p:spTgt>
                                        </p:tgtEl>
                                        <p:attrNameLst>
                                          <p:attrName>style.visibility</p:attrName>
                                        </p:attrNameLst>
                                      </p:cBhvr>
                                      <p:to>
                                        <p:strVal val="visible"/>
                                      </p:to>
                                    </p:set>
                                    <p:anim calcmode="lin" valueType="num">
                                      <p:cBhvr additive="base">
                                        <p:cTn id="87" dur="500" fill="hold"/>
                                        <p:tgtEl>
                                          <p:spTgt spid="34819">
                                            <p:txEl>
                                              <p:pRg st="8" end="8"/>
                                            </p:txEl>
                                          </p:spTgt>
                                        </p:tgtEl>
                                        <p:attrNameLst>
                                          <p:attrName>ppt_x</p:attrName>
                                        </p:attrNameLst>
                                      </p:cBhvr>
                                      <p:tavLst>
                                        <p:tav tm="0">
                                          <p:val>
                                            <p:strVal val="#ppt_x"/>
                                          </p:val>
                                        </p:tav>
                                        <p:tav tm="100000">
                                          <p:val>
                                            <p:strVal val="#ppt_x"/>
                                          </p:val>
                                        </p:tav>
                                      </p:tavLst>
                                    </p:anim>
                                    <p:anim calcmode="lin" valueType="num">
                                      <p:cBhvr additive="base">
                                        <p:cTn id="88" dur="500" fill="hold"/>
                                        <p:tgtEl>
                                          <p:spTgt spid="34819">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45.jpg" descr="id:2147499697;FounderCES"/>
          <p:cNvPicPr/>
          <p:nvPr/>
        </p:nvPicPr>
        <p:blipFill>
          <a:blip r:embed="rId1" cstate="print"/>
          <a:stretch>
            <a:fillRect/>
          </a:stretch>
        </p:blipFill>
        <p:spPr>
          <a:xfrm>
            <a:off x="6300192" y="260648"/>
            <a:ext cx="2339752" cy="548680"/>
          </a:xfrm>
          <a:prstGeom prst="rect">
            <a:avLst/>
          </a:prstGeom>
          <a:scene3d>
            <a:camera prst="orthographicFront"/>
            <a:lightRig rig="threePt" dir="t"/>
          </a:scene3d>
          <a:sp3d>
            <a:bevelT prst="convex"/>
          </a:sp3d>
        </p:spPr>
      </p:pic>
      <p:pic>
        <p:nvPicPr>
          <p:cNvPr id="3" name="bt6b.jpg" descr="id:2147499682;FounderCES"/>
          <p:cNvPicPr/>
          <p:nvPr/>
        </p:nvPicPr>
        <p:blipFill>
          <a:blip r:embed="rId2" cstate="print"/>
          <a:stretch>
            <a:fillRect/>
          </a:stretch>
        </p:blipFill>
        <p:spPr>
          <a:xfrm>
            <a:off x="1619672" y="188640"/>
            <a:ext cx="4320480" cy="792088"/>
          </a:xfrm>
          <a:prstGeom prst="rect">
            <a:avLst/>
          </a:prstGeom>
          <a:scene3d>
            <a:camera prst="orthographicFront"/>
            <a:lightRig rig="threePt" dir="t"/>
          </a:scene3d>
          <a:sp3d>
            <a:bevelT prst="convex"/>
          </a:sp3d>
        </p:spPr>
      </p:pic>
      <p:sp>
        <p:nvSpPr>
          <p:cNvPr id="3073" name="Rectangle 1"/>
          <p:cNvSpPr>
            <a:spLocks noChangeArrowheads="1"/>
          </p:cNvSpPr>
          <p:nvPr/>
        </p:nvSpPr>
        <p:spPr bwMode="auto">
          <a:xfrm>
            <a:off x="395536" y="1052736"/>
            <a:ext cx="8496944" cy="132343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(2016·</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河南中考</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据调查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近两年来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中学生对数字化阅读的兴趣明显提高。数字化阅读是一种阅读方式</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与传统纸质媒介阅读不同</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它是借助网络、手机、电子阅读器、平板电脑等数字媒介进行的。用简洁的语言从下面两个图表中</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归纳出三条主要信息。</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5" name="4-image1.jpg" descr="id:2147501350;FounderCES"/>
          <p:cNvPicPr/>
          <p:nvPr/>
        </p:nvPicPr>
        <p:blipFill>
          <a:blip r:embed="rId3" cstate="print"/>
          <a:stretch>
            <a:fillRect/>
          </a:stretch>
        </p:blipFill>
        <p:spPr>
          <a:xfrm>
            <a:off x="539552" y="2420888"/>
            <a:ext cx="3672408" cy="1800200"/>
          </a:xfrm>
          <a:prstGeom prst="rect">
            <a:avLst/>
          </a:prstGeom>
        </p:spPr>
      </p:pic>
      <p:pic>
        <p:nvPicPr>
          <p:cNvPr id="6" name="4-image2.jpg" descr="id:2147501357;FounderCES"/>
          <p:cNvPicPr/>
          <p:nvPr/>
        </p:nvPicPr>
        <p:blipFill>
          <a:blip r:embed="rId4" cstate="print"/>
          <a:stretch>
            <a:fillRect/>
          </a:stretch>
        </p:blipFill>
        <p:spPr>
          <a:xfrm>
            <a:off x="4716016" y="2420888"/>
            <a:ext cx="3905864" cy="1800200"/>
          </a:xfrm>
          <a:prstGeom prst="rect">
            <a:avLst/>
          </a:prstGeom>
        </p:spPr>
      </p:pic>
      <p:sp>
        <p:nvSpPr>
          <p:cNvPr id="3074" name="Rectangle 2"/>
          <p:cNvSpPr>
            <a:spLocks noChangeArrowheads="1"/>
          </p:cNvSpPr>
          <p:nvPr/>
        </p:nvSpPr>
        <p:spPr bwMode="auto">
          <a:xfrm>
            <a:off x="539552" y="4491228"/>
            <a:ext cx="8136904" cy="224676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200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解析</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本题考查对图表的阅读分析。解答本题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首先要阅读材料</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抓住话题的中心“数字化阅读”</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再据此阅读图表中的内容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根据其中的文字项目</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对比相应的数据</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分析问题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归纳结论。</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 </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矩形 8"/>
          <p:cNvSpPr/>
          <p:nvPr/>
        </p:nvSpPr>
        <p:spPr>
          <a:xfrm>
            <a:off x="539552" y="4365104"/>
            <a:ext cx="7704856" cy="1015663"/>
          </a:xfrm>
          <a:prstGeom prst="rect">
            <a:avLst/>
          </a:prstGeom>
        </p:spPr>
        <p:txBody>
          <a:bodyPr wrap="square">
            <a:spAutoFit/>
          </a:bodyPr>
          <a:lstStyle/>
          <a:p>
            <a:r>
              <a:rPr lang="zh-CN" altLang="en-US" sz="2000" b="1" dirty="0" smtClean="0">
                <a:solidFill>
                  <a:srgbClr val="000000"/>
                </a:solidFill>
                <a:latin typeface="微软雅黑" pitchFamily="34" charset="-122"/>
                <a:ea typeface="微软雅黑" pitchFamily="34" charset="-122"/>
                <a:cs typeface="Times New Roman" pitchFamily="18" charset="0"/>
              </a:rPr>
              <a:t>①</a:t>
            </a:r>
            <a:r>
              <a:rPr lang="zh-CN" altLang="en-US" sz="2000" b="1" dirty="0" smtClean="0">
                <a:solidFill>
                  <a:srgbClr val="FF0000"/>
                </a:solidFill>
                <a:latin typeface="微软雅黑" pitchFamily="34" charset="-122"/>
                <a:ea typeface="微软雅黑" pitchFamily="34" charset="-122"/>
                <a:cs typeface="Times New Roman" pitchFamily="18" charset="0"/>
              </a:rPr>
              <a:t>我国国民数字化阅读使用率逐年增长。</a:t>
            </a:r>
            <a:endParaRPr lang="en-US" altLang="zh-CN" sz="2000" b="1" dirty="0" smtClean="0">
              <a:solidFill>
                <a:srgbClr val="FF0000"/>
              </a:solidFill>
              <a:latin typeface="微软雅黑" pitchFamily="34" charset="-122"/>
              <a:ea typeface="微软雅黑" pitchFamily="34" charset="-122"/>
              <a:cs typeface="Times New Roman" pitchFamily="18" charset="0"/>
            </a:endParaRPr>
          </a:p>
          <a:p>
            <a:r>
              <a:rPr lang="zh-CN" altLang="en-US" sz="2000" b="1" dirty="0" smtClean="0">
                <a:solidFill>
                  <a:srgbClr val="000000"/>
                </a:solidFill>
                <a:latin typeface="微软雅黑" pitchFamily="34" charset="-122"/>
                <a:ea typeface="微软雅黑" pitchFamily="34" charset="-122"/>
                <a:cs typeface="Times New Roman" pitchFamily="18" charset="0"/>
              </a:rPr>
              <a:t>②</a:t>
            </a:r>
            <a:r>
              <a:rPr lang="zh-CN" altLang="en-US" sz="2000" b="1" dirty="0" smtClean="0">
                <a:solidFill>
                  <a:srgbClr val="FF0000"/>
                </a:solidFill>
                <a:latin typeface="微软雅黑" pitchFamily="34" charset="-122"/>
                <a:ea typeface="微软雅黑" pitchFamily="34" charset="-122"/>
                <a:cs typeface="Times New Roman" pitchFamily="18" charset="0"/>
              </a:rPr>
              <a:t>数字媒介阅读时长超过纸质媒介阅读时长。</a:t>
            </a:r>
            <a:endParaRPr lang="en-US" altLang="zh-CN" sz="2000" b="1" dirty="0" smtClean="0">
              <a:solidFill>
                <a:srgbClr val="FF0000"/>
              </a:solidFill>
              <a:latin typeface="微软雅黑" pitchFamily="34" charset="-122"/>
              <a:ea typeface="微软雅黑" pitchFamily="34" charset="-122"/>
              <a:cs typeface="Times New Roman" pitchFamily="18" charset="0"/>
            </a:endParaRPr>
          </a:p>
          <a:p>
            <a:r>
              <a:rPr lang="zh-CN" altLang="en-US" sz="2000" b="1" dirty="0" smtClean="0">
                <a:solidFill>
                  <a:srgbClr val="000000"/>
                </a:solidFill>
                <a:latin typeface="微软雅黑" pitchFamily="34" charset="-122"/>
                <a:ea typeface="微软雅黑" pitchFamily="34" charset="-122"/>
                <a:cs typeface="Times New Roman" pitchFamily="18" charset="0"/>
              </a:rPr>
              <a:t>③</a:t>
            </a:r>
            <a:r>
              <a:rPr lang="zh-CN" altLang="en-US" sz="2000" b="1" dirty="0" smtClean="0">
                <a:solidFill>
                  <a:srgbClr val="FF0000"/>
                </a:solidFill>
                <a:latin typeface="微软雅黑" pitchFamily="34" charset="-122"/>
                <a:ea typeface="微软雅黑" pitchFamily="34" charset="-122"/>
                <a:cs typeface="Times New Roman" pitchFamily="18" charset="0"/>
              </a:rPr>
              <a:t>手机阅读时长增长最快。</a:t>
            </a:r>
            <a:endParaRPr lang="zh-CN" altLang="en-US" sz="2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wedge">
                                      <p:cBhvr>
                                        <p:cTn id="7" dur="20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ppt_x</p:attrName>
                                        </p:attrNameLst>
                                      </p:cBhvr>
                                      <p:tavLst>
                                        <p:tav tm="0">
                                          <p:val>
                                            <p:strVal val="#ppt_x-.2"/>
                                          </p:val>
                                        </p:tav>
                                        <p:tav tm="100000">
                                          <p:val>
                                            <p:strVal val="#ppt_x"/>
                                          </p:val>
                                        </p:tav>
                                      </p:tavLst>
                                    </p:anim>
                                    <p:anim calcmode="lin" valueType="num">
                                      <p:cBhvr>
                                        <p:cTn id="1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0" dur="1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animEffect transition="in" filter="box(in)">
                                      <p:cBhvr>
                                        <p:cTn id="25" dur="500"/>
                                        <p:tgtEl>
                                          <p:spTgt spid="9">
                                            <p:txEl>
                                              <p:pRg st="0" end="0"/>
                                            </p:txEl>
                                          </p:spTgt>
                                        </p:tgtEl>
                                      </p:cBhvr>
                                    </p:animEffect>
                                  </p:childTnLst>
                                </p:cTn>
                              </p:par>
                              <p:par>
                                <p:cTn id="26" presetID="4" presetClass="entr" presetSubtype="16" fill="hold" nodeType="withEffect">
                                  <p:stCondLst>
                                    <p:cond delay="0"/>
                                  </p:stCondLst>
                                  <p:childTnLst>
                                    <p:set>
                                      <p:cBhvr>
                                        <p:cTn id="27" dur="1" fill="hold">
                                          <p:stCondLst>
                                            <p:cond delay="0"/>
                                          </p:stCondLst>
                                        </p:cTn>
                                        <p:tgtEl>
                                          <p:spTgt spid="9">
                                            <p:txEl>
                                              <p:pRg st="1" end="1"/>
                                            </p:txEl>
                                          </p:spTgt>
                                        </p:tgtEl>
                                        <p:attrNameLst>
                                          <p:attrName>style.visibility</p:attrName>
                                        </p:attrNameLst>
                                      </p:cBhvr>
                                      <p:to>
                                        <p:strVal val="visible"/>
                                      </p:to>
                                    </p:set>
                                    <p:animEffect transition="in" filter="box(in)">
                                      <p:cBhvr>
                                        <p:cTn id="28" dur="500"/>
                                        <p:tgtEl>
                                          <p:spTgt spid="9">
                                            <p:txEl>
                                              <p:pRg st="1" end="1"/>
                                            </p:txEl>
                                          </p:spTgt>
                                        </p:tgtEl>
                                      </p:cBhvr>
                                    </p:animEffect>
                                  </p:childTnLst>
                                </p:cTn>
                              </p:par>
                              <p:par>
                                <p:cTn id="29" presetID="4" presetClass="entr" presetSubtype="16" fill="hold" nodeType="withEffect">
                                  <p:stCondLst>
                                    <p:cond delay="0"/>
                                  </p:stCondLst>
                                  <p:childTnLst>
                                    <p:set>
                                      <p:cBhvr>
                                        <p:cTn id="30" dur="1" fill="hold">
                                          <p:stCondLst>
                                            <p:cond delay="0"/>
                                          </p:stCondLst>
                                        </p:cTn>
                                        <p:tgtEl>
                                          <p:spTgt spid="9">
                                            <p:txEl>
                                              <p:pRg st="2" end="2"/>
                                            </p:txEl>
                                          </p:spTgt>
                                        </p:tgtEl>
                                        <p:attrNameLst>
                                          <p:attrName>style.visibility</p:attrName>
                                        </p:attrNameLst>
                                      </p:cBhvr>
                                      <p:to>
                                        <p:strVal val="visible"/>
                                      </p:to>
                                    </p:set>
                                    <p:animEffect transition="in" filter="box(in)">
                                      <p:cBhvr>
                                        <p:cTn id="31" dur="500"/>
                                        <p:tgtEl>
                                          <p:spTgt spid="9">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9" presetClass="entr" presetSubtype="0" fill="hold" nodeType="clickEffect">
                                  <p:stCondLst>
                                    <p:cond delay="0"/>
                                  </p:stCondLst>
                                  <p:childTnLst>
                                    <p:set>
                                      <p:cBhvr>
                                        <p:cTn id="35" dur="1" fill="hold">
                                          <p:stCondLst>
                                            <p:cond delay="0"/>
                                          </p:stCondLst>
                                        </p:cTn>
                                        <p:tgtEl>
                                          <p:spTgt spid="3074">
                                            <p:txEl>
                                              <p:pRg st="3" end="3"/>
                                            </p:txEl>
                                          </p:spTgt>
                                        </p:tgtEl>
                                        <p:attrNameLst>
                                          <p:attrName>style.visibility</p:attrName>
                                        </p:attrNameLst>
                                      </p:cBhvr>
                                      <p:to>
                                        <p:strVal val="visible"/>
                                      </p:to>
                                    </p:set>
                                    <p:anim calcmode="lin" valueType="num">
                                      <p:cBhvr>
                                        <p:cTn id="36" dur="1000" fill="hold"/>
                                        <p:tgtEl>
                                          <p:spTgt spid="3074">
                                            <p:txEl>
                                              <p:pRg st="3" end="3"/>
                                            </p:txEl>
                                          </p:spTgt>
                                        </p:tgtEl>
                                        <p:attrNameLst>
                                          <p:attrName>ppt_x</p:attrName>
                                        </p:attrNameLst>
                                      </p:cBhvr>
                                      <p:tavLst>
                                        <p:tav tm="0">
                                          <p:val>
                                            <p:strVal val="#ppt_x-.2"/>
                                          </p:val>
                                        </p:tav>
                                        <p:tav tm="100000">
                                          <p:val>
                                            <p:strVal val="#ppt_x"/>
                                          </p:val>
                                        </p:tav>
                                      </p:tavLst>
                                    </p:anim>
                                    <p:anim calcmode="lin" valueType="num">
                                      <p:cBhvr>
                                        <p:cTn id="37" dur="1000" fill="hold"/>
                                        <p:tgtEl>
                                          <p:spTgt spid="3074">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8" dur="1000"/>
                                        <p:tgtEl>
                                          <p:spTgt spid="3074">
                                            <p:txEl>
                                              <p:pRg st="3" end="3"/>
                                            </p:txEl>
                                          </p:spTgt>
                                        </p:tgtEl>
                                      </p:cBhvr>
                                    </p:animEffect>
                                  </p:childTnLst>
                                </p:cTn>
                              </p:par>
                              <p:par>
                                <p:cTn id="39" presetID="29" presetClass="entr" presetSubtype="0" fill="hold" nodeType="withEffect">
                                  <p:stCondLst>
                                    <p:cond delay="0"/>
                                  </p:stCondLst>
                                  <p:childTnLst>
                                    <p:set>
                                      <p:cBhvr>
                                        <p:cTn id="40" dur="1" fill="hold">
                                          <p:stCondLst>
                                            <p:cond delay="0"/>
                                          </p:stCondLst>
                                        </p:cTn>
                                        <p:tgtEl>
                                          <p:spTgt spid="3074">
                                            <p:txEl>
                                              <p:pRg st="4" end="4"/>
                                            </p:txEl>
                                          </p:spTgt>
                                        </p:tgtEl>
                                        <p:attrNameLst>
                                          <p:attrName>style.visibility</p:attrName>
                                        </p:attrNameLst>
                                      </p:cBhvr>
                                      <p:to>
                                        <p:strVal val="visible"/>
                                      </p:to>
                                    </p:set>
                                    <p:anim calcmode="lin" valueType="num">
                                      <p:cBhvr>
                                        <p:cTn id="41" dur="1000" fill="hold"/>
                                        <p:tgtEl>
                                          <p:spTgt spid="3074">
                                            <p:txEl>
                                              <p:pRg st="4" end="4"/>
                                            </p:txEl>
                                          </p:spTgt>
                                        </p:tgtEl>
                                        <p:attrNameLst>
                                          <p:attrName>ppt_x</p:attrName>
                                        </p:attrNameLst>
                                      </p:cBhvr>
                                      <p:tavLst>
                                        <p:tav tm="0">
                                          <p:val>
                                            <p:strVal val="#ppt_x-.2"/>
                                          </p:val>
                                        </p:tav>
                                        <p:tav tm="100000">
                                          <p:val>
                                            <p:strVal val="#ppt_x"/>
                                          </p:val>
                                        </p:tav>
                                      </p:tavLst>
                                    </p:anim>
                                    <p:anim calcmode="lin" valueType="num">
                                      <p:cBhvr>
                                        <p:cTn id="42" dur="1000" fill="hold"/>
                                        <p:tgtEl>
                                          <p:spTgt spid="3074">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3" dur="1000"/>
                                        <p:tgtEl>
                                          <p:spTgt spid="307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bt6b.jpg" descr="id:2147499682;FounderCES"/>
          <p:cNvPicPr/>
          <p:nvPr/>
        </p:nvPicPr>
        <p:blipFill>
          <a:blip r:embed="rId1" cstate="print"/>
          <a:stretch>
            <a:fillRect/>
          </a:stretch>
        </p:blipFill>
        <p:spPr>
          <a:xfrm>
            <a:off x="1619672" y="188640"/>
            <a:ext cx="4320480" cy="792088"/>
          </a:xfrm>
          <a:prstGeom prst="rect">
            <a:avLst/>
          </a:prstGeom>
          <a:scene3d>
            <a:camera prst="orthographicFront"/>
            <a:lightRig rig="threePt" dir="t"/>
          </a:scene3d>
          <a:sp3d>
            <a:bevelT prst="convex"/>
          </a:sp3d>
        </p:spPr>
      </p:pic>
      <p:pic>
        <p:nvPicPr>
          <p:cNvPr id="4" name="bt46.jpg" descr="id:2147499704;FounderCES"/>
          <p:cNvPicPr/>
          <p:nvPr/>
        </p:nvPicPr>
        <p:blipFill>
          <a:blip r:embed="rId2" cstate="print"/>
          <a:stretch>
            <a:fillRect/>
          </a:stretch>
        </p:blipFill>
        <p:spPr>
          <a:xfrm>
            <a:off x="6084168" y="332656"/>
            <a:ext cx="2448272" cy="504056"/>
          </a:xfrm>
          <a:prstGeom prst="rect">
            <a:avLst/>
          </a:prstGeom>
          <a:scene3d>
            <a:camera prst="orthographicFront"/>
            <a:lightRig rig="threePt" dir="t"/>
          </a:scene3d>
          <a:sp3d>
            <a:bevelT prst="convex"/>
          </a:sp3d>
        </p:spPr>
      </p:pic>
      <p:sp>
        <p:nvSpPr>
          <p:cNvPr id="35841" name="Rectangle 1"/>
          <p:cNvSpPr>
            <a:spLocks noChangeArrowheads="1"/>
          </p:cNvSpPr>
          <p:nvPr/>
        </p:nvSpPr>
        <p:spPr bwMode="auto">
          <a:xfrm>
            <a:off x="395536" y="980728"/>
            <a:ext cx="8568952" cy="129266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(2016·</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湖北孝感中考</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目前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孝感市正在开展创建国家园林城市活动</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请你阅读以下材料</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完成相应题目。</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“十二五”时期我国城市人均公园绿地面积示意图</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6" name="4-image3.jpg" descr="id:2147501371;FounderCES"/>
          <p:cNvPicPr/>
          <p:nvPr/>
        </p:nvPicPr>
        <p:blipFill>
          <a:blip r:embed="rId3" cstate="print"/>
          <a:stretch>
            <a:fillRect/>
          </a:stretch>
        </p:blipFill>
        <p:spPr>
          <a:xfrm>
            <a:off x="1331640" y="2060848"/>
            <a:ext cx="6048672" cy="2155760"/>
          </a:xfrm>
          <a:prstGeom prst="rect">
            <a:avLst/>
          </a:prstGeom>
        </p:spPr>
      </p:pic>
      <p:sp>
        <p:nvSpPr>
          <p:cNvPr id="35842" name="Rectangle 2"/>
          <p:cNvSpPr>
            <a:spLocks noChangeArrowheads="1"/>
          </p:cNvSpPr>
          <p:nvPr/>
        </p:nvSpPr>
        <p:spPr bwMode="auto">
          <a:xfrm>
            <a:off x="395536" y="4365104"/>
            <a:ext cx="4288353" cy="40011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0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概括材料一的主要信息</a:t>
            </a:r>
            <a:r>
              <a:rPr kumimoji="0" lang="en-US" altLang="zh-CN" sz="20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答出两条</a:t>
            </a:r>
            <a:r>
              <a:rPr kumimoji="0" lang="en-US" altLang="zh-CN" sz="20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r>
              <a:rPr kumimoji="0" lang="zh-CN" altLang="en-US" sz="200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endParaRPr kumimoji="0" lang="zh-CN" altLang="en-US" sz="20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9" name="矩形 8"/>
          <p:cNvSpPr/>
          <p:nvPr/>
        </p:nvSpPr>
        <p:spPr>
          <a:xfrm>
            <a:off x="467544" y="4869160"/>
            <a:ext cx="8136904" cy="961289"/>
          </a:xfrm>
          <a:prstGeom prst="rect">
            <a:avLst/>
          </a:prstGeom>
        </p:spPr>
        <p:txBody>
          <a:bodyPr wrap="square">
            <a:spAutoFit/>
          </a:bodyPr>
          <a:lstStyle/>
          <a:p>
            <a:pPr>
              <a:lnSpc>
                <a:spcPct val="150000"/>
              </a:lnSpc>
            </a:pPr>
            <a:r>
              <a:rPr lang="zh-CN" altLang="zh-CN" sz="2000" b="1" dirty="0" smtClean="0">
                <a:solidFill>
                  <a:srgbClr val="FF0000"/>
                </a:solidFill>
                <a:latin typeface="微软雅黑" pitchFamily="34" charset="-122"/>
                <a:ea typeface="微软雅黑" pitchFamily="34" charset="-122"/>
              </a:rPr>
              <a:t>信息一</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“十二五”期间</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我国城市人均公园绿地面积逐年增加。</a:t>
            </a:r>
            <a:endParaRPr lang="en-US" altLang="zh-CN" sz="2000" b="1" dirty="0" smtClean="0">
              <a:solidFill>
                <a:srgbClr val="FF0000"/>
              </a:solidFill>
              <a:latin typeface="微软雅黑" pitchFamily="34" charset="-122"/>
              <a:ea typeface="微软雅黑" pitchFamily="34" charset="-122"/>
            </a:endParaRPr>
          </a:p>
          <a:p>
            <a:pPr>
              <a:lnSpc>
                <a:spcPct val="150000"/>
              </a:lnSpc>
            </a:pPr>
            <a:r>
              <a:rPr lang="zh-CN" altLang="zh-CN" sz="2000" b="1" dirty="0" smtClean="0">
                <a:solidFill>
                  <a:srgbClr val="FF0000"/>
                </a:solidFill>
                <a:latin typeface="微软雅黑" pitchFamily="34" charset="-122"/>
                <a:ea typeface="微软雅黑" pitchFamily="34" charset="-122"/>
              </a:rPr>
              <a:t>信息二</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从</a:t>
            </a:r>
            <a:r>
              <a:rPr lang="en-US" altLang="zh-CN" sz="2000" b="1" dirty="0" smtClean="0">
                <a:solidFill>
                  <a:srgbClr val="FF0000"/>
                </a:solidFill>
                <a:latin typeface="微软雅黑" pitchFamily="34" charset="-122"/>
                <a:ea typeface="微软雅黑" pitchFamily="34" charset="-122"/>
              </a:rPr>
              <a:t>2014</a:t>
            </a:r>
            <a:r>
              <a:rPr lang="zh-CN" altLang="zh-CN" sz="2000" b="1" dirty="0" smtClean="0">
                <a:solidFill>
                  <a:srgbClr val="FF0000"/>
                </a:solidFill>
                <a:latin typeface="微软雅黑" pitchFamily="34" charset="-122"/>
                <a:ea typeface="微软雅黑" pitchFamily="34" charset="-122"/>
              </a:rPr>
              <a:t>年开始</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我国城市人均公园绿地面积增长速度加快。</a:t>
            </a:r>
            <a:endParaRPr lang="zh-CN" altLang="en-US" sz="20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46.jpg" descr="id:2147499704;FounderCES"/>
          <p:cNvPicPr/>
          <p:nvPr/>
        </p:nvPicPr>
        <p:blipFill>
          <a:blip r:embed="rId1" cstate="print"/>
          <a:stretch>
            <a:fillRect/>
          </a:stretch>
        </p:blipFill>
        <p:spPr>
          <a:xfrm>
            <a:off x="6084168" y="332656"/>
            <a:ext cx="2448272" cy="504056"/>
          </a:xfrm>
          <a:prstGeom prst="rect">
            <a:avLst/>
          </a:prstGeom>
          <a:scene3d>
            <a:camera prst="orthographicFront"/>
            <a:lightRig rig="threePt" dir="t"/>
          </a:scene3d>
          <a:sp3d>
            <a:bevelT prst="convex"/>
          </a:sp3d>
        </p:spPr>
      </p:pic>
      <p:pic>
        <p:nvPicPr>
          <p:cNvPr id="3" name="bt6b.jpg" descr="id:2147499682;FounderCES"/>
          <p:cNvPicPr/>
          <p:nvPr/>
        </p:nvPicPr>
        <p:blipFill>
          <a:blip r:embed="rId2" cstate="print"/>
          <a:stretch>
            <a:fillRect/>
          </a:stretch>
        </p:blipFill>
        <p:spPr>
          <a:xfrm>
            <a:off x="1403648" y="260648"/>
            <a:ext cx="4320480" cy="792088"/>
          </a:xfrm>
          <a:prstGeom prst="rect">
            <a:avLst/>
          </a:prstGeom>
          <a:scene3d>
            <a:camera prst="orthographicFront"/>
            <a:lightRig rig="threePt" dir="t"/>
          </a:scene3d>
          <a:sp3d>
            <a:bevelT prst="convex"/>
          </a:sp3d>
        </p:spPr>
      </p:pic>
      <p:sp>
        <p:nvSpPr>
          <p:cNvPr id="2050" name="Rectangle 2"/>
          <p:cNvSpPr>
            <a:spLocks noChangeArrowheads="1"/>
          </p:cNvSpPr>
          <p:nvPr/>
        </p:nvSpPr>
        <p:spPr bwMode="auto">
          <a:xfrm>
            <a:off x="683568" y="1268760"/>
            <a:ext cx="8068234" cy="1631216"/>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(2016·</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湖北鄂州中考</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23</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日“世界读书日”来临之际</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为了进一</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步激发同学们的阅读热情</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学校准备开展以“我爱读书</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营造书香校园”</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为主题的活动。</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下表是某同学搜集到的本校学生阅读的情况</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请根据相关数据</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用简</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洁的语言写出你的发现。</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2051" name="Rectangle 3"/>
          <p:cNvSpPr>
            <a:spLocks noChangeArrowheads="1"/>
          </p:cNvSpPr>
          <p:nvPr/>
        </p:nvSpPr>
        <p:spPr bwMode="auto">
          <a:xfrm>
            <a:off x="2411760" y="2924944"/>
            <a:ext cx="3262432" cy="40011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某中学学生阅读情况调查表</a:t>
            </a:r>
            <a:endParaRPr kumimoji="0" 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graphicFrame>
        <p:nvGraphicFramePr>
          <p:cNvPr id="9" name="表格 8"/>
          <p:cNvGraphicFramePr>
            <a:graphicFrameLocks noGrp="1"/>
          </p:cNvGraphicFramePr>
          <p:nvPr/>
        </p:nvGraphicFramePr>
        <p:xfrm>
          <a:off x="467544" y="3356992"/>
          <a:ext cx="8208912" cy="1463040"/>
        </p:xfrm>
        <a:graphic>
          <a:graphicData uri="http://schemas.openxmlformats.org/drawingml/2006/table">
            <a:tbl>
              <a:tblPr/>
              <a:tblGrid>
                <a:gridCol w="1706240"/>
                <a:gridCol w="1625668"/>
                <a:gridCol w="1625668"/>
                <a:gridCol w="1625668"/>
                <a:gridCol w="1625668"/>
              </a:tblGrid>
              <a:tr h="307938">
                <a:tc gridSpan="2">
                  <a:txBody>
                    <a:bodyPr/>
                    <a:lstStyle/>
                    <a:p>
                      <a:pPr algn="ctr">
                        <a:lnSpc>
                          <a:spcPct val="150000"/>
                        </a:lnSpc>
                        <a:spcAft>
                          <a:spcPts val="0"/>
                        </a:spcAft>
                      </a:pPr>
                      <a:r>
                        <a:rPr lang="zh-CN" sz="1600" b="1" kern="100" dirty="0">
                          <a:solidFill>
                            <a:srgbClr val="000000"/>
                          </a:solidFill>
                          <a:latin typeface="微软雅黑" pitchFamily="34" charset="-122"/>
                          <a:ea typeface="微软雅黑" pitchFamily="34" charset="-122"/>
                          <a:cs typeface="Times New Roman"/>
                        </a:rPr>
                        <a:t>调查年份所占比例调查内容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a:txBody>
                    <a:bodyPr/>
                    <a:lstStyle/>
                    <a:p>
                      <a:pPr algn="ctr">
                        <a:lnSpc>
                          <a:spcPct val="150000"/>
                        </a:lnSpc>
                        <a:spcAft>
                          <a:spcPts val="0"/>
                        </a:spcAft>
                      </a:pPr>
                      <a:r>
                        <a:rPr lang="en-US" sz="1600" b="1" kern="100">
                          <a:solidFill>
                            <a:srgbClr val="000000"/>
                          </a:solidFill>
                          <a:latin typeface="微软雅黑" pitchFamily="34" charset="-122"/>
                          <a:ea typeface="微软雅黑" pitchFamily="34" charset="-122"/>
                          <a:cs typeface="Times New Roman"/>
                        </a:rPr>
                        <a:t>2013</a:t>
                      </a:r>
                      <a:r>
                        <a:rPr lang="zh-CN" sz="1600" b="1" kern="100">
                          <a:solidFill>
                            <a:srgbClr val="000000"/>
                          </a:solidFill>
                          <a:latin typeface="微软雅黑" pitchFamily="34" charset="-122"/>
                          <a:ea typeface="微软雅黑" pitchFamily="34" charset="-122"/>
                          <a:cs typeface="Times New Roman"/>
                        </a:rPr>
                        <a:t>年</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b="1" kern="100">
                          <a:solidFill>
                            <a:srgbClr val="000000"/>
                          </a:solidFill>
                          <a:latin typeface="微软雅黑" pitchFamily="34" charset="-122"/>
                          <a:ea typeface="微软雅黑" pitchFamily="34" charset="-122"/>
                          <a:cs typeface="Times New Roman"/>
                        </a:rPr>
                        <a:t>2014</a:t>
                      </a:r>
                      <a:r>
                        <a:rPr lang="zh-CN" sz="1600" b="1" kern="100">
                          <a:solidFill>
                            <a:srgbClr val="000000"/>
                          </a:solidFill>
                          <a:latin typeface="微软雅黑" pitchFamily="34" charset="-122"/>
                          <a:ea typeface="微软雅黑" pitchFamily="34" charset="-122"/>
                          <a:cs typeface="Times New Roman"/>
                        </a:rPr>
                        <a:t>年</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b="1" kern="100">
                          <a:solidFill>
                            <a:srgbClr val="000000"/>
                          </a:solidFill>
                          <a:latin typeface="微软雅黑" pitchFamily="34" charset="-122"/>
                          <a:ea typeface="微软雅黑" pitchFamily="34" charset="-122"/>
                          <a:cs typeface="Times New Roman"/>
                        </a:rPr>
                        <a:t>2015</a:t>
                      </a:r>
                      <a:r>
                        <a:rPr lang="zh-CN" sz="1600" b="1" kern="100">
                          <a:solidFill>
                            <a:srgbClr val="000000"/>
                          </a:solidFill>
                          <a:latin typeface="微软雅黑" pitchFamily="34" charset="-122"/>
                          <a:ea typeface="微软雅黑" pitchFamily="34" charset="-122"/>
                          <a:cs typeface="Times New Roman"/>
                        </a:rPr>
                        <a:t>年</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201">
                <a:tc gridSpan="2">
                  <a:txBody>
                    <a:bodyPr/>
                    <a:lstStyle/>
                    <a:p>
                      <a:pPr algn="ctr">
                        <a:lnSpc>
                          <a:spcPct val="150000"/>
                        </a:lnSpc>
                        <a:spcAft>
                          <a:spcPts val="0"/>
                        </a:spcAft>
                      </a:pPr>
                      <a:r>
                        <a:rPr lang="zh-CN" sz="1600" b="1" kern="100" dirty="0">
                          <a:solidFill>
                            <a:srgbClr val="000000"/>
                          </a:solidFill>
                          <a:latin typeface="微软雅黑" pitchFamily="34" charset="-122"/>
                          <a:ea typeface="微软雅黑" pitchFamily="34" charset="-122"/>
                          <a:cs typeface="Times New Roman"/>
                        </a:rPr>
                        <a:t>不喜欢阅读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a:txBody>
                    <a:bodyPr/>
                    <a:lstStyle/>
                    <a:p>
                      <a:pPr algn="ctr">
                        <a:lnSpc>
                          <a:spcPct val="150000"/>
                        </a:lnSpc>
                        <a:spcAft>
                          <a:spcPts val="0"/>
                        </a:spcAft>
                      </a:pPr>
                      <a:r>
                        <a:rPr lang="en-US" sz="1600" b="1" kern="100">
                          <a:solidFill>
                            <a:srgbClr val="000000"/>
                          </a:solidFill>
                          <a:latin typeface="微软雅黑" pitchFamily="34" charset="-122"/>
                          <a:ea typeface="微软雅黑" pitchFamily="34" charset="-122"/>
                          <a:cs typeface="Times New Roman"/>
                        </a:rPr>
                        <a:t>42%</a:t>
                      </a:r>
                      <a:endParaRPr lang="zh-CN" sz="1600" b="1" kern="10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b="1" kern="100">
                          <a:solidFill>
                            <a:srgbClr val="000000"/>
                          </a:solidFill>
                          <a:latin typeface="微软雅黑" pitchFamily="34" charset="-122"/>
                          <a:ea typeface="微软雅黑" pitchFamily="34" charset="-122"/>
                          <a:cs typeface="Times New Roman"/>
                        </a:rPr>
                        <a:t>32%</a:t>
                      </a:r>
                      <a:endParaRPr lang="zh-CN" sz="1600" b="1" kern="10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b="1" kern="100">
                          <a:solidFill>
                            <a:srgbClr val="000000"/>
                          </a:solidFill>
                          <a:latin typeface="微软雅黑" pitchFamily="34" charset="-122"/>
                          <a:ea typeface="微软雅黑" pitchFamily="34" charset="-122"/>
                          <a:cs typeface="Times New Roman"/>
                        </a:rPr>
                        <a:t>20%</a:t>
                      </a:r>
                      <a:endParaRPr lang="zh-CN" sz="1600" b="1" kern="10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201">
                <a:tc rowSpan="2">
                  <a:txBody>
                    <a:bodyPr/>
                    <a:lstStyle/>
                    <a:p>
                      <a:pPr algn="ctr">
                        <a:lnSpc>
                          <a:spcPct val="150000"/>
                        </a:lnSpc>
                        <a:spcAft>
                          <a:spcPts val="0"/>
                        </a:spcAft>
                      </a:pPr>
                      <a:r>
                        <a:rPr lang="zh-CN" sz="1600" b="1" kern="100" dirty="0">
                          <a:solidFill>
                            <a:srgbClr val="000000"/>
                          </a:solidFill>
                          <a:latin typeface="微软雅黑" pitchFamily="34" charset="-122"/>
                          <a:ea typeface="微软雅黑" pitchFamily="34" charset="-122"/>
                          <a:cs typeface="Times New Roman"/>
                        </a:rPr>
                        <a:t>喜欢</a:t>
                      </a:r>
                      <a:endParaRPr lang="zh-CN" sz="1600" b="1" kern="100" dirty="0">
                        <a:solidFill>
                          <a:srgbClr val="000000"/>
                        </a:solidFill>
                        <a:latin typeface="微软雅黑" pitchFamily="34" charset="-122"/>
                        <a:ea typeface="微软雅黑" pitchFamily="34" charset="-122"/>
                        <a:cs typeface="Times New Roman"/>
                      </a:endParaRPr>
                    </a:p>
                    <a:p>
                      <a:pPr algn="ctr">
                        <a:lnSpc>
                          <a:spcPct val="150000"/>
                        </a:lnSpc>
                        <a:spcAft>
                          <a:spcPts val="0"/>
                        </a:spcAft>
                      </a:pPr>
                      <a:r>
                        <a:rPr lang="zh-CN" sz="1600" b="1" kern="100" dirty="0">
                          <a:solidFill>
                            <a:srgbClr val="000000"/>
                          </a:solidFill>
                          <a:latin typeface="微软雅黑" pitchFamily="34" charset="-122"/>
                          <a:ea typeface="微软雅黑" pitchFamily="34" charset="-122"/>
                          <a:cs typeface="Times New Roman"/>
                        </a:rPr>
                        <a:t>阅读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100" dirty="0">
                          <a:solidFill>
                            <a:srgbClr val="000000"/>
                          </a:solidFill>
                          <a:latin typeface="微软雅黑" pitchFamily="34" charset="-122"/>
                          <a:ea typeface="微软雅黑" pitchFamily="34" charset="-122"/>
                          <a:cs typeface="Times New Roman"/>
                        </a:rPr>
                        <a:t>阅读纸质书籍</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b="1" kern="100" dirty="0">
                          <a:solidFill>
                            <a:srgbClr val="000000"/>
                          </a:solidFill>
                          <a:latin typeface="微软雅黑" pitchFamily="34" charset="-122"/>
                          <a:ea typeface="微软雅黑" pitchFamily="34" charset="-122"/>
                          <a:cs typeface="Times New Roman"/>
                        </a:rPr>
                        <a:t>20%</a:t>
                      </a:r>
                      <a:endParaRPr lang="zh-CN" sz="1600" b="1" kern="100" dirty="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b="1" kern="100" dirty="0">
                          <a:solidFill>
                            <a:srgbClr val="000000"/>
                          </a:solidFill>
                          <a:latin typeface="微软雅黑" pitchFamily="34" charset="-122"/>
                          <a:ea typeface="微软雅黑" pitchFamily="34" charset="-122"/>
                          <a:cs typeface="Times New Roman"/>
                        </a:rPr>
                        <a:t>23%</a:t>
                      </a:r>
                      <a:endParaRPr lang="zh-CN" sz="1600" b="1" kern="100" dirty="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b="1" kern="100" dirty="0">
                          <a:solidFill>
                            <a:srgbClr val="000000"/>
                          </a:solidFill>
                          <a:latin typeface="微软雅黑" pitchFamily="34" charset="-122"/>
                          <a:ea typeface="微软雅黑" pitchFamily="34" charset="-122"/>
                          <a:cs typeface="Times New Roman"/>
                        </a:rPr>
                        <a:t>24%</a:t>
                      </a:r>
                      <a:endParaRPr lang="zh-CN" sz="1600" b="1" kern="100" dirty="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201">
                <a:tc vMerge="1">
                  <a:tcPr/>
                </a:tc>
                <a:tc>
                  <a:txBody>
                    <a:bodyPr/>
                    <a:lstStyle/>
                    <a:p>
                      <a:pPr algn="ctr">
                        <a:lnSpc>
                          <a:spcPct val="150000"/>
                        </a:lnSpc>
                        <a:spcAft>
                          <a:spcPts val="0"/>
                        </a:spcAft>
                      </a:pPr>
                      <a:r>
                        <a:rPr lang="zh-CN" sz="1600" b="1" kern="100" dirty="0">
                          <a:solidFill>
                            <a:srgbClr val="000000"/>
                          </a:solidFill>
                          <a:latin typeface="微软雅黑" pitchFamily="34" charset="-122"/>
                          <a:ea typeface="微软雅黑" pitchFamily="34" charset="-122"/>
                          <a:cs typeface="Times New Roman"/>
                        </a:rPr>
                        <a:t>用手机、电脑阅读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b="1" kern="100" dirty="0">
                          <a:solidFill>
                            <a:srgbClr val="000000"/>
                          </a:solidFill>
                          <a:latin typeface="微软雅黑" pitchFamily="34" charset="-122"/>
                          <a:ea typeface="微软雅黑" pitchFamily="34" charset="-122"/>
                          <a:cs typeface="Times New Roman"/>
                        </a:rPr>
                        <a:t>38%</a:t>
                      </a:r>
                      <a:endParaRPr lang="zh-CN" sz="1600" b="1" kern="100" dirty="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b="1" kern="100" dirty="0">
                          <a:solidFill>
                            <a:srgbClr val="000000"/>
                          </a:solidFill>
                          <a:latin typeface="微软雅黑" pitchFamily="34" charset="-122"/>
                          <a:ea typeface="微软雅黑" pitchFamily="34" charset="-122"/>
                          <a:cs typeface="Times New Roman"/>
                        </a:rPr>
                        <a:t>45%</a:t>
                      </a:r>
                      <a:endParaRPr lang="zh-CN" sz="1600" b="1" kern="100" dirty="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b="1" kern="100" dirty="0">
                          <a:solidFill>
                            <a:srgbClr val="000000"/>
                          </a:solidFill>
                          <a:latin typeface="微软雅黑" pitchFamily="34" charset="-122"/>
                          <a:ea typeface="微软雅黑" pitchFamily="34" charset="-122"/>
                          <a:cs typeface="Times New Roman"/>
                        </a:rPr>
                        <a:t>56%</a:t>
                      </a:r>
                      <a:endParaRPr lang="zh-CN" sz="1600" b="1" kern="100" dirty="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053" name="Rectangle 5"/>
          <p:cNvSpPr>
            <a:spLocks noChangeArrowheads="1"/>
          </p:cNvSpPr>
          <p:nvPr/>
        </p:nvSpPr>
        <p:spPr bwMode="auto">
          <a:xfrm>
            <a:off x="296706" y="5013176"/>
            <a:ext cx="8847294" cy="13798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示例</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这所中学喜欢阅读的学生人数逐年增长</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或不喜欢阅读的学生越来越少</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喜欢网络阅读的学生人数增长最快</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喜欢阅读纸质书籍的学生人数增长缓慢</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053">
                                            <p:txEl>
                                              <p:pRg st="0" end="0"/>
                                            </p:txEl>
                                          </p:spTgt>
                                        </p:tgtEl>
                                        <p:attrNameLst>
                                          <p:attrName>style.visibility</p:attrName>
                                        </p:attrNameLst>
                                      </p:cBhvr>
                                      <p:to>
                                        <p:strVal val="visible"/>
                                      </p:to>
                                    </p:set>
                                    <p:animEffect transition="in" filter="box(in)">
                                      <p:cBhvr>
                                        <p:cTn id="7" dur="500"/>
                                        <p:tgtEl>
                                          <p:spTgt spid="205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2053">
                                            <p:txEl>
                                              <p:pRg st="1" end="1"/>
                                            </p:txEl>
                                          </p:spTgt>
                                        </p:tgtEl>
                                        <p:attrNameLst>
                                          <p:attrName>style.visibility</p:attrName>
                                        </p:attrNameLst>
                                      </p:cBhvr>
                                      <p:to>
                                        <p:strVal val="visible"/>
                                      </p:to>
                                    </p:set>
                                    <p:animEffect transition="in" filter="box(in)">
                                      <p:cBhvr>
                                        <p:cTn id="10" dur="500"/>
                                        <p:tgtEl>
                                          <p:spTgt spid="205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6" name="椭圆 5"/>
          <p:cNvSpPr/>
          <p:nvPr/>
        </p:nvSpPr>
        <p:spPr>
          <a:xfrm>
            <a:off x="7956376" y="47667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289" name="Picture 1" descr="C:\Users\Administrator\Desktop\课件图片\6542.jpg"/>
          <p:cNvPicPr>
            <a:picLocks noChangeAspect="1" noChangeArrowheads="1"/>
          </p:cNvPicPr>
          <p:nvPr/>
        </p:nvPicPr>
        <p:blipFill>
          <a:blip r:embed="rId2" cstate="print"/>
          <a:srcRect/>
          <a:stretch>
            <a:fillRect/>
          </a:stretch>
        </p:blipFill>
        <p:spPr bwMode="auto">
          <a:xfrm>
            <a:off x="611560" y="1700808"/>
            <a:ext cx="7992888" cy="4200128"/>
          </a:xfrm>
          <a:prstGeom prst="rect">
            <a:avLst/>
          </a:prstGeom>
          <a:noFill/>
        </p:spPr>
      </p:pic>
      <p:sp>
        <p:nvSpPr>
          <p:cNvPr id="12290" name="Rectangle 2"/>
          <p:cNvSpPr>
            <a:spLocks noChangeArrowheads="1"/>
          </p:cNvSpPr>
          <p:nvPr/>
        </p:nvSpPr>
        <p:spPr bwMode="auto">
          <a:xfrm>
            <a:off x="1619672" y="2204864"/>
            <a:ext cx="1620957" cy="5232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多音字</a:t>
            </a:r>
            <a:endPar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0" name="矩形 9"/>
          <p:cNvSpPr/>
          <p:nvPr/>
        </p:nvSpPr>
        <p:spPr>
          <a:xfrm>
            <a:off x="4067944" y="2852936"/>
            <a:ext cx="4572000" cy="2031325"/>
          </a:xfrm>
          <a:prstGeom prst="rect">
            <a:avLst/>
          </a:prstGeom>
        </p:spPr>
        <p:txBody>
          <a:bodyPr>
            <a:spAutoFit/>
          </a:bodyPr>
          <a:lstStyle/>
          <a:p>
            <a:pPr>
              <a:lnSpc>
                <a:spcPct val="150000"/>
              </a:lnSpc>
            </a:pPr>
            <a:r>
              <a:rPr lang="en-US" altLang="zh-CN" sz="2800" b="1" dirty="0" err="1" smtClean="0">
                <a:latin typeface="微软雅黑" pitchFamily="34" charset="-122"/>
                <a:ea typeface="微软雅黑" pitchFamily="34" charset="-122"/>
              </a:rPr>
              <a:t>pi</a:t>
            </a:r>
            <a:r>
              <a:rPr lang="en-US" altLang="zh-CN" sz="2800" b="1" dirty="0" err="1" smtClean="0">
                <a:latin typeface="+mn-ea"/>
                <a:ea typeface="+mn-ea"/>
              </a:rPr>
              <a:t>ā</a:t>
            </a:r>
            <a:r>
              <a:rPr lang="en-US" altLang="zh-CN" sz="2800" b="1" dirty="0" err="1" smtClean="0">
                <a:latin typeface="微软雅黑" pitchFamily="34" charset="-122"/>
                <a:ea typeface="微软雅黑" pitchFamily="34" charset="-122"/>
              </a:rPr>
              <a:t>o</a:t>
            </a:r>
            <a:r>
              <a:rPr lang="en-US" altLang="zh-CN" sz="2800" b="1" dirty="0" smtClean="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漂流</a:t>
            </a:r>
            <a:r>
              <a:rPr lang="en-US" altLang="zh-CN" sz="2800" b="1" dirty="0" smtClean="0">
                <a:latin typeface="微软雅黑" pitchFamily="34" charset="-122"/>
                <a:ea typeface="微软雅黑" pitchFamily="34" charset="-122"/>
              </a:rPr>
              <a:t>)</a:t>
            </a:r>
            <a:endParaRPr lang="en-US" altLang="zh-CN" sz="2800" b="1" dirty="0" smtClean="0">
              <a:latin typeface="微软雅黑" pitchFamily="34" charset="-122"/>
              <a:ea typeface="微软雅黑" pitchFamily="34" charset="-122"/>
            </a:endParaRPr>
          </a:p>
          <a:p>
            <a:pPr>
              <a:lnSpc>
                <a:spcPct val="150000"/>
              </a:lnSpc>
            </a:pPr>
            <a:r>
              <a:rPr lang="en-US" altLang="zh-CN" sz="2800" b="1" dirty="0" err="1" smtClean="0">
                <a:latin typeface="微软雅黑" pitchFamily="34" charset="-122"/>
                <a:ea typeface="微软雅黑" pitchFamily="34" charset="-122"/>
              </a:rPr>
              <a:t>pi</a:t>
            </a:r>
            <a:r>
              <a:rPr lang="en-US" altLang="zh-CN" sz="2800" b="1" dirty="0" err="1" smtClean="0">
                <a:latin typeface="+mn-ea"/>
                <a:ea typeface="+mn-ea"/>
              </a:rPr>
              <a:t>ǎ</a:t>
            </a:r>
            <a:r>
              <a:rPr lang="en-US" altLang="zh-CN" sz="2800" b="1" dirty="0" err="1" smtClean="0">
                <a:latin typeface="微软雅黑" pitchFamily="34" charset="-122"/>
                <a:ea typeface="微软雅黑" pitchFamily="34" charset="-122"/>
              </a:rPr>
              <a:t>o</a:t>
            </a:r>
            <a:r>
              <a:rPr lang="en-US" altLang="zh-CN" sz="2800" b="1" dirty="0" smtClean="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漂白</a:t>
            </a:r>
            <a:r>
              <a:rPr lang="en-US" altLang="zh-CN" sz="2800" b="1" dirty="0" smtClean="0">
                <a:latin typeface="微软雅黑" pitchFamily="34" charset="-122"/>
                <a:ea typeface="微软雅黑" pitchFamily="34" charset="-122"/>
              </a:rPr>
              <a:t>)</a:t>
            </a:r>
            <a:endParaRPr lang="en-US" altLang="zh-CN" sz="2800" b="1" dirty="0" smtClean="0">
              <a:latin typeface="微软雅黑" pitchFamily="34" charset="-122"/>
              <a:ea typeface="微软雅黑" pitchFamily="34" charset="-122"/>
            </a:endParaRPr>
          </a:p>
          <a:p>
            <a:pPr>
              <a:lnSpc>
                <a:spcPct val="150000"/>
              </a:lnSpc>
            </a:pPr>
            <a:r>
              <a:rPr lang="en-US" altLang="zh-CN" sz="2800" b="1" dirty="0" err="1" smtClean="0">
                <a:latin typeface="微软雅黑" pitchFamily="34" charset="-122"/>
                <a:ea typeface="微软雅黑" pitchFamily="34" charset="-122"/>
              </a:rPr>
              <a:t>pi</a:t>
            </a:r>
            <a:r>
              <a:rPr lang="en-US" altLang="zh-CN" sz="2800" b="1" dirty="0" err="1" smtClean="0">
                <a:latin typeface="+mn-ea"/>
                <a:ea typeface="+mn-ea"/>
              </a:rPr>
              <a:t>à</a:t>
            </a:r>
            <a:r>
              <a:rPr lang="en-US" altLang="zh-CN" sz="2800" b="1" dirty="0" err="1" smtClean="0">
                <a:latin typeface="微软雅黑" pitchFamily="34" charset="-122"/>
                <a:ea typeface="微软雅黑" pitchFamily="34" charset="-122"/>
              </a:rPr>
              <a:t>o</a:t>
            </a:r>
            <a:r>
              <a:rPr lang="en-US" altLang="zh-CN" sz="2800" b="1" dirty="0" smtClean="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漂亮</a:t>
            </a:r>
            <a:r>
              <a:rPr lang="en-US" altLang="zh-CN" sz="2800" b="1" dirty="0" smtClean="0">
                <a:latin typeface="微软雅黑" pitchFamily="34" charset="-122"/>
                <a:ea typeface="微软雅黑" pitchFamily="34" charset="-122"/>
              </a:rPr>
              <a:t>)</a:t>
            </a:r>
            <a:endParaRPr lang="zh-CN" altLang="en-US" sz="2800" b="1" dirty="0">
              <a:latin typeface="微软雅黑" pitchFamily="34" charset="-122"/>
              <a:ea typeface="微软雅黑" pitchFamily="34" charset="-122"/>
            </a:endParaRPr>
          </a:p>
        </p:txBody>
      </p:sp>
      <p:sp>
        <p:nvSpPr>
          <p:cNvPr id="11" name="左大括号 10"/>
          <p:cNvSpPr/>
          <p:nvPr/>
        </p:nvSpPr>
        <p:spPr>
          <a:xfrm>
            <a:off x="3851920" y="3140968"/>
            <a:ext cx="144016" cy="1584176"/>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2987824" y="3717032"/>
            <a:ext cx="543739" cy="523220"/>
          </a:xfrm>
          <a:prstGeom prst="rect">
            <a:avLst/>
          </a:prstGeom>
        </p:spPr>
        <p:txBody>
          <a:bodyPr wrap="none">
            <a:spAutoFit/>
          </a:bodyPr>
          <a:lstStyle/>
          <a:p>
            <a:r>
              <a:rPr lang="zh-CN" altLang="zh-CN" sz="2800" b="1" dirty="0" smtClean="0">
                <a:solidFill>
                  <a:srgbClr val="FF0000"/>
                </a:solidFill>
                <a:latin typeface="微软雅黑" pitchFamily="34" charset="-122"/>
                <a:ea typeface="微软雅黑" pitchFamily="34" charset="-122"/>
              </a:rPr>
              <a:t>漂</a:t>
            </a:r>
            <a:endParaRPr lang="zh-CN" altLang="en-US" sz="28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checkerboard(across)">
                                      <p:cBhvr>
                                        <p:cTn id="7" dur="500"/>
                                        <p:tgtEl>
                                          <p:spTgt spid="10">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checkerboard(across)">
                                      <p:cBhvr>
                                        <p:cTn id="10" dur="500"/>
                                        <p:tgtEl>
                                          <p:spTgt spid="10">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animEffect transition="in" filter="checkerboard(across)">
                                      <p:cBhvr>
                                        <p:cTn id="13"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6" name="椭圆 5"/>
          <p:cNvSpPr/>
          <p:nvPr/>
        </p:nvSpPr>
        <p:spPr>
          <a:xfrm>
            <a:off x="7956376" y="47667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左大括号 6"/>
          <p:cNvSpPr/>
          <p:nvPr/>
        </p:nvSpPr>
        <p:spPr>
          <a:xfrm>
            <a:off x="1043608" y="2060848"/>
            <a:ext cx="144016" cy="1296144"/>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矩形 9"/>
          <p:cNvSpPr/>
          <p:nvPr/>
        </p:nvSpPr>
        <p:spPr>
          <a:xfrm>
            <a:off x="1259632" y="1844824"/>
            <a:ext cx="4572000" cy="3970318"/>
          </a:xfrm>
          <a:prstGeom prst="rect">
            <a:avLst/>
          </a:prstGeom>
        </p:spPr>
        <p:txBody>
          <a:bodyPr>
            <a:spAutoFit/>
          </a:bodyPr>
          <a:lstStyle/>
          <a:p>
            <a:pPr>
              <a:lnSpc>
                <a:spcPct val="150000"/>
              </a:lnSpc>
            </a:pPr>
            <a:r>
              <a:rPr lang="zh-CN" altLang="en-US" sz="2400" b="1" dirty="0" smtClean="0">
                <a:solidFill>
                  <a:srgbClr val="FF0000"/>
                </a:solidFill>
                <a:latin typeface="微软雅黑" pitchFamily="34" charset="-122"/>
                <a:ea typeface="微软雅黑" pitchFamily="34" charset="-122"/>
              </a:rPr>
              <a:t>缆</a:t>
            </a:r>
            <a:r>
              <a:rPr lang="en-US" altLang="zh-CN" sz="2400" b="1" dirty="0" err="1" smtClean="0">
                <a:latin typeface="微软雅黑" pitchFamily="34" charset="-122"/>
                <a:ea typeface="微软雅黑" pitchFamily="34" charset="-122"/>
              </a:rPr>
              <a:t>l</a:t>
            </a:r>
            <a:r>
              <a:rPr lang="en-US" altLang="zh-CN" sz="2400" b="1" dirty="0" err="1" smtClean="0">
                <a:latin typeface="+mn-ea"/>
                <a:ea typeface="+mn-ea"/>
              </a:rPr>
              <a:t>ǎ</a:t>
            </a:r>
            <a:r>
              <a:rPr lang="en-US" altLang="zh-CN" sz="2400" b="1" dirty="0" err="1" smtClean="0">
                <a:latin typeface="微软雅黑" pitchFamily="34" charset="-122"/>
                <a:ea typeface="微软雅黑" pitchFamily="34" charset="-122"/>
              </a:rPr>
              <a:t>n</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缆绳</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榄</a:t>
            </a:r>
            <a:r>
              <a:rPr lang="en-US" altLang="zh-CN" sz="2400" b="1" dirty="0" smtClean="0">
                <a:latin typeface="微软雅黑" pitchFamily="34" charset="-122"/>
                <a:ea typeface="微软雅黑" pitchFamily="34" charset="-122"/>
              </a:rPr>
              <a:t> </a:t>
            </a:r>
            <a:r>
              <a:rPr lang="en-US" altLang="zh-CN" sz="2400" b="1" dirty="0" err="1" smtClean="0">
                <a:latin typeface="微软雅黑" pitchFamily="34" charset="-122"/>
                <a:ea typeface="微软雅黑" pitchFamily="34" charset="-122"/>
              </a:rPr>
              <a:t>l</a:t>
            </a:r>
            <a:r>
              <a:rPr lang="en-US" altLang="zh-CN" sz="2400" b="1" dirty="0" err="1" smtClean="0">
                <a:latin typeface="+mn-ea"/>
                <a:ea typeface="+mn-ea"/>
              </a:rPr>
              <a:t>ǎ</a:t>
            </a:r>
            <a:r>
              <a:rPr lang="en-US" altLang="zh-CN" sz="2400" b="1" dirty="0" err="1" smtClean="0">
                <a:latin typeface="微软雅黑" pitchFamily="34" charset="-122"/>
                <a:ea typeface="微软雅黑" pitchFamily="34" charset="-122"/>
              </a:rPr>
              <a:t>n</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橄榄</a:t>
            </a:r>
            <a:r>
              <a:rPr lang="en-US" altLang="zh-CN" sz="2400" b="1" dirty="0" smtClean="0">
                <a:latin typeface="微软雅黑" pitchFamily="34" charset="-122"/>
                <a:ea typeface="微软雅黑" pitchFamily="34" charset="-122"/>
              </a:rPr>
              <a:t>) </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揽</a:t>
            </a:r>
            <a:r>
              <a:rPr lang="en-US" altLang="zh-CN" sz="2400" b="1" dirty="0" err="1" smtClean="0">
                <a:latin typeface="微软雅黑" pitchFamily="34" charset="-122"/>
                <a:ea typeface="微软雅黑" pitchFamily="34" charset="-122"/>
              </a:rPr>
              <a:t>l</a:t>
            </a:r>
            <a:r>
              <a:rPr lang="en-US" altLang="zh-CN" sz="2400" b="1" dirty="0" err="1" smtClean="0">
                <a:latin typeface="+mn-ea"/>
                <a:ea typeface="+mn-ea"/>
              </a:rPr>
              <a:t>ǎ</a:t>
            </a:r>
            <a:r>
              <a:rPr lang="en-US" altLang="zh-CN" sz="2400" b="1" dirty="0" err="1" smtClean="0">
                <a:latin typeface="微软雅黑" pitchFamily="34" charset="-122"/>
                <a:ea typeface="微软雅黑" pitchFamily="34" charset="-122"/>
              </a:rPr>
              <a:t>n</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揽活</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蹑</a:t>
            </a:r>
            <a:r>
              <a:rPr lang="en-US" altLang="zh-CN" sz="2400" b="1" dirty="0" err="1" smtClean="0">
                <a:latin typeface="微软雅黑" pitchFamily="34" charset="-122"/>
                <a:ea typeface="微软雅黑" pitchFamily="34" charset="-122"/>
              </a:rPr>
              <a:t>niè</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蹑手蹑脚</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嗫</a:t>
            </a:r>
            <a:r>
              <a:rPr lang="en-US" altLang="zh-CN" sz="2400" b="1" dirty="0" err="1" smtClean="0">
                <a:latin typeface="微软雅黑" pitchFamily="34" charset="-122"/>
                <a:ea typeface="微软雅黑" pitchFamily="34" charset="-122"/>
              </a:rPr>
              <a:t>niè</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嗫嚅</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镊</a:t>
            </a:r>
            <a:r>
              <a:rPr lang="en-US" altLang="zh-CN" sz="2400" b="1" dirty="0" err="1" smtClean="0">
                <a:latin typeface="微软雅黑" pitchFamily="34" charset="-122"/>
                <a:ea typeface="微软雅黑" pitchFamily="34" charset="-122"/>
              </a:rPr>
              <a:t>niè</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镊子</a:t>
            </a:r>
            <a:r>
              <a:rPr lang="en-US" altLang="zh-CN" sz="2400" b="1" dirty="0" smtClean="0">
                <a:latin typeface="微软雅黑" pitchFamily="34" charset="-122"/>
                <a:ea typeface="微软雅黑" pitchFamily="34" charset="-122"/>
              </a:rPr>
              <a:t>)</a:t>
            </a:r>
          </a:p>
        </p:txBody>
      </p:sp>
      <p:sp>
        <p:nvSpPr>
          <p:cNvPr id="12" name="TextBox 11"/>
          <p:cNvSpPr txBox="1"/>
          <p:nvPr/>
        </p:nvSpPr>
        <p:spPr>
          <a:xfrm>
            <a:off x="4860032" y="1844824"/>
            <a:ext cx="2609882" cy="1754326"/>
          </a:xfrm>
          <a:prstGeom prst="rect">
            <a:avLst/>
          </a:prstGeom>
          <a:noFill/>
        </p:spPr>
        <p:txBody>
          <a:bodyPr wrap="none" rtlCol="0">
            <a:spAutoFit/>
          </a:bodyPr>
          <a:lstStyle/>
          <a:p>
            <a:pPr>
              <a:lnSpc>
                <a:spcPct val="150000"/>
              </a:lnSpc>
            </a:pPr>
            <a:r>
              <a:rPr lang="zh-CN" altLang="en-US" sz="2400" b="1" dirty="0" smtClean="0">
                <a:solidFill>
                  <a:srgbClr val="FF0000"/>
                </a:solidFill>
                <a:latin typeface="微软雅黑" pitchFamily="34" charset="-122"/>
                <a:ea typeface="微软雅黑" pitchFamily="34" charset="-122"/>
              </a:rPr>
              <a:t>抠</a:t>
            </a:r>
            <a:r>
              <a:rPr lang="en-US" altLang="zh-CN" sz="2400" b="1" dirty="0" err="1" smtClean="0">
                <a:latin typeface="微软雅黑" pitchFamily="34" charset="-122"/>
                <a:ea typeface="微软雅黑" pitchFamily="34" charset="-122"/>
              </a:rPr>
              <a:t>kōu</a:t>
            </a:r>
            <a:r>
              <a:rPr lang="zh-CN" altLang="en-US" sz="2400" b="1" dirty="0" smtClean="0">
                <a:latin typeface="微软雅黑" pitchFamily="34" charset="-122"/>
                <a:ea typeface="微软雅黑" pitchFamily="34" charset="-122"/>
              </a:rPr>
              <a:t>（抠出来）</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眍</a:t>
            </a:r>
            <a:r>
              <a:rPr lang="en-US" altLang="zh-CN" sz="2400" b="1" dirty="0" err="1" smtClean="0">
                <a:latin typeface="微软雅黑" pitchFamily="34" charset="-122"/>
                <a:ea typeface="微软雅黑" pitchFamily="34" charset="-122"/>
              </a:rPr>
              <a:t>kōu</a:t>
            </a:r>
            <a:r>
              <a:rPr lang="zh-CN" altLang="en-US" sz="2400" b="1" dirty="0" smtClean="0">
                <a:latin typeface="微软雅黑" pitchFamily="34" charset="-122"/>
                <a:ea typeface="微软雅黑" pitchFamily="34" charset="-122"/>
              </a:rPr>
              <a:t>（眍瞜 ）</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怄</a:t>
            </a:r>
            <a:r>
              <a:rPr lang="en-US" altLang="zh-CN" sz="2400" b="1" dirty="0" err="1" smtClean="0">
                <a:latin typeface="微软雅黑" pitchFamily="34" charset="-122"/>
                <a:ea typeface="微软雅黑" pitchFamily="34" charset="-122"/>
              </a:rPr>
              <a:t>òu</a:t>
            </a:r>
            <a:r>
              <a:rPr lang="zh-CN" altLang="en-US" sz="2400" b="1" dirty="0" smtClean="0">
                <a:latin typeface="微软雅黑" pitchFamily="34" charset="-122"/>
                <a:ea typeface="微软雅黑" pitchFamily="34" charset="-122"/>
              </a:rPr>
              <a:t>（怄气）</a:t>
            </a:r>
            <a:endParaRPr lang="zh-CN" altLang="en-US" sz="2400" b="1" dirty="0">
              <a:latin typeface="微软雅黑" pitchFamily="34" charset="-122"/>
              <a:ea typeface="微软雅黑" pitchFamily="34" charset="-122"/>
            </a:endParaRPr>
          </a:p>
        </p:txBody>
      </p:sp>
      <p:sp>
        <p:nvSpPr>
          <p:cNvPr id="13" name="矩形 12"/>
          <p:cNvSpPr/>
          <p:nvPr/>
        </p:nvSpPr>
        <p:spPr>
          <a:xfrm>
            <a:off x="5004048" y="4005064"/>
            <a:ext cx="4572000" cy="1200329"/>
          </a:xfrm>
          <a:prstGeom prst="rect">
            <a:avLst/>
          </a:prstGeom>
        </p:spPr>
        <p:txBody>
          <a:bodyPr>
            <a:spAutoFit/>
          </a:bodyPr>
          <a:lstStyle/>
          <a:p>
            <a:pPr>
              <a:lnSpc>
                <a:spcPct val="150000"/>
              </a:lnSpc>
            </a:pPr>
            <a:r>
              <a:rPr lang="zh-CN" altLang="en-US" sz="2400" b="1" dirty="0" smtClean="0">
                <a:solidFill>
                  <a:srgbClr val="FF0000"/>
                </a:solidFill>
                <a:latin typeface="微软雅黑" pitchFamily="34" charset="-122"/>
                <a:ea typeface="微软雅黑" pitchFamily="34" charset="-122"/>
              </a:rPr>
              <a:t>斟</a:t>
            </a:r>
            <a:r>
              <a:rPr lang="en-US" altLang="zh-CN" sz="2400" b="1" dirty="0" err="1" smtClean="0">
                <a:latin typeface="微软雅黑" pitchFamily="34" charset="-122"/>
                <a:ea typeface="微软雅黑" pitchFamily="34" charset="-122"/>
              </a:rPr>
              <a:t>zhēn</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斟酒</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勘</a:t>
            </a:r>
            <a:r>
              <a:rPr lang="en-US" altLang="zh-CN" sz="2400" b="1" dirty="0" err="1" smtClean="0">
                <a:latin typeface="微软雅黑" pitchFamily="34" charset="-122"/>
                <a:ea typeface="微软雅黑" pitchFamily="34" charset="-122"/>
              </a:rPr>
              <a:t>kān</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勘探</a:t>
            </a:r>
            <a:r>
              <a:rPr lang="en-US" altLang="zh-CN" sz="2400" b="1" dirty="0" smtClean="0">
                <a:latin typeface="微软雅黑" pitchFamily="34" charset="-122"/>
                <a:ea typeface="微软雅黑" pitchFamily="34" charset="-122"/>
              </a:rPr>
              <a:t>)</a:t>
            </a:r>
            <a:endParaRPr lang="zh-CN" altLang="en-US" sz="2400" b="1" dirty="0">
              <a:latin typeface="微软雅黑" pitchFamily="34" charset="-122"/>
              <a:ea typeface="微软雅黑" pitchFamily="34" charset="-122"/>
            </a:endParaRPr>
          </a:p>
        </p:txBody>
      </p:sp>
      <p:sp>
        <p:nvSpPr>
          <p:cNvPr id="14" name="左大括号 13"/>
          <p:cNvSpPr/>
          <p:nvPr/>
        </p:nvSpPr>
        <p:spPr>
          <a:xfrm>
            <a:off x="1115616" y="4293096"/>
            <a:ext cx="144016" cy="1296144"/>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左大括号 14"/>
          <p:cNvSpPr/>
          <p:nvPr/>
        </p:nvSpPr>
        <p:spPr>
          <a:xfrm>
            <a:off x="4932040" y="4293096"/>
            <a:ext cx="72008" cy="792088"/>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左大括号 15"/>
          <p:cNvSpPr/>
          <p:nvPr/>
        </p:nvSpPr>
        <p:spPr>
          <a:xfrm>
            <a:off x="4716016" y="2132856"/>
            <a:ext cx="144016" cy="1296144"/>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601" name="Rectangle 1"/>
          <p:cNvSpPr>
            <a:spLocks noChangeArrowheads="1"/>
          </p:cNvSpPr>
          <p:nvPr/>
        </p:nvSpPr>
        <p:spPr bwMode="auto">
          <a:xfrm>
            <a:off x="3635896" y="836712"/>
            <a:ext cx="1415772"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形近字</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7" name="对角圆角矩形 16"/>
          <p:cNvSpPr/>
          <p:nvPr/>
        </p:nvSpPr>
        <p:spPr>
          <a:xfrm>
            <a:off x="539552" y="1772816"/>
            <a:ext cx="8280920" cy="4104456"/>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edge">
                                      <p:cBhvr>
                                        <p:cTn id="7" dur="2000"/>
                                        <p:tgtEl>
                                          <p:spTgt spid="10">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wedge">
                                      <p:cBhvr>
                                        <p:cTn id="10" dur="2000"/>
                                        <p:tgtEl>
                                          <p:spTgt spid="10">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animEffect transition="in" filter="wedge">
                                      <p:cBhvr>
                                        <p:cTn id="13" dur="2000"/>
                                        <p:tgtEl>
                                          <p:spTgt spid="10">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nodeType="clickEffect">
                                  <p:stCondLst>
                                    <p:cond delay="0"/>
                                  </p:stCondLst>
                                  <p:childTnLst>
                                    <p:set>
                                      <p:cBhvr>
                                        <p:cTn id="17" dur="1" fill="hold">
                                          <p:stCondLst>
                                            <p:cond delay="0"/>
                                          </p:stCondLst>
                                        </p:cTn>
                                        <p:tgtEl>
                                          <p:spTgt spid="10">
                                            <p:txEl>
                                              <p:pRg st="4" end="4"/>
                                            </p:txEl>
                                          </p:spTgt>
                                        </p:tgtEl>
                                        <p:attrNameLst>
                                          <p:attrName>style.visibility</p:attrName>
                                        </p:attrNameLst>
                                      </p:cBhvr>
                                      <p:to>
                                        <p:strVal val="visible"/>
                                      </p:to>
                                    </p:set>
                                    <p:animEffect transition="in" filter="wedge">
                                      <p:cBhvr>
                                        <p:cTn id="18" dur="2000"/>
                                        <p:tgtEl>
                                          <p:spTgt spid="10">
                                            <p:txEl>
                                              <p:pRg st="4" end="4"/>
                                            </p:txEl>
                                          </p:spTgt>
                                        </p:tgtEl>
                                      </p:cBhvr>
                                    </p:animEffect>
                                  </p:childTnLst>
                                </p:cTn>
                              </p:par>
                              <p:par>
                                <p:cTn id="19" presetID="20" presetClass="entr" presetSubtype="0" fill="hold" nodeType="withEffect">
                                  <p:stCondLst>
                                    <p:cond delay="0"/>
                                  </p:stCondLst>
                                  <p:childTnLst>
                                    <p:set>
                                      <p:cBhvr>
                                        <p:cTn id="20" dur="1" fill="hold">
                                          <p:stCondLst>
                                            <p:cond delay="0"/>
                                          </p:stCondLst>
                                        </p:cTn>
                                        <p:tgtEl>
                                          <p:spTgt spid="10">
                                            <p:txEl>
                                              <p:pRg st="5" end="5"/>
                                            </p:txEl>
                                          </p:spTgt>
                                        </p:tgtEl>
                                        <p:attrNameLst>
                                          <p:attrName>style.visibility</p:attrName>
                                        </p:attrNameLst>
                                      </p:cBhvr>
                                      <p:to>
                                        <p:strVal val="visible"/>
                                      </p:to>
                                    </p:set>
                                    <p:animEffect transition="in" filter="wedge">
                                      <p:cBhvr>
                                        <p:cTn id="21" dur="2000"/>
                                        <p:tgtEl>
                                          <p:spTgt spid="10">
                                            <p:txEl>
                                              <p:pRg st="5" end="5"/>
                                            </p:txEl>
                                          </p:spTgt>
                                        </p:tgtEl>
                                      </p:cBhvr>
                                    </p:animEffect>
                                  </p:childTnLst>
                                </p:cTn>
                              </p:par>
                              <p:par>
                                <p:cTn id="22" presetID="20" presetClass="entr" presetSubtype="0" fill="hold" nodeType="withEffect">
                                  <p:stCondLst>
                                    <p:cond delay="0"/>
                                  </p:stCondLst>
                                  <p:childTnLst>
                                    <p:set>
                                      <p:cBhvr>
                                        <p:cTn id="23" dur="1" fill="hold">
                                          <p:stCondLst>
                                            <p:cond delay="0"/>
                                          </p:stCondLst>
                                        </p:cTn>
                                        <p:tgtEl>
                                          <p:spTgt spid="10">
                                            <p:txEl>
                                              <p:pRg st="6" end="6"/>
                                            </p:txEl>
                                          </p:spTgt>
                                        </p:tgtEl>
                                        <p:attrNameLst>
                                          <p:attrName>style.visibility</p:attrName>
                                        </p:attrNameLst>
                                      </p:cBhvr>
                                      <p:to>
                                        <p:strVal val="visible"/>
                                      </p:to>
                                    </p:set>
                                    <p:animEffect transition="in" filter="wedge">
                                      <p:cBhvr>
                                        <p:cTn id="24" dur="2000"/>
                                        <p:tgtEl>
                                          <p:spTgt spid="10">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0" presetClass="entr" presetSubtype="0" fill="hold" nodeType="clickEffect">
                                  <p:stCondLst>
                                    <p:cond delay="0"/>
                                  </p:stCondLst>
                                  <p:childTnLst>
                                    <p:set>
                                      <p:cBhvr>
                                        <p:cTn id="28" dur="1" fill="hold">
                                          <p:stCondLst>
                                            <p:cond delay="0"/>
                                          </p:stCondLst>
                                        </p:cTn>
                                        <p:tgtEl>
                                          <p:spTgt spid="12">
                                            <p:txEl>
                                              <p:pRg st="0" end="0"/>
                                            </p:txEl>
                                          </p:spTgt>
                                        </p:tgtEl>
                                        <p:attrNameLst>
                                          <p:attrName>style.visibility</p:attrName>
                                        </p:attrNameLst>
                                      </p:cBhvr>
                                      <p:to>
                                        <p:strVal val="visible"/>
                                      </p:to>
                                    </p:set>
                                    <p:animEffect transition="in" filter="wedge">
                                      <p:cBhvr>
                                        <p:cTn id="29" dur="2000"/>
                                        <p:tgtEl>
                                          <p:spTgt spid="12">
                                            <p:txEl>
                                              <p:pRg st="0" end="0"/>
                                            </p:txEl>
                                          </p:spTgt>
                                        </p:tgtEl>
                                      </p:cBhvr>
                                    </p:animEffect>
                                  </p:childTnLst>
                                </p:cTn>
                              </p:par>
                              <p:par>
                                <p:cTn id="30" presetID="20" presetClass="entr" presetSubtype="0" fill="hold" nodeType="withEffect">
                                  <p:stCondLst>
                                    <p:cond delay="0"/>
                                  </p:stCondLst>
                                  <p:childTnLst>
                                    <p:set>
                                      <p:cBhvr>
                                        <p:cTn id="31" dur="1" fill="hold">
                                          <p:stCondLst>
                                            <p:cond delay="0"/>
                                          </p:stCondLst>
                                        </p:cTn>
                                        <p:tgtEl>
                                          <p:spTgt spid="12">
                                            <p:txEl>
                                              <p:pRg st="1" end="1"/>
                                            </p:txEl>
                                          </p:spTgt>
                                        </p:tgtEl>
                                        <p:attrNameLst>
                                          <p:attrName>style.visibility</p:attrName>
                                        </p:attrNameLst>
                                      </p:cBhvr>
                                      <p:to>
                                        <p:strVal val="visible"/>
                                      </p:to>
                                    </p:set>
                                    <p:animEffect transition="in" filter="wedge">
                                      <p:cBhvr>
                                        <p:cTn id="32" dur="2000"/>
                                        <p:tgtEl>
                                          <p:spTgt spid="12">
                                            <p:txEl>
                                              <p:pRg st="1" end="1"/>
                                            </p:txEl>
                                          </p:spTgt>
                                        </p:tgtEl>
                                      </p:cBhvr>
                                    </p:animEffect>
                                  </p:childTnLst>
                                </p:cTn>
                              </p:par>
                              <p:par>
                                <p:cTn id="33" presetID="20" presetClass="entr" presetSubtype="0" fill="hold" nodeType="withEffect">
                                  <p:stCondLst>
                                    <p:cond delay="0"/>
                                  </p:stCondLst>
                                  <p:childTnLst>
                                    <p:set>
                                      <p:cBhvr>
                                        <p:cTn id="34" dur="1" fill="hold">
                                          <p:stCondLst>
                                            <p:cond delay="0"/>
                                          </p:stCondLst>
                                        </p:cTn>
                                        <p:tgtEl>
                                          <p:spTgt spid="12">
                                            <p:txEl>
                                              <p:pRg st="2" end="2"/>
                                            </p:txEl>
                                          </p:spTgt>
                                        </p:tgtEl>
                                        <p:attrNameLst>
                                          <p:attrName>style.visibility</p:attrName>
                                        </p:attrNameLst>
                                      </p:cBhvr>
                                      <p:to>
                                        <p:strVal val="visible"/>
                                      </p:to>
                                    </p:set>
                                    <p:animEffect transition="in" filter="wedge">
                                      <p:cBhvr>
                                        <p:cTn id="35" dur="2000"/>
                                        <p:tgtEl>
                                          <p:spTgt spid="12">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0" presetClass="entr" presetSubtype="0" fill="hold" nodeType="clickEffect">
                                  <p:stCondLst>
                                    <p:cond delay="0"/>
                                  </p:stCondLst>
                                  <p:childTnLst>
                                    <p:set>
                                      <p:cBhvr>
                                        <p:cTn id="39" dur="1" fill="hold">
                                          <p:stCondLst>
                                            <p:cond delay="0"/>
                                          </p:stCondLst>
                                        </p:cTn>
                                        <p:tgtEl>
                                          <p:spTgt spid="13">
                                            <p:txEl>
                                              <p:pRg st="0" end="0"/>
                                            </p:txEl>
                                          </p:spTgt>
                                        </p:tgtEl>
                                        <p:attrNameLst>
                                          <p:attrName>style.visibility</p:attrName>
                                        </p:attrNameLst>
                                      </p:cBhvr>
                                      <p:to>
                                        <p:strVal val="visible"/>
                                      </p:to>
                                    </p:set>
                                    <p:animEffect transition="in" filter="wedge">
                                      <p:cBhvr>
                                        <p:cTn id="40" dur="2000"/>
                                        <p:tgtEl>
                                          <p:spTgt spid="13">
                                            <p:txEl>
                                              <p:pRg st="0" end="0"/>
                                            </p:txEl>
                                          </p:spTgt>
                                        </p:tgtEl>
                                      </p:cBhvr>
                                    </p:animEffect>
                                  </p:childTnLst>
                                </p:cTn>
                              </p:par>
                              <p:par>
                                <p:cTn id="41" presetID="20" presetClass="entr" presetSubtype="0" fill="hold" nodeType="withEffect">
                                  <p:stCondLst>
                                    <p:cond delay="0"/>
                                  </p:stCondLst>
                                  <p:childTnLst>
                                    <p:set>
                                      <p:cBhvr>
                                        <p:cTn id="42" dur="1" fill="hold">
                                          <p:stCondLst>
                                            <p:cond delay="0"/>
                                          </p:stCondLst>
                                        </p:cTn>
                                        <p:tgtEl>
                                          <p:spTgt spid="13">
                                            <p:txEl>
                                              <p:pRg st="1" end="1"/>
                                            </p:txEl>
                                          </p:spTgt>
                                        </p:tgtEl>
                                        <p:attrNameLst>
                                          <p:attrName>style.visibility</p:attrName>
                                        </p:attrNameLst>
                                      </p:cBhvr>
                                      <p:to>
                                        <p:strVal val="visible"/>
                                      </p:to>
                                    </p:set>
                                    <p:animEffect transition="in" filter="wedge">
                                      <p:cBhvr>
                                        <p:cTn id="43" dur="20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graphicFrame>
        <p:nvGraphicFramePr>
          <p:cNvPr id="6" name="表格 5"/>
          <p:cNvGraphicFramePr>
            <a:graphicFrameLocks noGrp="1"/>
          </p:cNvGraphicFramePr>
          <p:nvPr/>
        </p:nvGraphicFramePr>
        <p:xfrm>
          <a:off x="683568" y="2060848"/>
          <a:ext cx="7920880" cy="3447661"/>
        </p:xfrm>
        <a:graphic>
          <a:graphicData uri="http://schemas.openxmlformats.org/drawingml/2006/table">
            <a:tbl>
              <a:tblPr/>
              <a:tblGrid>
                <a:gridCol w="704078"/>
                <a:gridCol w="7216802"/>
              </a:tblGrid>
              <a:tr h="704461">
                <a:tc gridSpan="2">
                  <a:txBody>
                    <a:bodyPr/>
                    <a:lstStyle/>
                    <a:p>
                      <a:pPr algn="ctr">
                        <a:lnSpc>
                          <a:spcPct val="150000"/>
                        </a:lnSpc>
                        <a:spcAft>
                          <a:spcPts val="0"/>
                        </a:spcAft>
                      </a:pPr>
                      <a:r>
                        <a:rPr lang="zh-CN" sz="2400" b="1" kern="100" dirty="0" smtClean="0">
                          <a:solidFill>
                            <a:srgbClr val="FF0000"/>
                          </a:solidFill>
                          <a:latin typeface="微软雅黑" pitchFamily="34" charset="-122"/>
                          <a:ea typeface="微软雅黑" pitchFamily="34" charset="-122"/>
                          <a:cs typeface="Times New Roman"/>
                        </a:rPr>
                        <a:t>猝不及防　防不胜防</a:t>
                      </a:r>
                      <a:endParaRPr lang="zh-CN" sz="2400" b="1" kern="100" dirty="0">
                        <a:solidFill>
                          <a:srgbClr val="FF0000"/>
                        </a:solidFill>
                        <a:latin typeface="微软雅黑" pitchFamily="34" charset="-122"/>
                        <a:ea typeface="微软雅黑" pitchFamily="34" charset="-122"/>
                        <a:cs typeface="Times New Roman"/>
                      </a:endParaRP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hMerge="1">
                  <a:tcPr/>
                </a:tc>
              </a:tr>
              <a:tr h="0">
                <a:tc>
                  <a:txBody>
                    <a:bodyPr/>
                    <a:lstStyle/>
                    <a:p>
                      <a:pPr algn="ctr">
                        <a:lnSpc>
                          <a:spcPct val="150000"/>
                        </a:lnSpc>
                        <a:spcAft>
                          <a:spcPts val="0"/>
                        </a:spcAft>
                      </a:pPr>
                      <a:r>
                        <a:rPr lang="zh-CN" sz="2400" b="1" kern="100">
                          <a:solidFill>
                            <a:srgbClr val="000000"/>
                          </a:solidFill>
                          <a:latin typeface="微软雅黑" pitchFamily="34" charset="-122"/>
                          <a:ea typeface="微软雅黑" pitchFamily="34" charset="-122"/>
                          <a:cs typeface="Times New Roman"/>
                        </a:rPr>
                        <a:t>求同</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nSpc>
                          <a:spcPct val="150000"/>
                        </a:lnSpc>
                        <a:spcAft>
                          <a:spcPts val="0"/>
                        </a:spcAft>
                      </a:pPr>
                      <a:r>
                        <a:rPr lang="zh-CN" sz="2400" b="1" kern="100" dirty="0">
                          <a:solidFill>
                            <a:srgbClr val="000000"/>
                          </a:solidFill>
                          <a:latin typeface="微软雅黑" pitchFamily="34" charset="-122"/>
                          <a:ea typeface="微软雅黑" pitchFamily="34" charset="-122"/>
                          <a:cs typeface="Times New Roman"/>
                        </a:rPr>
                        <a:t>两个词语都有“防备”的意思。</a:t>
                      </a: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r h="0">
                <a:tc>
                  <a:txBody>
                    <a:bodyPr/>
                    <a:lstStyle/>
                    <a:p>
                      <a:pPr algn="ctr">
                        <a:lnSpc>
                          <a:spcPct val="150000"/>
                        </a:lnSpc>
                        <a:spcAft>
                          <a:spcPts val="0"/>
                        </a:spcAft>
                      </a:pPr>
                      <a:r>
                        <a:rPr lang="zh-CN" sz="2400" b="1" kern="100">
                          <a:solidFill>
                            <a:srgbClr val="000000"/>
                          </a:solidFill>
                          <a:latin typeface="微软雅黑" pitchFamily="34" charset="-122"/>
                          <a:ea typeface="微软雅黑" pitchFamily="34" charset="-122"/>
                          <a:cs typeface="Times New Roman"/>
                        </a:rPr>
                        <a:t>辨异</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nSpc>
                          <a:spcPct val="150000"/>
                        </a:lnSpc>
                        <a:spcAft>
                          <a:spcPts val="0"/>
                        </a:spcAft>
                      </a:pPr>
                      <a:r>
                        <a:rPr lang="zh-CN" sz="2400" b="1" kern="100" dirty="0" smtClean="0">
                          <a:solidFill>
                            <a:srgbClr val="000000"/>
                          </a:solidFill>
                          <a:latin typeface="微软雅黑" pitchFamily="34" charset="-122"/>
                          <a:ea typeface="微软雅黑" pitchFamily="34" charset="-122"/>
                          <a:cs typeface="Times New Roman"/>
                        </a:rPr>
                        <a:t>“猝不及防”侧重于事情来得突然。例句</a:t>
                      </a:r>
                      <a:r>
                        <a:rPr lang="en-US" sz="2400" b="1" kern="100" dirty="0" smtClean="0">
                          <a:solidFill>
                            <a:srgbClr val="000000"/>
                          </a:solidFill>
                          <a:latin typeface="微软雅黑" pitchFamily="34" charset="-122"/>
                          <a:ea typeface="微软雅黑" pitchFamily="34" charset="-122"/>
                          <a:cs typeface="Times New Roman"/>
                        </a:rPr>
                        <a:t>:</a:t>
                      </a:r>
                      <a:r>
                        <a:rPr lang="zh-CN" sz="2400" b="1" kern="100" dirty="0" smtClean="0">
                          <a:solidFill>
                            <a:srgbClr val="000000"/>
                          </a:solidFill>
                          <a:latin typeface="微软雅黑" pitchFamily="34" charset="-122"/>
                          <a:ea typeface="微软雅黑" pitchFamily="34" charset="-122"/>
                          <a:cs typeface="Times New Roman"/>
                        </a:rPr>
                        <a:t>就跟感冒一样</a:t>
                      </a:r>
                      <a:r>
                        <a:rPr lang="en-US" sz="2400" b="1" kern="100" dirty="0" smtClean="0">
                          <a:solidFill>
                            <a:srgbClr val="000000"/>
                          </a:solidFill>
                          <a:latin typeface="微软雅黑" pitchFamily="34" charset="-122"/>
                          <a:ea typeface="微软雅黑" pitchFamily="34" charset="-122"/>
                          <a:cs typeface="Times New Roman"/>
                        </a:rPr>
                        <a:t>,</a:t>
                      </a:r>
                      <a:r>
                        <a:rPr lang="zh-CN" sz="2400" b="1" kern="100" dirty="0" smtClean="0">
                          <a:solidFill>
                            <a:srgbClr val="000000"/>
                          </a:solidFill>
                          <a:latin typeface="微软雅黑" pitchFamily="34" charset="-122"/>
                          <a:ea typeface="微软雅黑" pitchFamily="34" charset="-122"/>
                          <a:cs typeface="Times New Roman"/>
                        </a:rPr>
                        <a:t>每次都猝不及防。“防不胜防”侧重于防备不过来。例句</a:t>
                      </a:r>
                      <a:r>
                        <a:rPr lang="en-US" sz="2400" b="1" kern="100" dirty="0" smtClean="0">
                          <a:solidFill>
                            <a:srgbClr val="000000"/>
                          </a:solidFill>
                          <a:latin typeface="微软雅黑" pitchFamily="34" charset="-122"/>
                          <a:ea typeface="微软雅黑" pitchFamily="34" charset="-122"/>
                          <a:cs typeface="Times New Roman"/>
                        </a:rPr>
                        <a:t>:</a:t>
                      </a:r>
                      <a:r>
                        <a:rPr lang="zh-CN" sz="2400" b="1" kern="100" dirty="0" smtClean="0">
                          <a:solidFill>
                            <a:srgbClr val="000000"/>
                          </a:solidFill>
                          <a:latin typeface="微软雅黑" pitchFamily="34" charset="-122"/>
                          <a:ea typeface="微软雅黑" pitchFamily="34" charset="-122"/>
                          <a:cs typeface="Times New Roman"/>
                        </a:rPr>
                        <a:t>城市里的野广告</a:t>
                      </a:r>
                      <a:r>
                        <a:rPr lang="en-US" sz="2400" b="1" kern="100" dirty="0" smtClean="0">
                          <a:solidFill>
                            <a:srgbClr val="000000"/>
                          </a:solidFill>
                          <a:latin typeface="微软雅黑" pitchFamily="34" charset="-122"/>
                          <a:ea typeface="微软雅黑" pitchFamily="34" charset="-122"/>
                          <a:cs typeface="Times New Roman"/>
                        </a:rPr>
                        <a:t>,</a:t>
                      </a:r>
                      <a:r>
                        <a:rPr lang="zh-CN" sz="2400" b="1" kern="100" dirty="0" smtClean="0">
                          <a:solidFill>
                            <a:srgbClr val="000000"/>
                          </a:solidFill>
                          <a:latin typeface="微软雅黑" pitchFamily="34" charset="-122"/>
                          <a:ea typeface="微软雅黑" pitchFamily="34" charset="-122"/>
                          <a:cs typeface="Times New Roman"/>
                        </a:rPr>
                        <a:t>总是除了又贴</a:t>
                      </a:r>
                      <a:r>
                        <a:rPr lang="en-US" sz="2400" b="1" kern="100" dirty="0" smtClean="0">
                          <a:solidFill>
                            <a:srgbClr val="000000"/>
                          </a:solidFill>
                          <a:latin typeface="微软雅黑" pitchFamily="34" charset="-122"/>
                          <a:ea typeface="微软雅黑" pitchFamily="34" charset="-122"/>
                          <a:cs typeface="Times New Roman"/>
                        </a:rPr>
                        <a:t>,</a:t>
                      </a:r>
                      <a:r>
                        <a:rPr lang="zh-CN" sz="2400" b="1" kern="100" dirty="0" smtClean="0">
                          <a:solidFill>
                            <a:srgbClr val="000000"/>
                          </a:solidFill>
                          <a:latin typeface="微软雅黑" pitchFamily="34" charset="-122"/>
                          <a:ea typeface="微软雅黑" pitchFamily="34" charset="-122"/>
                          <a:cs typeface="Times New Roman"/>
                        </a:rPr>
                        <a:t>真是防不胜防</a:t>
                      </a:r>
                      <a:r>
                        <a:rPr lang="en-US" sz="2400" b="1" kern="100" dirty="0" smtClean="0">
                          <a:solidFill>
                            <a:srgbClr val="000000"/>
                          </a:solidFill>
                          <a:latin typeface="微软雅黑" pitchFamily="34" charset="-122"/>
                          <a:ea typeface="微软雅黑" pitchFamily="34" charset="-122"/>
                          <a:cs typeface="Times New Roman"/>
                        </a:rPr>
                        <a:t>,</a:t>
                      </a:r>
                      <a:r>
                        <a:rPr lang="zh-CN" sz="2400" b="1" kern="100" dirty="0" smtClean="0">
                          <a:solidFill>
                            <a:srgbClr val="000000"/>
                          </a:solidFill>
                          <a:latin typeface="微软雅黑" pitchFamily="34" charset="-122"/>
                          <a:ea typeface="微软雅黑" pitchFamily="34" charset="-122"/>
                          <a:cs typeface="Times New Roman"/>
                        </a:rPr>
                        <a:t>让人头疼</a:t>
                      </a:r>
                      <a:r>
                        <a:rPr lang="en-US" sz="2400" b="1" kern="100" dirty="0" smtClean="0">
                          <a:solidFill>
                            <a:srgbClr val="000000"/>
                          </a:solidFill>
                          <a:latin typeface="微软雅黑" pitchFamily="34" charset="-122"/>
                          <a:ea typeface="微软雅黑" pitchFamily="34" charset="-122"/>
                          <a:cs typeface="Times New Roman"/>
                        </a:rPr>
                        <a:t>!</a:t>
                      </a:r>
                      <a:endParaRPr lang="zh-CN" sz="2400" b="1" kern="100" dirty="0">
                        <a:solidFill>
                          <a:srgbClr val="000000"/>
                        </a:solidFill>
                        <a:latin typeface="微软雅黑" pitchFamily="34" charset="-122"/>
                        <a:ea typeface="微软雅黑" pitchFamily="34" charset="-122"/>
                        <a:cs typeface="Times New Roman"/>
                      </a:endParaRP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bl>
          </a:graphicData>
        </a:graphic>
      </p:graphicFrame>
      <p:sp>
        <p:nvSpPr>
          <p:cNvPr id="13313" name="Rectangle 1"/>
          <p:cNvSpPr>
            <a:spLocks noChangeArrowheads="1"/>
          </p:cNvSpPr>
          <p:nvPr/>
        </p:nvSpPr>
        <p:spPr bwMode="auto">
          <a:xfrm>
            <a:off x="683568" y="1484784"/>
            <a:ext cx="1723549"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成语辨析</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25601" name="Rectangle 1"/>
          <p:cNvSpPr>
            <a:spLocks noChangeArrowheads="1"/>
          </p:cNvSpPr>
          <p:nvPr/>
        </p:nvSpPr>
        <p:spPr bwMode="auto">
          <a:xfrm>
            <a:off x="1115616" y="1484784"/>
            <a:ext cx="2308645" cy="3970318"/>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5.</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重要词语释义</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怡然自得</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睡眼惺忪</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蹑手蹑脚</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盘缠</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阴霾</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解缆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25602" name="Rectangle 2"/>
          <p:cNvSpPr>
            <a:spLocks noChangeArrowheads="1"/>
          </p:cNvSpPr>
          <p:nvPr/>
        </p:nvSpPr>
        <p:spPr bwMode="auto">
          <a:xfrm>
            <a:off x="1619672" y="1484784"/>
            <a:ext cx="5782352" cy="3970318"/>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形容自己感到喜悦。</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因刚睡醒而眼睛模糊不清。</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形容走路时脚步放得很轻。</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路费。</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空气中因悬浮着大量烟尘而显得混浊。</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解开缆绳。</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10" name="对角圆角矩形 9"/>
          <p:cNvSpPr/>
          <p:nvPr/>
        </p:nvSpPr>
        <p:spPr>
          <a:xfrm>
            <a:off x="539552" y="1484784"/>
            <a:ext cx="7992888" cy="4032448"/>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5601">
                                            <p:txEl>
                                              <p:pRg st="1" end="1"/>
                                            </p:txEl>
                                          </p:spTgt>
                                        </p:tgtEl>
                                        <p:attrNameLst>
                                          <p:attrName>style.visibility</p:attrName>
                                        </p:attrNameLst>
                                      </p:cBhvr>
                                      <p:to>
                                        <p:strVal val="visible"/>
                                      </p:to>
                                    </p:set>
                                    <p:anim calcmode="lin" valueType="num">
                                      <p:cBhvr>
                                        <p:cTn id="7" dur="1000" fill="hold"/>
                                        <p:tgtEl>
                                          <p:spTgt spid="25601">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2560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5601">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25602">
                                            <p:txEl>
                                              <p:pRg st="1" end="1"/>
                                            </p:txEl>
                                          </p:spTgt>
                                        </p:tgtEl>
                                        <p:attrNameLst>
                                          <p:attrName>style.visibility</p:attrName>
                                        </p:attrNameLst>
                                      </p:cBhvr>
                                      <p:to>
                                        <p:strVal val="visible"/>
                                      </p:to>
                                    </p:set>
                                    <p:anim calcmode="lin" valueType="num">
                                      <p:cBhvr>
                                        <p:cTn id="14" dur="1000" fill="hold"/>
                                        <p:tgtEl>
                                          <p:spTgt spid="25602">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25602">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5602">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25601">
                                            <p:txEl>
                                              <p:pRg st="2" end="2"/>
                                            </p:txEl>
                                          </p:spTgt>
                                        </p:tgtEl>
                                        <p:attrNameLst>
                                          <p:attrName>style.visibility</p:attrName>
                                        </p:attrNameLst>
                                      </p:cBhvr>
                                      <p:to>
                                        <p:strVal val="visible"/>
                                      </p:to>
                                    </p:set>
                                    <p:anim calcmode="lin" valueType="num">
                                      <p:cBhvr>
                                        <p:cTn id="21" dur="1000" fill="hold"/>
                                        <p:tgtEl>
                                          <p:spTgt spid="25601">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2560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5601">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25602">
                                            <p:txEl>
                                              <p:pRg st="2" end="2"/>
                                            </p:txEl>
                                          </p:spTgt>
                                        </p:tgtEl>
                                        <p:attrNameLst>
                                          <p:attrName>style.visibility</p:attrName>
                                        </p:attrNameLst>
                                      </p:cBhvr>
                                      <p:to>
                                        <p:strVal val="visible"/>
                                      </p:to>
                                    </p:set>
                                    <p:anim calcmode="lin" valueType="num">
                                      <p:cBhvr>
                                        <p:cTn id="28" dur="1000" fill="hold"/>
                                        <p:tgtEl>
                                          <p:spTgt spid="25602">
                                            <p:txEl>
                                              <p:pRg st="2" end="2"/>
                                            </p:txEl>
                                          </p:spTgt>
                                        </p:tgtEl>
                                        <p:attrNameLst>
                                          <p:attrName>ppt_x</p:attrName>
                                        </p:attrNameLst>
                                      </p:cBhvr>
                                      <p:tavLst>
                                        <p:tav tm="0">
                                          <p:val>
                                            <p:strVal val="#ppt_x-.2"/>
                                          </p:val>
                                        </p:tav>
                                        <p:tav tm="100000">
                                          <p:val>
                                            <p:strVal val="#ppt_x"/>
                                          </p:val>
                                        </p:tav>
                                      </p:tavLst>
                                    </p:anim>
                                    <p:anim calcmode="lin" valueType="num">
                                      <p:cBhvr>
                                        <p:cTn id="29" dur="1000" fill="hold"/>
                                        <p:tgtEl>
                                          <p:spTgt spid="25602">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25602">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25601">
                                            <p:txEl>
                                              <p:pRg st="3" end="3"/>
                                            </p:txEl>
                                          </p:spTgt>
                                        </p:tgtEl>
                                        <p:attrNameLst>
                                          <p:attrName>style.visibility</p:attrName>
                                        </p:attrNameLst>
                                      </p:cBhvr>
                                      <p:to>
                                        <p:strVal val="visible"/>
                                      </p:to>
                                    </p:set>
                                    <p:anim calcmode="lin" valueType="num">
                                      <p:cBhvr>
                                        <p:cTn id="35" dur="1000" fill="hold"/>
                                        <p:tgtEl>
                                          <p:spTgt spid="25601">
                                            <p:txEl>
                                              <p:pRg st="3" end="3"/>
                                            </p:txEl>
                                          </p:spTgt>
                                        </p:tgtEl>
                                        <p:attrNameLst>
                                          <p:attrName>ppt_x</p:attrName>
                                        </p:attrNameLst>
                                      </p:cBhvr>
                                      <p:tavLst>
                                        <p:tav tm="0">
                                          <p:val>
                                            <p:strVal val="#ppt_x-.2"/>
                                          </p:val>
                                        </p:tav>
                                        <p:tav tm="100000">
                                          <p:val>
                                            <p:strVal val="#ppt_x"/>
                                          </p:val>
                                        </p:tav>
                                      </p:tavLst>
                                    </p:anim>
                                    <p:anim calcmode="lin" valueType="num">
                                      <p:cBhvr>
                                        <p:cTn id="36" dur="1000" fill="hold"/>
                                        <p:tgtEl>
                                          <p:spTgt spid="25601">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5601">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25602">
                                            <p:txEl>
                                              <p:pRg st="3" end="3"/>
                                            </p:txEl>
                                          </p:spTgt>
                                        </p:tgtEl>
                                        <p:attrNameLst>
                                          <p:attrName>style.visibility</p:attrName>
                                        </p:attrNameLst>
                                      </p:cBhvr>
                                      <p:to>
                                        <p:strVal val="visible"/>
                                      </p:to>
                                    </p:set>
                                    <p:anim calcmode="lin" valueType="num">
                                      <p:cBhvr>
                                        <p:cTn id="42" dur="1000" fill="hold"/>
                                        <p:tgtEl>
                                          <p:spTgt spid="25602">
                                            <p:txEl>
                                              <p:pRg st="3" end="3"/>
                                            </p:txEl>
                                          </p:spTgt>
                                        </p:tgtEl>
                                        <p:attrNameLst>
                                          <p:attrName>ppt_x</p:attrName>
                                        </p:attrNameLst>
                                      </p:cBhvr>
                                      <p:tavLst>
                                        <p:tav tm="0">
                                          <p:val>
                                            <p:strVal val="#ppt_x-.2"/>
                                          </p:val>
                                        </p:tav>
                                        <p:tav tm="100000">
                                          <p:val>
                                            <p:strVal val="#ppt_x"/>
                                          </p:val>
                                        </p:tav>
                                      </p:tavLst>
                                    </p:anim>
                                    <p:anim calcmode="lin" valueType="num">
                                      <p:cBhvr>
                                        <p:cTn id="43" dur="1000" fill="hold"/>
                                        <p:tgtEl>
                                          <p:spTgt spid="25602">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25602">
                                            <p:txEl>
                                              <p:pRg st="3" end="3"/>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nodeType="clickEffect">
                                  <p:stCondLst>
                                    <p:cond delay="0"/>
                                  </p:stCondLst>
                                  <p:childTnLst>
                                    <p:set>
                                      <p:cBhvr>
                                        <p:cTn id="48" dur="1" fill="hold">
                                          <p:stCondLst>
                                            <p:cond delay="0"/>
                                          </p:stCondLst>
                                        </p:cTn>
                                        <p:tgtEl>
                                          <p:spTgt spid="25601">
                                            <p:txEl>
                                              <p:pRg st="4" end="4"/>
                                            </p:txEl>
                                          </p:spTgt>
                                        </p:tgtEl>
                                        <p:attrNameLst>
                                          <p:attrName>style.visibility</p:attrName>
                                        </p:attrNameLst>
                                      </p:cBhvr>
                                      <p:to>
                                        <p:strVal val="visible"/>
                                      </p:to>
                                    </p:set>
                                    <p:anim calcmode="lin" valueType="num">
                                      <p:cBhvr>
                                        <p:cTn id="49" dur="1000" fill="hold"/>
                                        <p:tgtEl>
                                          <p:spTgt spid="25601">
                                            <p:txEl>
                                              <p:pRg st="4" end="4"/>
                                            </p:txEl>
                                          </p:spTgt>
                                        </p:tgtEl>
                                        <p:attrNameLst>
                                          <p:attrName>ppt_x</p:attrName>
                                        </p:attrNameLst>
                                      </p:cBhvr>
                                      <p:tavLst>
                                        <p:tav tm="0">
                                          <p:val>
                                            <p:strVal val="#ppt_x-.2"/>
                                          </p:val>
                                        </p:tav>
                                        <p:tav tm="100000">
                                          <p:val>
                                            <p:strVal val="#ppt_x"/>
                                          </p:val>
                                        </p:tav>
                                      </p:tavLst>
                                    </p:anim>
                                    <p:anim calcmode="lin" valueType="num">
                                      <p:cBhvr>
                                        <p:cTn id="50" dur="1000" fill="hold"/>
                                        <p:tgtEl>
                                          <p:spTgt spid="25601">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25601">
                                            <p:txEl>
                                              <p:pRg st="4" end="4"/>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nodeType="clickEffect">
                                  <p:stCondLst>
                                    <p:cond delay="0"/>
                                  </p:stCondLst>
                                  <p:childTnLst>
                                    <p:set>
                                      <p:cBhvr>
                                        <p:cTn id="55" dur="1" fill="hold">
                                          <p:stCondLst>
                                            <p:cond delay="0"/>
                                          </p:stCondLst>
                                        </p:cTn>
                                        <p:tgtEl>
                                          <p:spTgt spid="25602">
                                            <p:txEl>
                                              <p:pRg st="4" end="4"/>
                                            </p:txEl>
                                          </p:spTgt>
                                        </p:tgtEl>
                                        <p:attrNameLst>
                                          <p:attrName>style.visibility</p:attrName>
                                        </p:attrNameLst>
                                      </p:cBhvr>
                                      <p:to>
                                        <p:strVal val="visible"/>
                                      </p:to>
                                    </p:set>
                                    <p:anim calcmode="lin" valueType="num">
                                      <p:cBhvr>
                                        <p:cTn id="56" dur="1000" fill="hold"/>
                                        <p:tgtEl>
                                          <p:spTgt spid="25602">
                                            <p:txEl>
                                              <p:pRg st="4" end="4"/>
                                            </p:txEl>
                                          </p:spTgt>
                                        </p:tgtEl>
                                        <p:attrNameLst>
                                          <p:attrName>ppt_x</p:attrName>
                                        </p:attrNameLst>
                                      </p:cBhvr>
                                      <p:tavLst>
                                        <p:tav tm="0">
                                          <p:val>
                                            <p:strVal val="#ppt_x-.2"/>
                                          </p:val>
                                        </p:tav>
                                        <p:tav tm="100000">
                                          <p:val>
                                            <p:strVal val="#ppt_x"/>
                                          </p:val>
                                        </p:tav>
                                      </p:tavLst>
                                    </p:anim>
                                    <p:anim calcmode="lin" valueType="num">
                                      <p:cBhvr>
                                        <p:cTn id="57" dur="1000" fill="hold"/>
                                        <p:tgtEl>
                                          <p:spTgt spid="25602">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58" dur="1000"/>
                                        <p:tgtEl>
                                          <p:spTgt spid="25602">
                                            <p:txEl>
                                              <p:pRg st="4" end="4"/>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nodeType="clickEffect">
                                  <p:stCondLst>
                                    <p:cond delay="0"/>
                                  </p:stCondLst>
                                  <p:childTnLst>
                                    <p:set>
                                      <p:cBhvr>
                                        <p:cTn id="62" dur="1" fill="hold">
                                          <p:stCondLst>
                                            <p:cond delay="0"/>
                                          </p:stCondLst>
                                        </p:cTn>
                                        <p:tgtEl>
                                          <p:spTgt spid="25601">
                                            <p:txEl>
                                              <p:pRg st="5" end="5"/>
                                            </p:txEl>
                                          </p:spTgt>
                                        </p:tgtEl>
                                        <p:attrNameLst>
                                          <p:attrName>style.visibility</p:attrName>
                                        </p:attrNameLst>
                                      </p:cBhvr>
                                      <p:to>
                                        <p:strVal val="visible"/>
                                      </p:to>
                                    </p:set>
                                    <p:anim calcmode="lin" valueType="num">
                                      <p:cBhvr>
                                        <p:cTn id="63" dur="1000" fill="hold"/>
                                        <p:tgtEl>
                                          <p:spTgt spid="25601">
                                            <p:txEl>
                                              <p:pRg st="5" end="5"/>
                                            </p:txEl>
                                          </p:spTgt>
                                        </p:tgtEl>
                                        <p:attrNameLst>
                                          <p:attrName>ppt_x</p:attrName>
                                        </p:attrNameLst>
                                      </p:cBhvr>
                                      <p:tavLst>
                                        <p:tav tm="0">
                                          <p:val>
                                            <p:strVal val="#ppt_x-.2"/>
                                          </p:val>
                                        </p:tav>
                                        <p:tav tm="100000">
                                          <p:val>
                                            <p:strVal val="#ppt_x"/>
                                          </p:val>
                                        </p:tav>
                                      </p:tavLst>
                                    </p:anim>
                                    <p:anim calcmode="lin" valueType="num">
                                      <p:cBhvr>
                                        <p:cTn id="64" dur="1000" fill="hold"/>
                                        <p:tgtEl>
                                          <p:spTgt spid="25601">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65" dur="1000"/>
                                        <p:tgtEl>
                                          <p:spTgt spid="25601">
                                            <p:txEl>
                                              <p:pRg st="5" end="5"/>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9" presetClass="entr" presetSubtype="0" fill="hold" nodeType="clickEffect">
                                  <p:stCondLst>
                                    <p:cond delay="0"/>
                                  </p:stCondLst>
                                  <p:childTnLst>
                                    <p:set>
                                      <p:cBhvr>
                                        <p:cTn id="69" dur="1" fill="hold">
                                          <p:stCondLst>
                                            <p:cond delay="0"/>
                                          </p:stCondLst>
                                        </p:cTn>
                                        <p:tgtEl>
                                          <p:spTgt spid="25602">
                                            <p:txEl>
                                              <p:pRg st="5" end="5"/>
                                            </p:txEl>
                                          </p:spTgt>
                                        </p:tgtEl>
                                        <p:attrNameLst>
                                          <p:attrName>style.visibility</p:attrName>
                                        </p:attrNameLst>
                                      </p:cBhvr>
                                      <p:to>
                                        <p:strVal val="visible"/>
                                      </p:to>
                                    </p:set>
                                    <p:anim calcmode="lin" valueType="num">
                                      <p:cBhvr>
                                        <p:cTn id="70" dur="1000" fill="hold"/>
                                        <p:tgtEl>
                                          <p:spTgt spid="25602">
                                            <p:txEl>
                                              <p:pRg st="5" end="5"/>
                                            </p:txEl>
                                          </p:spTgt>
                                        </p:tgtEl>
                                        <p:attrNameLst>
                                          <p:attrName>ppt_x</p:attrName>
                                        </p:attrNameLst>
                                      </p:cBhvr>
                                      <p:tavLst>
                                        <p:tav tm="0">
                                          <p:val>
                                            <p:strVal val="#ppt_x-.2"/>
                                          </p:val>
                                        </p:tav>
                                        <p:tav tm="100000">
                                          <p:val>
                                            <p:strVal val="#ppt_x"/>
                                          </p:val>
                                        </p:tav>
                                      </p:tavLst>
                                    </p:anim>
                                    <p:anim calcmode="lin" valueType="num">
                                      <p:cBhvr>
                                        <p:cTn id="71" dur="1000" fill="hold"/>
                                        <p:tgtEl>
                                          <p:spTgt spid="25602">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72" dur="1000"/>
                                        <p:tgtEl>
                                          <p:spTgt spid="25602">
                                            <p:txEl>
                                              <p:pRg st="5" end="5"/>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9" presetClass="entr" presetSubtype="0" fill="hold" nodeType="clickEffect">
                                  <p:stCondLst>
                                    <p:cond delay="0"/>
                                  </p:stCondLst>
                                  <p:childTnLst>
                                    <p:set>
                                      <p:cBhvr>
                                        <p:cTn id="76" dur="1" fill="hold">
                                          <p:stCondLst>
                                            <p:cond delay="0"/>
                                          </p:stCondLst>
                                        </p:cTn>
                                        <p:tgtEl>
                                          <p:spTgt spid="25601">
                                            <p:txEl>
                                              <p:pRg st="6" end="6"/>
                                            </p:txEl>
                                          </p:spTgt>
                                        </p:tgtEl>
                                        <p:attrNameLst>
                                          <p:attrName>style.visibility</p:attrName>
                                        </p:attrNameLst>
                                      </p:cBhvr>
                                      <p:to>
                                        <p:strVal val="visible"/>
                                      </p:to>
                                    </p:set>
                                    <p:anim calcmode="lin" valueType="num">
                                      <p:cBhvr>
                                        <p:cTn id="77" dur="1000" fill="hold"/>
                                        <p:tgtEl>
                                          <p:spTgt spid="25601">
                                            <p:txEl>
                                              <p:pRg st="6" end="6"/>
                                            </p:txEl>
                                          </p:spTgt>
                                        </p:tgtEl>
                                        <p:attrNameLst>
                                          <p:attrName>ppt_x</p:attrName>
                                        </p:attrNameLst>
                                      </p:cBhvr>
                                      <p:tavLst>
                                        <p:tav tm="0">
                                          <p:val>
                                            <p:strVal val="#ppt_x-.2"/>
                                          </p:val>
                                        </p:tav>
                                        <p:tav tm="100000">
                                          <p:val>
                                            <p:strVal val="#ppt_x"/>
                                          </p:val>
                                        </p:tav>
                                      </p:tavLst>
                                    </p:anim>
                                    <p:anim calcmode="lin" valueType="num">
                                      <p:cBhvr>
                                        <p:cTn id="78" dur="1000" fill="hold"/>
                                        <p:tgtEl>
                                          <p:spTgt spid="25601">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79" dur="1000"/>
                                        <p:tgtEl>
                                          <p:spTgt spid="25601">
                                            <p:txEl>
                                              <p:pRg st="6" end="6"/>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29" presetClass="entr" presetSubtype="0" fill="hold" nodeType="clickEffect">
                                  <p:stCondLst>
                                    <p:cond delay="0"/>
                                  </p:stCondLst>
                                  <p:childTnLst>
                                    <p:set>
                                      <p:cBhvr>
                                        <p:cTn id="83" dur="1" fill="hold">
                                          <p:stCondLst>
                                            <p:cond delay="0"/>
                                          </p:stCondLst>
                                        </p:cTn>
                                        <p:tgtEl>
                                          <p:spTgt spid="25602">
                                            <p:txEl>
                                              <p:pRg st="6" end="6"/>
                                            </p:txEl>
                                          </p:spTgt>
                                        </p:tgtEl>
                                        <p:attrNameLst>
                                          <p:attrName>style.visibility</p:attrName>
                                        </p:attrNameLst>
                                      </p:cBhvr>
                                      <p:to>
                                        <p:strVal val="visible"/>
                                      </p:to>
                                    </p:set>
                                    <p:anim calcmode="lin" valueType="num">
                                      <p:cBhvr>
                                        <p:cTn id="84" dur="1000" fill="hold"/>
                                        <p:tgtEl>
                                          <p:spTgt spid="25602">
                                            <p:txEl>
                                              <p:pRg st="6" end="6"/>
                                            </p:txEl>
                                          </p:spTgt>
                                        </p:tgtEl>
                                        <p:attrNameLst>
                                          <p:attrName>ppt_x</p:attrName>
                                        </p:attrNameLst>
                                      </p:cBhvr>
                                      <p:tavLst>
                                        <p:tav tm="0">
                                          <p:val>
                                            <p:strVal val="#ppt_x-.2"/>
                                          </p:val>
                                        </p:tav>
                                        <p:tav tm="100000">
                                          <p:val>
                                            <p:strVal val="#ppt_x"/>
                                          </p:val>
                                        </p:tav>
                                      </p:tavLst>
                                    </p:anim>
                                    <p:anim calcmode="lin" valueType="num">
                                      <p:cBhvr>
                                        <p:cTn id="85" dur="1000" fill="hold"/>
                                        <p:tgtEl>
                                          <p:spTgt spid="25602">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86" dur="1000"/>
                                        <p:tgtEl>
                                          <p:spTgt spid="2560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26625" name="Rectangle 1"/>
          <p:cNvSpPr>
            <a:spLocks noChangeArrowheads="1"/>
          </p:cNvSpPr>
          <p:nvPr/>
        </p:nvSpPr>
        <p:spPr bwMode="auto">
          <a:xfrm>
            <a:off x="899592" y="1772816"/>
            <a:ext cx="1872208"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袅袅</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糍粑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打牙祭</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猝不及防</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骇人听闻</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26626" name="Rectangle 2"/>
          <p:cNvSpPr>
            <a:spLocks noChangeArrowheads="1"/>
          </p:cNvSpPr>
          <p:nvPr/>
        </p:nvSpPr>
        <p:spPr bwMode="auto">
          <a:xfrm>
            <a:off x="1835696" y="1772816"/>
            <a:ext cx="9144000"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形容烟气缭绕上升。</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用糯米捣碎后做成的一种食品</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黏而软。</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原指每逢月初、月中吃一顿有荤菜的饭</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现泛</a:t>
            </a:r>
            <a:endPar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指偶尔吃一顿丰盛的饭菜。</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事情来得突然</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来不及防备。猝</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突然</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出其不意。</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使人听了非常震惊</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多指社会上发生的坏事。骇</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惊吓、震惊。</a:t>
            </a:r>
            <a:endPar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10" name="对角圆角矩形 9"/>
          <p:cNvSpPr/>
          <p:nvPr/>
        </p:nvSpPr>
        <p:spPr>
          <a:xfrm>
            <a:off x="539552" y="1484784"/>
            <a:ext cx="8280920" cy="4248472"/>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6625">
                                            <p:txEl>
                                              <p:pRg st="0" end="0"/>
                                            </p:txEl>
                                          </p:spTgt>
                                        </p:tgtEl>
                                        <p:attrNameLst>
                                          <p:attrName>style.visibility</p:attrName>
                                        </p:attrNameLst>
                                      </p:cBhvr>
                                      <p:to>
                                        <p:strVal val="visible"/>
                                      </p:to>
                                    </p:set>
                                    <p:anim calcmode="lin" valueType="num">
                                      <p:cBhvr>
                                        <p:cTn id="7" dur="1000" fill="hold"/>
                                        <p:tgtEl>
                                          <p:spTgt spid="2662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662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62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26626">
                                            <p:txEl>
                                              <p:pRg st="0" end="0"/>
                                            </p:txEl>
                                          </p:spTgt>
                                        </p:tgtEl>
                                        <p:attrNameLst>
                                          <p:attrName>style.visibility</p:attrName>
                                        </p:attrNameLst>
                                      </p:cBhvr>
                                      <p:to>
                                        <p:strVal val="visible"/>
                                      </p:to>
                                    </p:set>
                                    <p:anim calcmode="lin" valueType="num">
                                      <p:cBhvr>
                                        <p:cTn id="14" dur="1000" fill="hold"/>
                                        <p:tgtEl>
                                          <p:spTgt spid="26626">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2662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6626">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26625">
                                            <p:txEl>
                                              <p:pRg st="1" end="1"/>
                                            </p:txEl>
                                          </p:spTgt>
                                        </p:tgtEl>
                                        <p:attrNameLst>
                                          <p:attrName>style.visibility</p:attrName>
                                        </p:attrNameLst>
                                      </p:cBhvr>
                                      <p:to>
                                        <p:strVal val="visible"/>
                                      </p:to>
                                    </p:set>
                                    <p:anim calcmode="lin" valueType="num">
                                      <p:cBhvr>
                                        <p:cTn id="21" dur="1000" fill="hold"/>
                                        <p:tgtEl>
                                          <p:spTgt spid="26625">
                                            <p:txEl>
                                              <p:pRg st="1" end="1"/>
                                            </p:txEl>
                                          </p:spTgt>
                                        </p:tgtEl>
                                        <p:attrNameLst>
                                          <p:attrName>ppt_x</p:attrName>
                                        </p:attrNameLst>
                                      </p:cBhvr>
                                      <p:tavLst>
                                        <p:tav tm="0">
                                          <p:val>
                                            <p:strVal val="#ppt_x-.2"/>
                                          </p:val>
                                        </p:tav>
                                        <p:tav tm="100000">
                                          <p:val>
                                            <p:strVal val="#ppt_x"/>
                                          </p:val>
                                        </p:tav>
                                      </p:tavLst>
                                    </p:anim>
                                    <p:anim calcmode="lin" valueType="num">
                                      <p:cBhvr>
                                        <p:cTn id="22" dur="1000" fill="hold"/>
                                        <p:tgtEl>
                                          <p:spTgt spid="2662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662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26626">
                                            <p:txEl>
                                              <p:pRg st="1" end="1"/>
                                            </p:txEl>
                                          </p:spTgt>
                                        </p:tgtEl>
                                        <p:attrNameLst>
                                          <p:attrName>style.visibility</p:attrName>
                                        </p:attrNameLst>
                                      </p:cBhvr>
                                      <p:to>
                                        <p:strVal val="visible"/>
                                      </p:to>
                                    </p:set>
                                    <p:anim calcmode="lin" valueType="num">
                                      <p:cBhvr>
                                        <p:cTn id="28" dur="1000" fill="hold"/>
                                        <p:tgtEl>
                                          <p:spTgt spid="26626">
                                            <p:txEl>
                                              <p:pRg st="1" end="1"/>
                                            </p:txEl>
                                          </p:spTgt>
                                        </p:tgtEl>
                                        <p:attrNameLst>
                                          <p:attrName>ppt_x</p:attrName>
                                        </p:attrNameLst>
                                      </p:cBhvr>
                                      <p:tavLst>
                                        <p:tav tm="0">
                                          <p:val>
                                            <p:strVal val="#ppt_x-.2"/>
                                          </p:val>
                                        </p:tav>
                                        <p:tav tm="100000">
                                          <p:val>
                                            <p:strVal val="#ppt_x"/>
                                          </p:val>
                                        </p:tav>
                                      </p:tavLst>
                                    </p:anim>
                                    <p:anim calcmode="lin" valueType="num">
                                      <p:cBhvr>
                                        <p:cTn id="29" dur="1000" fill="hold"/>
                                        <p:tgtEl>
                                          <p:spTgt spid="2662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26626">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26625">
                                            <p:txEl>
                                              <p:pRg st="2" end="2"/>
                                            </p:txEl>
                                          </p:spTgt>
                                        </p:tgtEl>
                                        <p:attrNameLst>
                                          <p:attrName>style.visibility</p:attrName>
                                        </p:attrNameLst>
                                      </p:cBhvr>
                                      <p:to>
                                        <p:strVal val="visible"/>
                                      </p:to>
                                    </p:set>
                                    <p:anim calcmode="lin" valueType="num">
                                      <p:cBhvr>
                                        <p:cTn id="35" dur="1000" fill="hold"/>
                                        <p:tgtEl>
                                          <p:spTgt spid="26625">
                                            <p:txEl>
                                              <p:pRg st="2" end="2"/>
                                            </p:txEl>
                                          </p:spTgt>
                                        </p:tgtEl>
                                        <p:attrNameLst>
                                          <p:attrName>ppt_x</p:attrName>
                                        </p:attrNameLst>
                                      </p:cBhvr>
                                      <p:tavLst>
                                        <p:tav tm="0">
                                          <p:val>
                                            <p:strVal val="#ppt_x-.2"/>
                                          </p:val>
                                        </p:tav>
                                        <p:tav tm="100000">
                                          <p:val>
                                            <p:strVal val="#ppt_x"/>
                                          </p:val>
                                        </p:tav>
                                      </p:tavLst>
                                    </p:anim>
                                    <p:anim calcmode="lin" valueType="num">
                                      <p:cBhvr>
                                        <p:cTn id="36" dur="1000" fill="hold"/>
                                        <p:tgtEl>
                                          <p:spTgt spid="2662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6625">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26626">
                                            <p:txEl>
                                              <p:pRg st="2" end="2"/>
                                            </p:txEl>
                                          </p:spTgt>
                                        </p:tgtEl>
                                        <p:attrNameLst>
                                          <p:attrName>style.visibility</p:attrName>
                                        </p:attrNameLst>
                                      </p:cBhvr>
                                      <p:to>
                                        <p:strVal val="visible"/>
                                      </p:to>
                                    </p:set>
                                    <p:anim calcmode="lin" valueType="num">
                                      <p:cBhvr>
                                        <p:cTn id="42" dur="1000" fill="hold"/>
                                        <p:tgtEl>
                                          <p:spTgt spid="26626">
                                            <p:txEl>
                                              <p:pRg st="2" end="2"/>
                                            </p:txEl>
                                          </p:spTgt>
                                        </p:tgtEl>
                                        <p:attrNameLst>
                                          <p:attrName>ppt_x</p:attrName>
                                        </p:attrNameLst>
                                      </p:cBhvr>
                                      <p:tavLst>
                                        <p:tav tm="0">
                                          <p:val>
                                            <p:strVal val="#ppt_x-.2"/>
                                          </p:val>
                                        </p:tav>
                                        <p:tav tm="100000">
                                          <p:val>
                                            <p:strVal val="#ppt_x"/>
                                          </p:val>
                                        </p:tav>
                                      </p:tavLst>
                                    </p:anim>
                                    <p:anim calcmode="lin" valueType="num">
                                      <p:cBhvr>
                                        <p:cTn id="43" dur="1000" fill="hold"/>
                                        <p:tgtEl>
                                          <p:spTgt spid="26626">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26626">
                                            <p:txEl>
                                              <p:pRg st="2" end="2"/>
                                            </p:txEl>
                                          </p:spTgt>
                                        </p:tgtEl>
                                      </p:cBhvr>
                                    </p:animEffect>
                                  </p:childTnLst>
                                </p:cTn>
                              </p:par>
                              <p:par>
                                <p:cTn id="45" presetID="29" presetClass="entr" presetSubtype="0" fill="hold" nodeType="withEffect">
                                  <p:stCondLst>
                                    <p:cond delay="0"/>
                                  </p:stCondLst>
                                  <p:childTnLst>
                                    <p:set>
                                      <p:cBhvr>
                                        <p:cTn id="46" dur="1" fill="hold">
                                          <p:stCondLst>
                                            <p:cond delay="0"/>
                                          </p:stCondLst>
                                        </p:cTn>
                                        <p:tgtEl>
                                          <p:spTgt spid="26626">
                                            <p:txEl>
                                              <p:pRg st="3" end="3"/>
                                            </p:txEl>
                                          </p:spTgt>
                                        </p:tgtEl>
                                        <p:attrNameLst>
                                          <p:attrName>style.visibility</p:attrName>
                                        </p:attrNameLst>
                                      </p:cBhvr>
                                      <p:to>
                                        <p:strVal val="visible"/>
                                      </p:to>
                                    </p:set>
                                    <p:anim calcmode="lin" valueType="num">
                                      <p:cBhvr>
                                        <p:cTn id="47" dur="1000" fill="hold"/>
                                        <p:tgtEl>
                                          <p:spTgt spid="26626">
                                            <p:txEl>
                                              <p:pRg st="3" end="3"/>
                                            </p:txEl>
                                          </p:spTgt>
                                        </p:tgtEl>
                                        <p:attrNameLst>
                                          <p:attrName>ppt_x</p:attrName>
                                        </p:attrNameLst>
                                      </p:cBhvr>
                                      <p:tavLst>
                                        <p:tav tm="0">
                                          <p:val>
                                            <p:strVal val="#ppt_x-.2"/>
                                          </p:val>
                                        </p:tav>
                                        <p:tav tm="100000">
                                          <p:val>
                                            <p:strVal val="#ppt_x"/>
                                          </p:val>
                                        </p:tav>
                                      </p:tavLst>
                                    </p:anim>
                                    <p:anim calcmode="lin" valueType="num">
                                      <p:cBhvr>
                                        <p:cTn id="48" dur="1000" fill="hold"/>
                                        <p:tgtEl>
                                          <p:spTgt spid="26626">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49" dur="1000"/>
                                        <p:tgtEl>
                                          <p:spTgt spid="26626">
                                            <p:txEl>
                                              <p:pRg st="3" end="3"/>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9" presetClass="entr" presetSubtype="0" fill="hold" nodeType="clickEffect">
                                  <p:stCondLst>
                                    <p:cond delay="0"/>
                                  </p:stCondLst>
                                  <p:childTnLst>
                                    <p:set>
                                      <p:cBhvr>
                                        <p:cTn id="53" dur="1" fill="hold">
                                          <p:stCondLst>
                                            <p:cond delay="0"/>
                                          </p:stCondLst>
                                        </p:cTn>
                                        <p:tgtEl>
                                          <p:spTgt spid="26625">
                                            <p:txEl>
                                              <p:pRg st="4" end="4"/>
                                            </p:txEl>
                                          </p:spTgt>
                                        </p:tgtEl>
                                        <p:attrNameLst>
                                          <p:attrName>style.visibility</p:attrName>
                                        </p:attrNameLst>
                                      </p:cBhvr>
                                      <p:to>
                                        <p:strVal val="visible"/>
                                      </p:to>
                                    </p:set>
                                    <p:anim calcmode="lin" valueType="num">
                                      <p:cBhvr>
                                        <p:cTn id="54" dur="1000" fill="hold"/>
                                        <p:tgtEl>
                                          <p:spTgt spid="26625">
                                            <p:txEl>
                                              <p:pRg st="4" end="4"/>
                                            </p:txEl>
                                          </p:spTgt>
                                        </p:tgtEl>
                                        <p:attrNameLst>
                                          <p:attrName>ppt_x</p:attrName>
                                        </p:attrNameLst>
                                      </p:cBhvr>
                                      <p:tavLst>
                                        <p:tav tm="0">
                                          <p:val>
                                            <p:strVal val="#ppt_x-.2"/>
                                          </p:val>
                                        </p:tav>
                                        <p:tav tm="100000">
                                          <p:val>
                                            <p:strVal val="#ppt_x"/>
                                          </p:val>
                                        </p:tav>
                                      </p:tavLst>
                                    </p:anim>
                                    <p:anim calcmode="lin" valueType="num">
                                      <p:cBhvr>
                                        <p:cTn id="55" dur="1000" fill="hold"/>
                                        <p:tgtEl>
                                          <p:spTgt spid="2662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56" dur="1000"/>
                                        <p:tgtEl>
                                          <p:spTgt spid="26625">
                                            <p:txEl>
                                              <p:pRg st="4" end="4"/>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9" presetClass="entr" presetSubtype="0" fill="hold" nodeType="clickEffect">
                                  <p:stCondLst>
                                    <p:cond delay="0"/>
                                  </p:stCondLst>
                                  <p:childTnLst>
                                    <p:set>
                                      <p:cBhvr>
                                        <p:cTn id="60" dur="1" fill="hold">
                                          <p:stCondLst>
                                            <p:cond delay="0"/>
                                          </p:stCondLst>
                                        </p:cTn>
                                        <p:tgtEl>
                                          <p:spTgt spid="26626">
                                            <p:txEl>
                                              <p:pRg st="4" end="4"/>
                                            </p:txEl>
                                          </p:spTgt>
                                        </p:tgtEl>
                                        <p:attrNameLst>
                                          <p:attrName>style.visibility</p:attrName>
                                        </p:attrNameLst>
                                      </p:cBhvr>
                                      <p:to>
                                        <p:strVal val="visible"/>
                                      </p:to>
                                    </p:set>
                                    <p:anim calcmode="lin" valueType="num">
                                      <p:cBhvr>
                                        <p:cTn id="61" dur="1000" fill="hold"/>
                                        <p:tgtEl>
                                          <p:spTgt spid="26626">
                                            <p:txEl>
                                              <p:pRg st="4" end="4"/>
                                            </p:txEl>
                                          </p:spTgt>
                                        </p:tgtEl>
                                        <p:attrNameLst>
                                          <p:attrName>ppt_x</p:attrName>
                                        </p:attrNameLst>
                                      </p:cBhvr>
                                      <p:tavLst>
                                        <p:tav tm="0">
                                          <p:val>
                                            <p:strVal val="#ppt_x-.2"/>
                                          </p:val>
                                        </p:tav>
                                        <p:tav tm="100000">
                                          <p:val>
                                            <p:strVal val="#ppt_x"/>
                                          </p:val>
                                        </p:tav>
                                      </p:tavLst>
                                    </p:anim>
                                    <p:anim calcmode="lin" valueType="num">
                                      <p:cBhvr>
                                        <p:cTn id="62" dur="1000" fill="hold"/>
                                        <p:tgtEl>
                                          <p:spTgt spid="26626">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63" dur="1000"/>
                                        <p:tgtEl>
                                          <p:spTgt spid="26626">
                                            <p:txEl>
                                              <p:pRg st="4" end="4"/>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29" presetClass="entr" presetSubtype="0" fill="hold" nodeType="clickEffect">
                                  <p:stCondLst>
                                    <p:cond delay="0"/>
                                  </p:stCondLst>
                                  <p:childTnLst>
                                    <p:set>
                                      <p:cBhvr>
                                        <p:cTn id="67" dur="1" fill="hold">
                                          <p:stCondLst>
                                            <p:cond delay="0"/>
                                          </p:stCondLst>
                                        </p:cTn>
                                        <p:tgtEl>
                                          <p:spTgt spid="26625">
                                            <p:txEl>
                                              <p:pRg st="5" end="5"/>
                                            </p:txEl>
                                          </p:spTgt>
                                        </p:tgtEl>
                                        <p:attrNameLst>
                                          <p:attrName>style.visibility</p:attrName>
                                        </p:attrNameLst>
                                      </p:cBhvr>
                                      <p:to>
                                        <p:strVal val="visible"/>
                                      </p:to>
                                    </p:set>
                                    <p:anim calcmode="lin" valueType="num">
                                      <p:cBhvr>
                                        <p:cTn id="68" dur="1000" fill="hold"/>
                                        <p:tgtEl>
                                          <p:spTgt spid="26625">
                                            <p:txEl>
                                              <p:pRg st="5" end="5"/>
                                            </p:txEl>
                                          </p:spTgt>
                                        </p:tgtEl>
                                        <p:attrNameLst>
                                          <p:attrName>ppt_x</p:attrName>
                                        </p:attrNameLst>
                                      </p:cBhvr>
                                      <p:tavLst>
                                        <p:tav tm="0">
                                          <p:val>
                                            <p:strVal val="#ppt_x-.2"/>
                                          </p:val>
                                        </p:tav>
                                        <p:tav tm="100000">
                                          <p:val>
                                            <p:strVal val="#ppt_x"/>
                                          </p:val>
                                        </p:tav>
                                      </p:tavLst>
                                    </p:anim>
                                    <p:anim calcmode="lin" valueType="num">
                                      <p:cBhvr>
                                        <p:cTn id="69" dur="1000" fill="hold"/>
                                        <p:tgtEl>
                                          <p:spTgt spid="26625">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70" dur="1000"/>
                                        <p:tgtEl>
                                          <p:spTgt spid="26625">
                                            <p:txEl>
                                              <p:pRg st="5" end="5"/>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9" presetClass="entr" presetSubtype="0" fill="hold" nodeType="clickEffect">
                                  <p:stCondLst>
                                    <p:cond delay="0"/>
                                  </p:stCondLst>
                                  <p:childTnLst>
                                    <p:set>
                                      <p:cBhvr>
                                        <p:cTn id="74" dur="1" fill="hold">
                                          <p:stCondLst>
                                            <p:cond delay="0"/>
                                          </p:stCondLst>
                                        </p:cTn>
                                        <p:tgtEl>
                                          <p:spTgt spid="26626">
                                            <p:txEl>
                                              <p:pRg st="5" end="5"/>
                                            </p:txEl>
                                          </p:spTgt>
                                        </p:tgtEl>
                                        <p:attrNameLst>
                                          <p:attrName>style.visibility</p:attrName>
                                        </p:attrNameLst>
                                      </p:cBhvr>
                                      <p:to>
                                        <p:strVal val="visible"/>
                                      </p:to>
                                    </p:set>
                                    <p:anim calcmode="lin" valueType="num">
                                      <p:cBhvr>
                                        <p:cTn id="75" dur="1000" fill="hold"/>
                                        <p:tgtEl>
                                          <p:spTgt spid="26626">
                                            <p:txEl>
                                              <p:pRg st="5" end="5"/>
                                            </p:txEl>
                                          </p:spTgt>
                                        </p:tgtEl>
                                        <p:attrNameLst>
                                          <p:attrName>ppt_x</p:attrName>
                                        </p:attrNameLst>
                                      </p:cBhvr>
                                      <p:tavLst>
                                        <p:tav tm="0">
                                          <p:val>
                                            <p:strVal val="#ppt_x-.2"/>
                                          </p:val>
                                        </p:tav>
                                        <p:tav tm="100000">
                                          <p:val>
                                            <p:strVal val="#ppt_x"/>
                                          </p:val>
                                        </p:tav>
                                      </p:tavLst>
                                    </p:anim>
                                    <p:anim calcmode="lin" valueType="num">
                                      <p:cBhvr>
                                        <p:cTn id="76" dur="1000" fill="hold"/>
                                        <p:tgtEl>
                                          <p:spTgt spid="26626">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77" dur="1000"/>
                                        <p:tgtEl>
                                          <p:spTgt spid="26626">
                                            <p:txEl>
                                              <p:pRg st="5" end="5"/>
                                            </p:txEl>
                                          </p:spTgt>
                                        </p:tgtEl>
                                      </p:cBhvr>
                                    </p:animEffect>
                                  </p:childTnLst>
                                </p:cTn>
                              </p:par>
                              <p:par>
                                <p:cTn id="78" presetID="29" presetClass="entr" presetSubtype="0" fill="hold" nodeType="withEffect">
                                  <p:stCondLst>
                                    <p:cond delay="0"/>
                                  </p:stCondLst>
                                  <p:childTnLst>
                                    <p:set>
                                      <p:cBhvr>
                                        <p:cTn id="79" dur="1" fill="hold">
                                          <p:stCondLst>
                                            <p:cond delay="0"/>
                                          </p:stCondLst>
                                        </p:cTn>
                                        <p:tgtEl>
                                          <p:spTgt spid="26626">
                                            <p:txEl>
                                              <p:pRg st="6" end="6"/>
                                            </p:txEl>
                                          </p:spTgt>
                                        </p:tgtEl>
                                        <p:attrNameLst>
                                          <p:attrName>style.visibility</p:attrName>
                                        </p:attrNameLst>
                                      </p:cBhvr>
                                      <p:to>
                                        <p:strVal val="visible"/>
                                      </p:to>
                                    </p:set>
                                    <p:anim calcmode="lin" valueType="num">
                                      <p:cBhvr>
                                        <p:cTn id="80" dur="1000" fill="hold"/>
                                        <p:tgtEl>
                                          <p:spTgt spid="26626">
                                            <p:txEl>
                                              <p:pRg st="6" end="6"/>
                                            </p:txEl>
                                          </p:spTgt>
                                        </p:tgtEl>
                                        <p:attrNameLst>
                                          <p:attrName>ppt_x</p:attrName>
                                        </p:attrNameLst>
                                      </p:cBhvr>
                                      <p:tavLst>
                                        <p:tav tm="0">
                                          <p:val>
                                            <p:strVal val="#ppt_x-.2"/>
                                          </p:val>
                                        </p:tav>
                                        <p:tav tm="100000">
                                          <p:val>
                                            <p:strVal val="#ppt_x"/>
                                          </p:val>
                                        </p:tav>
                                      </p:tavLst>
                                    </p:anim>
                                    <p:anim calcmode="lin" valueType="num">
                                      <p:cBhvr>
                                        <p:cTn id="81" dur="1000" fill="hold"/>
                                        <p:tgtEl>
                                          <p:spTgt spid="26626">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82" dur="1000"/>
                                        <p:tgtEl>
                                          <p:spTgt spid="2662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作者作品</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11265" name="Picture 1" descr="C:\Users\Administrator\Desktop\不要删\课件图片\画轴\QQ截图20160928102135.png"/>
          <p:cNvPicPr>
            <a:picLocks noChangeAspect="1" noChangeArrowheads="1"/>
          </p:cNvPicPr>
          <p:nvPr/>
        </p:nvPicPr>
        <p:blipFill>
          <a:blip r:embed="rId2" cstate="print"/>
          <a:srcRect/>
          <a:stretch>
            <a:fillRect/>
          </a:stretch>
        </p:blipFill>
        <p:spPr bwMode="auto">
          <a:xfrm>
            <a:off x="611560" y="1700808"/>
            <a:ext cx="8136904" cy="4104455"/>
          </a:xfrm>
          <a:prstGeom prst="rect">
            <a:avLst/>
          </a:prstGeom>
          <a:noFill/>
        </p:spPr>
      </p:pic>
      <p:sp>
        <p:nvSpPr>
          <p:cNvPr id="11266" name="Rectangle 2"/>
          <p:cNvSpPr>
            <a:spLocks noChangeArrowheads="1"/>
          </p:cNvSpPr>
          <p:nvPr/>
        </p:nvSpPr>
        <p:spPr bwMode="auto">
          <a:xfrm>
            <a:off x="1259632" y="2132856"/>
            <a:ext cx="5766322" cy="2807948"/>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魏明伦</a:t>
            </a:r>
            <a:r>
              <a:rPr kumimoji="0" lang="en-US" altLang="zh-CN"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,1941</a:t>
            </a:r>
            <a:r>
              <a:rPr kumimoji="0" lang="zh-CN" altLang="en-US"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年出生</a:t>
            </a:r>
            <a:r>
              <a:rPr kumimoji="0" lang="en-US" altLang="zh-CN"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四川人。历任四川省自</a:t>
            </a:r>
            <a:endParaRPr kumimoji="0" lang="en-US" altLang="zh-CN"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贡市川剧团演员、编剧</a:t>
            </a:r>
            <a:r>
              <a:rPr kumimoji="0" lang="en-US" altLang="zh-CN"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全国政协委员</a:t>
            </a:r>
            <a:r>
              <a:rPr kumimoji="0" lang="en-US" altLang="zh-CN"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中国剧协副</a:t>
            </a:r>
            <a:endParaRPr kumimoji="0" lang="en-US" altLang="zh-CN"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主席</a:t>
            </a:r>
            <a:r>
              <a:rPr kumimoji="0" lang="en-US" altLang="zh-CN"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四川省作协副主席。</a:t>
            </a:r>
            <a:r>
              <a:rPr kumimoji="0" lang="en-US" altLang="zh-CN"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1980</a:t>
            </a:r>
            <a:r>
              <a:rPr kumimoji="0" lang="zh-CN" altLang="en-US"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年开始发表作品。</a:t>
            </a:r>
            <a:endParaRPr kumimoji="0" lang="en-US" altLang="zh-CN"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1988</a:t>
            </a:r>
            <a:r>
              <a:rPr kumimoji="0" lang="zh-CN" altLang="en-US"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年加入中国作家协会。国家一级编剧。著有</a:t>
            </a:r>
            <a:endParaRPr kumimoji="0" lang="en-US" altLang="zh-CN"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杂文集</a:t>
            </a:r>
            <a:r>
              <a:rPr kumimoji="0" lang="en-US" altLang="zh-CN"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巴山鬼话</a:t>
            </a:r>
            <a:r>
              <a:rPr kumimoji="0" lang="en-US" altLang="zh-CN"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电影文学剧本</a:t>
            </a:r>
            <a:r>
              <a:rPr kumimoji="0" lang="en-US" altLang="zh-CN"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四川好人</a:t>
            </a:r>
            <a:r>
              <a:rPr kumimoji="0" lang="en-US" altLang="zh-CN"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FFFF00"/>
                </a:solidFill>
                <a:effectLst/>
                <a:latin typeface="微软雅黑" pitchFamily="34" charset="-122"/>
                <a:ea typeface="微软雅黑" pitchFamily="34" charset="-122"/>
                <a:cs typeface="Times New Roman" pitchFamily="18" charset="0"/>
              </a:rPr>
              <a:t>等。</a:t>
            </a:r>
            <a:endParaRPr kumimoji="0" lang="zh-CN" altLang="en-US" sz="2000" b="1" i="0" u="none" strike="noStrike" cap="none" normalizeH="0" baseline="0" dirty="0" smtClean="0">
              <a:ln>
                <a:noFill/>
              </a:ln>
              <a:solidFill>
                <a:srgbClr val="FFFF00"/>
              </a:solidFill>
              <a:effectLst/>
              <a:latin typeface="微软雅黑" pitchFamily="34" charset="-122"/>
              <a:ea typeface="微软雅黑" pitchFamily="34" charset="-122"/>
              <a:cs typeface="宋体" pitchFamily="2" charset="-122"/>
            </a:endParaRPr>
          </a:p>
        </p:txBody>
      </p:sp>
      <p:pic>
        <p:nvPicPr>
          <p:cNvPr id="7" name="魏明伦.jpg" descr="id:2147501124;FounderCES"/>
          <p:cNvPicPr/>
          <p:nvPr/>
        </p:nvPicPr>
        <p:blipFill>
          <a:blip r:embed="rId3" cstate="print"/>
          <a:stretch>
            <a:fillRect/>
          </a:stretch>
        </p:blipFill>
        <p:spPr>
          <a:xfrm>
            <a:off x="6876256" y="2348880"/>
            <a:ext cx="1224136" cy="208823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ppt_x"/>
                                          </p:val>
                                        </p:tav>
                                        <p:tav tm="100000">
                                          <p:val>
                                            <p:strVal val="#ppt_x"/>
                                          </p:val>
                                        </p:tav>
                                      </p:tavLst>
                                    </p:anim>
                                    <p:anim calcmode="lin" valueType="num">
                                      <p:cBhvr additive="base">
                                        <p:cTn id="8"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理解文题</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10241" name="Picture 1" descr="C:\Users\Administrator\Desktop\不要删\课件图片\QQ截图20160901100055.png"/>
          <p:cNvPicPr>
            <a:picLocks noChangeAspect="1" noChangeArrowheads="1"/>
          </p:cNvPicPr>
          <p:nvPr/>
        </p:nvPicPr>
        <p:blipFill>
          <a:blip r:embed="rId2" cstate="print"/>
          <a:srcRect/>
          <a:stretch>
            <a:fillRect/>
          </a:stretch>
        </p:blipFill>
        <p:spPr bwMode="auto">
          <a:xfrm>
            <a:off x="611560" y="1484784"/>
            <a:ext cx="8064895" cy="4536504"/>
          </a:xfrm>
          <a:prstGeom prst="rect">
            <a:avLst/>
          </a:prstGeom>
          <a:noFill/>
        </p:spPr>
      </p:pic>
      <p:sp>
        <p:nvSpPr>
          <p:cNvPr id="6" name="矩形 5"/>
          <p:cNvSpPr/>
          <p:nvPr/>
        </p:nvSpPr>
        <p:spPr>
          <a:xfrm>
            <a:off x="1619672" y="2924944"/>
            <a:ext cx="6120680" cy="1754326"/>
          </a:xfrm>
          <a:prstGeom prst="rect">
            <a:avLst/>
          </a:prstGeom>
        </p:spPr>
        <p:txBody>
          <a:bodyPr wrap="square">
            <a:spAutoFit/>
          </a:bodyPr>
          <a:lstStyle/>
          <a:p>
            <a:pPr>
              <a:lnSpc>
                <a:spcPct val="150000"/>
              </a:lnSpc>
            </a:pP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变脸</a:t>
            </a:r>
            <a:r>
              <a:rPr lang="en-US" altLang="zh-CN" sz="2400" b="1" dirty="0" smtClean="0">
                <a:latin typeface="微软雅黑" pitchFamily="34" charset="-122"/>
                <a:ea typeface="微软雅黑" pitchFamily="34" charset="-122"/>
              </a:rPr>
              <a:t>,</a:t>
            </a:r>
            <a:r>
              <a:rPr lang="zh-CN" altLang="zh-CN" sz="2400" b="1" dirty="0" smtClean="0">
                <a:latin typeface="微软雅黑" pitchFamily="34" charset="-122"/>
                <a:ea typeface="微软雅黑" pitchFamily="34" charset="-122"/>
              </a:rPr>
              <a:t>原指戏曲中的情绪化妆</a:t>
            </a:r>
            <a:r>
              <a:rPr lang="en-US" altLang="zh-CN" sz="2400" b="1" dirty="0" smtClean="0">
                <a:latin typeface="微软雅黑" pitchFamily="34" charset="-122"/>
                <a:ea typeface="微软雅黑" pitchFamily="34" charset="-122"/>
              </a:rPr>
              <a:t>,</a:t>
            </a:r>
            <a:r>
              <a:rPr lang="zh-CN" altLang="zh-CN" sz="2400" b="1" dirty="0" smtClean="0">
                <a:latin typeface="微软雅黑" pitchFamily="34" charset="-122"/>
                <a:ea typeface="微软雅黑" pitchFamily="34" charset="-122"/>
              </a:rPr>
              <a:t>后来指一种瞬间多次变换脸部妆容的表演特技。这种表演许多剧种都有</a:t>
            </a:r>
            <a:r>
              <a:rPr lang="en-US" altLang="zh-CN" sz="2400" b="1" dirty="0" smtClean="0">
                <a:latin typeface="微软雅黑" pitchFamily="34" charset="-122"/>
                <a:ea typeface="微软雅黑" pitchFamily="34" charset="-122"/>
              </a:rPr>
              <a:t>,</a:t>
            </a:r>
            <a:r>
              <a:rPr lang="zh-CN" altLang="zh-CN" sz="2400" b="1" dirty="0" smtClean="0">
                <a:latin typeface="微软雅黑" pitchFamily="34" charset="-122"/>
                <a:ea typeface="微软雅黑" pitchFamily="34" charset="-122"/>
              </a:rPr>
              <a:t>以川剧最为著名。</a:t>
            </a:r>
            <a:endParaRPr lang="zh-CN" altLang="en-US" sz="2400" b="1"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amond(in)">
                                      <p:cBhvr>
                                        <p:cTn id="7"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4776</Words>
  <Application>Kingsoft Office WPP</Application>
  <PresentationFormat>全屏显示(4:3)</PresentationFormat>
  <Paragraphs>372</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2015-11-21T07:20:00Z</dcterms:created>
  <dcterms:modified xsi:type="dcterms:W3CDTF">2017-02-07T07:29:38Z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y fmtid="{64440492-4C8B-11D1-8B70-080036B11A03}" pid="4">
    <vt:lpwstr>语文备课大师【全免费】</vt:lpwstr>
  </property>
</Properties>
</file>