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363" r:id="rId3"/>
    <p:sldId id="362" r:id="rId4"/>
    <p:sldId id="341" r:id="rId5"/>
    <p:sldId id="361" r:id="rId6"/>
    <p:sldId id="296" r:id="rId7"/>
    <p:sldId id="297" r:id="rId8"/>
    <p:sldId id="299" r:id="rId9"/>
    <p:sldId id="323" r:id="rId10"/>
    <p:sldId id="298" r:id="rId11"/>
    <p:sldId id="301" r:id="rId12"/>
    <p:sldId id="303" r:id="rId13"/>
    <p:sldId id="304" r:id="rId14"/>
    <p:sldId id="305" r:id="rId15"/>
    <p:sldId id="307" r:id="rId16"/>
    <p:sldId id="315" r:id="rId17"/>
    <p:sldId id="257" r:id="rId18"/>
    <p:sldId id="309" r:id="rId19"/>
    <p:sldId id="310" r:id="rId20"/>
    <p:sldId id="274" r:id="rId21"/>
    <p:sldId id="338" r:id="rId22"/>
    <p:sldId id="269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-732" y="-96"/>
      </p:cViewPr>
      <p:guideLst>
        <p:guide orient="horz" pos="2175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27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03E63-060F-4EA4-B5DC-08210C8186B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FDD62-8006-45B2-82A0-CEB9B5ABF6B7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400" noProof="1" smtClean="0">
                <a:latin typeface="Arial" charset="0"/>
              </a:defRPr>
            </a:lvl1pPr>
          </a:lstStyle>
          <a:p>
            <a:pPr>
              <a:defRPr/>
            </a:pPr>
            <a:fld id="{1EE52944-D8AB-4327-94FB-CEDB44AB92D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073"/>
          <p:cNvSpPr>
            <a:spLocks noGrp="1" noChangeArrowheads="1"/>
          </p:cNvSpPr>
          <p:nvPr>
            <p:ph type="ctrTitle"/>
          </p:nvPr>
        </p:nvSpPr>
        <p:spPr>
          <a:xfrm>
            <a:off x="539750" y="765175"/>
            <a:ext cx="7772400" cy="1470025"/>
          </a:xfrm>
        </p:spPr>
        <p:txBody>
          <a:bodyPr anchor="ctr"/>
          <a:lstStyle/>
          <a:p>
            <a:pPr eaLnBrk="1" hangingPunct="1"/>
            <a:r>
              <a:rPr lang="zh-CN" altLang="en-US" sz="4400" b="1" smtClean="0"/>
              <a:t>小作文专题</a:t>
            </a:r>
            <a:endParaRPr lang="zh-CN" altLang="zh-CN" sz="4400" b="1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环节二：复盘</a:t>
            </a:r>
          </a:p>
        </p:txBody>
      </p:sp>
      <p:sp>
        <p:nvSpPr>
          <p:cNvPr id="11267" name="内容占位符 2"/>
          <p:cNvSpPr>
            <a:spLocks noGrp="1" noChangeArrowheads="1"/>
          </p:cNvSpPr>
          <p:nvPr>
            <p:ph idx="1"/>
          </p:nvPr>
        </p:nvSpPr>
        <p:spPr>
          <a:xfrm>
            <a:off x="107950" y="1165225"/>
            <a:ext cx="89281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smtClean="0"/>
              <a:t>例题：日前，华中科技大学附属协和医院泌尿外科主任、教授、博导、国家“973”项目首席科学家肖传国在浦东机场被捕。原因是他涉嫌雇凶伤人。肖传国承认，他用10万元人民币雇人袭击“学术打假斗士”方舟子，意在报复方舟子。肖传国认为，方通过媒体、网络对他的学术成果进行打假，导致其未能当选中国科学院院士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smtClean="0"/>
              <a:t>请自拟标题，写一篇作文。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片段示例：</a:t>
            </a:r>
          </a:p>
        </p:txBody>
      </p:sp>
      <p:sp>
        <p:nvSpPr>
          <p:cNvPr id="12291" name="内容占位符 2"/>
          <p:cNvSpPr>
            <a:spLocks noGrp="1" noChangeArrowheads="1"/>
          </p:cNvSpPr>
          <p:nvPr>
            <p:ph idx="1"/>
          </p:nvPr>
        </p:nvSpPr>
        <p:spPr>
          <a:xfrm>
            <a:off x="0" y="1417638"/>
            <a:ext cx="8867775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 smtClean="0"/>
              <a:t>  </a:t>
            </a:r>
            <a:r>
              <a:rPr lang="zh-CN" altLang="en-US" sz="1800" b="1" smtClean="0">
                <a:solidFill>
                  <a:srgbClr val="FF0000"/>
                </a:solidFill>
              </a:rPr>
              <a:t>人生在世，心态将会是人生道路上的阻碍，我们要适度调整自己的心态，客观地去看待他人对于自己的建议和批评。日前，华中科技大学附属协和医院泌尿外科主任、教授、博导、国家“973”项目首席科学家肖传国因涉嫌雇凶，用10万元雇人袭击“学术打假斗士”方舟子，是因为个性偏强，有偏激的行为被捕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800" b="1" smtClean="0">
                <a:solidFill>
                  <a:srgbClr val="FF0000"/>
                </a:solidFill>
              </a:rPr>
              <a:t>  可见，肖传国的个性太强，他并没有适度调整自己的心态，去公正、客观地看待世界。其实，如果肖传国能把心态调整到比较客观的一面，也不会很轻易也就把自己的前途给葬送在这偏激的心态上，从而让自己身败名裂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800" b="1" smtClean="0">
                <a:solidFill>
                  <a:srgbClr val="FF0000"/>
                </a:solidFill>
              </a:rPr>
              <a:t>  肖传国错就错在他没有学会豁达，活得潇洒，把个人恩怨看得太大，就会把自己压垮。那还不如“笑傲江湖”地看世界，把目光放得长远些。</a:t>
            </a:r>
            <a:endParaRPr lang="zh-CN" altLang="en-US" sz="18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鱼骨图复盘</a:t>
            </a:r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典例阐释</a:t>
            </a:r>
          </a:p>
        </p:txBody>
      </p:sp>
      <p:cxnSp>
        <p:nvCxnSpPr>
          <p:cNvPr id="5" name="直接连接符 4">
            <a:extLst>
              <a:ext uri="{FF2B5EF4-FFF2-40B4-BE49-F238E27FC236}"/>
            </a:extLst>
          </p:cNvPr>
          <p:cNvCxnSpPr/>
          <p:nvPr/>
        </p:nvCxnSpPr>
        <p:spPr>
          <a:xfrm flipV="1">
            <a:off x="1786890" y="3373755"/>
            <a:ext cx="5569575" cy="110490"/>
          </a:xfrm>
          <a:prstGeom prst="line">
            <a:avLst/>
          </a:prstGeom>
          <a:scene3d>
            <a:camera prst="orthographicFront">
              <a:rot lat="0" lon="600000" rev="0"/>
            </a:camera>
            <a:lightRig rig="threePt" dir="t"/>
          </a:scene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/>
            </a:extLst>
          </p:cNvPr>
          <p:cNvCxnSpPr/>
          <p:nvPr/>
        </p:nvCxnSpPr>
        <p:spPr>
          <a:xfrm>
            <a:off x="4622800" y="2487613"/>
            <a:ext cx="1101725" cy="94138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/>
            </a:extLst>
          </p:cNvPr>
          <p:cNvCxnSpPr/>
          <p:nvPr/>
        </p:nvCxnSpPr>
        <p:spPr>
          <a:xfrm>
            <a:off x="2911475" y="2724150"/>
            <a:ext cx="1155700" cy="7048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/>
            </a:extLst>
          </p:cNvPr>
          <p:cNvCxnSpPr/>
          <p:nvPr/>
        </p:nvCxnSpPr>
        <p:spPr>
          <a:xfrm>
            <a:off x="1633538" y="2935288"/>
            <a:ext cx="1066800" cy="49371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/>
            </a:extLst>
          </p:cNvPr>
          <p:cNvCxnSpPr/>
          <p:nvPr/>
        </p:nvCxnSpPr>
        <p:spPr>
          <a:xfrm flipH="1">
            <a:off x="4140200" y="3487738"/>
            <a:ext cx="1547813" cy="123666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/>
            </a:extLst>
          </p:cNvPr>
          <p:cNvCxnSpPr/>
          <p:nvPr/>
        </p:nvCxnSpPr>
        <p:spPr>
          <a:xfrm flipH="1">
            <a:off x="2195513" y="3540125"/>
            <a:ext cx="1754187" cy="89693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直角三角形 10">
            <a:extLst>
              <a:ext uri="{FF2B5EF4-FFF2-40B4-BE49-F238E27FC236}"/>
            </a:extLst>
          </p:cNvPr>
          <p:cNvSpPr/>
          <p:nvPr/>
        </p:nvSpPr>
        <p:spPr>
          <a:xfrm rot="3540000">
            <a:off x="1643063" y="3357562"/>
            <a:ext cx="215900" cy="14287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323" name="文本框 11"/>
          <p:cNvSpPr txBox="1">
            <a:spLocks noChangeArrowheads="1"/>
          </p:cNvSpPr>
          <p:nvPr/>
        </p:nvSpPr>
        <p:spPr bwMode="auto">
          <a:xfrm>
            <a:off x="4222750" y="2087563"/>
            <a:ext cx="150177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个性太强</a:t>
            </a:r>
          </a:p>
        </p:txBody>
      </p:sp>
      <p:sp>
        <p:nvSpPr>
          <p:cNvPr id="17" name="直角上箭头 16">
            <a:extLst>
              <a:ext uri="{FF2B5EF4-FFF2-40B4-BE49-F238E27FC236}"/>
            </a:extLst>
          </p:cNvPr>
          <p:cNvSpPr/>
          <p:nvPr/>
        </p:nvSpPr>
        <p:spPr>
          <a:xfrm>
            <a:off x="7380288" y="2492375"/>
            <a:ext cx="144462" cy="14446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325" name="文本框 17"/>
          <p:cNvSpPr txBox="1">
            <a:spLocks noChangeArrowheads="1"/>
          </p:cNvSpPr>
          <p:nvPr/>
        </p:nvSpPr>
        <p:spPr bwMode="auto">
          <a:xfrm>
            <a:off x="6372225" y="1920875"/>
            <a:ext cx="2232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肖传国雇凶报复</a:t>
            </a:r>
          </a:p>
        </p:txBody>
      </p:sp>
      <p:cxnSp>
        <p:nvCxnSpPr>
          <p:cNvPr id="19" name="直接连接符 18">
            <a:extLst>
              <a:ext uri="{FF2B5EF4-FFF2-40B4-BE49-F238E27FC236}"/>
            </a:extLst>
          </p:cNvPr>
          <p:cNvCxnSpPr/>
          <p:nvPr/>
        </p:nvCxnSpPr>
        <p:spPr>
          <a:xfrm>
            <a:off x="3995738" y="2924175"/>
            <a:ext cx="12239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7" name="文本框 19"/>
          <p:cNvSpPr txBox="1">
            <a:spLocks noChangeArrowheads="1"/>
          </p:cNvSpPr>
          <p:nvPr/>
        </p:nvSpPr>
        <p:spPr bwMode="auto">
          <a:xfrm>
            <a:off x="3990975" y="2552700"/>
            <a:ext cx="2381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不会豁达，心态不好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20663" y="4746625"/>
            <a:ext cx="87010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复盘结论：分析原因角度单一。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通过思维复盘，我们发现本文的不足之处，将问题仅仅归因于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个性太强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，这显然不够。分析时，不能仅仅从个性，更要从社会性角度，从道德、法律，包括环境等方面去深入分析，才能使思维走向深入。</a:t>
            </a:r>
          </a:p>
        </p:txBody>
      </p:sp>
      <p:cxnSp>
        <p:nvCxnSpPr>
          <p:cNvPr id="22" name="直接连接符 21">
            <a:extLst>
              <a:ext uri="{FF2B5EF4-FFF2-40B4-BE49-F238E27FC236}"/>
            </a:extLst>
          </p:cNvPr>
          <p:cNvCxnSpPr/>
          <p:nvPr/>
        </p:nvCxnSpPr>
        <p:spPr>
          <a:xfrm>
            <a:off x="7308850" y="3159125"/>
            <a:ext cx="47625" cy="754063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/>
            </a:extLst>
          </p:cNvPr>
          <p:cNvCxnSpPr/>
          <p:nvPr/>
        </p:nvCxnSpPr>
        <p:spPr>
          <a:xfrm>
            <a:off x="7356475" y="3243263"/>
            <a:ext cx="550863" cy="29686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/>
            </a:extLst>
          </p:cNvPr>
          <p:cNvCxnSpPr/>
          <p:nvPr/>
        </p:nvCxnSpPr>
        <p:spPr>
          <a:xfrm flipV="1">
            <a:off x="7399338" y="3500438"/>
            <a:ext cx="484187" cy="39528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>
          <a:xfrm>
            <a:off x="409575" y="1857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鱼骨五</a:t>
            </a:r>
            <a:r>
              <a:rPr lang="en-US" altLang="zh-CN" smtClean="0"/>
              <a:t>M</a:t>
            </a:r>
            <a:r>
              <a:rPr lang="zh-CN" altLang="en-US" smtClean="0"/>
              <a:t>追因</a:t>
            </a:r>
          </a:p>
        </p:txBody>
      </p:sp>
      <p:sp>
        <p:nvSpPr>
          <p:cNvPr id="14339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/>
            <a:r>
              <a:rPr lang="zh-CN" altLang="en-US" smtClean="0"/>
              <a:t>案例展示       肖传国雇凶报复方舟子</a:t>
            </a:r>
          </a:p>
          <a:p>
            <a:pPr eaLnBrk="1" hangingPunct="1"/>
            <a:endParaRPr lang="zh-CN" altLang="en-US" smtClean="0"/>
          </a:p>
        </p:txBody>
      </p:sp>
      <p:cxnSp>
        <p:nvCxnSpPr>
          <p:cNvPr id="4" name="直接连接符 3">
            <a:extLst>
              <a:ext uri="{FF2B5EF4-FFF2-40B4-BE49-F238E27FC236}"/>
            </a:extLst>
          </p:cNvPr>
          <p:cNvCxnSpPr/>
          <p:nvPr/>
        </p:nvCxnSpPr>
        <p:spPr>
          <a:xfrm flipH="1">
            <a:off x="6372225" y="2763838"/>
            <a:ext cx="12700" cy="217646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/>
            </a:extLst>
          </p:cNvPr>
          <p:cNvCxnSpPr/>
          <p:nvPr/>
        </p:nvCxnSpPr>
        <p:spPr>
          <a:xfrm>
            <a:off x="6411913" y="2776538"/>
            <a:ext cx="1471612" cy="108426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/>
            </a:extLst>
          </p:cNvPr>
          <p:cNvCxnSpPr/>
          <p:nvPr/>
        </p:nvCxnSpPr>
        <p:spPr>
          <a:xfrm flipV="1">
            <a:off x="6451600" y="3860800"/>
            <a:ext cx="1431925" cy="1101725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/>
            </a:extLst>
          </p:cNvPr>
          <p:cNvCxnSpPr/>
          <p:nvPr/>
        </p:nvCxnSpPr>
        <p:spPr>
          <a:xfrm flipV="1">
            <a:off x="611188" y="3789363"/>
            <a:ext cx="5832475" cy="7143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/>
            </a:extLst>
          </p:cNvPr>
          <p:cNvCxnSpPr/>
          <p:nvPr/>
        </p:nvCxnSpPr>
        <p:spPr>
          <a:xfrm>
            <a:off x="4213225" y="2384425"/>
            <a:ext cx="2032000" cy="15382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/>
            </a:extLst>
          </p:cNvPr>
          <p:cNvCxnSpPr/>
          <p:nvPr/>
        </p:nvCxnSpPr>
        <p:spPr>
          <a:xfrm>
            <a:off x="1765300" y="2398713"/>
            <a:ext cx="1682750" cy="15240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/>
            </a:extLst>
          </p:cNvPr>
          <p:cNvCxnSpPr/>
          <p:nvPr/>
        </p:nvCxnSpPr>
        <p:spPr>
          <a:xfrm flipH="1">
            <a:off x="4213225" y="3789363"/>
            <a:ext cx="1717675" cy="18430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/>
            </a:extLst>
          </p:cNvPr>
          <p:cNvCxnSpPr/>
          <p:nvPr/>
        </p:nvCxnSpPr>
        <p:spPr>
          <a:xfrm flipH="1">
            <a:off x="1641475" y="3883025"/>
            <a:ext cx="1716088" cy="159385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/>
            </a:extLst>
          </p:cNvPr>
          <p:cNvCxnSpPr/>
          <p:nvPr/>
        </p:nvCxnSpPr>
        <p:spPr>
          <a:xfrm flipV="1">
            <a:off x="3621088" y="2781300"/>
            <a:ext cx="1022350" cy="952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/>
            </a:extLst>
          </p:cNvPr>
          <p:cNvCxnSpPr/>
          <p:nvPr/>
        </p:nvCxnSpPr>
        <p:spPr>
          <a:xfrm>
            <a:off x="3819525" y="3422650"/>
            <a:ext cx="1689100" cy="63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/>
            </a:extLst>
          </p:cNvPr>
          <p:cNvCxnSpPr/>
          <p:nvPr/>
        </p:nvCxnSpPr>
        <p:spPr>
          <a:xfrm flipV="1">
            <a:off x="4029075" y="4437063"/>
            <a:ext cx="1263650" cy="2381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/>
            </a:extLst>
          </p:cNvPr>
          <p:cNvCxnSpPr/>
          <p:nvPr/>
        </p:nvCxnSpPr>
        <p:spPr>
          <a:xfrm>
            <a:off x="3357563" y="5211763"/>
            <a:ext cx="1285875" cy="1746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/>
            </a:extLst>
          </p:cNvPr>
          <p:cNvCxnSpPr/>
          <p:nvPr/>
        </p:nvCxnSpPr>
        <p:spPr>
          <a:xfrm>
            <a:off x="989013" y="2816225"/>
            <a:ext cx="1206500" cy="3651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/>
            </a:extLst>
          </p:cNvPr>
          <p:cNvCxnSpPr/>
          <p:nvPr/>
        </p:nvCxnSpPr>
        <p:spPr>
          <a:xfrm>
            <a:off x="1081088" y="3475038"/>
            <a:ext cx="1906587" cy="254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/>
            </a:extLst>
          </p:cNvPr>
          <p:cNvCxnSpPr/>
          <p:nvPr/>
        </p:nvCxnSpPr>
        <p:spPr>
          <a:xfrm flipV="1">
            <a:off x="1160463" y="4508500"/>
            <a:ext cx="1539875" cy="63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/>
            </a:extLst>
          </p:cNvPr>
          <p:cNvCxnSpPr/>
          <p:nvPr/>
        </p:nvCxnSpPr>
        <p:spPr>
          <a:xfrm>
            <a:off x="830263" y="5080000"/>
            <a:ext cx="1293812" cy="476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356" name="文本框 20"/>
          <p:cNvSpPr txBox="1">
            <a:spLocks noChangeArrowheads="1"/>
          </p:cNvSpPr>
          <p:nvPr/>
        </p:nvSpPr>
        <p:spPr bwMode="auto">
          <a:xfrm>
            <a:off x="909638" y="1776413"/>
            <a:ext cx="1717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学术界环境</a:t>
            </a:r>
          </a:p>
        </p:txBody>
      </p:sp>
      <p:sp>
        <p:nvSpPr>
          <p:cNvPr id="14357" name="文本框 21"/>
          <p:cNvSpPr txBox="1">
            <a:spLocks noChangeArrowheads="1"/>
          </p:cNvSpPr>
          <p:nvPr/>
        </p:nvSpPr>
        <p:spPr bwMode="auto">
          <a:xfrm>
            <a:off x="3543300" y="1749425"/>
            <a:ext cx="1676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个性偏激</a:t>
            </a:r>
          </a:p>
        </p:txBody>
      </p:sp>
      <p:sp>
        <p:nvSpPr>
          <p:cNvPr id="14358" name="文本框 22"/>
          <p:cNvSpPr txBox="1">
            <a:spLocks noChangeArrowheads="1"/>
          </p:cNvSpPr>
          <p:nvPr/>
        </p:nvSpPr>
        <p:spPr bwMode="auto">
          <a:xfrm>
            <a:off x="4016375" y="5567363"/>
            <a:ext cx="1276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方法</a:t>
            </a:r>
          </a:p>
        </p:txBody>
      </p:sp>
      <p:sp>
        <p:nvSpPr>
          <p:cNvPr id="14359" name="文本框 23"/>
          <p:cNvSpPr txBox="1">
            <a:spLocks noChangeArrowheads="1"/>
          </p:cNvSpPr>
          <p:nvPr/>
        </p:nvSpPr>
        <p:spPr bwMode="auto">
          <a:xfrm>
            <a:off x="974725" y="5435600"/>
            <a:ext cx="1581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教育</a:t>
            </a:r>
          </a:p>
        </p:txBody>
      </p:sp>
      <p:sp>
        <p:nvSpPr>
          <p:cNvPr id="14360" name="文本框 25"/>
          <p:cNvSpPr txBox="1">
            <a:spLocks noChangeArrowheads="1"/>
          </p:cNvSpPr>
          <p:nvPr/>
        </p:nvSpPr>
        <p:spPr bwMode="auto">
          <a:xfrm>
            <a:off x="1120775" y="2447925"/>
            <a:ext cx="787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/>
              <a:t>功利</a:t>
            </a:r>
          </a:p>
        </p:txBody>
      </p:sp>
      <p:sp>
        <p:nvSpPr>
          <p:cNvPr id="14361" name="文本框 26"/>
          <p:cNvSpPr txBox="1">
            <a:spLocks noChangeArrowheads="1"/>
          </p:cNvSpPr>
          <p:nvPr/>
        </p:nvSpPr>
        <p:spPr bwMode="auto">
          <a:xfrm>
            <a:off x="752475" y="3040063"/>
            <a:ext cx="1730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大学的</a:t>
            </a:r>
            <a:r>
              <a:rPr lang="en-US" altLang="zh-CN" b="1"/>
              <a:t>“</a:t>
            </a:r>
            <a:r>
              <a:rPr lang="zh-CN" altLang="en-US" b="1"/>
              <a:t>官位</a:t>
            </a:r>
            <a:r>
              <a:rPr lang="en-US" altLang="zh-CN" b="1"/>
              <a:t>”</a:t>
            </a:r>
          </a:p>
        </p:txBody>
      </p:sp>
      <p:sp>
        <p:nvSpPr>
          <p:cNvPr id="14362" name="文本框 27"/>
          <p:cNvSpPr txBox="1">
            <a:spLocks noChangeArrowheads="1"/>
          </p:cNvSpPr>
          <p:nvPr/>
        </p:nvSpPr>
        <p:spPr bwMode="auto">
          <a:xfrm>
            <a:off x="685800" y="3975100"/>
            <a:ext cx="21574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教育体制重分轻人</a:t>
            </a:r>
          </a:p>
        </p:txBody>
      </p:sp>
      <p:sp>
        <p:nvSpPr>
          <p:cNvPr id="14363" name="文本框 28"/>
          <p:cNvSpPr txBox="1">
            <a:spLocks noChangeArrowheads="1"/>
          </p:cNvSpPr>
          <p:nvPr/>
        </p:nvSpPr>
        <p:spPr bwMode="auto">
          <a:xfrm>
            <a:off x="3765550" y="3962400"/>
            <a:ext cx="18875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为名利不择手段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参考片段：肖传国事件：不能回避的思考</a:t>
            </a:r>
          </a:p>
        </p:txBody>
      </p:sp>
      <p:sp>
        <p:nvSpPr>
          <p:cNvPr id="15363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smtClean="0"/>
              <a:t>      </a:t>
            </a:r>
            <a:r>
              <a:rPr lang="zh-CN" altLang="en-US" sz="2000" b="1" smtClean="0"/>
              <a:t>在肖传国看来，导致他院士落选的不是其学术造假本身，而是方舟子对学术造假的揭露。换言之，如果没有方舟予这个体制外的人物在那里大抡板斧，他的学术造假或许根本不可能被体制所发现。</a:t>
            </a:r>
            <a:r>
              <a:rPr lang="zh-CN" altLang="en-US" sz="2000" b="1" smtClean="0">
                <a:solidFill>
                  <a:srgbClr val="FF0000"/>
                </a:solidFill>
              </a:rPr>
              <a:t>学术潜规则的运行</a:t>
            </a:r>
            <a:r>
              <a:rPr lang="zh-CN" altLang="en-US" sz="2000" b="1" smtClean="0"/>
              <a:t>，已成功地形成了一整套清除学术“告密”的行之有效的方法。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/>
              <a:t>       本来是自己在造假，却迁怒于他人的告发，肖传国已完全</a:t>
            </a:r>
            <a:r>
              <a:rPr lang="zh-CN" altLang="en-US" sz="2000" b="1" smtClean="0">
                <a:solidFill>
                  <a:srgbClr val="FF0000"/>
                </a:solidFill>
              </a:rPr>
              <a:t>丧失了道德自省的能力</a:t>
            </a:r>
            <a:r>
              <a:rPr lang="zh-CN" altLang="en-US" sz="2000" b="1" smtClean="0"/>
              <a:t>。这里不想只停留在对个人道德进行裁决的层次，道德的讨论固然重要，但不应把背后的问题掩盖起来。事实上，道德自省力的丧失，乃是学术圈的流行病，它暴露了</a:t>
            </a:r>
            <a:r>
              <a:rPr lang="zh-CN" altLang="en-US" sz="2000" b="1" smtClean="0">
                <a:solidFill>
                  <a:srgbClr val="FF0000"/>
                </a:solidFill>
              </a:rPr>
              <a:t>学术生产的一种结构性关系</a:t>
            </a:r>
            <a:r>
              <a:rPr lang="zh-CN" altLang="en-US" sz="2000" b="1" smtClean="0"/>
              <a:t>，即学术生产越来越取决于学术环境的外部性，而不是学术本身。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2"/>
          <p:cNvSpPr>
            <a:spLocks noGrp="1" noChangeArrowheads="1"/>
          </p:cNvSpPr>
          <p:nvPr>
            <p:ph idx="1"/>
          </p:nvPr>
        </p:nvSpPr>
        <p:spPr>
          <a:xfrm>
            <a:off x="0" y="404813"/>
            <a:ext cx="8893175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smtClean="0"/>
              <a:t>  </a:t>
            </a:r>
            <a:r>
              <a:rPr lang="zh-CN" altLang="en-US" sz="2000" b="1" smtClean="0"/>
              <a:t>以人文学界而论，一个有目共睹的事实是，除了真正为学术研究写作的少数学人之外，不少人都在麻将桌上过日子。促使他们走到麻将桌前的是这样一种共识：与学术刊物或各种基金委有关系的人，不必努力，论文也会照发，基金也会照拿；没有关系的人，你做得再多，在既不能发表又无助于申请基金的意义上也是白搭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/>
              <a:t>  在这样的学界共识下，一个人如果得不到基金，或评不上院士，他自然</a:t>
            </a:r>
            <a:r>
              <a:rPr lang="zh-CN" altLang="en-US" sz="2000" b="1" smtClean="0">
                <a:solidFill>
                  <a:srgbClr val="FF0000"/>
                </a:solidFill>
              </a:rPr>
              <a:t>不会从自身的方向上找原因</a:t>
            </a:r>
            <a:r>
              <a:rPr lang="zh-CN" altLang="en-US" sz="2000" b="1" smtClean="0"/>
              <a:t>。他只能断定：要么关系还不够硬，要么有人从中作梗。当肖传国得知是方舟子在那里“作梗”，焉有不清除的道理？“清除行为”体现的是学术潜规则赖以运转的自我修复能力。遗憾的是，这次“清除行为”的对象是学术圈之外的人，类似禁发论文、禁评基金的学术惩罚方式对他并不适用，所以才不得不动用了黑社会的资源。学术界与黑社会，这种勾结是事件性的，还是结构性的？它们的关系是偶然的，还是互为隐喻的？这恐怕是肖传国事件留给我们回避不了的思考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鱼骨图归纳</a:t>
            </a:r>
          </a:p>
        </p:txBody>
      </p:sp>
      <p:sp>
        <p:nvSpPr>
          <p:cNvPr id="17411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、五</a:t>
            </a:r>
            <a:r>
              <a:rPr lang="en-US" altLang="zh-CN" b="1" smtClean="0"/>
              <a:t>M“</a:t>
            </a:r>
            <a:r>
              <a:rPr lang="zh-CN" altLang="en-US" b="1" smtClean="0"/>
              <a:t>人、机、环、料、法</a:t>
            </a:r>
            <a:r>
              <a:rPr lang="en-US" altLang="zh-CN" b="1" smtClean="0"/>
              <a:t>”</a:t>
            </a:r>
            <a:r>
              <a:rPr lang="zh-CN" altLang="en-US" b="1" smtClean="0"/>
              <a:t>在使用过程中不一定面面俱到，可择二三展开。</a:t>
            </a:r>
          </a:p>
          <a:p>
            <a:pPr eaLnBrk="1" hangingPunct="1"/>
            <a:r>
              <a:rPr lang="en-US" altLang="zh-CN" b="1" smtClean="0"/>
              <a:t>2</a:t>
            </a:r>
            <a:r>
              <a:rPr lang="zh-CN" altLang="en-US" b="1" smtClean="0"/>
              <a:t>、写作中可以把</a:t>
            </a:r>
            <a:r>
              <a:rPr lang="en-US" altLang="zh-CN" b="1" smtClean="0"/>
              <a:t>“</a:t>
            </a:r>
            <a:r>
              <a:rPr lang="zh-CN" altLang="en-US" b="1" smtClean="0"/>
              <a:t>机</a:t>
            </a:r>
            <a:r>
              <a:rPr lang="en-US" altLang="zh-CN" b="1" smtClean="0"/>
              <a:t>”</a:t>
            </a:r>
            <a:r>
              <a:rPr lang="zh-CN" altLang="en-US" b="1" smtClean="0"/>
              <a:t>纳入</a:t>
            </a:r>
            <a:r>
              <a:rPr lang="en-US" altLang="zh-CN" b="1" smtClean="0"/>
              <a:t>“</a:t>
            </a:r>
            <a:r>
              <a:rPr lang="zh-CN" altLang="en-US" b="1" smtClean="0"/>
              <a:t>环</a:t>
            </a:r>
            <a:r>
              <a:rPr lang="en-US" altLang="zh-CN" b="1" smtClean="0"/>
              <a:t>”</a:t>
            </a:r>
            <a:r>
              <a:rPr lang="zh-CN" altLang="en-US" b="1" smtClean="0"/>
              <a:t>中，作为</a:t>
            </a:r>
            <a:r>
              <a:rPr lang="en-US" altLang="zh-CN" b="1" smtClean="0"/>
              <a:t>“</a:t>
            </a:r>
            <a:r>
              <a:rPr lang="zh-CN" altLang="en-US" b="1" smtClean="0"/>
              <a:t>环</a:t>
            </a:r>
            <a:r>
              <a:rPr lang="en-US" altLang="zh-CN" b="1" smtClean="0"/>
              <a:t>”</a:t>
            </a:r>
            <a:r>
              <a:rPr lang="zh-CN" altLang="en-US" b="1" smtClean="0"/>
              <a:t>的一部分。</a:t>
            </a:r>
          </a:p>
          <a:p>
            <a:pPr eaLnBrk="1" hangingPunct="1"/>
            <a:r>
              <a:rPr lang="en-US" altLang="zh-CN" b="1" smtClean="0"/>
              <a:t>3</a:t>
            </a:r>
            <a:r>
              <a:rPr lang="zh-CN" altLang="en-US" b="1" smtClean="0"/>
              <a:t>、归因时尽量头脑风暴多按主次列举，写作时选择主因来展开。</a:t>
            </a:r>
          </a:p>
          <a:p>
            <a:pPr eaLnBrk="1" hangingPunct="1"/>
            <a:r>
              <a:rPr lang="en-US" altLang="zh-CN" b="1" smtClean="0"/>
              <a:t>4</a:t>
            </a:r>
            <a:r>
              <a:rPr lang="zh-CN" altLang="en-US" b="1" smtClean="0"/>
              <a:t>、五</a:t>
            </a:r>
            <a:r>
              <a:rPr lang="en-US" altLang="zh-CN" b="1" smtClean="0"/>
              <a:t>M</a:t>
            </a:r>
            <a:r>
              <a:rPr lang="zh-CN" altLang="en-US" b="1" smtClean="0"/>
              <a:t>涉及内容要熟记并且随时补充。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环节三：演练</a:t>
            </a:r>
            <a:endParaRPr lang="en-US" altLang="zh-CN" smtClean="0"/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 sz="2400" b="1" smtClean="0"/>
              <a:t>  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事件回放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——</a:t>
            </a:r>
            <a:endParaRPr lang="en-US" altLang="zh-CN" sz="2400" smtClean="0"/>
          </a:p>
          <a:p>
            <a:pPr eaLnBrk="1" hangingPunct="1"/>
            <a:r>
              <a:rPr lang="en-US" altLang="zh-CN" sz="2400" smtClean="0"/>
              <a:t>   </a:t>
            </a:r>
            <a:r>
              <a:rPr lang="en-US" altLang="zh-CN" sz="2400" b="1" smtClean="0"/>
              <a:t>2018</a:t>
            </a:r>
            <a:r>
              <a:rPr lang="zh-CN" altLang="en-US" sz="2400" b="1" smtClean="0"/>
              <a:t>年</a:t>
            </a:r>
            <a:r>
              <a:rPr lang="en-US" altLang="zh-CN" sz="2400" b="1" smtClean="0"/>
              <a:t>10</a:t>
            </a:r>
            <a:r>
              <a:rPr lang="zh-CN" altLang="en-US" sz="2400" b="1" smtClean="0"/>
              <a:t>月</a:t>
            </a:r>
            <a:r>
              <a:rPr lang="en-US" altLang="zh-CN" sz="2400" b="1" smtClean="0"/>
              <a:t>28</a:t>
            </a:r>
            <a:r>
              <a:rPr lang="zh-CN" altLang="en-US" sz="2400" b="1" smtClean="0"/>
              <a:t>日。重庆万州</a:t>
            </a:r>
            <a:r>
              <a:rPr lang="en-US" altLang="zh-CN" sz="2400" b="1" smtClean="0"/>
              <a:t>22</a:t>
            </a:r>
            <a:r>
              <a:rPr lang="zh-CN" altLang="en-US" sz="2400" b="1" smtClean="0"/>
              <a:t>路公交车。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</a:t>
            </a:r>
            <a:r>
              <a:rPr lang="zh-CN" altLang="en-US" sz="2000" b="1" smtClean="0"/>
              <a:t>女乘客刘某未注意驾驶员提醒，错过下车点后，在无公交站点的地方要求下车，遭到驾驶员冉某拒绝。刘某离开座位，到冉某身边争吵，双方都有攻击性言论。后来刘某先动手，用手机击打冉某头部，驾驶员一手掌握方向盘，一手格挡并回击。在双方厮打中，车辆失控，撞击对向正常行驶的红色小轿车，之后冲上路沿，撞断护栏，坠入长江。从开始争吵到车辆坠江，时长5分钟左右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/>
              <a:t>  车中</a:t>
            </a:r>
            <a:r>
              <a:rPr lang="en-US" altLang="zh-CN" sz="2000" b="1" smtClean="0"/>
              <a:t>15</a:t>
            </a:r>
            <a:r>
              <a:rPr lang="zh-CN" altLang="en-US" sz="2000" b="1" smtClean="0"/>
              <a:t>人，全部遇难。</a:t>
            </a:r>
          </a:p>
          <a:p>
            <a:pPr eaLnBrk="1" hangingPunct="1"/>
            <a:r>
              <a:rPr lang="zh-CN" altLang="en-US" sz="2400" b="1" smtClean="0"/>
              <a:t> </a:t>
            </a:r>
            <a:r>
              <a:rPr lang="zh-CN" altLang="en-US" b="1" smtClean="0">
                <a:solidFill>
                  <a:srgbClr val="FF0000"/>
                </a:solidFill>
              </a:rPr>
              <a:t>谁要为惨剧负责</a:t>
            </a:r>
            <a:r>
              <a:rPr lang="zh-CN" altLang="en-US" sz="3600" b="1" smtClean="0">
                <a:solidFill>
                  <a:srgbClr val="FF0000"/>
                </a:solidFill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4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224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224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>
          <a:xfrm>
            <a:off x="406400" y="2698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鱼骨五</a:t>
            </a:r>
            <a:r>
              <a:rPr lang="en-US" altLang="zh-CN" smtClean="0"/>
              <a:t>M</a:t>
            </a:r>
            <a:r>
              <a:rPr lang="zh-CN" altLang="en-US" smtClean="0"/>
              <a:t>追因</a:t>
            </a:r>
          </a:p>
        </p:txBody>
      </p:sp>
      <p:sp>
        <p:nvSpPr>
          <p:cNvPr id="19459" name="内容占位符 2"/>
          <p:cNvSpPr>
            <a:spLocks noGrp="1" noChangeArrowheads="1"/>
          </p:cNvSpPr>
          <p:nvPr>
            <p:ph idx="1"/>
          </p:nvPr>
        </p:nvSpPr>
        <p:spPr>
          <a:xfrm>
            <a:off x="654050" y="763588"/>
            <a:ext cx="8229600" cy="5362575"/>
          </a:xfrm>
        </p:spPr>
        <p:txBody>
          <a:bodyPr/>
          <a:lstStyle/>
          <a:p>
            <a:pPr eaLnBrk="1" hangingPunct="1"/>
            <a:r>
              <a:rPr lang="zh-CN" altLang="en-US" smtClean="0"/>
              <a:t>案例阐释</a:t>
            </a:r>
          </a:p>
        </p:txBody>
      </p:sp>
      <p:cxnSp>
        <p:nvCxnSpPr>
          <p:cNvPr id="4" name="直接连接符 3">
            <a:extLst>
              <a:ext uri="{FF2B5EF4-FFF2-40B4-BE49-F238E27FC236}"/>
            </a:extLst>
          </p:cNvPr>
          <p:cNvCxnSpPr/>
          <p:nvPr/>
        </p:nvCxnSpPr>
        <p:spPr>
          <a:xfrm flipH="1">
            <a:off x="6372225" y="2763838"/>
            <a:ext cx="12700" cy="217646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/>
            </a:extLst>
          </p:cNvPr>
          <p:cNvCxnSpPr/>
          <p:nvPr/>
        </p:nvCxnSpPr>
        <p:spPr>
          <a:xfrm>
            <a:off x="6411913" y="2776538"/>
            <a:ext cx="1471612" cy="108426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/>
            </a:extLst>
          </p:cNvPr>
          <p:cNvCxnSpPr/>
          <p:nvPr/>
        </p:nvCxnSpPr>
        <p:spPr>
          <a:xfrm flipV="1">
            <a:off x="6451600" y="3860800"/>
            <a:ext cx="1431925" cy="1101725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/>
            </a:extLst>
          </p:cNvPr>
          <p:cNvCxnSpPr/>
          <p:nvPr/>
        </p:nvCxnSpPr>
        <p:spPr>
          <a:xfrm flipV="1">
            <a:off x="611188" y="3789363"/>
            <a:ext cx="5832475" cy="7143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/>
            </a:extLst>
          </p:cNvPr>
          <p:cNvCxnSpPr/>
          <p:nvPr/>
        </p:nvCxnSpPr>
        <p:spPr>
          <a:xfrm>
            <a:off x="3563938" y="1628775"/>
            <a:ext cx="2681287" cy="22939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/>
            </a:extLst>
          </p:cNvPr>
          <p:cNvCxnSpPr/>
          <p:nvPr/>
        </p:nvCxnSpPr>
        <p:spPr>
          <a:xfrm>
            <a:off x="1768475" y="1731963"/>
            <a:ext cx="2260600" cy="215106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/>
            </a:extLst>
          </p:cNvPr>
          <p:cNvCxnSpPr/>
          <p:nvPr/>
        </p:nvCxnSpPr>
        <p:spPr>
          <a:xfrm flipH="1">
            <a:off x="4213225" y="3789363"/>
            <a:ext cx="1717675" cy="18430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/>
            </a:extLst>
          </p:cNvPr>
          <p:cNvCxnSpPr/>
          <p:nvPr/>
        </p:nvCxnSpPr>
        <p:spPr>
          <a:xfrm flipH="1">
            <a:off x="1641475" y="3883025"/>
            <a:ext cx="1716088" cy="159385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/>
            </a:extLst>
          </p:cNvPr>
          <p:cNvCxnSpPr/>
          <p:nvPr/>
        </p:nvCxnSpPr>
        <p:spPr>
          <a:xfrm flipV="1">
            <a:off x="3621088" y="2781300"/>
            <a:ext cx="1022350" cy="952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/>
            </a:extLst>
          </p:cNvPr>
          <p:cNvCxnSpPr/>
          <p:nvPr/>
        </p:nvCxnSpPr>
        <p:spPr>
          <a:xfrm>
            <a:off x="3765550" y="3221038"/>
            <a:ext cx="1689100" cy="793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/>
            </a:extLst>
          </p:cNvPr>
          <p:cNvCxnSpPr/>
          <p:nvPr/>
        </p:nvCxnSpPr>
        <p:spPr>
          <a:xfrm flipV="1">
            <a:off x="4029075" y="4437063"/>
            <a:ext cx="1263650" cy="2381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/>
            </a:extLst>
          </p:cNvPr>
          <p:cNvCxnSpPr/>
          <p:nvPr/>
        </p:nvCxnSpPr>
        <p:spPr>
          <a:xfrm>
            <a:off x="3357563" y="5211763"/>
            <a:ext cx="1285875" cy="1746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/>
            </a:extLst>
          </p:cNvPr>
          <p:cNvCxnSpPr/>
          <p:nvPr/>
        </p:nvCxnSpPr>
        <p:spPr>
          <a:xfrm>
            <a:off x="466725" y="3140075"/>
            <a:ext cx="2665413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/>
            </a:extLst>
          </p:cNvPr>
          <p:cNvCxnSpPr/>
          <p:nvPr/>
        </p:nvCxnSpPr>
        <p:spPr>
          <a:xfrm flipV="1">
            <a:off x="1160463" y="4508500"/>
            <a:ext cx="1539875" cy="63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/>
            </a:extLst>
          </p:cNvPr>
          <p:cNvCxnSpPr/>
          <p:nvPr/>
        </p:nvCxnSpPr>
        <p:spPr>
          <a:xfrm>
            <a:off x="830263" y="5080000"/>
            <a:ext cx="1293812" cy="476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475" name="文本框 20"/>
          <p:cNvSpPr txBox="1">
            <a:spLocks noChangeArrowheads="1"/>
          </p:cNvSpPr>
          <p:nvPr/>
        </p:nvSpPr>
        <p:spPr bwMode="auto">
          <a:xfrm>
            <a:off x="406400" y="1052513"/>
            <a:ext cx="1717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人</a:t>
            </a:r>
          </a:p>
        </p:txBody>
      </p:sp>
      <p:sp>
        <p:nvSpPr>
          <p:cNvPr id="19476" name="文本框 21"/>
          <p:cNvSpPr txBox="1">
            <a:spLocks noChangeArrowheads="1"/>
          </p:cNvSpPr>
          <p:nvPr/>
        </p:nvSpPr>
        <p:spPr bwMode="auto">
          <a:xfrm>
            <a:off x="3614738" y="1139825"/>
            <a:ext cx="1677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环</a:t>
            </a:r>
          </a:p>
        </p:txBody>
      </p:sp>
      <p:sp>
        <p:nvSpPr>
          <p:cNvPr id="19477" name="文本框 22"/>
          <p:cNvSpPr txBox="1">
            <a:spLocks noChangeArrowheads="1"/>
          </p:cNvSpPr>
          <p:nvPr/>
        </p:nvSpPr>
        <p:spPr bwMode="auto">
          <a:xfrm>
            <a:off x="4016375" y="5567363"/>
            <a:ext cx="1276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料</a:t>
            </a:r>
          </a:p>
        </p:txBody>
      </p:sp>
      <p:sp>
        <p:nvSpPr>
          <p:cNvPr id="19478" name="文本框 23"/>
          <p:cNvSpPr txBox="1">
            <a:spLocks noChangeArrowheads="1"/>
          </p:cNvSpPr>
          <p:nvPr/>
        </p:nvSpPr>
        <p:spPr bwMode="auto">
          <a:xfrm>
            <a:off x="974725" y="5435600"/>
            <a:ext cx="1581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法</a:t>
            </a:r>
          </a:p>
        </p:txBody>
      </p:sp>
      <p:sp>
        <p:nvSpPr>
          <p:cNvPr id="19479" name="文本框 24"/>
          <p:cNvSpPr txBox="1">
            <a:spLocks noChangeArrowheads="1"/>
          </p:cNvSpPr>
          <p:nvPr/>
        </p:nvSpPr>
        <p:spPr bwMode="auto">
          <a:xfrm>
            <a:off x="7505700" y="3600450"/>
            <a:ext cx="17018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重庆公交坠江，谁是凶手？</a:t>
            </a:r>
          </a:p>
        </p:txBody>
      </p:sp>
      <p:sp>
        <p:nvSpPr>
          <p:cNvPr id="19480" name="文本框 27"/>
          <p:cNvSpPr txBox="1">
            <a:spLocks noChangeArrowheads="1"/>
          </p:cNvSpPr>
          <p:nvPr/>
        </p:nvSpPr>
        <p:spPr bwMode="auto">
          <a:xfrm>
            <a:off x="685800" y="3975100"/>
            <a:ext cx="21574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彼此沟通方法</a:t>
            </a:r>
          </a:p>
        </p:txBody>
      </p:sp>
      <p:sp>
        <p:nvSpPr>
          <p:cNvPr id="19481" name="文本框 28"/>
          <p:cNvSpPr txBox="1">
            <a:spLocks noChangeArrowheads="1"/>
          </p:cNvSpPr>
          <p:nvPr/>
        </p:nvSpPr>
        <p:spPr bwMode="auto">
          <a:xfrm>
            <a:off x="3765550" y="3962400"/>
            <a:ext cx="18875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缺少博爱之心</a:t>
            </a:r>
          </a:p>
        </p:txBody>
      </p:sp>
      <p:sp>
        <p:nvSpPr>
          <p:cNvPr id="19482" name="文本框 11"/>
          <p:cNvSpPr txBox="1">
            <a:spLocks noChangeArrowheads="1"/>
          </p:cNvSpPr>
          <p:nvPr/>
        </p:nvSpPr>
        <p:spPr bwMode="auto">
          <a:xfrm>
            <a:off x="3240088" y="4724400"/>
            <a:ext cx="1758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缺乏敬恕之道</a:t>
            </a:r>
          </a:p>
        </p:txBody>
      </p:sp>
      <p:sp>
        <p:nvSpPr>
          <p:cNvPr id="19483" name="文本框 29"/>
          <p:cNvSpPr txBox="1">
            <a:spLocks noChangeArrowheads="1"/>
          </p:cNvSpPr>
          <p:nvPr/>
        </p:nvSpPr>
        <p:spPr bwMode="auto">
          <a:xfrm>
            <a:off x="725488" y="4672013"/>
            <a:ext cx="17256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司机应急措施</a:t>
            </a:r>
          </a:p>
        </p:txBody>
      </p:sp>
      <p:cxnSp>
        <p:nvCxnSpPr>
          <p:cNvPr id="32" name="直接连接符 31">
            <a:extLst>
              <a:ext uri="{FF2B5EF4-FFF2-40B4-BE49-F238E27FC236}"/>
            </a:extLst>
          </p:cNvPr>
          <p:cNvCxnSpPr/>
          <p:nvPr/>
        </p:nvCxnSpPr>
        <p:spPr>
          <a:xfrm flipV="1">
            <a:off x="4359275" y="2205038"/>
            <a:ext cx="1004888" cy="63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/>
            </a:extLst>
          </p:cNvPr>
          <p:cNvCxnSpPr/>
          <p:nvPr/>
        </p:nvCxnSpPr>
        <p:spPr>
          <a:xfrm flipV="1">
            <a:off x="3963988" y="1844675"/>
            <a:ext cx="1184275" cy="3651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486" name="文本框 33"/>
          <p:cNvSpPr txBox="1">
            <a:spLocks noChangeArrowheads="1"/>
          </p:cNvSpPr>
          <p:nvPr/>
        </p:nvSpPr>
        <p:spPr bwMode="auto">
          <a:xfrm>
            <a:off x="3949700" y="1512888"/>
            <a:ext cx="1846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相关法规不健全</a:t>
            </a:r>
          </a:p>
        </p:txBody>
      </p:sp>
      <p:sp>
        <p:nvSpPr>
          <p:cNvPr id="19487" name="文本框 34"/>
          <p:cNvSpPr txBox="1">
            <a:spLocks noChangeArrowheads="1"/>
          </p:cNvSpPr>
          <p:nvPr/>
        </p:nvSpPr>
        <p:spPr bwMode="auto">
          <a:xfrm>
            <a:off x="4332288" y="1895475"/>
            <a:ext cx="17922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规则意识缺乏</a:t>
            </a:r>
          </a:p>
        </p:txBody>
      </p:sp>
      <p:cxnSp>
        <p:nvCxnSpPr>
          <p:cNvPr id="36" name="直接连接符 35">
            <a:extLst>
              <a:ext uri="{FF2B5EF4-FFF2-40B4-BE49-F238E27FC236}"/>
            </a:extLst>
          </p:cNvPr>
          <p:cNvCxnSpPr/>
          <p:nvPr/>
        </p:nvCxnSpPr>
        <p:spPr>
          <a:xfrm flipV="1">
            <a:off x="3595688" y="2276475"/>
            <a:ext cx="687387" cy="127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489" name="文本框 36"/>
          <p:cNvSpPr txBox="1">
            <a:spLocks noChangeArrowheads="1"/>
          </p:cNvSpPr>
          <p:nvPr/>
        </p:nvSpPr>
        <p:spPr bwMode="auto">
          <a:xfrm>
            <a:off x="3160713" y="1974850"/>
            <a:ext cx="11715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公民意识</a:t>
            </a:r>
          </a:p>
        </p:txBody>
      </p:sp>
      <p:sp>
        <p:nvSpPr>
          <p:cNvPr id="19490" name="文本框 37"/>
          <p:cNvSpPr txBox="1">
            <a:spLocks noChangeArrowheads="1"/>
          </p:cNvSpPr>
          <p:nvPr/>
        </p:nvSpPr>
        <p:spPr bwMode="auto">
          <a:xfrm>
            <a:off x="3240088" y="2460625"/>
            <a:ext cx="14033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社会戾气</a:t>
            </a:r>
          </a:p>
        </p:txBody>
      </p:sp>
      <p:sp>
        <p:nvSpPr>
          <p:cNvPr id="19491" name="文本框 38"/>
          <p:cNvSpPr txBox="1">
            <a:spLocks noChangeArrowheads="1"/>
          </p:cNvSpPr>
          <p:nvPr/>
        </p:nvSpPr>
        <p:spPr bwMode="auto">
          <a:xfrm>
            <a:off x="3448050" y="2855913"/>
            <a:ext cx="1628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司机防护设备</a:t>
            </a:r>
          </a:p>
        </p:txBody>
      </p:sp>
      <p:sp>
        <p:nvSpPr>
          <p:cNvPr id="19492" name="文本框 39"/>
          <p:cNvSpPr txBox="1">
            <a:spLocks noChangeArrowheads="1"/>
          </p:cNvSpPr>
          <p:nvPr/>
        </p:nvSpPr>
        <p:spPr bwMode="auto">
          <a:xfrm>
            <a:off x="4029075" y="3382963"/>
            <a:ext cx="14795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护栏质量</a:t>
            </a:r>
          </a:p>
        </p:txBody>
      </p:sp>
      <p:cxnSp>
        <p:nvCxnSpPr>
          <p:cNvPr id="41" name="直接连接符 40">
            <a:extLst>
              <a:ext uri="{FF2B5EF4-FFF2-40B4-BE49-F238E27FC236}"/>
            </a:extLst>
          </p:cNvPr>
          <p:cNvCxnSpPr/>
          <p:nvPr/>
        </p:nvCxnSpPr>
        <p:spPr>
          <a:xfrm>
            <a:off x="4872038" y="2684463"/>
            <a:ext cx="1355725" cy="2381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494" name="文本框 41"/>
          <p:cNvSpPr txBox="1">
            <a:spLocks noChangeArrowheads="1"/>
          </p:cNvSpPr>
          <p:nvPr/>
        </p:nvSpPr>
        <p:spPr bwMode="auto">
          <a:xfrm>
            <a:off x="4740275" y="2343150"/>
            <a:ext cx="18161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/>
              <a:t>其他乘客（看客）</a:t>
            </a:r>
          </a:p>
        </p:txBody>
      </p:sp>
      <p:sp>
        <p:nvSpPr>
          <p:cNvPr id="19495" name="文本框 42"/>
          <p:cNvSpPr txBox="1">
            <a:spLocks noChangeArrowheads="1"/>
          </p:cNvSpPr>
          <p:nvPr/>
        </p:nvSpPr>
        <p:spPr bwMode="auto">
          <a:xfrm>
            <a:off x="1225550" y="1476375"/>
            <a:ext cx="10779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女乘客</a:t>
            </a:r>
          </a:p>
        </p:txBody>
      </p:sp>
      <p:sp>
        <p:nvSpPr>
          <p:cNvPr id="19496" name="文本框 43"/>
          <p:cNvSpPr txBox="1">
            <a:spLocks noChangeArrowheads="1"/>
          </p:cNvSpPr>
          <p:nvPr/>
        </p:nvSpPr>
        <p:spPr bwMode="auto">
          <a:xfrm>
            <a:off x="2635250" y="2763838"/>
            <a:ext cx="7223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B0F0"/>
                </a:solidFill>
              </a:rPr>
              <a:t>司机</a:t>
            </a:r>
          </a:p>
        </p:txBody>
      </p:sp>
      <p:cxnSp>
        <p:nvCxnSpPr>
          <p:cNvPr id="49" name="直接连接符 48">
            <a:extLst>
              <a:ext uri="{FF2B5EF4-FFF2-40B4-BE49-F238E27FC236}"/>
            </a:extLst>
          </p:cNvPr>
          <p:cNvCxnSpPr/>
          <p:nvPr/>
        </p:nvCxnSpPr>
        <p:spPr>
          <a:xfrm flipV="1">
            <a:off x="876300" y="2420938"/>
            <a:ext cx="1535113" cy="3968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/>
            </a:extLst>
          </p:cNvPr>
          <p:cNvCxnSpPr/>
          <p:nvPr/>
        </p:nvCxnSpPr>
        <p:spPr>
          <a:xfrm>
            <a:off x="1152525" y="1947863"/>
            <a:ext cx="898525" cy="47307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/>
            </a:extLst>
          </p:cNvPr>
          <p:cNvCxnSpPr/>
          <p:nvPr/>
        </p:nvCxnSpPr>
        <p:spPr>
          <a:xfrm>
            <a:off x="652463" y="2132013"/>
            <a:ext cx="750887" cy="28892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/>
            </a:extLst>
          </p:cNvPr>
          <p:cNvCxnSpPr/>
          <p:nvPr/>
        </p:nvCxnSpPr>
        <p:spPr>
          <a:xfrm flipV="1">
            <a:off x="995363" y="2420938"/>
            <a:ext cx="912812" cy="39528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/>
            </a:extLst>
          </p:cNvPr>
          <p:cNvCxnSpPr/>
          <p:nvPr/>
        </p:nvCxnSpPr>
        <p:spPr>
          <a:xfrm>
            <a:off x="1587500" y="2776538"/>
            <a:ext cx="1112838" cy="43656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/>
            </a:extLst>
          </p:cNvPr>
          <p:cNvCxnSpPr/>
          <p:nvPr/>
        </p:nvCxnSpPr>
        <p:spPr>
          <a:xfrm flipV="1">
            <a:off x="1547813" y="3140075"/>
            <a:ext cx="1152525" cy="46672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/>
            </a:extLst>
          </p:cNvPr>
          <p:cNvCxnSpPr/>
          <p:nvPr/>
        </p:nvCxnSpPr>
        <p:spPr>
          <a:xfrm flipV="1">
            <a:off x="719138" y="3213100"/>
            <a:ext cx="757237" cy="35401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504" name="文本框 55"/>
          <p:cNvSpPr txBox="1">
            <a:spLocks noChangeArrowheads="1"/>
          </p:cNvSpPr>
          <p:nvPr/>
        </p:nvSpPr>
        <p:spPr bwMode="auto">
          <a:xfrm>
            <a:off x="406400" y="1697038"/>
            <a:ext cx="16446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法规意识淡漠</a:t>
            </a:r>
          </a:p>
        </p:txBody>
      </p:sp>
      <p:sp>
        <p:nvSpPr>
          <p:cNvPr id="19505" name="文本框 56"/>
          <p:cNvSpPr txBox="1">
            <a:spLocks noChangeArrowheads="1"/>
          </p:cNvSpPr>
          <p:nvPr/>
        </p:nvSpPr>
        <p:spPr bwMode="auto">
          <a:xfrm>
            <a:off x="406400" y="2052638"/>
            <a:ext cx="1955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极度自我为中心</a:t>
            </a:r>
          </a:p>
        </p:txBody>
      </p:sp>
      <p:sp>
        <p:nvSpPr>
          <p:cNvPr id="19506" name="文本框 57"/>
          <p:cNvSpPr txBox="1">
            <a:spLocks noChangeArrowheads="1"/>
          </p:cNvSpPr>
          <p:nvPr/>
        </p:nvSpPr>
        <p:spPr bwMode="auto">
          <a:xfrm>
            <a:off x="239713" y="2422525"/>
            <a:ext cx="2460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侥幸心理、野蛮方式</a:t>
            </a:r>
          </a:p>
        </p:txBody>
      </p:sp>
      <p:sp>
        <p:nvSpPr>
          <p:cNvPr id="19507" name="文本框 58"/>
          <p:cNvSpPr txBox="1">
            <a:spLocks noChangeArrowheads="1"/>
          </p:cNvSpPr>
          <p:nvPr/>
        </p:nvSpPr>
        <p:spPr bwMode="auto">
          <a:xfrm>
            <a:off x="468313" y="2790825"/>
            <a:ext cx="2159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B0F0"/>
                </a:solidFill>
              </a:rPr>
              <a:t>缺少对生命的敬畏</a:t>
            </a:r>
          </a:p>
        </p:txBody>
      </p:sp>
      <p:sp>
        <p:nvSpPr>
          <p:cNvPr id="19508" name="文本框 59"/>
          <p:cNvSpPr txBox="1">
            <a:spLocks noChangeArrowheads="1"/>
          </p:cNvSpPr>
          <p:nvPr/>
        </p:nvSpPr>
        <p:spPr bwMode="auto">
          <a:xfrm>
            <a:off x="1641475" y="3492500"/>
            <a:ext cx="15986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B0F0"/>
                </a:solidFill>
              </a:rPr>
              <a:t>缺少职业担当</a:t>
            </a:r>
          </a:p>
        </p:txBody>
      </p:sp>
      <p:sp>
        <p:nvSpPr>
          <p:cNvPr id="19509" name="文本框 60"/>
          <p:cNvSpPr txBox="1">
            <a:spLocks noChangeArrowheads="1"/>
          </p:cNvSpPr>
          <p:nvPr/>
        </p:nvSpPr>
        <p:spPr bwMode="auto">
          <a:xfrm>
            <a:off x="406400" y="3132138"/>
            <a:ext cx="19431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B0F0"/>
                </a:solidFill>
              </a:rPr>
              <a:t>心理健康、职业素养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-190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无辜的雪花？</a:t>
            </a:r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>
          <a:xfrm>
            <a:off x="-36513" y="1116013"/>
            <a:ext cx="9145588" cy="5002212"/>
          </a:xfrm>
        </p:spPr>
        <p:txBody>
          <a:bodyPr/>
          <a:lstStyle/>
          <a:p>
            <a:pPr eaLnBrk="1" hangingPunct="1"/>
            <a:r>
              <a:rPr lang="en-US" altLang="zh-CN" sz="1800" b="1" smtClean="0"/>
              <a:t>   </a:t>
            </a:r>
            <a:r>
              <a:rPr lang="zh-CN" altLang="en-US" sz="2000" b="1" smtClean="0"/>
              <a:t>轰然坠落的客车。滔滔而逝的江水。十五条鲜活的生命。无数亲朋的哀号。</a:t>
            </a:r>
          </a:p>
          <a:p>
            <a:pPr eaLnBrk="1" hangingPunct="1"/>
            <a:r>
              <a:rPr lang="zh-CN" altLang="en-US" sz="2000" b="1" smtClean="0"/>
              <a:t>   痛定思痛，谁是这场惨剧的推手？</a:t>
            </a:r>
          </a:p>
          <a:p>
            <a:pPr eaLnBrk="1" hangingPunct="1"/>
            <a:r>
              <a:rPr lang="zh-CN" altLang="en-US" sz="2000" b="1" smtClean="0"/>
              <a:t>   是脆弱的</a:t>
            </a:r>
            <a:r>
              <a:rPr lang="zh-CN" altLang="en-US" sz="2000" b="1" smtClean="0">
                <a:solidFill>
                  <a:srgbClr val="FF0000"/>
                </a:solidFill>
              </a:rPr>
              <a:t>护栏</a:t>
            </a:r>
            <a:r>
              <a:rPr lang="zh-CN" altLang="en-US" sz="2000" b="1" smtClean="0"/>
              <a:t>？是易被侵夺的</a:t>
            </a:r>
            <a:r>
              <a:rPr lang="zh-CN" altLang="en-US" sz="2000" b="1" smtClean="0">
                <a:solidFill>
                  <a:srgbClr val="FF0000"/>
                </a:solidFill>
              </a:rPr>
              <a:t>驾驶位</a:t>
            </a:r>
            <a:r>
              <a:rPr lang="zh-CN" altLang="en-US" sz="2000" b="1" smtClean="0"/>
              <a:t>？是事不关己的</a:t>
            </a:r>
            <a:r>
              <a:rPr lang="zh-CN" altLang="en-US" sz="2000" b="1" smtClean="0">
                <a:solidFill>
                  <a:srgbClr val="FF0000"/>
                </a:solidFill>
              </a:rPr>
              <a:t>其他乘客</a:t>
            </a:r>
            <a:r>
              <a:rPr lang="zh-CN" altLang="en-US" sz="2000" b="1" smtClean="0"/>
              <a:t>？还是相关的</a:t>
            </a:r>
            <a:r>
              <a:rPr lang="zh-CN" altLang="en-US" sz="2000" b="1" smtClean="0">
                <a:solidFill>
                  <a:srgbClr val="FF0000"/>
                </a:solidFill>
              </a:rPr>
              <a:t>法规</a:t>
            </a:r>
            <a:r>
              <a:rPr lang="zh-CN" altLang="en-US" sz="2000" b="1" smtClean="0"/>
              <a:t>？抑或是明哲保身的</a:t>
            </a:r>
            <a:r>
              <a:rPr lang="zh-CN" altLang="en-US" sz="2000" b="1" smtClean="0">
                <a:solidFill>
                  <a:srgbClr val="FF0000"/>
                </a:solidFill>
              </a:rPr>
              <a:t>看客心态</a:t>
            </a:r>
            <a:r>
              <a:rPr lang="zh-CN" altLang="en-US" sz="2000" b="1" smtClean="0"/>
              <a:t>？</a:t>
            </a:r>
          </a:p>
          <a:p>
            <a:pPr eaLnBrk="1" hangingPunct="1"/>
            <a:r>
              <a:rPr lang="zh-CN" altLang="en-US" sz="2000" b="1" smtClean="0"/>
              <a:t>   自然，这些都是惨剧的成因，我们一个也不放过。</a:t>
            </a:r>
          </a:p>
          <a:p>
            <a:pPr eaLnBrk="1" hangingPunct="1"/>
            <a:r>
              <a:rPr lang="zh-CN" altLang="en-US" sz="2000" b="1" smtClean="0"/>
              <a:t>   诚然。</a:t>
            </a:r>
          </a:p>
          <a:p>
            <a:pPr eaLnBrk="1" hangingPunct="1"/>
            <a:r>
              <a:rPr lang="zh-CN" altLang="en-US" sz="2000" b="1" smtClean="0"/>
              <a:t>   如果。</a:t>
            </a:r>
          </a:p>
          <a:p>
            <a:pPr eaLnBrk="1" hangingPunct="1"/>
            <a:r>
              <a:rPr lang="zh-CN" altLang="en-US" sz="2000" b="1" smtClean="0"/>
              <a:t>   如果面对乘客的谩骂，司机能够先</a:t>
            </a:r>
            <a:r>
              <a:rPr lang="zh-CN" altLang="en-US" sz="2000" b="1" smtClean="0">
                <a:solidFill>
                  <a:srgbClr val="FF0000"/>
                </a:solidFill>
              </a:rPr>
              <a:t>冷静</a:t>
            </a:r>
            <a:r>
              <a:rPr lang="zh-CN" altLang="en-US" sz="2000" b="1" smtClean="0"/>
              <a:t>地停车，再</a:t>
            </a:r>
            <a:r>
              <a:rPr lang="zh-CN" altLang="en-US" sz="2000" b="1" smtClean="0">
                <a:solidFill>
                  <a:srgbClr val="FF0000"/>
                </a:solidFill>
              </a:rPr>
              <a:t>心平气和</a:t>
            </a:r>
            <a:r>
              <a:rPr lang="zh-CN" altLang="en-US" sz="2000" b="1" smtClean="0"/>
              <a:t>地解释？如果任女乘客打骂，他能秉持</a:t>
            </a:r>
            <a:r>
              <a:rPr lang="zh-CN" altLang="en-US" sz="2000" b="1" smtClean="0">
                <a:solidFill>
                  <a:srgbClr val="FF0000"/>
                </a:solidFill>
              </a:rPr>
              <a:t>司机之责</a:t>
            </a:r>
            <a:r>
              <a:rPr lang="zh-CN" altLang="en-US" sz="2000" b="1" smtClean="0"/>
              <a:t>而握紧方向盘？如果他有</a:t>
            </a:r>
            <a:r>
              <a:rPr lang="zh-CN" altLang="en-US" sz="2000" b="1" smtClean="0">
                <a:solidFill>
                  <a:srgbClr val="FF0000"/>
                </a:solidFill>
              </a:rPr>
              <a:t>对职责的担当和对生命的敬畏</a:t>
            </a:r>
            <a:r>
              <a:rPr lang="zh-CN" altLang="en-US" sz="2000" b="1" smtClean="0"/>
              <a:t>？……</a:t>
            </a:r>
          </a:p>
          <a:p>
            <a:pPr eaLnBrk="1" hangingPunct="1"/>
            <a:r>
              <a:rPr lang="zh-CN" altLang="en-US" sz="2000" b="1" smtClean="0"/>
              <a:t>   巨婴式的女乘客，如果能</a:t>
            </a:r>
            <a:r>
              <a:rPr lang="zh-CN" altLang="en-US" sz="2000" b="1" smtClean="0">
                <a:solidFill>
                  <a:srgbClr val="FF0000"/>
                </a:solidFill>
              </a:rPr>
              <a:t>守交规而不任性</a:t>
            </a:r>
            <a:r>
              <a:rPr lang="zh-CN" altLang="en-US" sz="2000" b="1" smtClean="0"/>
              <a:t>地要求下车？如果被拒后，能够</a:t>
            </a:r>
            <a:r>
              <a:rPr lang="zh-CN" altLang="en-US" sz="2000" b="1" smtClean="0">
                <a:solidFill>
                  <a:srgbClr val="FF0000"/>
                </a:solidFill>
              </a:rPr>
              <a:t>不嚣张地癫狂打</a:t>
            </a:r>
            <a:r>
              <a:rPr lang="zh-CN" altLang="en-US" sz="2000" b="1" smtClean="0"/>
              <a:t>骂？如果她知道如何</a:t>
            </a:r>
            <a:r>
              <a:rPr lang="zh-CN" altLang="en-US" sz="2000" b="1" smtClean="0">
                <a:solidFill>
                  <a:srgbClr val="FF0000"/>
                </a:solidFill>
              </a:rPr>
              <a:t>做一个合格的公民</a:t>
            </a:r>
            <a:r>
              <a:rPr lang="zh-CN" altLang="en-US" sz="2000" b="1" smtClean="0"/>
              <a:t>？……</a:t>
            </a:r>
          </a:p>
          <a:p>
            <a:pPr eaLnBrk="1" hangingPunct="1"/>
            <a:r>
              <a:rPr lang="zh-CN" altLang="en-US" sz="2000" b="1" smtClean="0"/>
              <a:t>   如果少一些争执，</a:t>
            </a:r>
            <a:r>
              <a:rPr lang="zh-CN" altLang="en-US" sz="2000" b="1" smtClean="0">
                <a:solidFill>
                  <a:srgbClr val="FF0000"/>
                </a:solidFill>
              </a:rPr>
              <a:t>多一些微笑</a:t>
            </a:r>
            <a:r>
              <a:rPr lang="zh-CN" altLang="en-US" sz="2000" b="1" smtClean="0"/>
              <a:t>？如果少一些戾气，</a:t>
            </a:r>
            <a:r>
              <a:rPr lang="zh-CN" altLang="en-US" sz="2000" b="1" smtClean="0">
                <a:solidFill>
                  <a:srgbClr val="FF0000"/>
                </a:solidFill>
              </a:rPr>
              <a:t>多一些宽恕</a:t>
            </a:r>
            <a:r>
              <a:rPr lang="zh-CN" altLang="en-US" sz="2000" b="1" smtClean="0"/>
              <a:t>？如果每一个人都</a:t>
            </a:r>
            <a:r>
              <a:rPr lang="zh-CN" altLang="en-US" sz="2000" b="1" smtClean="0">
                <a:solidFill>
                  <a:srgbClr val="FF0000"/>
                </a:solidFill>
              </a:rPr>
              <a:t>各安其分</a:t>
            </a:r>
            <a:r>
              <a:rPr lang="zh-CN" altLang="en-US" sz="2000" b="1" smtClean="0"/>
              <a:t>，各尽其责？</a:t>
            </a:r>
            <a:r>
              <a:rPr lang="en-US" altLang="zh-CN" sz="2000" b="1" smtClean="0"/>
              <a:t>……</a:t>
            </a:r>
            <a:endParaRPr lang="zh-CN" altLang="en-US" sz="2000" b="1" smtClean="0"/>
          </a:p>
          <a:p>
            <a:pPr eaLnBrk="1" hangingPunct="1"/>
            <a:r>
              <a:rPr lang="zh-CN" altLang="en-US" sz="2000" b="1" smtClean="0"/>
              <a:t>   雪崩时，并没有，无辜的雪花。</a:t>
            </a:r>
            <a:endParaRPr lang="zh-CN" altLang="en-US" sz="2000" smtClean="0"/>
          </a:p>
          <a:p>
            <a:pPr eaLnBrk="1" hangingPunct="1"/>
            <a:endParaRPr lang="zh-CN" altLang="en-US" sz="1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 anchor="ctr"/>
          <a:lstStyle/>
          <a:p>
            <a:pPr eaLnBrk="1" hangingPunct="1"/>
            <a:r>
              <a:rPr lang="zh-CN" altLang="zh-CN" sz="6000" b="1" smtClean="0"/>
              <a:t>小作文专题</a:t>
            </a:r>
            <a:r>
              <a:rPr lang="en-US" altLang="zh-CN" sz="6000" b="1" smtClean="0"/>
              <a:t>01</a:t>
            </a:r>
            <a:endParaRPr lang="zh-CN" altLang="zh-CN" sz="4400" b="1" smtClean="0"/>
          </a:p>
        </p:txBody>
      </p:sp>
      <p:sp>
        <p:nvSpPr>
          <p:cNvPr id="3075" name="副标题 3074"/>
          <p:cNvSpPr>
            <a:spLocks noGrp="1" noChangeArrowheads="1"/>
          </p:cNvSpPr>
          <p:nvPr>
            <p:ph type="subTitle" idx="1"/>
          </p:nvPr>
        </p:nvSpPr>
        <p:spPr>
          <a:xfrm>
            <a:off x="1287463" y="2903538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鱼骨图分析原因</a:t>
            </a:r>
            <a:endParaRPr lang="zh-CN" altLang="zh-CN" sz="4800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及时</a:t>
            </a:r>
            <a:r>
              <a:rPr lang="zh-CN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练习</a:t>
            </a:r>
            <a:endParaRPr lang="zh-CN" altLang="en-US" smtClean="0"/>
          </a:p>
        </p:txBody>
      </p:sp>
      <p:sp>
        <p:nvSpPr>
          <p:cNvPr id="21507" name="内容占位符 2"/>
          <p:cNvSpPr>
            <a:spLocks noGrp="1" noChangeArrowheads="1"/>
          </p:cNvSpPr>
          <p:nvPr>
            <p:ph idx="1"/>
          </p:nvPr>
        </p:nvSpPr>
        <p:spPr>
          <a:xfrm>
            <a:off x="107950" y="1281113"/>
            <a:ext cx="8928100" cy="4525962"/>
          </a:xfrm>
        </p:spPr>
        <p:txBody>
          <a:bodyPr/>
          <a:lstStyle/>
          <a:p>
            <a:pPr eaLnBrk="1" hangingPunct="1"/>
            <a:r>
              <a:rPr lang="zh-CN" altLang="en-US" smtClean="0"/>
              <a:t>阅读下面的文字，用鱼骨图析因，并完成片段作文。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mtClean="0"/>
              <a:t>       </a:t>
            </a:r>
            <a:r>
              <a:rPr lang="zh-CN" altLang="en-US" sz="2400" b="1" smtClean="0"/>
              <a:t>每年的4、5月，都是高三学子为高考进行最后冲刺的关键时刻，不少学校为了激励学生，挂出一条条“励志”的高考标语。例如，“有来路，没退路！留退路，是绝路。”“提高一分，干掉千人！”“这些“霸气”的高考标语引来不少网友的热议和感叹。对此，你怎么看？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title"/>
          </p:nvPr>
        </p:nvSpPr>
        <p:spPr>
          <a:xfrm>
            <a:off x="1176338" y="581025"/>
            <a:ext cx="6299200" cy="922338"/>
          </a:xfrm>
        </p:spPr>
        <p:txBody>
          <a:bodyPr/>
          <a:lstStyle/>
          <a:p>
            <a:pPr eaLnBrk="1" hangingPunct="1"/>
            <a:r>
              <a:rPr lang="zh-CN" altLang="en-US" smtClean="0"/>
              <a:t>图形展示</a:t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22531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/>
            <a:r>
              <a:rPr lang="zh-CN" altLang="en-US" smtClean="0"/>
              <a:t>图形展示</a:t>
            </a:r>
          </a:p>
        </p:txBody>
      </p:sp>
      <p:cxnSp>
        <p:nvCxnSpPr>
          <p:cNvPr id="5" name="直接连接符 4">
            <a:extLst>
              <a:ext uri="{FF2B5EF4-FFF2-40B4-BE49-F238E27FC236}"/>
            </a:extLst>
          </p:cNvPr>
          <p:cNvCxnSpPr/>
          <p:nvPr/>
        </p:nvCxnSpPr>
        <p:spPr>
          <a:xfrm>
            <a:off x="7662863" y="2974975"/>
            <a:ext cx="4762" cy="95726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/>
            </a:extLst>
          </p:cNvPr>
          <p:cNvCxnSpPr/>
          <p:nvPr/>
        </p:nvCxnSpPr>
        <p:spPr>
          <a:xfrm>
            <a:off x="7623175" y="3000375"/>
            <a:ext cx="477838" cy="64452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/>
            </a:extLst>
          </p:cNvPr>
          <p:cNvCxnSpPr/>
          <p:nvPr/>
        </p:nvCxnSpPr>
        <p:spPr>
          <a:xfrm flipV="1">
            <a:off x="7702550" y="3571875"/>
            <a:ext cx="398463" cy="36353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/>
            </a:extLst>
          </p:cNvPr>
          <p:cNvCxnSpPr/>
          <p:nvPr/>
        </p:nvCxnSpPr>
        <p:spPr>
          <a:xfrm flipV="1">
            <a:off x="830263" y="3644900"/>
            <a:ext cx="6837362" cy="396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/>
            </a:extLst>
          </p:cNvPr>
          <p:cNvCxnSpPr/>
          <p:nvPr/>
        </p:nvCxnSpPr>
        <p:spPr>
          <a:xfrm>
            <a:off x="4991100" y="2144713"/>
            <a:ext cx="1957388" cy="150018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/>
            </a:extLst>
          </p:cNvPr>
          <p:cNvCxnSpPr/>
          <p:nvPr/>
        </p:nvCxnSpPr>
        <p:spPr>
          <a:xfrm>
            <a:off x="1962150" y="2197100"/>
            <a:ext cx="1601788" cy="14478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/>
            </a:extLst>
          </p:cNvPr>
          <p:cNvCxnSpPr/>
          <p:nvPr/>
        </p:nvCxnSpPr>
        <p:spPr>
          <a:xfrm flipH="1">
            <a:off x="5508625" y="3711575"/>
            <a:ext cx="1377950" cy="187801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/>
            </a:extLst>
          </p:cNvPr>
          <p:cNvCxnSpPr/>
          <p:nvPr/>
        </p:nvCxnSpPr>
        <p:spPr>
          <a:xfrm flipH="1">
            <a:off x="1763713" y="3724275"/>
            <a:ext cx="1792287" cy="186531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/>
            </a:extLst>
          </p:cNvPr>
          <p:cNvCxnSpPr/>
          <p:nvPr/>
        </p:nvCxnSpPr>
        <p:spPr>
          <a:xfrm flipV="1">
            <a:off x="3503613" y="2276475"/>
            <a:ext cx="1644650" cy="396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/>
            </a:extLst>
          </p:cNvPr>
          <p:cNvCxnSpPr/>
          <p:nvPr/>
        </p:nvCxnSpPr>
        <p:spPr>
          <a:xfrm flipV="1">
            <a:off x="3595688" y="2852738"/>
            <a:ext cx="2271712" cy="6826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/>
            </a:extLst>
          </p:cNvPr>
          <p:cNvCxnSpPr/>
          <p:nvPr/>
        </p:nvCxnSpPr>
        <p:spPr>
          <a:xfrm flipV="1">
            <a:off x="3635375" y="3355975"/>
            <a:ext cx="2881313" cy="7937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/>
            </a:extLst>
          </p:cNvPr>
          <p:cNvCxnSpPr/>
          <p:nvPr/>
        </p:nvCxnSpPr>
        <p:spPr>
          <a:xfrm flipV="1">
            <a:off x="3819525" y="4149725"/>
            <a:ext cx="2768600" cy="1016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/>
            </a:extLst>
          </p:cNvPr>
          <p:cNvCxnSpPr/>
          <p:nvPr/>
        </p:nvCxnSpPr>
        <p:spPr>
          <a:xfrm flipV="1">
            <a:off x="3173413" y="4724400"/>
            <a:ext cx="2982912" cy="10636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/>
            </a:extLst>
          </p:cNvPr>
          <p:cNvCxnSpPr/>
          <p:nvPr/>
        </p:nvCxnSpPr>
        <p:spPr>
          <a:xfrm flipV="1">
            <a:off x="2593975" y="5229225"/>
            <a:ext cx="3273425" cy="1412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/>
            </a:extLst>
          </p:cNvPr>
          <p:cNvCxnSpPr/>
          <p:nvPr/>
        </p:nvCxnSpPr>
        <p:spPr>
          <a:xfrm flipV="1">
            <a:off x="1081088" y="2636838"/>
            <a:ext cx="1401762" cy="3492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/>
            </a:extLst>
          </p:cNvPr>
          <p:cNvCxnSpPr/>
          <p:nvPr/>
        </p:nvCxnSpPr>
        <p:spPr>
          <a:xfrm flipV="1">
            <a:off x="923925" y="3213100"/>
            <a:ext cx="2136775" cy="508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/>
            </a:extLst>
          </p:cNvPr>
          <p:cNvCxnSpPr/>
          <p:nvPr/>
        </p:nvCxnSpPr>
        <p:spPr>
          <a:xfrm>
            <a:off x="1028700" y="4343400"/>
            <a:ext cx="1887538" cy="2222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/>
            </a:extLst>
          </p:cNvPr>
          <p:cNvCxnSpPr/>
          <p:nvPr/>
        </p:nvCxnSpPr>
        <p:spPr>
          <a:xfrm flipV="1">
            <a:off x="909638" y="5013325"/>
            <a:ext cx="1430337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2550" name="文本框 24"/>
          <p:cNvSpPr txBox="1">
            <a:spLocks noChangeArrowheads="1"/>
          </p:cNvSpPr>
          <p:nvPr/>
        </p:nvSpPr>
        <p:spPr bwMode="auto">
          <a:xfrm>
            <a:off x="4832350" y="1565275"/>
            <a:ext cx="742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环</a:t>
            </a:r>
          </a:p>
        </p:txBody>
      </p:sp>
      <p:sp>
        <p:nvSpPr>
          <p:cNvPr id="22551" name="文本框 25"/>
          <p:cNvSpPr txBox="1">
            <a:spLocks noChangeArrowheads="1"/>
          </p:cNvSpPr>
          <p:nvPr/>
        </p:nvSpPr>
        <p:spPr bwMode="auto">
          <a:xfrm>
            <a:off x="5280025" y="5527675"/>
            <a:ext cx="5159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料</a:t>
            </a:r>
          </a:p>
        </p:txBody>
      </p:sp>
      <p:sp>
        <p:nvSpPr>
          <p:cNvPr id="22552" name="文本框 26"/>
          <p:cNvSpPr txBox="1">
            <a:spLocks noChangeArrowheads="1"/>
          </p:cNvSpPr>
          <p:nvPr/>
        </p:nvSpPr>
        <p:spPr bwMode="auto">
          <a:xfrm>
            <a:off x="1804988" y="1816100"/>
            <a:ext cx="3905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人</a:t>
            </a:r>
          </a:p>
        </p:txBody>
      </p:sp>
      <p:sp>
        <p:nvSpPr>
          <p:cNvPr id="22553" name="文本框 27"/>
          <p:cNvSpPr txBox="1">
            <a:spLocks noChangeArrowheads="1"/>
          </p:cNvSpPr>
          <p:nvPr/>
        </p:nvSpPr>
        <p:spPr bwMode="auto">
          <a:xfrm>
            <a:off x="1700213" y="5540375"/>
            <a:ext cx="4953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法</a:t>
            </a:r>
          </a:p>
        </p:txBody>
      </p:sp>
      <p:sp>
        <p:nvSpPr>
          <p:cNvPr id="22554" name="文本框 28"/>
          <p:cNvSpPr txBox="1">
            <a:spLocks noChangeArrowheads="1"/>
          </p:cNvSpPr>
          <p:nvPr/>
        </p:nvSpPr>
        <p:spPr bwMode="auto">
          <a:xfrm>
            <a:off x="3371850" y="2025650"/>
            <a:ext cx="2495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成绩是对考生对学校的评判标准</a:t>
            </a:r>
          </a:p>
        </p:txBody>
      </p:sp>
      <p:sp>
        <p:nvSpPr>
          <p:cNvPr id="22555" name="文本框 29"/>
          <p:cNvSpPr txBox="1">
            <a:spLocks noChangeArrowheads="1"/>
          </p:cNvSpPr>
          <p:nvPr/>
        </p:nvSpPr>
        <p:spPr bwMode="auto">
          <a:xfrm>
            <a:off x="3635375" y="2711450"/>
            <a:ext cx="2952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高考在考生人生中的重要性</a:t>
            </a:r>
          </a:p>
        </p:txBody>
      </p:sp>
      <p:sp>
        <p:nvSpPr>
          <p:cNvPr id="22556" name="文本框 30"/>
          <p:cNvSpPr txBox="1">
            <a:spLocks noChangeArrowheads="1"/>
          </p:cNvSpPr>
          <p:nvPr/>
        </p:nvSpPr>
        <p:spPr bwMode="auto">
          <a:xfrm>
            <a:off x="3752850" y="3184525"/>
            <a:ext cx="3124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浮躁的社会风气</a:t>
            </a:r>
          </a:p>
        </p:txBody>
      </p:sp>
      <p:sp>
        <p:nvSpPr>
          <p:cNvPr id="22557" name="文本框 31"/>
          <p:cNvSpPr txBox="1">
            <a:spLocks noChangeArrowheads="1"/>
          </p:cNvSpPr>
          <p:nvPr/>
        </p:nvSpPr>
        <p:spPr bwMode="auto">
          <a:xfrm>
            <a:off x="3990975" y="3843338"/>
            <a:ext cx="22367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功利的价值观</a:t>
            </a:r>
          </a:p>
        </p:txBody>
      </p:sp>
      <p:sp>
        <p:nvSpPr>
          <p:cNvPr id="22558" name="文本框 32"/>
          <p:cNvSpPr txBox="1">
            <a:spLocks noChangeArrowheads="1"/>
          </p:cNvSpPr>
          <p:nvPr/>
        </p:nvSpPr>
        <p:spPr bwMode="auto">
          <a:xfrm>
            <a:off x="4068763" y="4460875"/>
            <a:ext cx="2159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扭曲的人生观</a:t>
            </a:r>
          </a:p>
        </p:txBody>
      </p:sp>
      <p:sp>
        <p:nvSpPr>
          <p:cNvPr id="22559" name="文本框 33"/>
          <p:cNvSpPr txBox="1">
            <a:spLocks noChangeArrowheads="1"/>
          </p:cNvSpPr>
          <p:nvPr/>
        </p:nvSpPr>
        <p:spPr bwMode="auto">
          <a:xfrm>
            <a:off x="3727450" y="4908550"/>
            <a:ext cx="2139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传统文化中的等级意识</a:t>
            </a:r>
          </a:p>
        </p:txBody>
      </p:sp>
      <p:sp>
        <p:nvSpPr>
          <p:cNvPr id="22560" name="文本框 34"/>
          <p:cNvSpPr txBox="1">
            <a:spLocks noChangeArrowheads="1"/>
          </p:cNvSpPr>
          <p:nvPr/>
        </p:nvSpPr>
        <p:spPr bwMode="auto">
          <a:xfrm>
            <a:off x="593725" y="2211388"/>
            <a:ext cx="160178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学生年少轻狂张扬个性</a:t>
            </a:r>
          </a:p>
        </p:txBody>
      </p:sp>
      <p:sp>
        <p:nvSpPr>
          <p:cNvPr id="22561" name="文本框 35"/>
          <p:cNvSpPr txBox="1">
            <a:spLocks noChangeArrowheads="1"/>
          </p:cNvSpPr>
          <p:nvPr/>
        </p:nvSpPr>
        <p:spPr bwMode="auto">
          <a:xfrm>
            <a:off x="698500" y="2868613"/>
            <a:ext cx="2289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学校鼓舞士气，营造氛围</a:t>
            </a:r>
          </a:p>
        </p:txBody>
      </p:sp>
      <p:sp>
        <p:nvSpPr>
          <p:cNvPr id="22562" name="文本框 36"/>
          <p:cNvSpPr txBox="1">
            <a:spLocks noChangeArrowheads="1"/>
          </p:cNvSpPr>
          <p:nvPr/>
        </p:nvSpPr>
        <p:spPr bwMode="auto">
          <a:xfrm>
            <a:off x="1028700" y="3870325"/>
            <a:ext cx="195897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霸气标语非激励士气良方</a:t>
            </a:r>
          </a:p>
        </p:txBody>
      </p:sp>
      <p:sp>
        <p:nvSpPr>
          <p:cNvPr id="22563" name="文本框 37"/>
          <p:cNvSpPr txBox="1">
            <a:spLocks noChangeArrowheads="1"/>
          </p:cNvSpPr>
          <p:nvPr/>
        </p:nvSpPr>
        <p:spPr bwMode="auto">
          <a:xfrm>
            <a:off x="765175" y="4540250"/>
            <a:ext cx="1430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强化竞争，忽略共赢</a:t>
            </a:r>
          </a:p>
        </p:txBody>
      </p:sp>
      <p:sp>
        <p:nvSpPr>
          <p:cNvPr id="22564" name="文本框 38"/>
          <p:cNvSpPr txBox="1">
            <a:spLocks noChangeArrowheads="1"/>
          </p:cNvSpPr>
          <p:nvPr/>
        </p:nvSpPr>
        <p:spPr bwMode="auto">
          <a:xfrm>
            <a:off x="8202613" y="2095500"/>
            <a:ext cx="5524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霸气标语频现为哪般？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怎一个</a:t>
            </a:r>
            <a:r>
              <a:rPr lang="en-US" altLang="zh-CN" smtClean="0"/>
              <a:t>“</a:t>
            </a:r>
            <a:r>
              <a:rPr lang="zh-CN" altLang="en-US" smtClean="0"/>
              <a:t>疯狂</a:t>
            </a:r>
            <a:r>
              <a:rPr lang="en-US" altLang="zh-CN" smtClean="0"/>
              <a:t>”</a:t>
            </a:r>
            <a:r>
              <a:rPr lang="zh-CN" altLang="en-US" smtClean="0"/>
              <a:t>了得！</a:t>
            </a:r>
          </a:p>
        </p:txBody>
      </p:sp>
      <p:sp>
        <p:nvSpPr>
          <p:cNvPr id="10242" name="内容占位符 2"/>
          <p:cNvSpPr>
            <a:spLocks noGrp="1" noChangeArrowheads="1"/>
          </p:cNvSpPr>
          <p:nvPr>
            <p:ph idx="1"/>
          </p:nvPr>
        </p:nvSpPr>
        <p:spPr>
          <a:xfrm>
            <a:off x="228600" y="1166813"/>
            <a:ext cx="8686800" cy="4524375"/>
          </a:xfrm>
        </p:spPr>
        <p:txBody>
          <a:bodyPr/>
          <a:lstStyle/>
          <a:p>
            <a:pPr eaLnBrk="1" hangingPunct="1"/>
            <a:r>
              <a:rPr lang="en-US" altLang="zh-CN" sz="2000" b="1" smtClean="0"/>
              <a:t>   </a:t>
            </a:r>
            <a:r>
              <a:rPr lang="zh-CN" altLang="en-US" sz="2400" b="1" smtClean="0"/>
              <a:t>满幅荒唐言，一把辛酸泪！</a:t>
            </a:r>
          </a:p>
          <a:p>
            <a:pPr eaLnBrk="1" hangingPunct="1"/>
            <a:r>
              <a:rPr lang="zh-CN" altLang="en-US" sz="2400" b="1" smtClean="0"/>
              <a:t>   高考标语，如此</a:t>
            </a:r>
            <a:r>
              <a:rPr lang="zh-CN" altLang="en-US" sz="2400" b="1" smtClean="0">
                <a:solidFill>
                  <a:srgbClr val="FF0000"/>
                </a:solidFill>
              </a:rPr>
              <a:t>励志</a:t>
            </a:r>
            <a:r>
              <a:rPr lang="zh-CN" altLang="en-US" sz="2400" b="1" smtClean="0"/>
              <a:t>，固然如一针强心剂，可以</a:t>
            </a:r>
            <a:r>
              <a:rPr lang="zh-CN" altLang="en-US" sz="2400" b="1" smtClean="0">
                <a:solidFill>
                  <a:srgbClr val="FF0000"/>
                </a:solidFill>
              </a:rPr>
              <a:t>振作</a:t>
            </a:r>
            <a:r>
              <a:rPr lang="zh-CN" altLang="en-US" sz="2400" b="1" smtClean="0"/>
              <a:t>考生疲惫的精气神；但其中的“霸气侧漏”又令人触目而惊心。我们从中看到了千军万马在独木桥上的</a:t>
            </a:r>
            <a:r>
              <a:rPr lang="zh-CN" altLang="en-US" sz="2400" b="1" smtClean="0">
                <a:solidFill>
                  <a:srgbClr val="FF0000"/>
                </a:solidFill>
              </a:rPr>
              <a:t>拥挤践踏</a:t>
            </a:r>
            <a:r>
              <a:rPr lang="zh-CN" altLang="en-US" sz="2400" b="1" smtClean="0"/>
              <a:t>，也看到了“</a:t>
            </a:r>
            <a:r>
              <a:rPr lang="zh-CN" altLang="en-US" sz="2400" b="1" smtClean="0">
                <a:solidFill>
                  <a:srgbClr val="FF0000"/>
                </a:solidFill>
              </a:rPr>
              <a:t>高考就是一切</a:t>
            </a:r>
            <a:r>
              <a:rPr lang="zh-CN" altLang="en-US" sz="2400" b="1" smtClean="0"/>
              <a:t>”的世态人情。</a:t>
            </a:r>
          </a:p>
          <a:p>
            <a:pPr eaLnBrk="1" hangingPunct="1"/>
            <a:r>
              <a:rPr lang="zh-CN" altLang="en-US" sz="2400" b="1" smtClean="0"/>
              <a:t>   在“一考定终身”的</a:t>
            </a:r>
            <a:r>
              <a:rPr lang="zh-CN" altLang="en-US" sz="2400" b="1" smtClean="0">
                <a:solidFill>
                  <a:srgbClr val="FF0000"/>
                </a:solidFill>
              </a:rPr>
              <a:t>教育体制</a:t>
            </a:r>
            <a:r>
              <a:rPr lang="zh-CN" altLang="en-US" sz="2400" b="1" smtClean="0"/>
              <a:t>下，高考成绩，于考生而言，就意味着未来的生活。在“成功就是一切”的</a:t>
            </a:r>
            <a:r>
              <a:rPr lang="zh-CN" altLang="en-US" sz="2400" b="1" smtClean="0">
                <a:solidFill>
                  <a:srgbClr val="FF0000"/>
                </a:solidFill>
              </a:rPr>
              <a:t>价值评判</a:t>
            </a:r>
            <a:r>
              <a:rPr lang="zh-CN" altLang="en-US" sz="2400" b="1" smtClean="0"/>
              <a:t>下，哪个考生敢不“鞠躬尽瘁，拼而后已”？</a:t>
            </a:r>
          </a:p>
          <a:p>
            <a:pPr eaLnBrk="1" hangingPunct="1"/>
            <a:r>
              <a:rPr lang="zh-CN" altLang="en-US" sz="2400" b="1" smtClean="0"/>
              <a:t>   有人说，高考，人生中的一场考试而已；励志标语，一条横幅，几个汉字也罢，无须这样上纲上线。</a:t>
            </a:r>
          </a:p>
          <a:p>
            <a:pPr eaLnBrk="1" hangingPunct="1"/>
            <a:r>
              <a:rPr lang="zh-CN" altLang="en-US" sz="2400" b="1" smtClean="0"/>
              <a:t>   他人笑我太忧天，我笑他人看不穿。 人生处处皆考场。当</a:t>
            </a:r>
            <a:r>
              <a:rPr lang="zh-CN" altLang="en-US" sz="2400" b="1" smtClean="0">
                <a:solidFill>
                  <a:srgbClr val="FF0000"/>
                </a:solidFill>
              </a:rPr>
              <a:t>名利</a:t>
            </a:r>
            <a:r>
              <a:rPr lang="zh-CN" altLang="en-US" sz="2400" b="1" smtClean="0"/>
              <a:t>就是成功，成功就是</a:t>
            </a:r>
            <a:r>
              <a:rPr lang="zh-CN" altLang="en-US" sz="2400" b="1" smtClean="0">
                <a:solidFill>
                  <a:srgbClr val="FF0000"/>
                </a:solidFill>
              </a:rPr>
              <a:t>人生意义</a:t>
            </a:r>
            <a:r>
              <a:rPr lang="zh-CN" altLang="en-US" sz="2400" b="1" smtClean="0"/>
              <a:t>的观念痛入骨髓的时候，这社会，又怎一个“疯狂”了得！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副标题 307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1412875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zh-CN" sz="4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环节一：释词</a:t>
            </a:r>
          </a:p>
          <a:p>
            <a:pPr eaLnBrk="1" hangingPunct="1"/>
            <a:r>
              <a:rPr lang="zh-CN" altLang="zh-CN" sz="4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环节二：复盘</a:t>
            </a:r>
          </a:p>
          <a:p>
            <a:pPr eaLnBrk="1" hangingPunct="1"/>
            <a:r>
              <a:rPr lang="zh-CN" altLang="zh-CN" sz="4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环节三：演练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入题：头脑风暴</a:t>
            </a:r>
          </a:p>
        </p:txBody>
      </p:sp>
      <p:sp>
        <p:nvSpPr>
          <p:cNvPr id="3074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341438"/>
            <a:ext cx="8229600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smtClean="0"/>
              <a:t>       </a:t>
            </a:r>
            <a:r>
              <a:rPr lang="zh-CN" altLang="en-US" sz="2400" b="1" smtClean="0"/>
              <a:t>近年来，城市执法者与小商贩之间的矛盾冲突时有发生，而且不断升级，有的甚至伤及无辜群众。当平等的管理与被管理关系发生变异时，城管的合法或不合法举动便成为众矢之的。他们在一边倒的指责中声名狼藉，生生地由原本的猫变成了老鼠。小贩经营小本买卖，不偷不抢，是为生计和城市的便利；城管人员执行城市法规，行使公务，是为维护城市的文明与稳定。双方都是劳动者，究竟为何走向严重对立，以至于冲突频频、水火不容？</a:t>
            </a:r>
          </a:p>
          <a:p>
            <a:pPr eaLnBrk="1" hangingPunct="1"/>
            <a:r>
              <a:rPr lang="zh-CN" altLang="en-US" sz="2400" b="1" smtClean="0"/>
              <a:t> </a:t>
            </a:r>
            <a:r>
              <a:rPr lang="zh-CN" altLang="en-US" sz="2400" b="1" smtClean="0">
                <a:solidFill>
                  <a:srgbClr val="FF0000"/>
                </a:solidFill>
              </a:rPr>
              <a:t> 结合生活常识，你能找出多少原因？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912813"/>
            <a:ext cx="8229600" cy="5611812"/>
          </a:xfrm>
        </p:spPr>
        <p:txBody>
          <a:bodyPr/>
          <a:lstStyle/>
          <a:p>
            <a:pPr eaLnBrk="1" hangingPunct="1"/>
            <a:r>
              <a:rPr lang="zh-CN" altLang="en-US" smtClean="0"/>
              <a:t>提示：用鱼骨图呈现条分缕析的原因分析。</a:t>
            </a:r>
          </a:p>
        </p:txBody>
      </p:sp>
      <p:cxnSp>
        <p:nvCxnSpPr>
          <p:cNvPr id="4" name="直接连接符 3">
            <a:extLst>
              <a:ext uri="{FF2B5EF4-FFF2-40B4-BE49-F238E27FC236}"/>
            </a:extLst>
          </p:cNvPr>
          <p:cNvCxnSpPr/>
          <p:nvPr/>
        </p:nvCxnSpPr>
        <p:spPr>
          <a:xfrm>
            <a:off x="7070725" y="2855913"/>
            <a:ext cx="22225" cy="11493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/>
            </a:extLst>
          </p:cNvPr>
          <p:cNvCxnSpPr/>
          <p:nvPr/>
        </p:nvCxnSpPr>
        <p:spPr>
          <a:xfrm>
            <a:off x="7016750" y="2868613"/>
            <a:ext cx="579438" cy="70326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/>
            </a:extLst>
          </p:cNvPr>
          <p:cNvCxnSpPr/>
          <p:nvPr/>
        </p:nvCxnSpPr>
        <p:spPr>
          <a:xfrm flipH="1">
            <a:off x="7019925" y="3567113"/>
            <a:ext cx="511175" cy="50958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/>
            </a:extLst>
          </p:cNvPr>
          <p:cNvCxnSpPr/>
          <p:nvPr/>
        </p:nvCxnSpPr>
        <p:spPr>
          <a:xfrm flipV="1">
            <a:off x="923925" y="3571875"/>
            <a:ext cx="6169025" cy="12700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/>
            </a:extLst>
          </p:cNvPr>
          <p:cNvCxnSpPr/>
          <p:nvPr/>
        </p:nvCxnSpPr>
        <p:spPr>
          <a:xfrm>
            <a:off x="4872038" y="2159000"/>
            <a:ext cx="1211262" cy="14859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/>
            </a:extLst>
          </p:cNvPr>
          <p:cNvCxnSpPr/>
          <p:nvPr/>
        </p:nvCxnSpPr>
        <p:spPr>
          <a:xfrm>
            <a:off x="2041525" y="2224088"/>
            <a:ext cx="1306513" cy="142081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/>
            </a:extLst>
          </p:cNvPr>
          <p:cNvCxnSpPr/>
          <p:nvPr/>
        </p:nvCxnSpPr>
        <p:spPr>
          <a:xfrm flipH="1">
            <a:off x="4572000" y="3644900"/>
            <a:ext cx="1484313" cy="187166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/>
            </a:extLst>
          </p:cNvPr>
          <p:cNvCxnSpPr/>
          <p:nvPr/>
        </p:nvCxnSpPr>
        <p:spPr>
          <a:xfrm flipH="1">
            <a:off x="1547813" y="3698875"/>
            <a:ext cx="1797050" cy="16017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/>
            </a:extLst>
          </p:cNvPr>
          <p:cNvCxnSpPr/>
          <p:nvPr/>
        </p:nvCxnSpPr>
        <p:spPr>
          <a:xfrm flipV="1">
            <a:off x="1041400" y="2708275"/>
            <a:ext cx="1441450" cy="317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156" name="文本框 12"/>
          <p:cNvSpPr txBox="1">
            <a:spLocks noChangeArrowheads="1"/>
          </p:cNvSpPr>
          <p:nvPr/>
        </p:nvSpPr>
        <p:spPr bwMode="auto">
          <a:xfrm>
            <a:off x="673100" y="2119313"/>
            <a:ext cx="245903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城管执法，方式单一，态度粗暴</a:t>
            </a:r>
          </a:p>
        </p:txBody>
      </p:sp>
      <p:cxnSp>
        <p:nvCxnSpPr>
          <p:cNvPr id="14" name="直接连接符 13">
            <a:extLst>
              <a:ext uri="{FF2B5EF4-FFF2-40B4-BE49-F238E27FC236}"/>
            </a:extLst>
          </p:cNvPr>
          <p:cNvCxnSpPr/>
          <p:nvPr/>
        </p:nvCxnSpPr>
        <p:spPr>
          <a:xfrm flipV="1">
            <a:off x="912813" y="3508375"/>
            <a:ext cx="2184400" cy="317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158" name="文本框 14"/>
          <p:cNvSpPr txBox="1">
            <a:spLocks noChangeArrowheads="1"/>
          </p:cNvSpPr>
          <p:nvPr/>
        </p:nvSpPr>
        <p:spPr bwMode="auto">
          <a:xfrm>
            <a:off x="777875" y="2940050"/>
            <a:ext cx="192246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小贩实行顽固的</a:t>
            </a:r>
            <a:r>
              <a:rPr lang="en-US" altLang="zh-CN"/>
              <a:t>“</a:t>
            </a:r>
            <a:r>
              <a:rPr lang="zh-CN" altLang="en-US"/>
              <a:t>游击</a:t>
            </a:r>
            <a:r>
              <a:rPr lang="en-US" altLang="zh-CN"/>
              <a:t>”</a:t>
            </a:r>
            <a:r>
              <a:rPr lang="zh-CN" altLang="en-US"/>
              <a:t>战术</a:t>
            </a:r>
          </a:p>
        </p:txBody>
      </p:sp>
      <p:cxnSp>
        <p:nvCxnSpPr>
          <p:cNvPr id="16" name="直接连接符 15">
            <a:extLst>
              <a:ext uri="{FF2B5EF4-FFF2-40B4-BE49-F238E27FC236}"/>
            </a:extLst>
          </p:cNvPr>
          <p:cNvCxnSpPr/>
          <p:nvPr/>
        </p:nvCxnSpPr>
        <p:spPr>
          <a:xfrm>
            <a:off x="3371850" y="2606675"/>
            <a:ext cx="1847850" cy="3016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/>
            </a:extLst>
          </p:cNvPr>
          <p:cNvCxnSpPr/>
          <p:nvPr/>
        </p:nvCxnSpPr>
        <p:spPr>
          <a:xfrm flipV="1">
            <a:off x="3384550" y="3213100"/>
            <a:ext cx="2339975" cy="1111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161" name="文本框 17"/>
          <p:cNvSpPr txBox="1">
            <a:spLocks noChangeArrowheads="1"/>
          </p:cNvSpPr>
          <p:nvPr/>
        </p:nvSpPr>
        <p:spPr bwMode="auto">
          <a:xfrm>
            <a:off x="3384550" y="2039938"/>
            <a:ext cx="2266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小贩违章摆摊设点</a:t>
            </a:r>
          </a:p>
        </p:txBody>
      </p:sp>
      <p:sp>
        <p:nvSpPr>
          <p:cNvPr id="6162" name="文本框 18"/>
          <p:cNvSpPr txBox="1">
            <a:spLocks noChangeArrowheads="1"/>
          </p:cNvSpPr>
          <p:nvPr/>
        </p:nvSpPr>
        <p:spPr bwMode="auto">
          <a:xfrm>
            <a:off x="3344863" y="2751138"/>
            <a:ext cx="2667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城管态度粗暴高高在上</a:t>
            </a:r>
          </a:p>
        </p:txBody>
      </p:sp>
      <p:cxnSp>
        <p:nvCxnSpPr>
          <p:cNvPr id="20" name="直接连接符 19">
            <a:extLst>
              <a:ext uri="{FF2B5EF4-FFF2-40B4-BE49-F238E27FC236}"/>
            </a:extLst>
          </p:cNvPr>
          <p:cNvCxnSpPr/>
          <p:nvPr/>
        </p:nvCxnSpPr>
        <p:spPr>
          <a:xfrm flipV="1">
            <a:off x="3516313" y="4005263"/>
            <a:ext cx="2566987" cy="7461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164" name="文本框 20"/>
          <p:cNvSpPr txBox="1">
            <a:spLocks noChangeArrowheads="1"/>
          </p:cNvSpPr>
          <p:nvPr/>
        </p:nvSpPr>
        <p:spPr bwMode="auto">
          <a:xfrm>
            <a:off x="2976563" y="4822825"/>
            <a:ext cx="314007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执法部门聘用大量</a:t>
            </a:r>
            <a:r>
              <a:rPr lang="en-US" altLang="zh-CN"/>
              <a:t>“</a:t>
            </a:r>
            <a:r>
              <a:rPr lang="zh-CN" altLang="en-US"/>
              <a:t>协管员</a:t>
            </a:r>
            <a:r>
              <a:rPr lang="en-US" altLang="zh-CN"/>
              <a:t>”</a:t>
            </a:r>
            <a:r>
              <a:rPr lang="zh-CN" altLang="en-US"/>
              <a:t>，执法的严肃性和公信力大打折扣</a:t>
            </a:r>
          </a:p>
        </p:txBody>
      </p:sp>
      <p:cxnSp>
        <p:nvCxnSpPr>
          <p:cNvPr id="22" name="直接连接符 21">
            <a:extLst>
              <a:ext uri="{FF2B5EF4-FFF2-40B4-BE49-F238E27FC236}"/>
            </a:extLst>
          </p:cNvPr>
          <p:cNvCxnSpPr/>
          <p:nvPr/>
        </p:nvCxnSpPr>
        <p:spPr>
          <a:xfrm flipV="1">
            <a:off x="3125788" y="4727575"/>
            <a:ext cx="2574925" cy="6826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166" name="文本框 22"/>
          <p:cNvSpPr txBox="1">
            <a:spLocks noChangeArrowheads="1"/>
          </p:cNvSpPr>
          <p:nvPr/>
        </p:nvSpPr>
        <p:spPr bwMode="auto">
          <a:xfrm>
            <a:off x="3516313" y="3565525"/>
            <a:ext cx="30988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弱势群体就业难，底层群众的劳动自救</a:t>
            </a:r>
          </a:p>
          <a:p>
            <a:pPr eaLnBrk="1" hangingPunct="1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/>
            </a:extLst>
          </p:cNvPr>
          <p:cNvCxnSpPr/>
          <p:nvPr/>
        </p:nvCxnSpPr>
        <p:spPr>
          <a:xfrm flipV="1">
            <a:off x="2501900" y="5372100"/>
            <a:ext cx="3222625" cy="635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168" name="文本框 24"/>
          <p:cNvSpPr txBox="1">
            <a:spLocks noChangeArrowheads="1"/>
          </p:cNvSpPr>
          <p:nvPr/>
        </p:nvSpPr>
        <p:spPr bwMode="auto">
          <a:xfrm>
            <a:off x="2976563" y="4108450"/>
            <a:ext cx="3190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市场的需求，城市配套设施的不足</a:t>
            </a:r>
          </a:p>
        </p:txBody>
      </p:sp>
      <p:sp>
        <p:nvSpPr>
          <p:cNvPr id="6169" name="文本框 25"/>
          <p:cNvSpPr txBox="1">
            <a:spLocks noChangeArrowheads="1"/>
          </p:cNvSpPr>
          <p:nvPr/>
        </p:nvSpPr>
        <p:spPr bwMode="auto">
          <a:xfrm>
            <a:off x="777875" y="3705225"/>
            <a:ext cx="227647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过度关注成功人士的价值观</a:t>
            </a:r>
          </a:p>
        </p:txBody>
      </p:sp>
      <p:sp>
        <p:nvSpPr>
          <p:cNvPr id="6170" name="文本框 26"/>
          <p:cNvSpPr txBox="1">
            <a:spLocks noChangeArrowheads="1"/>
          </p:cNvSpPr>
          <p:nvPr/>
        </p:nvSpPr>
        <p:spPr bwMode="auto">
          <a:xfrm>
            <a:off x="541338" y="4349750"/>
            <a:ext cx="227647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光鲜的城市与泥土味十足的人生的对垒</a:t>
            </a:r>
          </a:p>
        </p:txBody>
      </p:sp>
      <p:sp>
        <p:nvSpPr>
          <p:cNvPr id="6171" name="文本框 27"/>
          <p:cNvSpPr txBox="1">
            <a:spLocks noChangeArrowheads="1"/>
          </p:cNvSpPr>
          <p:nvPr/>
        </p:nvSpPr>
        <p:spPr bwMode="auto">
          <a:xfrm>
            <a:off x="673100" y="4994275"/>
            <a:ext cx="2178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/>
              <a:t>经济发展带来的社会问题的折射</a:t>
            </a:r>
          </a:p>
        </p:txBody>
      </p:sp>
      <p:sp>
        <p:nvSpPr>
          <p:cNvPr id="6172" name="文本框 28"/>
          <p:cNvSpPr txBox="1">
            <a:spLocks noChangeArrowheads="1"/>
          </p:cNvSpPr>
          <p:nvPr/>
        </p:nvSpPr>
        <p:spPr bwMode="auto">
          <a:xfrm>
            <a:off x="4424363" y="1684338"/>
            <a:ext cx="652462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人</a:t>
            </a:r>
          </a:p>
        </p:txBody>
      </p:sp>
      <p:sp>
        <p:nvSpPr>
          <p:cNvPr id="6173" name="文本框 29"/>
          <p:cNvSpPr txBox="1">
            <a:spLocks noChangeArrowheads="1"/>
          </p:cNvSpPr>
          <p:nvPr/>
        </p:nvSpPr>
        <p:spPr bwMode="auto">
          <a:xfrm>
            <a:off x="4338638" y="5640388"/>
            <a:ext cx="67945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环</a:t>
            </a:r>
          </a:p>
        </p:txBody>
      </p:sp>
      <p:sp>
        <p:nvSpPr>
          <p:cNvPr id="6174" name="文本框 30"/>
          <p:cNvSpPr txBox="1">
            <a:spLocks noChangeArrowheads="1"/>
          </p:cNvSpPr>
          <p:nvPr/>
        </p:nvSpPr>
        <p:spPr bwMode="auto">
          <a:xfrm>
            <a:off x="1439863" y="1868488"/>
            <a:ext cx="43815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法</a:t>
            </a:r>
          </a:p>
        </p:txBody>
      </p:sp>
      <p:sp>
        <p:nvSpPr>
          <p:cNvPr id="6175" name="文本框 31"/>
          <p:cNvSpPr txBox="1">
            <a:spLocks noChangeArrowheads="1"/>
          </p:cNvSpPr>
          <p:nvPr/>
        </p:nvSpPr>
        <p:spPr bwMode="auto">
          <a:xfrm>
            <a:off x="1225550" y="5686425"/>
            <a:ext cx="68262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料</a:t>
            </a:r>
          </a:p>
        </p:txBody>
      </p:sp>
      <p:sp>
        <p:nvSpPr>
          <p:cNvPr id="6176" name="文本框 32"/>
          <p:cNvSpPr txBox="1">
            <a:spLocks noChangeArrowheads="1"/>
          </p:cNvSpPr>
          <p:nvPr/>
        </p:nvSpPr>
        <p:spPr bwMode="auto">
          <a:xfrm>
            <a:off x="7654925" y="2341563"/>
            <a:ext cx="55245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城管与小贩的矛盾根源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1476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环节一：释词（</a:t>
            </a:r>
            <a:r>
              <a:rPr lang="zh-CN" altLang="en-US" sz="3600" b="1" smtClean="0">
                <a:solidFill>
                  <a:srgbClr val="FF0000"/>
                </a:solidFill>
              </a:rPr>
              <a:t>鱼骨图简介</a:t>
            </a:r>
            <a:r>
              <a:rPr lang="zh-CN" altLang="en-US" smtClean="0"/>
              <a:t>）</a:t>
            </a:r>
          </a:p>
        </p:txBody>
      </p:sp>
      <p:pic>
        <p:nvPicPr>
          <p:cNvPr id="7171" name="内容占位符 3" descr="18764435610643115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42950" y="3529013"/>
            <a:ext cx="6853238" cy="3181350"/>
          </a:xfrm>
        </p:spPr>
      </p:pic>
      <p:sp>
        <p:nvSpPr>
          <p:cNvPr id="7172" name="文本框 1"/>
          <p:cNvSpPr txBox="1">
            <a:spLocks noChangeArrowheads="1"/>
          </p:cNvSpPr>
          <p:nvPr/>
        </p:nvSpPr>
        <p:spPr bwMode="auto">
          <a:xfrm>
            <a:off x="107950" y="904875"/>
            <a:ext cx="8726488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1.什么是鱼骨图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 “鱼骨图”也称“因果图”，它是由日本东京大学工程学教授石川馨提出的，是一种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寻找事件现象原因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的思考方法。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  鱼骨图因形似“鱼骨”而得名。把拟寻找原因的问题标示在“鱼头”处，在鱼头上画一条鱼的“脊骨”，在脊骨上画出鱼大刺、在大刺上标出相关小刺。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鱼大刺表示“主要原因”，小刺表示“细小的原因”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。（见下图）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鱼骨图的用途</a:t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8195" name="内容占位符 2"/>
          <p:cNvSpPr>
            <a:spLocks noGrp="1" noChangeArrowheads="1"/>
          </p:cNvSpPr>
          <p:nvPr>
            <p:ph idx="1"/>
          </p:nvPr>
        </p:nvSpPr>
        <p:spPr>
          <a:xfrm>
            <a:off x="455613" y="1052513"/>
            <a:ext cx="8229600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鱼骨图主要用于对于原因的深入探究。在明确了存在的问题后，进行系统地、有序地发散，思考可能存在的原因，并找出各原因之间的关联性，将同一类型的原因归类在同一个群组，如此循环进行，最终找出主要原因和次要原因。一般原因型鱼骨图，鱼头在右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/>
              <a:t>  </a:t>
            </a:r>
            <a:r>
              <a:rPr lang="zh-CN" altLang="en-US" sz="2400" b="1" smtClean="0">
                <a:solidFill>
                  <a:srgbClr val="FF0000"/>
                </a:solidFill>
              </a:rPr>
              <a:t>鱼骨图也可以运用于寻找对策</a:t>
            </a:r>
            <a:r>
              <a:rPr lang="zh-CN" altLang="en-US" sz="2400" b="1" smtClean="0"/>
              <a:t>。在对问题可能产生的原因进行深入探究后，根据不同的原因，将可能解决某一问题产生的原因的对策进行归类，形成主要对策和具体举措，</a:t>
            </a:r>
            <a:r>
              <a:rPr lang="zh-CN" altLang="en-US" sz="2400" b="1" smtClean="0">
                <a:solidFill>
                  <a:srgbClr val="FF0000"/>
                </a:solidFill>
              </a:rPr>
              <a:t>一般对策型鱼骨图，鱼头在左</a:t>
            </a:r>
            <a:r>
              <a:rPr lang="zh-CN" altLang="en-US" sz="2400" b="1" smtClean="0"/>
              <a:t>。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 noChangeArrowheads="1"/>
          </p:cNvSpPr>
          <p:nvPr>
            <p:ph type="title"/>
          </p:nvPr>
        </p:nvSpPr>
        <p:spPr>
          <a:xfrm>
            <a:off x="233363" y="4683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mtClean="0"/>
              <a:t>3.</a:t>
            </a:r>
            <a:r>
              <a:rPr lang="zh-CN" altLang="en-US" smtClean="0"/>
              <a:t>鱼骨图分析原因法</a:t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9219" name="内容占位符 2"/>
          <p:cNvSpPr>
            <a:spLocks noGrp="1" noChangeArrowheads="1"/>
          </p:cNvSpPr>
          <p:nvPr>
            <p:ph idx="1"/>
          </p:nvPr>
        </p:nvSpPr>
        <p:spPr>
          <a:xfrm>
            <a:off x="342900" y="1611313"/>
            <a:ext cx="8229600" cy="5126037"/>
          </a:xfrm>
        </p:spPr>
        <p:txBody>
          <a:bodyPr/>
          <a:lstStyle/>
          <a:p>
            <a:pPr eaLnBrk="1" hangingPunct="1"/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）鱼骨图的原因分析角度。</a:t>
            </a:r>
          </a:p>
          <a:p>
            <a:pPr eaLnBrk="1" hangingPunct="1"/>
            <a:endParaRPr lang="zh-CN" altLang="en-US" smtClean="0"/>
          </a:p>
        </p:txBody>
      </p:sp>
      <p:cxnSp>
        <p:nvCxnSpPr>
          <p:cNvPr id="5" name="直接连接符 4">
            <a:extLst>
              <a:ext uri="{FF2B5EF4-FFF2-40B4-BE49-F238E27FC236}"/>
            </a:extLst>
          </p:cNvPr>
          <p:cNvCxnSpPr/>
          <p:nvPr/>
        </p:nvCxnSpPr>
        <p:spPr>
          <a:xfrm flipV="1">
            <a:off x="1787525" y="3373438"/>
            <a:ext cx="5568950" cy="1111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/>
            </a:extLst>
          </p:cNvPr>
          <p:cNvCxnSpPr/>
          <p:nvPr/>
        </p:nvCxnSpPr>
        <p:spPr>
          <a:xfrm>
            <a:off x="4622800" y="2487613"/>
            <a:ext cx="1101725" cy="94138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/>
            </a:extLst>
          </p:cNvPr>
          <p:cNvCxnSpPr/>
          <p:nvPr/>
        </p:nvCxnSpPr>
        <p:spPr>
          <a:xfrm>
            <a:off x="2911475" y="2724150"/>
            <a:ext cx="1155700" cy="7048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/>
            </a:extLst>
          </p:cNvPr>
          <p:cNvCxnSpPr/>
          <p:nvPr/>
        </p:nvCxnSpPr>
        <p:spPr>
          <a:xfrm>
            <a:off x="1633538" y="2935288"/>
            <a:ext cx="1066800" cy="49371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/>
            </a:extLst>
          </p:cNvPr>
          <p:cNvCxnSpPr/>
          <p:nvPr/>
        </p:nvCxnSpPr>
        <p:spPr>
          <a:xfrm flipH="1">
            <a:off x="4140200" y="3487738"/>
            <a:ext cx="1547813" cy="123666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/>
            </a:extLst>
          </p:cNvPr>
          <p:cNvCxnSpPr/>
          <p:nvPr/>
        </p:nvCxnSpPr>
        <p:spPr>
          <a:xfrm flipH="1">
            <a:off x="2195513" y="3540125"/>
            <a:ext cx="1754187" cy="89693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直角三角形 10">
            <a:extLst>
              <a:ext uri="{FF2B5EF4-FFF2-40B4-BE49-F238E27FC236}"/>
            </a:extLst>
          </p:cNvPr>
          <p:cNvSpPr/>
          <p:nvPr/>
        </p:nvSpPr>
        <p:spPr>
          <a:xfrm rot="3540000">
            <a:off x="1653382" y="3428206"/>
            <a:ext cx="217488" cy="14287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9227" name="文本框 11"/>
          <p:cNvSpPr txBox="1">
            <a:spLocks noChangeArrowheads="1"/>
          </p:cNvSpPr>
          <p:nvPr/>
        </p:nvSpPr>
        <p:spPr bwMode="auto">
          <a:xfrm>
            <a:off x="4222750" y="2087563"/>
            <a:ext cx="150177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原因（人）</a:t>
            </a:r>
          </a:p>
        </p:txBody>
      </p:sp>
      <p:sp>
        <p:nvSpPr>
          <p:cNvPr id="9228" name="文本框 12"/>
          <p:cNvSpPr txBox="1">
            <a:spLocks noChangeArrowheads="1"/>
          </p:cNvSpPr>
          <p:nvPr/>
        </p:nvSpPr>
        <p:spPr bwMode="auto">
          <a:xfrm>
            <a:off x="3857625" y="4632325"/>
            <a:ext cx="1554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原因（环）</a:t>
            </a:r>
          </a:p>
        </p:txBody>
      </p:sp>
      <p:sp>
        <p:nvSpPr>
          <p:cNvPr id="9229" name="文本框 13"/>
          <p:cNvSpPr txBox="1">
            <a:spLocks noChangeArrowheads="1"/>
          </p:cNvSpPr>
          <p:nvPr/>
        </p:nvSpPr>
        <p:spPr bwMode="auto">
          <a:xfrm>
            <a:off x="2700338" y="2276475"/>
            <a:ext cx="14398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原因（机）</a:t>
            </a:r>
          </a:p>
        </p:txBody>
      </p:sp>
      <p:sp>
        <p:nvSpPr>
          <p:cNvPr id="9230" name="文本框 14"/>
          <p:cNvSpPr txBox="1">
            <a:spLocks noChangeArrowheads="1"/>
          </p:cNvSpPr>
          <p:nvPr/>
        </p:nvSpPr>
        <p:spPr bwMode="auto">
          <a:xfrm>
            <a:off x="1879600" y="4368800"/>
            <a:ext cx="14684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原因（料）</a:t>
            </a:r>
          </a:p>
        </p:txBody>
      </p:sp>
      <p:sp>
        <p:nvSpPr>
          <p:cNvPr id="9231" name="文本框 15"/>
          <p:cNvSpPr txBox="1">
            <a:spLocks noChangeArrowheads="1"/>
          </p:cNvSpPr>
          <p:nvPr/>
        </p:nvSpPr>
        <p:spPr bwMode="auto">
          <a:xfrm>
            <a:off x="725488" y="2540000"/>
            <a:ext cx="1685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原因（法）</a:t>
            </a:r>
          </a:p>
        </p:txBody>
      </p:sp>
      <p:sp>
        <p:nvSpPr>
          <p:cNvPr id="17" name="直角上箭头 16">
            <a:extLst>
              <a:ext uri="{FF2B5EF4-FFF2-40B4-BE49-F238E27FC236}"/>
            </a:extLst>
          </p:cNvPr>
          <p:cNvSpPr/>
          <p:nvPr/>
        </p:nvSpPr>
        <p:spPr>
          <a:xfrm>
            <a:off x="7380288" y="2492375"/>
            <a:ext cx="144462" cy="14446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9233" name="文本框 17"/>
          <p:cNvSpPr txBox="1">
            <a:spLocks noChangeArrowheads="1"/>
          </p:cNvSpPr>
          <p:nvPr/>
        </p:nvSpPr>
        <p:spPr bwMode="auto">
          <a:xfrm>
            <a:off x="6454775" y="2486025"/>
            <a:ext cx="2232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拟寻找原因的问题</a:t>
            </a:r>
          </a:p>
        </p:txBody>
      </p:sp>
      <p:sp>
        <p:nvSpPr>
          <p:cNvPr id="9234" name="文本框 18"/>
          <p:cNvSpPr txBox="1">
            <a:spLocks noChangeArrowheads="1"/>
          </p:cNvSpPr>
          <p:nvPr/>
        </p:nvSpPr>
        <p:spPr bwMode="auto">
          <a:xfrm>
            <a:off x="425450" y="1093788"/>
            <a:ext cx="8261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鱼骨图一般分析主要原因的角度从“人、机、料、法、环”着手。（见下图）</a:t>
            </a:r>
          </a:p>
        </p:txBody>
      </p:sp>
      <p:cxnSp>
        <p:nvCxnSpPr>
          <p:cNvPr id="20" name="直接连接符 19">
            <a:extLst>
              <a:ext uri="{FF2B5EF4-FFF2-40B4-BE49-F238E27FC236}"/>
            </a:extLst>
          </p:cNvPr>
          <p:cNvCxnSpPr/>
          <p:nvPr/>
        </p:nvCxnSpPr>
        <p:spPr>
          <a:xfrm>
            <a:off x="7294563" y="2895600"/>
            <a:ext cx="14287" cy="125412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/>
            </a:extLst>
          </p:cNvPr>
          <p:cNvCxnSpPr/>
          <p:nvPr/>
        </p:nvCxnSpPr>
        <p:spPr>
          <a:xfrm>
            <a:off x="7277100" y="2835275"/>
            <a:ext cx="819150" cy="7937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/>
            </a:extLst>
          </p:cNvPr>
          <p:cNvCxnSpPr/>
          <p:nvPr/>
        </p:nvCxnSpPr>
        <p:spPr>
          <a:xfrm flipV="1">
            <a:off x="7294563" y="3540125"/>
            <a:ext cx="681037" cy="37623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238" name="文本框 1"/>
          <p:cNvSpPr txBox="1">
            <a:spLocks noChangeArrowheads="1"/>
          </p:cNvSpPr>
          <p:nvPr/>
        </p:nvSpPr>
        <p:spPr bwMode="auto">
          <a:xfrm>
            <a:off x="534988" y="5162550"/>
            <a:ext cx="840105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</a:rPr>
              <a:t>提示：这里原因的排列不是固定的，而且不一定面面俱到，可围绕其中某几点重点展开，至于怎么想，参看下文的五</a:t>
            </a:r>
            <a:r>
              <a:rPr lang="en-US" altLang="zh-CN" sz="2000" b="1">
                <a:solidFill>
                  <a:srgbClr val="FF0000"/>
                </a:solidFill>
              </a:rPr>
              <a:t>M</a:t>
            </a:r>
            <a:r>
              <a:rPr lang="zh-CN" altLang="en-US" sz="2000" b="1">
                <a:solidFill>
                  <a:srgbClr val="FF0000"/>
                </a:solidFill>
              </a:rPr>
              <a:t>法即可。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 noChangeArrowheads="1"/>
          </p:cNvSpPr>
          <p:nvPr>
            <p:ph type="title"/>
          </p:nvPr>
        </p:nvSpPr>
        <p:spPr>
          <a:xfrm>
            <a:off x="422275" y="-20638"/>
            <a:ext cx="8229600" cy="1143001"/>
          </a:xfrm>
        </p:spPr>
        <p:txBody>
          <a:bodyPr/>
          <a:lstStyle/>
          <a:p>
            <a:pPr eaLnBrk="1" hangingPunct="1"/>
            <a:r>
              <a:rPr lang="zh-CN" altLang="en-US" smtClean="0"/>
              <a:t>五</a:t>
            </a:r>
            <a:r>
              <a:rPr lang="en-US" altLang="zh-CN" smtClean="0"/>
              <a:t>M</a:t>
            </a:r>
            <a:r>
              <a:rPr lang="zh-CN" altLang="en-US" smtClean="0"/>
              <a:t>法阐释</a:t>
            </a:r>
          </a:p>
        </p:txBody>
      </p:sp>
      <p:sp>
        <p:nvSpPr>
          <p:cNvPr id="10243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eaLnBrk="1" hangingPunct="1"/>
            <a:r>
              <a:rPr lang="zh-CN" altLang="en-US" smtClean="0"/>
              <a:t>                        具体阐释</a:t>
            </a:r>
          </a:p>
        </p:txBody>
      </p:sp>
      <p:sp>
        <p:nvSpPr>
          <p:cNvPr id="4" name="正五边形 3">
            <a:extLst>
              <a:ext uri="{FF2B5EF4-FFF2-40B4-BE49-F238E27FC236}"/>
            </a:extLst>
          </p:cNvPr>
          <p:cNvSpPr/>
          <p:nvPr/>
        </p:nvSpPr>
        <p:spPr>
          <a:xfrm rot="10800000">
            <a:off x="3397250" y="2152650"/>
            <a:ext cx="2647950" cy="295275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正五边形 4">
            <a:extLst>
              <a:ext uri="{FF2B5EF4-FFF2-40B4-BE49-F238E27FC236}"/>
            </a:extLst>
          </p:cNvPr>
          <p:cNvSpPr/>
          <p:nvPr/>
        </p:nvSpPr>
        <p:spPr>
          <a:xfrm>
            <a:off x="3613150" y="2205038"/>
            <a:ext cx="2181225" cy="230346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椭圆 5">
            <a:extLst>
              <a:ext uri="{FF2B5EF4-FFF2-40B4-BE49-F238E27FC236}"/>
            </a:extLst>
          </p:cNvPr>
          <p:cNvSpPr/>
          <p:nvPr/>
        </p:nvSpPr>
        <p:spPr>
          <a:xfrm>
            <a:off x="3995738" y="2276475"/>
            <a:ext cx="360362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noProof="1">
                <a:solidFill>
                  <a:srgbClr val="FF0000"/>
                </a:solidFill>
              </a:rPr>
              <a:t>人</a:t>
            </a:r>
          </a:p>
        </p:txBody>
      </p:sp>
      <p:sp>
        <p:nvSpPr>
          <p:cNvPr id="7" name="椭圆 6">
            <a:extLst>
              <a:ext uri="{FF2B5EF4-FFF2-40B4-BE49-F238E27FC236}"/>
            </a:extLst>
          </p:cNvPr>
          <p:cNvSpPr/>
          <p:nvPr/>
        </p:nvSpPr>
        <p:spPr>
          <a:xfrm>
            <a:off x="5041900" y="2241550"/>
            <a:ext cx="387350" cy="3587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noProof="1">
                <a:solidFill>
                  <a:srgbClr val="FF0000"/>
                </a:solidFill>
              </a:rPr>
              <a:t>机</a:t>
            </a:r>
          </a:p>
        </p:txBody>
      </p:sp>
      <p:sp>
        <p:nvSpPr>
          <p:cNvPr id="8" name="椭圆 7">
            <a:extLst>
              <a:ext uri="{FF2B5EF4-FFF2-40B4-BE49-F238E27FC236}"/>
            </a:extLst>
          </p:cNvPr>
          <p:cNvSpPr/>
          <p:nvPr/>
        </p:nvSpPr>
        <p:spPr>
          <a:xfrm>
            <a:off x="3524250" y="3716338"/>
            <a:ext cx="288925" cy="5048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noProof="1">
                <a:solidFill>
                  <a:srgbClr val="FF0000"/>
                </a:solidFill>
              </a:rPr>
              <a:t>环</a:t>
            </a:r>
          </a:p>
        </p:txBody>
      </p:sp>
      <p:sp>
        <p:nvSpPr>
          <p:cNvPr id="9" name="椭圆 8">
            <a:extLst>
              <a:ext uri="{FF2B5EF4-FFF2-40B4-BE49-F238E27FC236}"/>
            </a:extLst>
          </p:cNvPr>
          <p:cNvSpPr/>
          <p:nvPr/>
        </p:nvSpPr>
        <p:spPr>
          <a:xfrm>
            <a:off x="5580063" y="3932238"/>
            <a:ext cx="360362" cy="288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noProof="1">
                <a:solidFill>
                  <a:srgbClr val="FF0000"/>
                </a:solidFill>
              </a:rPr>
              <a:t>料</a:t>
            </a:r>
          </a:p>
        </p:txBody>
      </p:sp>
      <p:sp>
        <p:nvSpPr>
          <p:cNvPr id="10" name="椭圆 9">
            <a:extLst>
              <a:ext uri="{FF2B5EF4-FFF2-40B4-BE49-F238E27FC236}"/>
            </a:extLst>
          </p:cNvPr>
          <p:cNvSpPr/>
          <p:nvPr/>
        </p:nvSpPr>
        <p:spPr>
          <a:xfrm>
            <a:off x="4500563" y="4581525"/>
            <a:ext cx="360362" cy="3587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noProof="1">
                <a:solidFill>
                  <a:srgbClr val="FF0000"/>
                </a:solidFill>
              </a:rPr>
              <a:t>法</a:t>
            </a:r>
          </a:p>
        </p:txBody>
      </p:sp>
      <p:sp>
        <p:nvSpPr>
          <p:cNvPr id="11" name="椭圆 10">
            <a:extLst>
              <a:ext uri="{FF2B5EF4-FFF2-40B4-BE49-F238E27FC236}"/>
            </a:extLst>
          </p:cNvPr>
          <p:cNvSpPr/>
          <p:nvPr/>
        </p:nvSpPr>
        <p:spPr>
          <a:xfrm>
            <a:off x="4159250" y="2852738"/>
            <a:ext cx="1270000" cy="1008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FF0000"/>
                </a:solidFill>
              </a:rPr>
              <a:t>5M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FF0000"/>
                </a:solidFill>
              </a:rPr>
              <a:t>因素法</a:t>
            </a:r>
          </a:p>
        </p:txBody>
      </p:sp>
      <p:sp>
        <p:nvSpPr>
          <p:cNvPr id="10252" name="文本框 11"/>
          <p:cNvSpPr txBox="1">
            <a:spLocks noChangeArrowheads="1"/>
          </p:cNvSpPr>
          <p:nvPr/>
        </p:nvSpPr>
        <p:spPr bwMode="auto">
          <a:xfrm>
            <a:off x="147638" y="679450"/>
            <a:ext cx="3154362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Manpower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造成产生问题的人为因素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本能利益层面：生存本能、被需要被尊重、追求名利欲望等；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道德素质层面：孝悌谨信博爱忠恕等</a:t>
            </a:r>
          </a:p>
        </p:txBody>
      </p:sp>
      <p:sp>
        <p:nvSpPr>
          <p:cNvPr id="10253" name="文本框 12"/>
          <p:cNvSpPr txBox="1">
            <a:spLocks noChangeArrowheads="1"/>
          </p:cNvSpPr>
          <p:nvPr/>
        </p:nvSpPr>
        <p:spPr bwMode="auto">
          <a:xfrm>
            <a:off x="6002338" y="1282700"/>
            <a:ext cx="2771775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Machines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指对问题产生影响的所有软硬件条件</a:t>
            </a:r>
          </a:p>
        </p:txBody>
      </p:sp>
      <p:sp>
        <p:nvSpPr>
          <p:cNvPr id="10254" name="文本框 13"/>
          <p:cNvSpPr txBox="1">
            <a:spLocks noChangeArrowheads="1"/>
          </p:cNvSpPr>
          <p:nvPr/>
        </p:nvSpPr>
        <p:spPr bwMode="auto">
          <a:xfrm>
            <a:off x="95250" y="3629025"/>
            <a:ext cx="2465388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Milieu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内、外部环境的影响，如物质条件，科技发展；如社会规范，道德、规则、习气、民族性情等</a:t>
            </a:r>
          </a:p>
        </p:txBody>
      </p:sp>
      <p:sp>
        <p:nvSpPr>
          <p:cNvPr id="10255" name="文本框 15"/>
          <p:cNvSpPr txBox="1">
            <a:spLocks noChangeArrowheads="1"/>
          </p:cNvSpPr>
          <p:nvPr/>
        </p:nvSpPr>
        <p:spPr bwMode="auto">
          <a:xfrm>
            <a:off x="6140450" y="2698750"/>
            <a:ext cx="28448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Materials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构成世界的基础，现象问题背后折射出的传统文化、思想、宗教、哲学、公理、定律</a:t>
            </a:r>
          </a:p>
        </p:txBody>
      </p:sp>
      <p:sp>
        <p:nvSpPr>
          <p:cNvPr id="10256" name="文本框 16"/>
          <p:cNvSpPr txBox="1">
            <a:spLocks noChangeArrowheads="1"/>
          </p:cNvSpPr>
          <p:nvPr/>
        </p:nvSpPr>
        <p:spPr bwMode="auto">
          <a:xfrm>
            <a:off x="2605088" y="4795838"/>
            <a:ext cx="594995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Methods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指与问题相关的方式方法（修身之方，如慎独，恭谨；交往之道，如敬畏，忠恕；成功之法，如（内因）力、智、德，（外因）顺逆境、机遇、社会制度等；管理之术，如德、政、刑、礼、教）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2559</Words>
  <Application>Microsoft Office PowerPoint</Application>
  <PresentationFormat>全屏显示(4:3)</PresentationFormat>
  <Paragraphs>166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小作文专题</vt:lpstr>
      <vt:lpstr>小作文专题01</vt:lpstr>
      <vt:lpstr>幻灯片 3</vt:lpstr>
      <vt:lpstr>入题：头脑风暴</vt:lpstr>
      <vt:lpstr>幻灯片 5</vt:lpstr>
      <vt:lpstr>环节一：释词（鱼骨图简介）</vt:lpstr>
      <vt:lpstr>2.鱼骨图的用途 </vt:lpstr>
      <vt:lpstr>3.鱼骨图分析原因法 </vt:lpstr>
      <vt:lpstr>五M法阐释</vt:lpstr>
      <vt:lpstr>环节二：复盘</vt:lpstr>
      <vt:lpstr>片段示例：</vt:lpstr>
      <vt:lpstr>鱼骨图复盘</vt:lpstr>
      <vt:lpstr>鱼骨五M追因</vt:lpstr>
      <vt:lpstr>参考片段：肖传国事件：不能回避的思考</vt:lpstr>
      <vt:lpstr>幻灯片 15</vt:lpstr>
      <vt:lpstr>鱼骨图归纳</vt:lpstr>
      <vt:lpstr>环节三：演练</vt:lpstr>
      <vt:lpstr>鱼骨五M追因</vt:lpstr>
      <vt:lpstr>无辜的雪花？</vt:lpstr>
      <vt:lpstr>及时练习</vt:lpstr>
      <vt:lpstr>图形展示 </vt:lpstr>
      <vt:lpstr>怎一个“疯狂”了得！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2019-01-03T03:07:04Z</dcterms:created>
  <dcterms:modified xsi:type="dcterms:W3CDTF">2019-03-05T05:29:18Z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