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950" r:id="rId2"/>
    <p:sldId id="985" r:id="rId3"/>
    <p:sldId id="986" r:id="rId4"/>
    <p:sldId id="825" r:id="rId5"/>
    <p:sldId id="1141" r:id="rId6"/>
    <p:sldId id="1038" r:id="rId7"/>
    <p:sldId id="1176" r:id="rId8"/>
    <p:sldId id="1039" r:id="rId9"/>
    <p:sldId id="1177" r:id="rId10"/>
    <p:sldId id="1178" r:id="rId11"/>
    <p:sldId id="1179" r:id="rId12"/>
    <p:sldId id="1180" r:id="rId13"/>
    <p:sldId id="1181" r:id="rId14"/>
    <p:sldId id="1182" r:id="rId15"/>
    <p:sldId id="1183" r:id="rId16"/>
    <p:sldId id="1184" r:id="rId17"/>
    <p:sldId id="1185" r:id="rId18"/>
    <p:sldId id="1186" r:id="rId19"/>
    <p:sldId id="1187" r:id="rId20"/>
    <p:sldId id="1188" r:id="rId21"/>
    <p:sldId id="1050" r:id="rId22"/>
    <p:sldId id="1051" r:id="rId23"/>
    <p:sldId id="999" r:id="rId24"/>
    <p:sldId id="1000" r:id="rId25"/>
    <p:sldId id="1170" r:id="rId26"/>
    <p:sldId id="1052" r:id="rId27"/>
    <p:sldId id="996" r:id="rId28"/>
    <p:sldId id="1080" r:id="rId29"/>
    <p:sldId id="1189" r:id="rId30"/>
    <p:sldId id="1190" r:id="rId31"/>
    <p:sldId id="1013" r:id="rId32"/>
    <p:sldId id="1033" r:id="rId33"/>
    <p:sldId id="1103" r:id="rId34"/>
    <p:sldId id="1191" r:id="rId35"/>
    <p:sldId id="1192" r:id="rId36"/>
    <p:sldId id="1193" r:id="rId37"/>
    <p:sldId id="1194" r:id="rId38"/>
    <p:sldId id="1174" r:id="rId39"/>
    <p:sldId id="1195" r:id="rId40"/>
    <p:sldId id="1175" r:id="rId41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6" autoAdjust="0"/>
    <p:restoredTop sz="98709" autoAdjust="0"/>
  </p:normalViewPr>
  <p:slideViewPr>
    <p:cSldViewPr>
      <p:cViewPr varScale="1">
        <p:scale>
          <a:sx n="41" d="100"/>
          <a:sy n="41" d="100"/>
        </p:scale>
        <p:origin x="-108" y="-990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pPr/>
              <a:t>2019-2-11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jpeg"/><Relationship Id="rId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E:\苏德亭\注意\图片\历史\大二轮\timg (7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1" t="446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2"/>
          <p:cNvSpPr txBox="1">
            <a:spLocks/>
          </p:cNvSpPr>
          <p:nvPr/>
        </p:nvSpPr>
        <p:spPr>
          <a:xfrm>
            <a:off x="2829855" y="5237279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二、子圉见孔子于商太宰</a:t>
            </a:r>
          </a:p>
        </p:txBody>
      </p:sp>
      <p:sp>
        <p:nvSpPr>
          <p:cNvPr id="9" name="矩形 8"/>
          <p:cNvSpPr/>
          <p:nvPr/>
        </p:nvSpPr>
        <p:spPr>
          <a:xfrm>
            <a:off x="2829855" y="4715371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第七单元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《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韩非子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》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选读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787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94606" y="150766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02718" y="829136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曾从子，善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剑者也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尧二十有八载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长短大小美恶形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，岂论也哉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605072" y="943803"/>
            <a:ext cx="169654" cy="178001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501" y="414987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4726" y="3069754"/>
            <a:ext cx="102971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人于越而救溺子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舆马者，非利足也，而致千里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人之长以补其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短：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乃以吴叔为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1" name="左大括号 10"/>
          <p:cNvSpPr/>
          <p:nvPr/>
        </p:nvSpPr>
        <p:spPr>
          <a:xfrm>
            <a:off x="1605072" y="3285399"/>
            <a:ext cx="169654" cy="232863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4403" y="9623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察看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15086" y="15928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辅助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43278" y="21864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外貌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59102" y="314176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借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94683" y="37898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借助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43078" y="44379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吸收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83038" y="509081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临时的，代理的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965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44501" y="165168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74726" y="981522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首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离兮心不惩：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鲁人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善织屦：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体力行：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605072" y="1084467"/>
            <a:ext cx="169654" cy="18339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88339" y="11063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躯体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11030" y="17398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自己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39113" y="234967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亲自，亲身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211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7492" y="368309"/>
            <a:ext cx="1125233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出走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，边候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得之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义：因故不声张地离开家庭或当地。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拔而示之，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君刺之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今义：介词，表示接在后面的部分是原因；连词，常跟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搭配使用，表示因果关系。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8115" y="175618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出逃。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08115" y="369866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因，趁机；为，替。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335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7492" y="368309"/>
            <a:ext cx="1125233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必善事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左右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方位词，左和右两方面。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动词，支配、操纵。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方位词，用在数量词后面，表示概数。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副词，反正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8115" y="110637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身边的人。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2602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590" y="-26590"/>
            <a:ext cx="1029714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941" y="3235860"/>
            <a:ext cx="1447686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0587" y="549474"/>
            <a:ext cx="1082132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先自度其足，而置之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能行古道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余亦悔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随之而不得极夫游之乐也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有蒋氏者，专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利三世矣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于乱石间择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一二扣之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今晋与荆虽强，而齐近，鲁患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不救乎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虽远越，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可以安乎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克谐，天下可定也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2" name="左大括号 11"/>
          <p:cNvSpPr/>
          <p:nvPr/>
        </p:nvSpPr>
        <p:spPr>
          <a:xfrm>
            <a:off x="1440933" y="666357"/>
            <a:ext cx="169654" cy="575897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7385" y="6743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代词，他的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1030" y="12775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他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9342" y="192564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自己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23198" y="25656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这，那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0414" y="32137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其中的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11430" y="384267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副词，表推测，恐怕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1591" y="443790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表希望，应当、还是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1110" y="508597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句中语气词，表示反问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6304" y="576442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表强调，不译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437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59088" y="2227748"/>
            <a:ext cx="1447686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6611" y="1485578"/>
            <a:ext cx="93091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更延英俊，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才授爵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为君刺之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立新家，不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民不能去旧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2" name="左大括号 11"/>
          <p:cNvSpPr/>
          <p:nvPr/>
        </p:nvSpPr>
        <p:spPr>
          <a:xfrm>
            <a:off x="1677080" y="1668559"/>
            <a:ext cx="169654" cy="169362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47134" y="161043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根据，按照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8982" y="22056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趁机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44523" y="28537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依靠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022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566" y="256788"/>
            <a:ext cx="1224136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b="1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短褐而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茅茨之下：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杨矣：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其恶者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，美者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美者自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恶者自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吾不知其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22998" y="962358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名词作动词，穿，住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2998862" y="1637978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生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4652" y="2277666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形容词作动词，得人敬重，被人看轻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72724" y="2906574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为美，以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为恶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14886" y="3582194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形容词作名词，漂亮的地方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64412" y="4149874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名词作动词，下雨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860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328796"/>
            <a:ext cx="1140531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上索我者，以我有美珠也。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彝酒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者，常酒也。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曾从子，善相剑者也。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臣相剑者也。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子之为是也，非缘义也，为利也。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水之以涯，其无水者也。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富之以涯，其富已足者也。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焉往而不美。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15086" y="105353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</a:p>
        </p:txBody>
      </p:sp>
      <p:sp>
        <p:nvSpPr>
          <p:cNvPr id="14" name="矩形 13"/>
          <p:cNvSpPr/>
          <p:nvPr/>
        </p:nvSpPr>
        <p:spPr>
          <a:xfrm>
            <a:off x="4367014" y="17016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</a:p>
        </p:txBody>
      </p:sp>
      <p:sp>
        <p:nvSpPr>
          <p:cNvPr id="16" name="矩形 15"/>
          <p:cNvSpPr/>
          <p:nvPr/>
        </p:nvSpPr>
        <p:spPr>
          <a:xfrm>
            <a:off x="4439022" y="23496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</a:p>
        </p:txBody>
      </p:sp>
      <p:sp>
        <p:nvSpPr>
          <p:cNvPr id="17" name="矩形 16"/>
          <p:cNvSpPr/>
          <p:nvPr/>
        </p:nvSpPr>
        <p:spPr>
          <a:xfrm>
            <a:off x="3033122" y="29977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</a:p>
        </p:txBody>
      </p:sp>
      <p:sp>
        <p:nvSpPr>
          <p:cNvPr id="18" name="矩形 17"/>
          <p:cNvSpPr/>
          <p:nvPr/>
        </p:nvSpPr>
        <p:spPr>
          <a:xfrm>
            <a:off x="6273482" y="36458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</a:p>
        </p:txBody>
      </p:sp>
      <p:sp>
        <p:nvSpPr>
          <p:cNvPr id="19" name="矩形 18"/>
          <p:cNvSpPr/>
          <p:nvPr/>
        </p:nvSpPr>
        <p:spPr>
          <a:xfrm>
            <a:off x="4761314" y="42747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</a:p>
        </p:txBody>
      </p:sp>
      <p:sp>
        <p:nvSpPr>
          <p:cNvPr id="24" name="矩形 23"/>
          <p:cNvSpPr/>
          <p:nvPr/>
        </p:nvSpPr>
        <p:spPr>
          <a:xfrm>
            <a:off x="5159102" y="49227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</a:p>
        </p:txBody>
      </p:sp>
      <p:sp>
        <p:nvSpPr>
          <p:cNvPr id="25" name="矩形 24"/>
          <p:cNvSpPr/>
          <p:nvPr/>
        </p:nvSpPr>
        <p:spPr>
          <a:xfrm>
            <a:off x="2963049" y="557087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宾语前置句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1449437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4" grpId="0"/>
      <p:bldP spid="24" grpId="1"/>
      <p:bldP spid="25" grpId="0"/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052" y="117426"/>
            <a:ext cx="1232891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讼者奚说。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若又奚患。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子圉见孔子于商太宰。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庆封为乱于齐而欲走越。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鲁穆公使众公子或宦于晋，或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宦于荆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假人于越而救溺子。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失火而取水于海。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游于不用之国。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子圉恐孔子贵于君也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陈轸贵于魏王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36558" y="19857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宾语前置句</a:t>
            </a:r>
          </a:p>
        </p:txBody>
      </p:sp>
      <p:sp>
        <p:nvSpPr>
          <p:cNvPr id="14" name="矩形 13"/>
          <p:cNvSpPr/>
          <p:nvPr/>
        </p:nvSpPr>
        <p:spPr>
          <a:xfrm>
            <a:off x="2998862" y="87206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宾语前置句</a:t>
            </a:r>
          </a:p>
        </p:txBody>
      </p:sp>
      <p:sp>
        <p:nvSpPr>
          <p:cNvPr id="15" name="矩形 14"/>
          <p:cNvSpPr/>
          <p:nvPr/>
        </p:nvSpPr>
        <p:spPr>
          <a:xfrm>
            <a:off x="4765183" y="148557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6" name="矩形 15"/>
          <p:cNvSpPr/>
          <p:nvPr/>
        </p:nvSpPr>
        <p:spPr>
          <a:xfrm>
            <a:off x="5087094" y="211448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7" name="矩形 16"/>
          <p:cNvSpPr/>
          <p:nvPr/>
        </p:nvSpPr>
        <p:spPr>
          <a:xfrm>
            <a:off x="7285463" y="278172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8" name="矩形 17"/>
          <p:cNvSpPr/>
          <p:nvPr/>
        </p:nvSpPr>
        <p:spPr>
          <a:xfrm>
            <a:off x="4439022" y="344895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9" name="矩形 18"/>
          <p:cNvSpPr/>
          <p:nvPr/>
        </p:nvSpPr>
        <p:spPr>
          <a:xfrm>
            <a:off x="4006974" y="407786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20" name="矩形 19"/>
          <p:cNvSpPr/>
          <p:nvPr/>
        </p:nvSpPr>
        <p:spPr>
          <a:xfrm>
            <a:off x="3757071" y="470677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21" name="矩形 20"/>
          <p:cNvSpPr/>
          <p:nvPr/>
        </p:nvSpPr>
        <p:spPr>
          <a:xfrm>
            <a:off x="4905330" y="53548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被动句</a:t>
            </a:r>
          </a:p>
        </p:txBody>
      </p:sp>
      <p:sp>
        <p:nvSpPr>
          <p:cNvPr id="22" name="矩形 21"/>
          <p:cNvSpPr/>
          <p:nvPr/>
        </p:nvSpPr>
        <p:spPr>
          <a:xfrm>
            <a:off x="3881055" y="595007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被动句</a:t>
            </a:r>
          </a:p>
        </p:txBody>
      </p:sp>
    </p:spTree>
    <p:extLst>
      <p:ext uri="{BB962C8B-B14F-4D97-AF65-F5344CB8AC3E}">
        <p14:creationId xmlns:p14="http://schemas.microsoft.com/office/powerpoint/2010/main" xmlns="" val="1204843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323572"/>
            <a:ext cx="1163455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吾已见孔子，则视子犹蚤虱之细者也。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绍绩昧醉寐而亡其裘。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子之为是也，非缘义也，为利也。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780" y="1557586"/>
            <a:ext cx="11244050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了孔子，那么再看你就感觉像跳蚤虱子一样渺小了。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5892" y="2978582"/>
            <a:ext cx="1124405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1890395" algn="l"/>
              </a:tabLst>
            </a:pPr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绍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绩昧因喝醉酒睡觉而丢失了他的皮衣。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8702" y="4221882"/>
            <a:ext cx="907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你做这事，不是因为义，而是为了利。</a:t>
            </a:r>
          </a:p>
        </p:txBody>
      </p:sp>
    </p:spTree>
    <p:extLst>
      <p:ext uri="{BB962C8B-B14F-4D97-AF65-F5344CB8AC3E}">
        <p14:creationId xmlns:p14="http://schemas.microsoft.com/office/powerpoint/2010/main" xmlns="" val="179486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5037448" y="2533045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hlinkClick r:id="rId2" action="ppaction://hlinksldjump"/>
          </p:cNvPr>
          <p:cNvSpPr txBox="1"/>
          <p:nvPr/>
        </p:nvSpPr>
        <p:spPr>
          <a:xfrm>
            <a:off x="4943078" y="2009825"/>
            <a:ext cx="225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1" name="TextBox 30">
            <a:hlinkClick r:id="rId3" action="ppaction://hlinksldjump"/>
          </p:cNvPr>
          <p:cNvSpPr txBox="1"/>
          <p:nvPr/>
        </p:nvSpPr>
        <p:spPr>
          <a:xfrm>
            <a:off x="4943078" y="4220751"/>
            <a:ext cx="225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7" name="TextBox 36">
            <a:hlinkClick r:id="rId4" action="ppaction://hlinksldjump"/>
          </p:cNvPr>
          <p:cNvSpPr txBox="1"/>
          <p:nvPr/>
        </p:nvSpPr>
        <p:spPr>
          <a:xfrm>
            <a:off x="4943078" y="3118558"/>
            <a:ext cx="225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037448" y="3639587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37448" y="4746129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5" descr="D:\图\大二轮\f63d7874a582bced68decc1bd584b79b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69" t="526" r="57697"/>
          <a:stretch/>
        </p:blipFill>
        <p:spPr bwMode="auto">
          <a:xfrm>
            <a:off x="0" y="1588"/>
            <a:ext cx="208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0" y="0"/>
            <a:ext cx="2088701" cy="523220"/>
          </a:xfrm>
          <a:prstGeom prst="rect">
            <a:avLst/>
          </a:prstGeom>
          <a:solidFill>
            <a:schemeClr val="tx2">
              <a:lumMod val="60000"/>
              <a:lumOff val="40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939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255047"/>
            <a:ext cx="1140531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人不能自止于足，而亡其富之涯乎！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若亦不患腊之至而茅之燥耳，若又奚患！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98852" y="832983"/>
            <a:ext cx="10636914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富裕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的尽头是知足，人如果不能停于知足，求富无厌，那就是忘记了富裕的边际了。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575" y="2692871"/>
            <a:ext cx="1095922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你们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不担忧腊祭到来时点燃茅草烤猪的燥热，你们还担忧什么！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8358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警句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909514"/>
            <a:ext cx="11563765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天子失天下，匹夫失其身。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远水不救近火也。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圣人见微以知萌，见端以知末，故见象箸而怖，知天下不足也。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美者自美，吾不知其美也；恶者自恶，吾不知其恶也。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行贤而去自贤之心，焉往而不美。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2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7272" y="837506"/>
            <a:ext cx="1111255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事以密成，语以泄败。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道私者乱，道法者治。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华而不实，虚而无用。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669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8" y="2809009"/>
            <a:ext cx="5616624" cy="980825"/>
          </a:xfrm>
          <a:prstGeom prst="rect">
            <a:avLst/>
          </a:prstGeom>
        </p:spPr>
        <p:txBody>
          <a:bodyPr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spcBef>
                <a:spcPts val="0"/>
              </a:spcBef>
            </a:pPr>
            <a:r>
              <a:rPr lang="zh-CN" altLang="en-US" sz="55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</a:t>
            </a:r>
            <a:endParaRPr lang="zh-CN" altLang="en-US" sz="55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4" name="Picture 2" descr="E:\苏德亭\注意\图片\历史\大二轮\timg (79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116" t="1594" r="7207" b="559"/>
          <a:stretch/>
        </p:blipFill>
        <p:spPr bwMode="auto">
          <a:xfrm>
            <a:off x="8294684" y="0"/>
            <a:ext cx="389572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2798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532" y="671331"/>
            <a:ext cx="1156471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三虱食彘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的故事有何深刻含义和现实意义？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76468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8906" y="261442"/>
            <a:ext cx="1111346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的愚蠢之处在于，它们只从个人利益出发，鼠目寸光，为争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肥饶之地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而互相争斗，没有看到它们的个人利益是建立在共同利益之上的，一味作毫无意义的争执，很可能因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腊之至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而全被烧死。如果想每人都享得美味而且保全自身，必须先保住它们赖以生存的母体。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三虱食彘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寓言，其实是人类社会的一个缩影。人们往往也像这三个愚蠢的虱子一样，为了一点蝇头小利而互相倾轧、尔虞我诈，不去共同维护集体利益。而集体利益不存在，哪有个人利益可言！大到一个民族、国家、人类社会乃至整个大自然都是同样的道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403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4566" y="1025219"/>
            <a:ext cx="11450211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《韩非子》的故事可以说是独树一帜的。他的故事常常取材于现实生活或者历史传说，含着对社会人生深刻、冷峻的认识，妙趣横生，耐人寻味，是我国文学史上一笔独特的财富。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其使用的主要手法即善于利用比喻来说理。如犁锄用简洁清晰的救人救火的比喻，把鲁国身处列国间的当务之急说得明明白白。再如杨布跟狗生气，狗跟杨布生气，其道理是一样的。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67338"/>
            <a:ext cx="1156471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《韩非子》中的故事有何特色？用这些故事来说理，其主要手法是什么？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212951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探究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141" y="625651"/>
            <a:ext cx="1156471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结合全文，简要评述韩非子的寓言所表达的对社会、人性的看法。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14" name="图片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85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2801" y="83760"/>
            <a:ext cx="1122459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韩非子在文章中通过寓言故事，传达自己的主张，表现其对社会、人性的看法。荀子主张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性恶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说，作为荀子的弟子，韩非子秉承了这种观念，并在文章中不时借寓言故事暴露出人性的种种弱点。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一是私欲。太宰欲将孔子引见给国君，子圉轻轻一句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君已见孔子，亦将视子犹蚤虱也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，顿时打消了太宰的所有热情。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帮助别人可以，但不能伤害自己。这种私欲是人性中潜伏的本能，有人能用大义将其压制，有人则在利益前任其滋长。子圉为了维护自己在君主心中的地位，轻轻一句话，便将太宰内心潜伏的私欲激发了出来，从而直接导致孔子的失意。韩非子从一则小小的故事中，便窥透了人性的阴暗。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二是狡诈。伍子胥出逃，一句谎言轻松出关。看着他远去的背影，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82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2801" y="101303"/>
            <a:ext cx="11224597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们不由怜悯起那愚诚的守边官吏。面对困境时，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每个人都会灵机一闪，有所反应，很难分辨狡诈与机智的界限，就像伍子胥和守边官吏，从这一角度看是狡诈，而从那一角度看便是机智。合乎法律道义则为机智，反之则是狡诈。三是贪婪。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纣为象箸而箕子怖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，是的，奢侈日长，欲望渐起，纵有天下，怕也难填欲壑。人心不足蛇吞象，这山望着那山高，贪婪永远是潜伏在人心中的毒蛇。而禁锢这条毒蛇的，除了道德修养，便是法制规则。韩非子将人性中的贪婪，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借一双象箸暴露出来，可谓见微知著了。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四是势利。曾从子欲为卫君报仇，却为卫君所驱逐。卫君的担忧是可以理解的，当强大的吴国与弱小的卫国放在一起的时候，大多数人容易自动匍匐于强者的脚下。不是每一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2621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8" y="2809009"/>
            <a:ext cx="5616624" cy="980825"/>
          </a:xfrm>
          <a:prstGeom prst="rect">
            <a:avLst/>
          </a:prstGeom>
        </p:spPr>
        <p:txBody>
          <a:bodyPr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spcBef>
                <a:spcPts val="0"/>
              </a:spcBef>
            </a:pPr>
            <a:r>
              <a:rPr lang="zh-CN" altLang="en-US" sz="55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</a:t>
            </a:r>
          </a:p>
        </p:txBody>
      </p:sp>
      <p:pic>
        <p:nvPicPr>
          <p:cNvPr id="4" name="Picture 2" descr="E:\苏德亭\注意\图片\历史\大二轮\timg (79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116" t="1594" r="7207" b="559"/>
          <a:stretch/>
        </p:blipFill>
        <p:spPr bwMode="auto">
          <a:xfrm>
            <a:off x="8294684" y="0"/>
            <a:ext cx="389572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9095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98368" y="875979"/>
            <a:ext cx="11113462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都势利，但我们永远无法否认，势利，是人性中潜伏的另一个暗影。这个暗影，让人常常感叹世事的悲凉，人性的无情。其实，正视人性的这一弱点，才能让人于风雪来临时坦然面对，才能无故加之而不怒，猝然临之而不惊，于任何境遇中皆有泰然自若的从容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pic>
        <p:nvPicPr>
          <p:cNvPr id="3" name="图片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6238106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4313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1342678" y="2809009"/>
            <a:ext cx="5616624" cy="980825"/>
          </a:xfrm>
          <a:prstGeom prst="rect">
            <a:avLst/>
          </a:prstGeom>
        </p:spPr>
        <p:txBody>
          <a:bodyPr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spcBef>
                <a:spcPts val="0"/>
              </a:spcBef>
            </a:pPr>
            <a:r>
              <a:rPr lang="zh-CN" altLang="en-US" sz="55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</a:t>
            </a:r>
            <a:endParaRPr lang="zh-CN" altLang="en-US" sz="55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4" name="Picture 2" descr="E:\苏德亭\注意\图片\历史\大二轮\timg (79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116" t="1594" r="7207" b="559"/>
          <a:stretch/>
        </p:blipFill>
        <p:spPr bwMode="auto">
          <a:xfrm>
            <a:off x="8294684" y="0"/>
            <a:ext cx="389572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59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059926" y="2061642"/>
            <a:ext cx="479592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提示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文章标题旗帜鲜明地提出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因为亲近，所以美好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这一观点，指明了文章论证的方向。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1442"/>
            <a:ext cx="12190413" cy="504056"/>
          </a:xfrm>
          <a:prstGeom prst="rect">
            <a:avLst/>
          </a:prstGeom>
          <a:solidFill>
            <a:srgbClr val="00CC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黑体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15286" y="719884"/>
            <a:ext cx="0" cy="609428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9" name="矩形 8"/>
          <p:cNvSpPr/>
          <p:nvPr/>
        </p:nvSpPr>
        <p:spPr>
          <a:xfrm>
            <a:off x="8903518" y="284095"/>
            <a:ext cx="1656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思悟亮点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]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59926" y="1404796"/>
            <a:ext cx="479592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本文标题好在哪里？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提示</a:t>
            </a:r>
          </a:p>
        </p:txBody>
      </p:sp>
      <p:sp>
        <p:nvSpPr>
          <p:cNvPr id="14" name="矩形 13"/>
          <p:cNvSpPr/>
          <p:nvPr/>
        </p:nvSpPr>
        <p:spPr>
          <a:xfrm>
            <a:off x="222115" y="1085990"/>
            <a:ext cx="6313038" cy="68762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因为亲近，所以美好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25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887294" y="1269554"/>
            <a:ext cx="5040560" cy="55522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提示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情，是由感而生，感，又是由情而发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这样的整句在文中比比皆是，并且整散交错，错落有致；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看飞流直下三千尺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千里共婵娟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这样令人赏心悦目的排比句，使人读后口齿生香，回味无穷。语言精美典雅使这篇作文魅力四射，光彩照人。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03518" y="284095"/>
            <a:ext cx="1656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思悟亮点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]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4037" y="693490"/>
            <a:ext cx="6117364" cy="270843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感情，多么微妙的一个词。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情，是由感而生，感，又是由情而发。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正因对事物的情感不同，所以我们对事物的认知有所不同。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7294" y="189434"/>
            <a:ext cx="5141876" cy="1227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以文中画线句为例，分析本文在语言上的特点及作用。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提示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815286" y="189434"/>
            <a:ext cx="0" cy="662473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382175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549474"/>
            <a:ext cx="11336843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家乡的一切都是美的，中华民族根深蒂固的家乡情结，那对家乡无尽的爱与亲近，使我们有理由相信这一点。记得莫怀戚在他的散文《家乡落日》中曾这样说，云海落日飘忽柔曼，美国的落日眨眼就落下，而只有家乡的落日，才能打动人的心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那才是我的落日啊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。其实，并不是那一轮红日有何不同，而是家乡的落日承载了太多的思念的情感与我们的记忆。那一轮落日，照过枯藤老树昏鸦，照过小桥流水人家，照着的是记忆最深处一点一滴关于故土的热爱。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566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18264" y="591430"/>
            <a:ext cx="11113462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心灵上的共鸣使我们感到事物的美好。看飞流直下三千尺，我们感受到的是一种豪迈；看傲雪青松屹立北风，我们感受到的是不屈不挠；看一轮明月高挂天空，我们想到的是但愿人长久，千里共婵娟。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事物本也无情，是我们心灵上的亲近使我们感到它们是如此美好。因此，古往今来多少文人墨客，看到雁排长空，虎啸深林，鱼跃水面，落英缤纷，秋雨梧桐都能发出心底最深处的一声叹息。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971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18264" y="591430"/>
            <a:ext cx="11113462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在《韩非子》中有一则寓言，宋国有个富人家里的墙被雨淋坏了，儿子说：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不修好，会有人来偷。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邻人也是这样说，结果果真被偷了。富人觉得儿子聪明而邻人可疑。这一则寓言也说明了感情上的亲疏影响着我们对事物认知的正误。同样一句话，为何儿子是聪明的而邻人则是可疑的？正是因为在感情上觉得儿子更为亲近，所以会觉得是为自己着想；而邻人的话呢，也许是近乎于一种诅咒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49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3281" y="875979"/>
            <a:ext cx="11003428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林清玄有一篇文章《风中跌倒不为风》，说的是小时候走路摔倒时奶奶总是责怪风，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怎么把我的乖孙子绊倒呢？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因为疼爱自己的孙子，所以总觉得孙子都是正确的，风是可恶的。奶奶的慈祥善良，跃然纸上。这也说明，感情上的亲疏，决定着我们对事物的认知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08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908644" y="1659230"/>
            <a:ext cx="504056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提示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全文紧紧地围绕着话题旁征博引，撷英采华，论据有力，力透纸背。从古代诗词到今人的美文，从寓言故事到历史事实，内容充实丰富。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03518" y="284095"/>
            <a:ext cx="1656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思悟亮点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]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7738" y="405458"/>
            <a:ext cx="6240323" cy="327217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同一首歌，在不同的情境、不同的人听来，是有所不同的。正如唐玄宗自创的《霓裳羽衣曲》，他从中听到的是花花世界，而我们从中听到的是亡国之音。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08644" y="326098"/>
            <a:ext cx="5141876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本文在论据运用上有什么值得学习的地方？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提示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815286" y="189434"/>
            <a:ext cx="0" cy="662473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59753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7754" y="621482"/>
            <a:ext cx="10894483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因为对岳飞的喜爱，我们说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青山有幸埋忠骨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；因为对秦桧的恨，所以我们说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白铁无辜铸佞臣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记得曾有一位诗人说：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境由心生。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很大程度上说出了感情与认知的关系。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那么，就让我们带着善良而美好的感情来看这个世界吧。既然一朵花里可以看出一个世界，那么就让我们坐看云舒云卷，看到一个美好的世界，把无限放在掌心，把永恒在一瞬间收藏。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2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6303" y="621482"/>
            <a:ext cx="2520280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 释文题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303" y="1343364"/>
            <a:ext cx="11179503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子圉见孔子于商太宰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语出《韩非子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林上》，说的是子圉向宋国的宰相引见孔子，结果子圉和宋国的宰相都因害怕孔子得到重用，而没有向国君引见孔子的故事。韩非子借这个故事表明：决定人们取舍的往往不是是非判断，不是公义，而是对私利的算计。韩非子就是这样，善于把自己对社会人生的洞察和思考，蕴含在自己所营造的故事中，让人们去体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908644" y="1738334"/>
            <a:ext cx="504056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提示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文章以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因为亲近，所以美好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收篇，照应文题，加深了文章的力度，给人留下深刻的印象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03518" y="284095"/>
            <a:ext cx="1656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思悟亮点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]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923" y="509926"/>
            <a:ext cx="6240323" cy="68762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因为亲近，所以美好！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08644" y="405458"/>
            <a:ext cx="5141876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文章的结尾有什么特点？有何好处？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提示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815286" y="189434"/>
            <a:ext cx="0" cy="662473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377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0696" y="694191"/>
            <a:ext cx="10850716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人性有其弱点，但往往为纷繁世象所掩盖，韩非子凭借其对社会人生的深刻洞察和卓越智慧，寥寥数语，便一针见血，给人留下深刻的思考与警醒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。善于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大量譬喻和寓言故事来论证事理，以增强文章的生动性和说服力，是韩非子文章的一大特色。这些寓言故事，有时使人捧腹，有时使人惊悚，有时使人面红耳赤，有时使人哭笑不得，但都透露了他对社会人生的种种思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863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2327" y="45418"/>
            <a:ext cx="2520280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2327" y="766199"/>
            <a:ext cx="11179503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本课所录两则选文共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个寓言故事，从不同的方面将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韩非子对社会人生的洞察和思考曲折地反映出来。宋太宰最终没有举荐孔子的故事，表明决定人们取舍的往往不是是非判断，而是对私利的算计；伍子胥凭机智，顷刻间使自己摆脱危险的境地，让人们懂得什么叫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急中生智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；庆封的族人寥寥数语，告诉庆封及世人改变环境不如改变自己；绍绩昧借醉酒丢皮袄这一琐事，传达出对酗酒帝王的响亮警示；犁锄的比喻形象生动，让我们懂得了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远水难救近火，远亲不如近邻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的道理；卫出公的故事，告诉人们不能为利益所迷惑，看人要冷静、理智，要以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为标准；箕子的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见微以知萌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06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7671" y="621482"/>
            <a:ext cx="11068815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见端以知末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让我们懂得要防微杜渐；鲁人夫妇的故事告诉人们只有在合适的环境条件下，人才能充分发挥自己的特长；惠子的言论，表明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至关重要，也让我们知道处世的艰难；杨子的感叹道出了有才德而不以其自居多么重要；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渔者持鳣，妇人拾蚕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的故事，说明了对利益的追逐可以改变人的本性；杨布的故事，提醒我们要学会设身处地地考虑问题；管仲告诫我们要知足常乐；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三虱食彘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的故事，让我们清醒地认识到，没有集体利益就没有个人利益，要以集体利益为重。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76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5356" y="796875"/>
            <a:ext cx="1122367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蛇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衣缁衣而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曩者使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狗白而往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其富之涯乎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854846" y="21336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鳝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78982" y="22056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黄鳝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30910" y="28345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返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11030" y="28537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回来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9338" y="34826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汝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89498" y="34826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你的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327331" y="40778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忘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79182" y="41307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忘记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07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22" grpId="0"/>
      <p:bldP spid="22" grpId="1"/>
      <p:bldP spid="23" grpId="0"/>
      <p:bldP spid="23" grpId="1"/>
      <p:bldP spid="24" grpId="0"/>
      <p:bldP spid="24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49352" y="-98598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00485" y="2853730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亡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30710" y="764093"/>
            <a:ext cx="1029714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亦死，举大计亦死，等死，死国可乎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孔子时其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也，而往拜之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今我已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馁不得食，亦终必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燕虽小国而后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9039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天行有常，不为尧存，不为桀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人不能自止于足，而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其富之涯乎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461056" y="943403"/>
            <a:ext cx="169654" cy="435859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63649" y="83750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逃亡，逃跑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79182" y="149437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外出，不在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50990" y="21689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丢失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63158" y="27817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死亡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44323" y="34077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灭亡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92595" y="40587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消亡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29479" y="472593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忘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，忘记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3580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0" grpId="0"/>
      <p:bldP spid="2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7506</TotalTime>
  <Words>2837</Words>
  <Application>Microsoft Office PowerPoint</Application>
  <PresentationFormat>自定义</PresentationFormat>
  <Paragraphs>255</Paragraphs>
  <Slides>40</Slides>
  <Notes>24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revision>语文备课大师【全免费】</cp:revision>
  <dcterms:modified xsi:type="dcterms:W3CDTF">2019-02-11T14:16:53Z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