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4" r:id="rId2"/>
    <p:sldId id="257" r:id="rId3"/>
    <p:sldId id="258" r:id="rId4"/>
    <p:sldId id="256" r:id="rId5"/>
    <p:sldId id="275" r:id="rId6"/>
    <p:sldId id="259" r:id="rId7"/>
    <p:sldId id="276" r:id="rId8"/>
    <p:sldId id="261" r:id="rId9"/>
    <p:sldId id="260" r:id="rId10"/>
    <p:sldId id="277" r:id="rId11"/>
    <p:sldId id="278" r:id="rId12"/>
    <p:sldId id="279" r:id="rId13"/>
    <p:sldId id="271" r:id="rId14"/>
    <p:sldId id="280" r:id="rId15"/>
    <p:sldId id="267" r:id="rId16"/>
    <p:sldId id="281" r:id="rId17"/>
    <p:sldId id="263" r:id="rId18"/>
    <p:sldId id="264" r:id="rId19"/>
    <p:sldId id="265" r:id="rId20"/>
    <p:sldId id="282" r:id="rId21"/>
    <p:sldId id="283" r:id="rId22"/>
    <p:sldId id="284" r:id="rId23"/>
    <p:sldId id="272" r:id="rId24"/>
    <p:sldId id="286" r:id="rId25"/>
    <p:sldId id="285" r:id="rId26"/>
    <p:sldId id="270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7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0C66A65-4BCC-4587-98A1-C22AEFC13481}" type="datetimeFigureOut">
              <a:rPr lang="zh-CN" altLang="en-US"/>
              <a:pPr>
                <a:defRPr/>
              </a:pPr>
              <a:t>2014/09/18</a:t>
            </a:fld>
            <a:endParaRPr lang="en-US" altLang="zh-CN"/>
          </a:p>
        </p:txBody>
      </p:sp>
      <p:sp>
        <p:nvSpPr>
          <p:cNvPr id="13316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F26AFDE-EF55-40DB-8D68-5C308E7AE2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0CB6772-0CD6-4CEA-B5EE-C56CF034DC00}" type="slidenum">
              <a:rPr lang="zh-CN" altLang="en-US" sz="1200"/>
              <a:pPr algn="r"/>
              <a:t>1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11975-40ED-4A04-988B-2262FA714E3E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C896C-E7F6-4F35-908E-50D0E42DD2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A4E99-43F1-4867-A02D-E7B9384BB817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86069-ADEC-4ECF-BD04-2053201972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5FDFE-2FCB-4439-B3D1-46D82E90966A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8D51B-1421-42E0-9683-3F2748E8F3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C18E9-20E8-4B2C-B009-9EF3265E5CB0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FC1BC-EAF7-464A-8F41-CD39416F6B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2FC61-41F4-4A8F-A881-04CF94322A9E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C2F4E-2092-4129-B8B5-E43AC20436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A1A3E-8913-4BE5-8C84-5113C8FCDA4F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36B14-199B-4D71-B24F-B6E51B5BEA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92085-7C81-4DE3-8BEF-DA81F379E46C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2241A-36EF-4677-94F1-2DCA0DC94F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17470-EB34-4D37-AA6F-C0601F9989E9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53616-0BA8-44FC-99EA-9E85655FD9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FC41D-A18B-4A9F-8D0F-3E9F653C44C8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F39D7-B7B4-4EE7-93EA-3805A84689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16101-5EE5-44A4-A23C-9D313BA4605D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E68F8-2E21-417E-9C9D-B637369CE5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8EB3B-8C66-40AA-BCB7-C4CB4FCEB74F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C96AF-E04A-484C-8966-E8D486EEBC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09EAA4-598D-4328-95A5-DE641DE1BC5E}" type="datetimeFigureOut">
              <a:rPr lang="zh-CN" altLang="en-US"/>
              <a:pPr>
                <a:defRPr/>
              </a:pPr>
              <a:t>2014/09/18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9D78248-F253-4799-B11D-07B1F52519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netease-yf1024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3850" y="-242888"/>
            <a:ext cx="9753600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250825" y="1196975"/>
            <a:ext cx="76708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solidFill>
                  <a:schemeClr val="bg1"/>
                </a:solidFill>
                <a:ea typeface="华文行楷"/>
                <a:cs typeface="华文行楷"/>
              </a:rPr>
              <a:t>   </a:t>
            </a:r>
            <a:r>
              <a:rPr lang="en-US" altLang="zh-CN" sz="6000" b="1">
                <a:solidFill>
                  <a:srgbClr val="FF0000"/>
                </a:solidFill>
                <a:ea typeface="华文行楷"/>
                <a:cs typeface="华文行楷"/>
              </a:rPr>
              <a:t>“</a:t>
            </a:r>
            <a:r>
              <a:rPr lang="zh-CN" altLang="en-US" sz="6000" b="1">
                <a:solidFill>
                  <a:srgbClr val="FF0000"/>
                </a:solidFill>
                <a:ea typeface="华文行楷"/>
                <a:cs typeface="华文行楷"/>
              </a:rPr>
              <a:t>露从今夜白，</a:t>
            </a:r>
          </a:p>
          <a:p>
            <a:endParaRPr lang="zh-CN" altLang="en-US" sz="6000" b="1">
              <a:solidFill>
                <a:srgbClr val="FF0000"/>
              </a:solidFill>
              <a:ea typeface="华文行楷"/>
              <a:cs typeface="华文行楷"/>
            </a:endParaRPr>
          </a:p>
          <a:p>
            <a:r>
              <a:rPr lang="zh-CN" altLang="en-US" sz="6000" b="1">
                <a:solidFill>
                  <a:srgbClr val="FF0000"/>
                </a:solidFill>
                <a:ea typeface="华文行楷"/>
                <a:cs typeface="华文行楷"/>
              </a:rPr>
              <a:t>            月是故乡明。”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2195513" y="153988"/>
            <a:ext cx="6948487" cy="663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注释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】</a:t>
            </a:r>
            <a:br>
              <a:rPr lang="en-US" altLang="zh-CN" sz="2800" b="1">
                <a:latin typeface="黑体" pitchFamily="2" charset="-122"/>
                <a:ea typeface="黑体" pitchFamily="2" charset="-122"/>
              </a:rPr>
            </a:br>
            <a:r>
              <a:rPr lang="en-US" altLang="zh-CN"/>
              <a:t/>
            </a:r>
            <a:br>
              <a:rPr lang="en-US" altLang="zh-CN"/>
            </a:b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1. 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泊船：停船靠岸。 </a:t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/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2. 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瓜洲：在长江北岸，扬州市南，和京口相对。 </a:t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/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3. 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京口：在长江南岸，现在江苏省镇江市。 </a:t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/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4. 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钟山：现在南京紫金山。 </a:t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/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5. 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数重：几层。 </a:t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/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6. 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绿：本是形容词，这里用作动词，有</a:t>
            </a:r>
            <a:r>
              <a:rPr lang="zh-CN" altLang="en-US" sz="2400" b="1">
                <a:ea typeface="仿宋_GB2312" pitchFamily="49" charset="-122"/>
              </a:rPr>
              <a:t>“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吹绿了</a:t>
            </a:r>
            <a:r>
              <a:rPr lang="zh-CN" altLang="en-US" sz="2400" b="1">
                <a:ea typeface="仿宋_GB2312" pitchFamily="49" charset="-122"/>
              </a:rPr>
              <a:t>”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的意思。 </a:t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/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7. 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何时：什么时候。 </a:t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/>
            </a:r>
            <a:br>
              <a:rPr lang="zh-CN" altLang="en-US" sz="2400" b="1">
                <a:latin typeface="仿宋_GB2312" pitchFamily="49" charset="-122"/>
                <a:ea typeface="仿宋_GB2312" pitchFamily="49" charset="-122"/>
              </a:rPr>
            </a:br>
            <a:endParaRPr lang="zh-CN" altLang="en-US" sz="2400" b="1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24579" name="Picture 6" descr="C:\课件动画素材\课件图片素材\背景素材\BJ_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143000"/>
            <a:ext cx="1295400" cy="5029200"/>
          </a:xfrm>
          <a:prstGeom prst="rect">
            <a:avLst/>
          </a:prstGeom>
          <a:noFill/>
          <a:ln w="9525">
            <a:solidFill>
              <a:srgbClr val="335363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484313"/>
            <a:ext cx="8640762" cy="4525962"/>
          </a:xfrm>
        </p:spPr>
        <p:txBody>
          <a:bodyPr/>
          <a:lstStyle/>
          <a:p>
            <a:pPr eaLnBrk="1" hangingPunct="1"/>
            <a:r>
              <a:rPr lang="en-US" altLang="zh-CN" sz="4000" b="1" smtClean="0"/>
              <a:t>1</a:t>
            </a:r>
            <a:r>
              <a:rPr lang="zh-CN" altLang="en-US" sz="4000" b="1" smtClean="0"/>
              <a:t>诗人的观察点在哪里？他的家又在哪里？</a:t>
            </a:r>
          </a:p>
        </p:txBody>
      </p:sp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泊船瓜洲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79388" y="4076700"/>
            <a:ext cx="83534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/>
              <a:t>3</a:t>
            </a:r>
            <a:r>
              <a:rPr lang="zh-CN" altLang="en-US" sz="4000" b="1"/>
              <a:t>诗人把船停在瓜洲看到什么景色？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39750" y="2781300"/>
            <a:ext cx="76565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4000" b="1"/>
              <a:t>2</a:t>
            </a:r>
            <a:r>
              <a:rPr lang="zh-CN" altLang="en-US" sz="4000" b="1"/>
              <a:t>谁知道京口是在什么地方？瓜洲和钟山在什么地方？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250825" y="4937125"/>
            <a:ext cx="84248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/>
              <a:t>4</a:t>
            </a:r>
            <a:r>
              <a:rPr lang="zh-CN" altLang="en-US" sz="4000" b="1"/>
              <a:t>作者这两句诗提到了三个地方之间的距离，他到底要说的是什么意思呢？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  <p:bldP spid="12292" grpId="0" animBg="1"/>
      <p:bldP spid="32773" grpId="0"/>
      <p:bldP spid="32774" grpId="0"/>
      <p:bldP spid="327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边框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9144000" cy="629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555875" y="1298575"/>
            <a:ext cx="482441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ea typeface="华文行楷"/>
                <a:cs typeface="华文行楷"/>
              </a:rPr>
              <a:t>      </a:t>
            </a:r>
            <a:r>
              <a:rPr lang="zh-CN" altLang="en-US" sz="4000" b="1">
                <a:ea typeface="华文行楷"/>
                <a:cs typeface="华文行楷"/>
              </a:rPr>
              <a:t>泊船瓜洲</a:t>
            </a:r>
            <a:r>
              <a:rPr lang="zh-CN" altLang="en-US" sz="1600" b="1">
                <a:solidFill>
                  <a:srgbClr val="CC0000"/>
                </a:solidFill>
                <a:ea typeface="华文行楷"/>
                <a:cs typeface="华文行楷"/>
              </a:rPr>
              <a:t>①</a:t>
            </a:r>
            <a:endParaRPr lang="zh-CN" altLang="en-US" sz="4000" b="1">
              <a:solidFill>
                <a:srgbClr val="CC0000"/>
              </a:solidFill>
              <a:ea typeface="华文行楷"/>
              <a:cs typeface="华文行楷"/>
            </a:endParaRPr>
          </a:p>
          <a:p>
            <a:r>
              <a:rPr lang="zh-CN" altLang="en-US" sz="3200" b="1">
                <a:ea typeface="华文行楷"/>
                <a:cs typeface="华文行楷"/>
              </a:rPr>
              <a:t>         </a:t>
            </a:r>
            <a:r>
              <a:rPr lang="en-US" altLang="zh-CN" sz="3200" b="1">
                <a:ea typeface="华文行楷"/>
                <a:cs typeface="华文行楷"/>
              </a:rPr>
              <a:t>[</a:t>
            </a:r>
            <a:r>
              <a:rPr lang="zh-CN" altLang="en-US" sz="3200" b="1">
                <a:ea typeface="华文行楷"/>
                <a:cs typeface="华文行楷"/>
              </a:rPr>
              <a:t>宋</a:t>
            </a:r>
            <a:r>
              <a:rPr lang="en-US" altLang="zh-CN" sz="3200" b="1">
                <a:ea typeface="华文行楷"/>
                <a:cs typeface="华文行楷"/>
              </a:rPr>
              <a:t>]</a:t>
            </a:r>
            <a:r>
              <a:rPr lang="zh-CN" altLang="en-US" sz="3200" b="1">
                <a:ea typeface="华文行楷"/>
                <a:cs typeface="华文行楷"/>
              </a:rPr>
              <a:t>王安石</a:t>
            </a:r>
          </a:p>
          <a:p>
            <a:endParaRPr lang="zh-CN" altLang="en-US" sz="3200" b="1">
              <a:ea typeface="华文行楷"/>
              <a:cs typeface="华文行楷"/>
            </a:endParaRPr>
          </a:p>
          <a:p>
            <a:r>
              <a:rPr lang="zh-CN" altLang="en-US" sz="4000" b="1">
                <a:ea typeface="华文行楷"/>
                <a:cs typeface="华文行楷"/>
              </a:rPr>
              <a:t>京口</a:t>
            </a:r>
            <a:r>
              <a:rPr lang="zh-CN" altLang="en-US" sz="1600" b="1">
                <a:solidFill>
                  <a:srgbClr val="CC0000"/>
                </a:solidFill>
                <a:ea typeface="华文行楷"/>
                <a:cs typeface="华文行楷"/>
              </a:rPr>
              <a:t>②</a:t>
            </a:r>
            <a:r>
              <a:rPr lang="zh-CN" altLang="en-US" sz="4000" b="1">
                <a:ea typeface="华文行楷"/>
                <a:cs typeface="华文行楷"/>
              </a:rPr>
              <a:t>瓜洲一水间，</a:t>
            </a:r>
          </a:p>
          <a:p>
            <a:r>
              <a:rPr lang="zh-CN" altLang="en-US" sz="4000" b="1">
                <a:ea typeface="华文行楷"/>
                <a:cs typeface="华文行楷"/>
              </a:rPr>
              <a:t>钟山</a:t>
            </a:r>
            <a:r>
              <a:rPr lang="zh-CN" altLang="en-US" sz="1600" b="1">
                <a:solidFill>
                  <a:srgbClr val="CC0000"/>
                </a:solidFill>
                <a:ea typeface="华文行楷"/>
                <a:cs typeface="华文行楷"/>
              </a:rPr>
              <a:t>③</a:t>
            </a:r>
            <a:r>
              <a:rPr lang="zh-CN" altLang="en-US" sz="4000" b="1">
                <a:ea typeface="华文行楷"/>
                <a:cs typeface="华文行楷"/>
              </a:rPr>
              <a:t>只隔数重山。</a:t>
            </a:r>
          </a:p>
          <a:p>
            <a:r>
              <a:rPr lang="zh-CN" altLang="en-US" sz="4000" b="1">
                <a:ea typeface="华文行楷"/>
                <a:cs typeface="华文行楷"/>
              </a:rPr>
              <a:t>春风 又绿江南岸，</a:t>
            </a:r>
          </a:p>
          <a:p>
            <a:r>
              <a:rPr lang="zh-CN" altLang="en-US" sz="4000" b="1">
                <a:ea typeface="华文行楷"/>
                <a:cs typeface="华文行楷"/>
              </a:rPr>
              <a:t>明月 何时照我还。</a:t>
            </a:r>
          </a:p>
          <a:p>
            <a:endParaRPr lang="en-US" altLang="zh-CN" sz="4000" b="1">
              <a:ea typeface="华文行楷"/>
              <a:cs typeface="华文行楷"/>
            </a:endParaRPr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5940425" y="1916113"/>
            <a:ext cx="2951163" cy="1441450"/>
          </a:xfrm>
          <a:prstGeom prst="cloudCallout">
            <a:avLst>
              <a:gd name="adj1" fmla="val -53176"/>
              <a:gd name="adj2" fmla="val -5869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altLang="zh-CN" sz="1600" b="1">
                <a:ea typeface="华文行楷"/>
                <a:cs typeface="华文行楷"/>
              </a:rPr>
              <a:t> </a:t>
            </a:r>
            <a:r>
              <a:rPr lang="zh-CN" altLang="en-US" sz="2400" b="1">
                <a:solidFill>
                  <a:srgbClr val="0033CC"/>
                </a:solidFill>
                <a:ea typeface="华文行楷"/>
                <a:cs typeface="华文行楷"/>
              </a:rPr>
              <a:t>瓜洲：在长江北岸，扬州南面。</a:t>
            </a: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3779838" y="2276475"/>
            <a:ext cx="4032250" cy="935038"/>
          </a:xfrm>
          <a:prstGeom prst="cloudCallout">
            <a:avLst>
              <a:gd name="adj1" fmla="val -46417"/>
              <a:gd name="adj2" fmla="val 5882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33CC"/>
                </a:solidFill>
                <a:ea typeface="华文行楷"/>
                <a:cs typeface="华文行楷"/>
              </a:rPr>
              <a:t>京口：今江苏镇江。</a:t>
            </a:r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3924300" y="2997200"/>
            <a:ext cx="3095625" cy="1223963"/>
          </a:xfrm>
          <a:prstGeom prst="cloudCallout">
            <a:avLst>
              <a:gd name="adj1" fmla="val -43745"/>
              <a:gd name="adj2" fmla="val 3715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33CC"/>
                </a:solidFill>
                <a:ea typeface="华文行楷"/>
                <a:cs typeface="华文行楷"/>
              </a:rPr>
              <a:t>钟山：今南京市紫金山。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067175" y="3074988"/>
            <a:ext cx="140493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 b="1">
                <a:solidFill>
                  <a:srgbClr val="CC0000"/>
                </a:solidFill>
                <a:ea typeface="华文行楷"/>
                <a:cs typeface="华文行楷"/>
              </a:rPr>
              <a:t>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 animBg="1"/>
      <p:bldP spid="3078" grpId="1" animBg="1"/>
      <p:bldP spid="3079" grpId="0" animBg="1"/>
      <p:bldP spid="3079" grpId="1" animBg="1"/>
      <p:bldP spid="3080" grpId="0" animBg="1"/>
      <p:bldP spid="3080" grpId="1" animBg="1"/>
      <p:bldP spid="30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2" descr="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613" y="0"/>
            <a:ext cx="71643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0"/>
            <a:ext cx="71643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0"/>
            <a:ext cx="71643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4699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9698" name="幻灯片" r:id="rId7" imgW="4553817" imgH="3415209" progId="PowerPoint.Slide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1258888" y="1484313"/>
            <a:ext cx="6911975" cy="329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华文行楷"/>
                <a:cs typeface="华文行楷"/>
              </a:rPr>
              <a:t>                    京口瓜洲一水间，</a:t>
            </a:r>
          </a:p>
          <a:p>
            <a:r>
              <a:rPr lang="zh-CN" altLang="en-US" sz="2800" b="1">
                <a:solidFill>
                  <a:srgbClr val="FF3300"/>
                </a:solidFill>
                <a:ea typeface="华文行楷"/>
                <a:cs typeface="华文行楷"/>
              </a:rPr>
              <a:t> </a:t>
            </a:r>
          </a:p>
          <a:p>
            <a:r>
              <a:rPr lang="zh-CN" altLang="en-US" sz="2800" b="1">
                <a:solidFill>
                  <a:srgbClr val="FF3300"/>
                </a:solidFill>
                <a:ea typeface="华文行楷"/>
                <a:cs typeface="华文行楷"/>
              </a:rPr>
              <a:t>                    钟山只隔数重山。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3300"/>
              </a:solidFill>
              <a:ea typeface="华文行楷"/>
              <a:cs typeface="华文行楷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华文行楷"/>
                <a:cs typeface="华文行楷"/>
              </a:rPr>
              <a:t>       京口与瓜洲之间不过一水之遥，与钟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ea typeface="华文行楷"/>
                <a:cs typeface="华文行楷"/>
              </a:rPr>
              <a:t>山也只有几山之隔。 </a:t>
            </a:r>
          </a:p>
        </p:txBody>
      </p:sp>
      <p:sp>
        <p:nvSpPr>
          <p:cNvPr id="30722" name="Text Box 1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692150"/>
            <a:ext cx="61198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行楷"/>
                <a:cs typeface="华文行楷"/>
              </a:rPr>
              <a:t>明诗意</a:t>
            </a:r>
            <a:endParaRPr lang="zh-CN" altLang="en-US" sz="2800">
              <a:ea typeface="华文行楷"/>
              <a:cs typeface="华文行楷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1438"/>
            <a:ext cx="7561262" cy="4924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                                               ◎</a:t>
            </a:r>
            <a:r>
              <a:rPr lang="zh-CN" altLang="en-US" sz="2800" b="1" smtClean="0"/>
              <a:t>瓜洲</a:t>
            </a:r>
            <a:br>
              <a:rPr lang="zh-CN" altLang="en-US" sz="2800" b="1" smtClean="0"/>
            </a:br>
            <a:r>
              <a:rPr lang="zh-CN" altLang="en-US" sz="2800" b="1" smtClean="0"/>
              <a:t>　～～～～～～～～～～～～～～～～～～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/>
              <a:t/>
            </a:r>
            <a:br>
              <a:rPr lang="zh-CN" altLang="en-US" sz="2800" b="1" smtClean="0"/>
            </a:br>
            <a:r>
              <a:rPr lang="zh-CN" altLang="en-US" sz="2800" b="1" smtClean="0"/>
              <a:t>　～～～～～～～～～～～～～～～～～～  　　　　　　　　　　　　　　　　　　　 </a:t>
            </a:r>
            <a:br>
              <a:rPr lang="zh-CN" altLang="en-US" sz="2800" b="1" smtClean="0"/>
            </a:br>
            <a:r>
              <a:rPr lang="zh-CN" altLang="en-US" sz="2800" b="1" smtClean="0"/>
              <a:t>       ◎钟山　                                  ◎京口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CC0066"/>
                </a:solidFill>
              </a:rPr>
              <a:t>           </a:t>
            </a:r>
            <a:r>
              <a:rPr lang="zh-CN" altLang="en-US" sz="28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①王安石的父亲曾在江苏南京为官，王安石是在那里长大的，对钟山即现在的南京有着深厚的感情，可以说那里是他的第二故乡。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      ②读一读，读出路程近，却不能回家的感情。</a:t>
            </a:r>
          </a:p>
        </p:txBody>
      </p:sp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3132138" y="404813"/>
            <a:ext cx="27352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泊船瓜洲</a:t>
            </a:r>
          </a:p>
        </p:txBody>
      </p:sp>
      <p:sp>
        <p:nvSpPr>
          <p:cNvPr id="20487" name="WordArt 7"/>
          <p:cNvSpPr>
            <a:spLocks noChangeArrowheads="1" noChangeShapeType="1" noTextEdit="1"/>
          </p:cNvSpPr>
          <p:nvPr/>
        </p:nvSpPr>
        <p:spPr bwMode="auto">
          <a:xfrm>
            <a:off x="3132138" y="2276475"/>
            <a:ext cx="2376487" cy="50482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长  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4" grpId="0" animBg="1"/>
      <p:bldP spid="2048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5"/>
          <p:cNvSpPr txBox="1">
            <a:spLocks noChangeArrowheads="1"/>
          </p:cNvSpPr>
          <p:nvPr/>
        </p:nvSpPr>
        <p:spPr bwMode="auto">
          <a:xfrm>
            <a:off x="1239838" y="1346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1600" b="1">
              <a:ea typeface="华文行楷"/>
              <a:cs typeface="华文行楷"/>
            </a:endParaRPr>
          </a:p>
        </p:txBody>
      </p:sp>
      <p:pic>
        <p:nvPicPr>
          <p:cNvPr id="32770" name="Picture 6" descr="边框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0350"/>
            <a:ext cx="9144000" cy="629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7"/>
          <p:cNvSpPr txBox="1">
            <a:spLocks noChangeArrowheads="1"/>
          </p:cNvSpPr>
          <p:nvPr/>
        </p:nvSpPr>
        <p:spPr bwMode="auto">
          <a:xfrm>
            <a:off x="2751138" y="1778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1600" b="1">
              <a:ea typeface="华文行楷"/>
              <a:cs typeface="华文行楷"/>
            </a:endParaRPr>
          </a:p>
        </p:txBody>
      </p:sp>
      <p:sp>
        <p:nvSpPr>
          <p:cNvPr id="32772" name="Text Box 8"/>
          <p:cNvSpPr txBox="1">
            <a:spLocks noChangeArrowheads="1"/>
          </p:cNvSpPr>
          <p:nvPr/>
        </p:nvSpPr>
        <p:spPr bwMode="auto">
          <a:xfrm>
            <a:off x="2555875" y="1628775"/>
            <a:ext cx="4248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华文行楷"/>
                <a:cs typeface="华文行楷"/>
              </a:rPr>
              <a:t>京口瓜洲一水间，</a:t>
            </a:r>
          </a:p>
          <a:p>
            <a:r>
              <a:rPr lang="zh-CN" altLang="en-US" sz="4000" b="1">
                <a:ea typeface="华文行楷"/>
                <a:cs typeface="华文行楷"/>
              </a:rPr>
              <a:t>钟山只隔数重山。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700338" y="3068638"/>
            <a:ext cx="18145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ea typeface="华文行楷"/>
                <a:cs typeface="华文行楷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ea typeface="华文行楷"/>
                <a:cs typeface="华文行楷"/>
              </a:rPr>
              <a:t>一水间</a:t>
            </a:r>
            <a:r>
              <a:rPr lang="zh-CN" altLang="en-US" sz="3200" b="1">
                <a:ea typeface="华文行楷"/>
                <a:cs typeface="华文行楷"/>
              </a:rPr>
              <a:t>”</a:t>
            </a:r>
          </a:p>
          <a:p>
            <a:r>
              <a:rPr lang="zh-CN" altLang="en-US" sz="3200" b="1">
                <a:ea typeface="华文行楷"/>
                <a:cs typeface="华文行楷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ea typeface="华文行楷"/>
                <a:cs typeface="华文行楷"/>
              </a:rPr>
              <a:t>只</a:t>
            </a:r>
            <a:r>
              <a:rPr lang="zh-CN" altLang="en-US" sz="3200" b="1">
                <a:ea typeface="华文行楷"/>
                <a:cs typeface="华文行楷"/>
              </a:rPr>
              <a:t>”</a:t>
            </a:r>
          </a:p>
          <a:p>
            <a:r>
              <a:rPr lang="zh-CN" altLang="en-US" sz="3200" b="1">
                <a:ea typeface="华文行楷"/>
                <a:cs typeface="华文行楷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ea typeface="华文行楷"/>
                <a:cs typeface="华文行楷"/>
              </a:rPr>
              <a:t>数重山</a:t>
            </a:r>
            <a:r>
              <a:rPr lang="zh-CN" altLang="en-US" sz="3200" b="1">
                <a:ea typeface="华文行楷"/>
                <a:cs typeface="华文行楷"/>
              </a:rPr>
              <a:t>”</a:t>
            </a:r>
          </a:p>
        </p:txBody>
      </p:sp>
      <p:sp>
        <p:nvSpPr>
          <p:cNvPr id="5131" name="AutoShape 11"/>
          <p:cNvSpPr>
            <a:spLocks/>
          </p:cNvSpPr>
          <p:nvPr/>
        </p:nvSpPr>
        <p:spPr bwMode="auto">
          <a:xfrm>
            <a:off x="4572000" y="3284538"/>
            <a:ext cx="647700" cy="1081087"/>
          </a:xfrm>
          <a:prstGeom prst="rightBrace">
            <a:avLst>
              <a:gd name="adj1" fmla="val 13909"/>
              <a:gd name="adj2" fmla="val 51394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1600" b="1">
              <a:solidFill>
                <a:schemeClr val="tx2"/>
              </a:solidFill>
              <a:ea typeface="华文行楷"/>
              <a:cs typeface="华文行楷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5364163" y="3573463"/>
            <a:ext cx="1408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华文行楷"/>
                <a:cs typeface="华文行楷"/>
              </a:rPr>
              <a:t>离家近</a:t>
            </a:r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>
            <a:off x="6084888" y="4149725"/>
            <a:ext cx="0" cy="574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5364163" y="4652963"/>
            <a:ext cx="1408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华文行楷"/>
                <a:cs typeface="华文行楷"/>
              </a:rPr>
              <a:t>很想还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1" grpId="0" animBg="1"/>
      <p:bldP spid="5132" grpId="0"/>
      <p:bldP spid="5133" grpId="0" animBg="1"/>
      <p:bldP spid="51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80400" cy="4752975"/>
          </a:xfrm>
        </p:spPr>
        <p:txBody>
          <a:bodyPr/>
          <a:lstStyle/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en-US" altLang="zh-CN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品读诗句：</a:t>
            </a:r>
          </a:p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zh-CN" altLang="en-US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   ⑴读着两句诗，你的眼前仿佛出现了怎样  </a:t>
            </a:r>
          </a:p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zh-CN" altLang="en-US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   的一幅画面？</a:t>
            </a:r>
          </a:p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zh-CN" altLang="en-US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   ⑵你能用哪些词语来形容</a:t>
            </a:r>
            <a:r>
              <a:rPr lang="zh-CN" altLang="en-US" b="1" smtClean="0">
                <a:solidFill>
                  <a:srgbClr val="CC0066"/>
                </a:solidFill>
                <a:latin typeface="Arial" charset="0"/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绿</a:t>
            </a:r>
            <a:r>
              <a:rPr lang="zh-CN" altLang="en-US" b="1" smtClean="0">
                <a:solidFill>
                  <a:srgbClr val="CC0066"/>
                </a:solidFill>
                <a:latin typeface="Arial" charset="0"/>
                <a:ea typeface="楷体_GB2312" pitchFamily="49" charset="-122"/>
              </a:rPr>
              <a:t>”</a:t>
            </a:r>
            <a:r>
              <a:rPr lang="zh-CN" altLang="en-US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过江南的美丽  景色呢？</a:t>
            </a:r>
          </a:p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zh-CN" altLang="en-US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smtClean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举例：阳春三月、鸟语花香、姹紫嫣红、</a:t>
            </a:r>
          </a:p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zh-CN" altLang="en-US" b="1" smtClean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生机盎然、绿满江南、桃红柳绿、春风</a:t>
            </a:r>
          </a:p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zh-CN" altLang="en-US" b="1" smtClean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  和煦</a:t>
            </a:r>
            <a:r>
              <a:rPr lang="en-US" altLang="zh-CN" b="1" smtClean="0">
                <a:solidFill>
                  <a:schemeClr val="hlink"/>
                </a:solidFill>
                <a:latin typeface="宋体" charset="-122"/>
                <a:ea typeface="楷体_GB2312" pitchFamily="49" charset="-122"/>
              </a:rPr>
              <a:t>……</a:t>
            </a:r>
            <a:endParaRPr lang="en-US" altLang="zh-CN" b="1" smtClean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en-US" altLang="zh-CN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         </a:t>
            </a:r>
          </a:p>
        </p:txBody>
      </p:sp>
      <p:sp>
        <p:nvSpPr>
          <p:cNvPr id="33794" name="WordArt 5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27352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泊船瓜洲</a:t>
            </a:r>
          </a:p>
        </p:txBody>
      </p:sp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3132138" y="333375"/>
            <a:ext cx="64452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5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春风又绿江南岸，</a:t>
            </a:r>
            <a:endParaRPr lang="en-US" altLang="zh-CN" sz="5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明月何时照我还</a:t>
            </a:r>
            <a:r>
              <a:rPr lang="zh-CN" altLang="en-US" sz="5400" b="1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5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5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8569325" y="5842000"/>
            <a:ext cx="574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7</a:t>
            </a:r>
            <a:endParaRPr lang="zh-CN" altLang="en-US" sz="6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194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1771650"/>
            <a:ext cx="8496300" cy="4321175"/>
          </a:xfrm>
        </p:spPr>
        <p:txBody>
          <a:bodyPr/>
          <a:lstStyle/>
          <a:p>
            <a:pPr algn="just" eaLnBrk="1" hangingPunct="1">
              <a:lnSpc>
                <a:spcPct val="125000"/>
              </a:lnSpc>
              <a:buFontTx/>
              <a:buNone/>
            </a:pPr>
            <a:r>
              <a:rPr lang="en-US" altLang="zh-CN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⑶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读着这些词，我们仿佛看见了一派绿意盎然的春光图，你能把自己的感受通过朗读表达出来吗？ </a:t>
            </a:r>
          </a:p>
          <a:p>
            <a:pPr algn="just" eaLnBrk="1" hangingPunct="1">
              <a:lnSpc>
                <a:spcPct val="125000"/>
              </a:lnSpc>
              <a:buFontTx/>
              <a:buNone/>
            </a:pP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⑷你知道吗，这小小的</a:t>
            </a:r>
            <a:r>
              <a:rPr lang="zh-CN" altLang="en-US" sz="3600" b="1" smtClean="0">
                <a:solidFill>
                  <a:srgbClr val="CC0066"/>
                </a:solidFill>
                <a:latin typeface="Arial" charset="0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绿</a:t>
            </a:r>
            <a:r>
              <a:rPr lang="zh-CN" altLang="en-US" sz="3600" b="1" smtClean="0">
                <a:solidFill>
                  <a:srgbClr val="CC0066"/>
                </a:solidFill>
                <a:latin typeface="Arial" charset="0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字里还有个有趣的故事呢</a:t>
            </a:r>
            <a:r>
              <a:rPr lang="en-US" altLang="zh-CN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!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让我们一起来阅读</a:t>
            </a:r>
            <a:r>
              <a:rPr lang="zh-CN" altLang="en-US" sz="3600" b="1" smtClean="0">
                <a:solidFill>
                  <a:srgbClr val="CC0066"/>
                </a:solidFill>
                <a:latin typeface="Arial" charset="0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资料袋</a:t>
            </a:r>
            <a:r>
              <a:rPr lang="zh-CN" altLang="en-US" sz="3600" b="1" smtClean="0">
                <a:solidFill>
                  <a:srgbClr val="CC0066"/>
                </a:solidFill>
                <a:latin typeface="Arial" charset="0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，了解王安石推敲用</a:t>
            </a:r>
            <a:r>
              <a:rPr lang="zh-CN" altLang="en-US" sz="3600" b="1" smtClean="0">
                <a:solidFill>
                  <a:srgbClr val="CC0066"/>
                </a:solidFill>
                <a:latin typeface="Arial" charset="0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绿</a:t>
            </a:r>
            <a:r>
              <a:rPr lang="zh-CN" altLang="en-US" sz="3600" b="1" smtClean="0">
                <a:solidFill>
                  <a:srgbClr val="CC0066"/>
                </a:solidFill>
                <a:latin typeface="Arial" charset="0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CC0066"/>
                </a:solidFill>
                <a:latin typeface="楷体_GB2312" pitchFamily="49" charset="-122"/>
                <a:ea typeface="楷体_GB2312" pitchFamily="49" charset="-122"/>
              </a:rPr>
              <a:t>字的故事吧！</a:t>
            </a:r>
          </a:p>
        </p:txBody>
      </p:sp>
      <p:sp>
        <p:nvSpPr>
          <p:cNvPr id="30723" name="WordArt 3"/>
          <p:cNvSpPr>
            <a:spLocks noChangeArrowheads="1" noChangeShapeType="1" noTextEdit="1"/>
          </p:cNvSpPr>
          <p:nvPr/>
        </p:nvSpPr>
        <p:spPr bwMode="auto">
          <a:xfrm>
            <a:off x="3132138" y="404813"/>
            <a:ext cx="27352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泊船瓜洲</a:t>
            </a:r>
          </a:p>
        </p:txBody>
      </p:sp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8569325" y="5842000"/>
            <a:ext cx="574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8</a:t>
            </a:r>
            <a:endParaRPr lang="zh-CN" altLang="en-US" sz="6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  <p:bldP spid="307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7" name="Text Box 3"/>
          <p:cNvSpPr txBox="1">
            <a:spLocks noChangeArrowheads="1"/>
          </p:cNvSpPr>
          <p:nvPr/>
        </p:nvSpPr>
        <p:spPr bwMode="auto">
          <a:xfrm>
            <a:off x="1828800" y="1371600"/>
            <a:ext cx="624998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400" b="1" u="sng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比：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隶书" pitchFamily="49" charset="-122"/>
              </a:rPr>
              <a:t>“</a:t>
            </a:r>
            <a:r>
              <a:rPr kumimoji="1" lang="zh-CN" altLang="en-US" sz="4400" b="1" dirty="0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绿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、到、过、满</a:t>
            </a:r>
            <a:r>
              <a:rPr kumimoji="1"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隶书" pitchFamily="49" charset="-122"/>
              </a:rPr>
              <a:t>”</a:t>
            </a:r>
            <a:endParaRPr kumimoji="1" lang="zh-CN" altLang="en-US" sz="2400" b="1" dirty="0">
              <a:latin typeface="隶书" pitchFamily="49" charset="-122"/>
              <a:ea typeface="隶书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atin typeface="+mn-lt"/>
                <a:ea typeface="+mn-ea"/>
              </a:rPr>
              <a:t>春风又</a:t>
            </a:r>
            <a:r>
              <a:rPr lang="zh-CN" altLang="en-US" sz="6600" b="1" dirty="0">
                <a:solidFill>
                  <a:srgbClr val="66FF33"/>
                </a:solidFill>
                <a:latin typeface="+mn-lt"/>
                <a:ea typeface="+mn-ea"/>
              </a:rPr>
              <a:t>绿</a:t>
            </a:r>
            <a:r>
              <a:rPr lang="zh-CN" altLang="en-US" sz="6600" b="1" dirty="0">
                <a:latin typeface="+mn-lt"/>
                <a:ea typeface="+mn-ea"/>
              </a:rPr>
              <a:t>江南岸</a:t>
            </a:r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1752600" y="3048000"/>
            <a:ext cx="617220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600" b="1">
                <a:latin typeface="Calibri" pitchFamily="34" charset="0"/>
              </a:rPr>
              <a:t>春风又</a:t>
            </a:r>
            <a:r>
              <a:rPr lang="zh-CN" altLang="en-US" sz="6600" b="1">
                <a:solidFill>
                  <a:srgbClr val="3333CC"/>
                </a:solidFill>
                <a:latin typeface="Calibri" pitchFamily="34" charset="0"/>
              </a:rPr>
              <a:t>到</a:t>
            </a:r>
            <a:r>
              <a:rPr lang="zh-CN" altLang="en-US" sz="6600" b="1">
                <a:latin typeface="Calibri" pitchFamily="34" charset="0"/>
              </a:rPr>
              <a:t>江南岸</a:t>
            </a:r>
          </a:p>
          <a:p>
            <a:r>
              <a:rPr lang="zh-CN" altLang="en-US" sz="6600" b="1">
                <a:latin typeface="Calibri" pitchFamily="34" charset="0"/>
              </a:rPr>
              <a:t>春风又</a:t>
            </a:r>
            <a:r>
              <a:rPr lang="zh-CN" altLang="en-US" sz="6600" b="1">
                <a:solidFill>
                  <a:srgbClr val="3333CC"/>
                </a:solidFill>
                <a:latin typeface="Calibri" pitchFamily="34" charset="0"/>
              </a:rPr>
              <a:t>过</a:t>
            </a:r>
            <a:r>
              <a:rPr lang="zh-CN" altLang="en-US" sz="6600" b="1">
                <a:latin typeface="Calibri" pitchFamily="34" charset="0"/>
              </a:rPr>
              <a:t>江南岸</a:t>
            </a:r>
          </a:p>
          <a:p>
            <a:r>
              <a:rPr lang="zh-CN" altLang="en-US" sz="6600" b="1">
                <a:latin typeface="Calibri" pitchFamily="34" charset="0"/>
              </a:rPr>
              <a:t>春风又</a:t>
            </a:r>
            <a:r>
              <a:rPr lang="zh-CN" altLang="en-US" sz="6600" b="1">
                <a:solidFill>
                  <a:srgbClr val="3333CC"/>
                </a:solidFill>
                <a:latin typeface="Calibri" pitchFamily="34" charset="0"/>
              </a:rPr>
              <a:t>满</a:t>
            </a:r>
            <a:r>
              <a:rPr lang="zh-CN" altLang="en-US" sz="6600" b="1">
                <a:latin typeface="Calibri" pitchFamily="34" charset="0"/>
              </a:rPr>
              <a:t>江南岸</a:t>
            </a: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2667000" y="457200"/>
            <a:ext cx="3581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4800" b="1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古诗小擂台</a:t>
            </a:r>
            <a:endParaRPr kumimoji="1" lang="zh-CN" altLang="en-US" sz="4000" b="1">
              <a:solidFill>
                <a:srgbClr val="33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5845" name="TextBox 5"/>
          <p:cNvSpPr txBox="1">
            <a:spLocks noChangeArrowheads="1"/>
          </p:cNvSpPr>
          <p:nvPr/>
        </p:nvSpPr>
        <p:spPr bwMode="auto">
          <a:xfrm>
            <a:off x="8569325" y="5842000"/>
            <a:ext cx="574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latin typeface="Calibri" pitchFamily="34" charset="0"/>
              </a:rPr>
              <a:t>9</a:t>
            </a:r>
            <a:endParaRPr lang="zh-CN" altLang="en-US" sz="60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23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23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 autoUpdateAnimBg="0"/>
      <p:bldP spid="123910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569325" cy="4537075"/>
          </a:xfrm>
          <a:solidFill>
            <a:srgbClr val="FFFFFF"/>
          </a:solidFill>
        </p:spPr>
        <p:txBody>
          <a:bodyPr/>
          <a:lstStyle/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3600" b="1" smtClean="0">
                <a:solidFill>
                  <a:srgbClr val="CC0066"/>
                </a:solidFill>
                <a:ea typeface="楷体_GB2312" pitchFamily="49" charset="-122"/>
              </a:rPr>
              <a:t>家乡，是每个人心中那根最脆弱的琴弦，谁一触动它，就会发出最缠绵的思念之音。</a:t>
            </a:r>
            <a:endParaRPr lang="zh-CN" altLang="en-US" sz="3600" b="1" smtClean="0">
              <a:solidFill>
                <a:srgbClr val="CC0066"/>
              </a:solidFill>
            </a:endParaRPr>
          </a:p>
        </p:txBody>
      </p:sp>
      <p:sp>
        <p:nvSpPr>
          <p:cNvPr id="16387" name="WordArt 4"/>
          <p:cNvSpPr>
            <a:spLocks noChangeArrowheads="1" noChangeShapeType="1" noTextEdit="1"/>
          </p:cNvSpPr>
          <p:nvPr/>
        </p:nvSpPr>
        <p:spPr bwMode="auto">
          <a:xfrm>
            <a:off x="6084888" y="476250"/>
            <a:ext cx="2376487" cy="86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背一背</a:t>
            </a:r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1331913" y="4581525"/>
            <a:ext cx="7121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仿宋_GB2312" pitchFamily="49" charset="-122"/>
                <a:ea typeface="仿宋_GB2312" pitchFamily="49" charset="-122"/>
              </a:rPr>
              <a:t>面对明月，你还能想起哪些思乡诗？</a:t>
            </a:r>
          </a:p>
        </p:txBody>
      </p:sp>
      <p:sp>
        <p:nvSpPr>
          <p:cNvPr id="8" name="矩形 7"/>
          <p:cNvSpPr/>
          <p:nvPr/>
        </p:nvSpPr>
        <p:spPr>
          <a:xfrm>
            <a:off x="755650" y="3644900"/>
            <a:ext cx="705643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明月：</a:t>
            </a:r>
            <a:r>
              <a:rPr kumimoji="1"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蕴涵着团圆之意。</a:t>
            </a:r>
            <a:endParaRPr kumimoji="1"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0" name="矩形 8"/>
          <p:cNvSpPr>
            <a:spLocks noChangeArrowheads="1"/>
          </p:cNvSpPr>
          <p:nvPr/>
        </p:nvSpPr>
        <p:spPr bwMode="auto">
          <a:xfrm>
            <a:off x="7667625" y="5589588"/>
            <a:ext cx="11953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 b="1">
                <a:latin typeface="Calibri" pitchFamily="34" charset="0"/>
              </a:rPr>
              <a:t> </a:t>
            </a:r>
            <a:r>
              <a:rPr lang="zh-CN" altLang="en-US" sz="5400" b="1">
                <a:latin typeface="Calibri" pitchFamily="34" charset="0"/>
              </a:rPr>
              <a:t>一</a:t>
            </a:r>
            <a:r>
              <a:rPr lang="en-US" altLang="zh-CN" sz="5400" b="1">
                <a:latin typeface="Calibri" pitchFamily="34" charset="0"/>
              </a:rPr>
              <a:t> </a:t>
            </a:r>
            <a:endParaRPr lang="zh-CN" altLang="en-US" sz="5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5"/>
          <p:cNvSpPr txBox="1">
            <a:spLocks noChangeArrowheads="1"/>
          </p:cNvSpPr>
          <p:nvPr/>
        </p:nvSpPr>
        <p:spPr bwMode="auto">
          <a:xfrm>
            <a:off x="1239838" y="1346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1600" b="1">
              <a:ea typeface="华文行楷"/>
              <a:cs typeface="华文行楷"/>
            </a:endParaRPr>
          </a:p>
        </p:txBody>
      </p:sp>
      <p:pic>
        <p:nvPicPr>
          <p:cNvPr id="36866" name="Picture 6" descr="边框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0350"/>
            <a:ext cx="9144000" cy="629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7"/>
          <p:cNvSpPr txBox="1">
            <a:spLocks noChangeArrowheads="1"/>
          </p:cNvSpPr>
          <p:nvPr/>
        </p:nvSpPr>
        <p:spPr bwMode="auto">
          <a:xfrm>
            <a:off x="2751138" y="17780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1600" b="1">
              <a:ea typeface="华文行楷"/>
              <a:cs typeface="华文行楷"/>
            </a:endParaRPr>
          </a:p>
        </p:txBody>
      </p:sp>
      <p:sp>
        <p:nvSpPr>
          <p:cNvPr id="36868" name="Text Box 8"/>
          <p:cNvSpPr txBox="1">
            <a:spLocks noChangeArrowheads="1"/>
          </p:cNvSpPr>
          <p:nvPr/>
        </p:nvSpPr>
        <p:spPr bwMode="auto">
          <a:xfrm>
            <a:off x="2555875" y="1628775"/>
            <a:ext cx="42608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华文行楷"/>
                <a:cs typeface="华文行楷"/>
              </a:rPr>
              <a:t>春风又绿江南岸，</a:t>
            </a:r>
          </a:p>
          <a:p>
            <a:r>
              <a:rPr lang="zh-CN" altLang="en-US" sz="4000" b="1">
                <a:ea typeface="华文行楷"/>
                <a:cs typeface="华文行楷"/>
              </a:rPr>
              <a:t>明月何时照我还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700338" y="3068638"/>
            <a:ext cx="998537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ea typeface="华文行楷"/>
                <a:cs typeface="华文行楷"/>
              </a:rPr>
              <a:t>“</a:t>
            </a:r>
            <a:r>
              <a:rPr lang="zh-CN" altLang="en-US" sz="3200" b="1">
                <a:solidFill>
                  <a:schemeClr val="hlink"/>
                </a:solidFill>
                <a:ea typeface="华文行楷"/>
                <a:cs typeface="华文行楷"/>
              </a:rPr>
              <a:t>绿</a:t>
            </a:r>
            <a:r>
              <a:rPr lang="zh-CN" altLang="en-US" sz="3200" b="1">
                <a:ea typeface="华文行楷"/>
                <a:cs typeface="华文行楷"/>
              </a:rPr>
              <a:t>”</a:t>
            </a:r>
          </a:p>
          <a:p>
            <a:endParaRPr lang="zh-CN" altLang="en-US" sz="3200" b="1">
              <a:ea typeface="华文行楷"/>
              <a:cs typeface="华文行楷"/>
            </a:endParaRPr>
          </a:p>
          <a:p>
            <a:endParaRPr lang="zh-CN" altLang="en-US" sz="3200" b="1">
              <a:ea typeface="华文行楷"/>
              <a:cs typeface="华文行楷"/>
            </a:endParaRPr>
          </a:p>
        </p:txBody>
      </p:sp>
      <p:sp>
        <p:nvSpPr>
          <p:cNvPr id="5131" name="AutoShape 11"/>
          <p:cNvSpPr>
            <a:spLocks/>
          </p:cNvSpPr>
          <p:nvPr/>
        </p:nvSpPr>
        <p:spPr bwMode="auto">
          <a:xfrm>
            <a:off x="4572000" y="3284538"/>
            <a:ext cx="647700" cy="1081087"/>
          </a:xfrm>
          <a:prstGeom prst="rightBrace">
            <a:avLst>
              <a:gd name="adj1" fmla="val 13909"/>
              <a:gd name="adj2" fmla="val 51394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1600" b="1">
              <a:solidFill>
                <a:schemeClr val="tx2"/>
              </a:solidFill>
              <a:ea typeface="华文行楷"/>
              <a:cs typeface="华文行楷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5364163" y="3573463"/>
            <a:ext cx="1408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华文行楷"/>
                <a:cs typeface="华文行楷"/>
              </a:rPr>
              <a:t>离家久</a:t>
            </a:r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>
            <a:off x="6084888" y="4149725"/>
            <a:ext cx="0" cy="574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5364163" y="4652963"/>
            <a:ext cx="1408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华文行楷"/>
                <a:cs typeface="华文行楷"/>
              </a:rPr>
              <a:t>应该还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1" grpId="0" animBg="1"/>
      <p:bldP spid="5132" grpId="0"/>
      <p:bldP spid="5133" grpId="0" animBg="1"/>
      <p:bldP spid="51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2"/>
          <p:cNvSpPr txBox="1">
            <a:spLocks noChangeArrowheads="1"/>
          </p:cNvSpPr>
          <p:nvPr/>
        </p:nvSpPr>
        <p:spPr bwMode="auto">
          <a:xfrm>
            <a:off x="1239838" y="1346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1600" b="1">
              <a:ea typeface="华文行楷"/>
              <a:cs typeface="华文行楷"/>
            </a:endParaRPr>
          </a:p>
        </p:txBody>
      </p:sp>
      <p:pic>
        <p:nvPicPr>
          <p:cNvPr id="37890" name="Picture 3" descr="边框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9400"/>
            <a:ext cx="9144000" cy="629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1692275" y="1700213"/>
            <a:ext cx="567055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ea typeface="华文行楷"/>
                <a:cs typeface="华文行楷"/>
              </a:rPr>
              <a:t>       </a:t>
            </a:r>
            <a:r>
              <a:rPr lang="zh-CN" altLang="en-US" sz="3600" b="1">
                <a:ea typeface="华文行楷"/>
                <a:cs typeface="华文行楷"/>
              </a:rPr>
              <a:t>诗人为了改革大计，为</a:t>
            </a:r>
          </a:p>
          <a:p>
            <a:r>
              <a:rPr lang="zh-CN" altLang="en-US" sz="3600" b="1">
                <a:ea typeface="华文行楷"/>
                <a:cs typeface="华文行楷"/>
              </a:rPr>
              <a:t>了国家大事，虽到家门却不</a:t>
            </a:r>
          </a:p>
          <a:p>
            <a:r>
              <a:rPr lang="zh-CN" altLang="en-US" sz="3600" b="1">
                <a:ea typeface="华文行楷"/>
                <a:cs typeface="华文行楷"/>
              </a:rPr>
              <a:t>能还，为大家而舍小家的崇</a:t>
            </a:r>
          </a:p>
          <a:p>
            <a:r>
              <a:rPr lang="zh-CN" altLang="en-US" sz="3600" b="1">
                <a:ea typeface="华文行楷"/>
                <a:cs typeface="华文行楷"/>
              </a:rPr>
              <a:t>高境界，他从内心深处发出</a:t>
            </a:r>
          </a:p>
          <a:p>
            <a:r>
              <a:rPr lang="zh-CN" altLang="en-US" sz="3600" b="1">
                <a:ea typeface="华文行楷"/>
                <a:cs typeface="华文行楷"/>
              </a:rPr>
              <a:t>的“明月何时照我还”的强烈</a:t>
            </a:r>
          </a:p>
          <a:p>
            <a:r>
              <a:rPr lang="zh-CN" altLang="en-US" sz="3600" b="1">
                <a:ea typeface="华文行楷"/>
                <a:cs typeface="华文行楷"/>
              </a:rPr>
              <a:t>思乡情深深的震撼了我们。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331913" y="1052513"/>
            <a:ext cx="6119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华文行楷"/>
                <a:cs typeface="华文行楷"/>
              </a:rPr>
              <a:t>明诗意</a:t>
            </a:r>
            <a:endParaRPr lang="zh-CN" altLang="en-US" sz="2800">
              <a:ea typeface="华文行楷"/>
              <a:cs typeface="华文行楷"/>
            </a:endParaRPr>
          </a:p>
        </p:txBody>
      </p:sp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1116013" y="1916113"/>
            <a:ext cx="7127875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        春风又</a:t>
            </a:r>
            <a:r>
              <a:rPr lang="zh-CN" altLang="en-US" sz="2800" b="1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绿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江南岸，</a:t>
            </a:r>
          </a:p>
          <a:p>
            <a:endParaRPr lang="zh-CN" altLang="en-US" sz="28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        明月何时照我还？</a:t>
            </a:r>
          </a:p>
          <a:p>
            <a:endParaRPr lang="zh-CN" altLang="en-US" sz="28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哎！和煦的春风又一次吹绿了大江南岸，天上的明月呀，你什么时候才能陪着我一起回家呢？ </a:t>
            </a: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4019550" y="3246438"/>
            <a:ext cx="1104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1600" b="1">
                <a:ea typeface="华文行楷"/>
                <a:cs typeface="华文行楷"/>
              </a:rPr>
              <a:t>泊船瓜洲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2743200" y="304800"/>
            <a:ext cx="3581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4400">
                <a:solidFill>
                  <a:srgbClr val="0000FF"/>
                </a:solidFill>
                <a:latin typeface="Calibri" pitchFamily="34" charset="0"/>
              </a:rPr>
              <a:t>**</a:t>
            </a:r>
            <a:r>
              <a:rPr lang="zh-CN" altLang="en-US" sz="4400">
                <a:solidFill>
                  <a:srgbClr val="0000FF"/>
                </a:solidFill>
                <a:latin typeface="Calibri" pitchFamily="34" charset="0"/>
              </a:rPr>
              <a:t>创作时间**</a:t>
            </a:r>
          </a:p>
        </p:txBody>
      </p:sp>
      <p:sp>
        <p:nvSpPr>
          <p:cNvPr id="39939" name="Text Box 6"/>
          <p:cNvSpPr txBox="1">
            <a:spLocks noChangeArrowheads="1"/>
          </p:cNvSpPr>
          <p:nvPr/>
        </p:nvSpPr>
        <p:spPr bwMode="auto">
          <a:xfrm>
            <a:off x="990600" y="914400"/>
            <a:ext cx="7315200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600" b="1">
                <a:latin typeface="Calibri" pitchFamily="34" charset="0"/>
              </a:rPr>
              <a:t>此诗的写作背景是，年过半百、对政治早已心恢意懒的王安石，已经历了因推行新法而被罢相的坎坷遭遇，此次的再次被起用为相，他曾两次辞官而未获准，因而他的赴任是勉强的、违心的。</a:t>
            </a:r>
            <a:r>
              <a:rPr lang="zh-CN" altLang="en-US" sz="3600">
                <a:latin typeface="Calibri" pitchFamily="34" charset="0"/>
              </a:rPr>
              <a:t> </a:t>
            </a:r>
            <a:endParaRPr lang="zh-CN" altLang="en-US" sz="36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年龄大，更要还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zh-CN" altLang="en-US" smtClean="0"/>
              <a:t>    春风又绿江南岸，</a:t>
            </a:r>
          </a:p>
          <a:p>
            <a:pPr>
              <a:buFont typeface="Arial" charset="0"/>
              <a:buNone/>
            </a:pPr>
            <a:r>
              <a:rPr lang="zh-CN" altLang="en-US" smtClean="0"/>
              <a:t>    明月何时照我还？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1547813" y="765175"/>
            <a:ext cx="410368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3333CC"/>
                </a:solidFill>
                <a:latin typeface="Calibri" pitchFamily="34" charset="0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b</a:t>
            </a:r>
            <a:r>
              <a:rPr lang="en-US" altLang="en-US" sz="3600" b="1">
                <a:solidFill>
                  <a:srgbClr val="FF0000"/>
                </a:solidFill>
                <a:latin typeface="Calibri" pitchFamily="34" charset="0"/>
              </a:rPr>
              <a:t>ó</a:t>
            </a:r>
            <a:r>
              <a:rPr lang="en-US" altLang="zh-CN" sz="4800" b="1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泊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船瓜洲</a:t>
            </a:r>
            <a: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宋  王安石</a:t>
            </a: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1979613" y="2420938"/>
            <a:ext cx="6624637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京口瓜洲一水</a:t>
            </a:r>
            <a:r>
              <a:rPr kumimoji="1"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r>
              <a:rPr kumimoji="1"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,ji</a:t>
            </a:r>
            <a:r>
              <a:rPr kumimoji="1" lang="en-US" altLang="zh-CN" sz="3200" b="1">
                <a:solidFill>
                  <a:srgbClr val="FF0000"/>
                </a:solidFill>
                <a:ea typeface="楷体_GB2312" pitchFamily="49" charset="-122"/>
              </a:rPr>
              <a:t>à</a:t>
            </a:r>
            <a:r>
              <a:rPr kumimoji="1"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</a:p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钟山</a:t>
            </a:r>
            <a:r>
              <a:rPr kumimoji="1" lang="zh-CN" altLang="en-US" sz="4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隔</a:t>
            </a:r>
            <a:r>
              <a:rPr kumimoji="1" lang="zh-CN" altLang="en-US" sz="4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r>
              <a:rPr kumimoji="1"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山。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3200" b="1">
                <a:solidFill>
                  <a:srgbClr val="FF0000"/>
                </a:solidFill>
                <a:latin typeface="Calibri" pitchFamily="34" charset="0"/>
              </a:rPr>
              <a:t>ó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ng</a:t>
            </a:r>
          </a:p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春风又</a:t>
            </a:r>
            <a:r>
              <a:rPr kumimoji="1" lang="zh-CN" altLang="en-US" sz="4800" b="1">
                <a:solidFill>
                  <a:srgbClr val="66FF33"/>
                </a:solidFill>
                <a:latin typeface="楷体_GB2312" pitchFamily="49" charset="-122"/>
                <a:ea typeface="楷体_GB2312" pitchFamily="49" charset="-122"/>
              </a:rPr>
              <a:t>绿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江南岸，</a:t>
            </a:r>
          </a:p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明月何时照我</a:t>
            </a:r>
            <a:r>
              <a:rPr kumimoji="1"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还。</a:t>
            </a:r>
            <a:r>
              <a:rPr kumimoji="1"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hu</a:t>
            </a:r>
            <a:r>
              <a:rPr kumimoji="1" lang="en-US" altLang="zh-CN" sz="4000" b="1">
                <a:solidFill>
                  <a:srgbClr val="FF0000"/>
                </a:solidFill>
                <a:latin typeface="Calibri" pitchFamily="34" charset="0"/>
              </a:rPr>
              <a:t>á</a:t>
            </a:r>
            <a:r>
              <a:rPr kumimoji="1"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9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4" descr="tt"/>
          <p:cNvPicPr>
            <a:picLocks noChangeAspect="1" noChangeArrowheads="1"/>
          </p:cNvPicPr>
          <p:nvPr/>
        </p:nvPicPr>
        <p:blipFill>
          <a:blip r:embed="rId3"/>
          <a:srcRect l="11536" r="60089" b="1830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684213" y="2781300"/>
            <a:ext cx="77009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Calibri" pitchFamily="34" charset="0"/>
              </a:rPr>
              <a:t>   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1600200" y="2343150"/>
            <a:ext cx="5203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latin typeface="Calibri" pitchFamily="34" charset="0"/>
            </a:endParaRPr>
          </a:p>
        </p:txBody>
      </p: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1042988" y="2997200"/>
            <a:ext cx="63849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60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827088" y="836613"/>
            <a:ext cx="76327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举头望明月，低头思故乡。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露从今夜白，月是故乡明。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海上生明月，天涯共此时。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今夜月明人尽忘，不知秋思落谁家。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无言独上西楼，月如钩，寂寞梧桐深院锁清秋。</a:t>
            </a:r>
            <a:r>
              <a:rPr lang="zh-CN" altLang="en-US" sz="4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 </a:t>
            </a:r>
          </a:p>
        </p:txBody>
      </p:sp>
      <p:sp>
        <p:nvSpPr>
          <p:cNvPr id="17415" name="TextBox 7"/>
          <p:cNvSpPr txBox="1">
            <a:spLocks noChangeArrowheads="1"/>
          </p:cNvSpPr>
          <p:nvPr/>
        </p:nvSpPr>
        <p:spPr bwMode="auto">
          <a:xfrm>
            <a:off x="7667625" y="5842000"/>
            <a:ext cx="9572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Calibri" pitchFamily="34" charset="0"/>
              </a:rPr>
              <a:t>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2205038"/>
            <a:ext cx="8497887" cy="4319587"/>
          </a:xfrm>
          <a:solidFill>
            <a:srgbClr val="FFFFFF"/>
          </a:solidFill>
        </p:spPr>
        <p:txBody>
          <a:bodyPr anchor="t"/>
          <a:lstStyle/>
          <a:p>
            <a:pPr algn="l" eaLnBrk="1" hangingPunct="1">
              <a:lnSpc>
                <a:spcPct val="110000"/>
              </a:lnSpc>
            </a:pPr>
            <a:r>
              <a:rPr lang="en-US" altLang="zh-CN" sz="3600" b="1" smtClean="0">
                <a:solidFill>
                  <a:srgbClr val="FF0000"/>
                </a:solidFill>
              </a:rPr>
              <a:t>   </a:t>
            </a:r>
            <a:r>
              <a:rPr lang="en-US" altLang="zh-CN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交流：</a:t>
            </a:r>
            <a:b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　⑴你知道</a:t>
            </a:r>
            <a:r>
              <a:rPr lang="zh-CN" altLang="en-US" sz="3600" b="1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泊船</a:t>
            </a:r>
            <a:r>
              <a:rPr lang="zh-CN" altLang="en-US" sz="3600" b="1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的意思吗？这里的 </a:t>
            </a:r>
            <a:b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瓜洲</a:t>
            </a:r>
            <a:r>
              <a:rPr lang="zh-CN" altLang="en-US" sz="3600" b="1" smtClean="0">
                <a:solidFill>
                  <a:srgbClr val="FF0000"/>
                </a:solidFill>
                <a:latin typeface="Arial" charset="0"/>
                <a:ea typeface="楷体_GB2312" pitchFamily="49" charset="-122"/>
              </a:rPr>
              <a:t>”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指现在的哪里？</a:t>
            </a:r>
            <a:b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　　⑵你了解这首诗的作者吗？谁来介</a:t>
            </a:r>
            <a:b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绍一下。</a:t>
            </a:r>
            <a:b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大家自由试读，注意读准字音：间、</a:t>
            </a:r>
            <a:b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数、重、还。</a:t>
            </a:r>
            <a:r>
              <a:rPr lang="zh-CN" altLang="en-US" sz="3600" b="1" smtClean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边框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9400"/>
            <a:ext cx="9144000" cy="629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2555875" y="2205038"/>
            <a:ext cx="41036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lain" startAt="5"/>
            </a:pPr>
            <a:r>
              <a:rPr lang="en-US" altLang="zh-CN" sz="4400" b="1">
                <a:ea typeface="华文行楷"/>
                <a:cs typeface="华文行楷"/>
              </a:rPr>
              <a:t>   </a:t>
            </a:r>
            <a:r>
              <a:rPr lang="zh-CN" altLang="en-US" sz="4400" b="1">
                <a:ea typeface="华文行楷"/>
                <a:cs typeface="华文行楷"/>
              </a:rPr>
              <a:t>古诗词三首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471863" y="3313113"/>
            <a:ext cx="34940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ea typeface="华文行楷"/>
                <a:cs typeface="华文行楷"/>
              </a:rPr>
              <a:t>泊船瓜洲</a:t>
            </a:r>
          </a:p>
          <a:p>
            <a:r>
              <a:rPr lang="zh-CN" altLang="en-US" sz="3600" b="1">
                <a:ea typeface="华文行楷"/>
                <a:cs typeface="华文行楷"/>
              </a:rPr>
              <a:t>        </a:t>
            </a:r>
            <a:r>
              <a:rPr lang="en-US" altLang="zh-CN" sz="3600" b="1">
                <a:latin typeface="新宋体" pitchFamily="49" charset="-122"/>
                <a:ea typeface="楷体_GB2312" pitchFamily="49" charset="-122"/>
              </a:rPr>
              <a:t>——</a:t>
            </a:r>
            <a:r>
              <a:rPr lang="zh-CN" altLang="en-US" sz="3600" b="1">
                <a:ea typeface="楷体_GB2312" pitchFamily="49" charset="-122"/>
              </a:rPr>
              <a:t>王安石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4140200" y="4652963"/>
            <a:ext cx="37290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33CC"/>
                </a:solidFill>
                <a:ea typeface="华文行楷"/>
                <a:cs typeface="华文行楷"/>
              </a:rPr>
              <a:t>(</a:t>
            </a:r>
            <a:r>
              <a:rPr lang="zh-CN" altLang="en-US" sz="2400" b="1">
                <a:solidFill>
                  <a:srgbClr val="0033CC"/>
                </a:solidFill>
                <a:ea typeface="华文行楷"/>
                <a:cs typeface="华文行楷"/>
              </a:rPr>
              <a:t>北宋时期著名的政治家，</a:t>
            </a:r>
          </a:p>
          <a:p>
            <a:r>
              <a:rPr lang="zh-CN" altLang="en-US" sz="2400" b="1">
                <a:solidFill>
                  <a:srgbClr val="0033CC"/>
                </a:solidFill>
                <a:ea typeface="华文行楷"/>
                <a:cs typeface="华文行楷"/>
              </a:rPr>
              <a:t>文学家，诗人。</a:t>
            </a:r>
            <a:r>
              <a:rPr lang="en-US" altLang="zh-CN" sz="2400" b="1">
                <a:solidFill>
                  <a:srgbClr val="0033CC"/>
                </a:solidFill>
                <a:ea typeface="华文行楷"/>
                <a:cs typeface="华文行楷"/>
              </a:rPr>
              <a:t>)</a:t>
            </a:r>
          </a:p>
        </p:txBody>
      </p:sp>
      <p:sp>
        <p:nvSpPr>
          <p:cNvPr id="19461" name="Line 8"/>
          <p:cNvSpPr>
            <a:spLocks noChangeShapeType="1"/>
          </p:cNvSpPr>
          <p:nvPr/>
        </p:nvSpPr>
        <p:spPr bwMode="auto">
          <a:xfrm>
            <a:off x="3635375" y="40767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3851275" y="4076700"/>
            <a:ext cx="360363" cy="647700"/>
          </a:xfrm>
          <a:prstGeom prst="curvedLeftArrow">
            <a:avLst>
              <a:gd name="adj1" fmla="val 35947"/>
              <a:gd name="adj2" fmla="val 7189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1600" b="1">
              <a:ea typeface="华文行楷"/>
              <a:cs typeface="华文行楷"/>
            </a:endParaRP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2484438" y="4365625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ea typeface="华文行楷"/>
                <a:cs typeface="华文行楷"/>
              </a:rPr>
              <a:t>（停泊）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61" grpId="0" animBg="1"/>
      <p:bldP spid="20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611188" y="3933825"/>
            <a:ext cx="74898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Calibri" pitchFamily="34" charset="0"/>
              </a:rPr>
              <a:t>        </a:t>
            </a:r>
          </a:p>
          <a:p>
            <a:pPr>
              <a:spcBef>
                <a:spcPct val="50000"/>
              </a:spcBef>
            </a:pPr>
            <a:r>
              <a:rPr lang="en-US" altLang="zh-CN" sz="4000">
                <a:latin typeface="Calibri" pitchFamily="34" charset="0"/>
              </a:rPr>
              <a:t>                     </a:t>
            </a:r>
            <a:endParaRPr lang="en-US" altLang="zh-CN" sz="4000">
              <a:solidFill>
                <a:srgbClr val="FF0066"/>
              </a:solidFill>
              <a:latin typeface="Calibri" pitchFamily="34" charset="0"/>
              <a:ea typeface="华文新魏"/>
              <a:cs typeface="华文新魏"/>
            </a:endParaRP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2590800" y="228600"/>
            <a:ext cx="3581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altLang="zh-CN" sz="4400">
                <a:solidFill>
                  <a:srgbClr val="0000FF"/>
                </a:solidFill>
                <a:latin typeface="Calibri" pitchFamily="34" charset="0"/>
              </a:rPr>
              <a:t>**</a:t>
            </a:r>
            <a:r>
              <a:rPr lang="zh-CN" altLang="en-US" sz="4400">
                <a:solidFill>
                  <a:srgbClr val="0000FF"/>
                </a:solidFill>
                <a:latin typeface="Calibri" pitchFamily="34" charset="0"/>
              </a:rPr>
              <a:t>诗人简介**</a:t>
            </a:r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title"/>
          </p:nvPr>
        </p:nvSpPr>
        <p:spPr>
          <a:xfrm>
            <a:off x="838200" y="914400"/>
            <a:ext cx="7772400" cy="53340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</a:rPr>
              <a:t>       </a:t>
            </a: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</a:rPr>
              <a:t>王安石（</a:t>
            </a:r>
            <a:r>
              <a:rPr lang="en-US" altLang="zh-CN" sz="2800" b="1" dirty="0">
                <a:solidFill>
                  <a:schemeClr val="accent4">
                    <a:lumMod val="50000"/>
                  </a:schemeClr>
                </a:solidFill>
              </a:rPr>
              <a:t>1021—1086</a:t>
            </a: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</a:rPr>
              <a:t>）北宋时期著名的政治家、文学家，江西临川人。他的诗歌、散文都很出色，是“唐宋八大家”之一。青少年时代随父亲在钟山（今南京）居住，视钟山为第二故乡。</a:t>
            </a:r>
            <a:r>
              <a:rPr lang="zh-CN" altLang="en-US" sz="2800" b="1" dirty="0"/>
              <a:t/>
            </a:r>
            <a:br>
              <a:rPr lang="zh-CN" altLang="en-US" sz="2800" b="1" dirty="0"/>
            </a:br>
            <a:r>
              <a:rPr lang="zh-CN" altLang="en-US" sz="2800" b="1" dirty="0"/>
              <a:t>       </a:t>
            </a:r>
            <a:r>
              <a:rPr lang="en-US" altLang="zh-CN" sz="2800" b="1" dirty="0"/>
              <a:t>1042</a:t>
            </a:r>
            <a:r>
              <a:rPr lang="zh-CN" altLang="en-US" sz="2800" b="1" dirty="0"/>
              <a:t>年王安石入朝为官，</a:t>
            </a:r>
            <a:r>
              <a:rPr lang="en-US" altLang="zh-CN" sz="2800" b="1" dirty="0"/>
              <a:t>1069</a:t>
            </a:r>
            <a:r>
              <a:rPr lang="zh-CN" altLang="en-US" sz="2800" b="1" dirty="0"/>
              <a:t>年调王安石任参知政事，第二年升任宰相。王安石任宰相期间，大刀阔斧地推行新法。但王安石推行的变法因触犯了大地主、大官僚的利益，所以遭到朝廷内外保守势力的极力反对。他们千方百计地排斥他，打击他。皇帝也逐渐对王安石失去了信任。王安石万般无奈，三年后，他辞去了宰相的职务，回到了南京的家中，从此寄情于山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179388" y="908050"/>
            <a:ext cx="8964612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6600">
                <a:solidFill>
                  <a:srgbClr val="0000CC"/>
                </a:solidFill>
                <a:latin typeface="Times New Roman" pitchFamily="18" charset="0"/>
                <a:ea typeface="隶书"/>
                <a:cs typeface="隶书"/>
              </a:rPr>
              <a:t>唐宋八大家：</a:t>
            </a:r>
            <a:r>
              <a:rPr kumimoji="1" lang="zh-CN" altLang="en-US" sz="4800">
                <a:solidFill>
                  <a:schemeClr val="tx2"/>
                </a:solidFill>
                <a:latin typeface="Times New Roman" pitchFamily="18" charset="0"/>
                <a:ea typeface="华文行楷"/>
                <a:cs typeface="华文行楷"/>
              </a:rPr>
              <a:t>是唐宋时期八大散文代表作家的合称。</a:t>
            </a:r>
          </a:p>
          <a:p>
            <a:pPr>
              <a:spcBef>
                <a:spcPct val="20000"/>
              </a:spcBef>
            </a:pPr>
            <a:endParaRPr kumimoji="1" lang="zh-CN" altLang="en-US" sz="2400" u="sng">
              <a:solidFill>
                <a:srgbClr val="FF0000"/>
              </a:solidFill>
              <a:latin typeface="Times New Roman" pitchFamily="18" charset="0"/>
              <a:ea typeface="华文行楷"/>
              <a:cs typeface="华文行楷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4800">
                <a:solidFill>
                  <a:srgbClr val="FF0000"/>
                </a:solidFill>
                <a:latin typeface="Times New Roman" pitchFamily="18" charset="0"/>
                <a:ea typeface="华文行楷"/>
                <a:cs typeface="华文行楷"/>
              </a:rPr>
              <a:t>唐代：</a:t>
            </a:r>
            <a:r>
              <a:rPr kumimoji="1" lang="zh-CN" altLang="en-US" sz="4800">
                <a:solidFill>
                  <a:srgbClr val="0000CC"/>
                </a:solidFill>
                <a:latin typeface="Times New Roman" pitchFamily="18" charset="0"/>
                <a:ea typeface="华文行楷"/>
                <a:cs typeface="华文行楷"/>
              </a:rPr>
              <a:t>韩愈、柳宗元</a:t>
            </a:r>
          </a:p>
          <a:p>
            <a:pPr>
              <a:spcBef>
                <a:spcPct val="20000"/>
              </a:spcBef>
            </a:pPr>
            <a:r>
              <a:rPr kumimoji="1" lang="zh-CN" altLang="en-US" sz="4800">
                <a:solidFill>
                  <a:srgbClr val="FF0000"/>
                </a:solidFill>
                <a:latin typeface="Times New Roman" pitchFamily="18" charset="0"/>
                <a:ea typeface="华文行楷"/>
                <a:cs typeface="华文行楷"/>
              </a:rPr>
              <a:t>宋代：</a:t>
            </a:r>
            <a:r>
              <a:rPr kumimoji="1" lang="zh-CN" altLang="en-US" sz="4800">
                <a:solidFill>
                  <a:srgbClr val="0000CC"/>
                </a:solidFill>
                <a:latin typeface="Times New Roman" pitchFamily="18" charset="0"/>
                <a:ea typeface="华文行楷"/>
                <a:cs typeface="华文行楷"/>
              </a:rPr>
              <a:t>欧阳修、苏洵、苏轼</a:t>
            </a:r>
          </a:p>
          <a:p>
            <a:pPr>
              <a:spcBef>
                <a:spcPct val="20000"/>
              </a:spcBef>
            </a:pPr>
            <a:r>
              <a:rPr kumimoji="1" lang="zh-CN" altLang="en-US" sz="4800">
                <a:solidFill>
                  <a:srgbClr val="0000CC"/>
                </a:solidFill>
                <a:latin typeface="Times New Roman" pitchFamily="18" charset="0"/>
                <a:ea typeface="华文行楷"/>
                <a:cs typeface="华文行楷"/>
              </a:rPr>
              <a:t>            苏辙、王安石、曾巩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1547813" y="765175"/>
            <a:ext cx="410368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3333CC"/>
                </a:solidFill>
                <a:latin typeface="Calibri" pitchFamily="34" charset="0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b</a:t>
            </a:r>
            <a:r>
              <a:rPr lang="en-US" altLang="en-US" sz="3600" b="1">
                <a:solidFill>
                  <a:srgbClr val="FF0000"/>
                </a:solidFill>
                <a:latin typeface="Calibri" pitchFamily="34" charset="0"/>
              </a:rPr>
              <a:t>ó</a:t>
            </a:r>
            <a:r>
              <a:rPr lang="en-US" altLang="zh-CN" sz="4800" b="1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泊</a:t>
            </a:r>
            <a:r>
              <a:rPr lang="zh-CN" altLang="en-US" sz="4800" b="1">
                <a:latin typeface="楷体_GB2312" pitchFamily="49" charset="-122"/>
                <a:ea typeface="楷体_GB2312" pitchFamily="49" charset="-122"/>
              </a:rPr>
              <a:t>船瓜洲</a:t>
            </a:r>
            <a: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8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宋  王安石</a:t>
            </a: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1979613" y="2420938"/>
            <a:ext cx="6624637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京口瓜洲一水</a:t>
            </a:r>
            <a:r>
              <a:rPr kumimoji="1"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</a:t>
            </a:r>
            <a:r>
              <a:rPr kumimoji="1"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,ji</a:t>
            </a:r>
            <a:r>
              <a:rPr kumimoji="1" lang="en-US" altLang="zh-CN" sz="3200" b="1">
                <a:solidFill>
                  <a:srgbClr val="FF0000"/>
                </a:solidFill>
                <a:ea typeface="楷体_GB2312" pitchFamily="49" charset="-122"/>
              </a:rPr>
              <a:t>à</a:t>
            </a:r>
            <a:r>
              <a:rPr kumimoji="1" lang="en-US" altLang="zh-CN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</a:p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钟山</a:t>
            </a:r>
            <a:r>
              <a:rPr kumimoji="1" lang="zh-CN" altLang="en-US" sz="4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隔</a:t>
            </a:r>
            <a:r>
              <a:rPr kumimoji="1" lang="zh-CN" altLang="en-US" sz="4800" b="1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r>
              <a:rPr kumimoji="1"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山。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Ch</a:t>
            </a:r>
            <a:r>
              <a:rPr kumimoji="1" lang="en-US" altLang="zh-CN" sz="3200" b="1">
                <a:solidFill>
                  <a:srgbClr val="FF0000"/>
                </a:solidFill>
                <a:latin typeface="Calibri" pitchFamily="34" charset="0"/>
              </a:rPr>
              <a:t>ó</a:t>
            </a:r>
            <a:r>
              <a:rPr kumimoji="1"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ng</a:t>
            </a:r>
          </a:p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春风又</a:t>
            </a:r>
            <a:r>
              <a:rPr kumimoji="1" lang="zh-CN" altLang="en-US" sz="4800" b="1">
                <a:solidFill>
                  <a:srgbClr val="66FF33"/>
                </a:solidFill>
                <a:latin typeface="楷体_GB2312" pitchFamily="49" charset="-122"/>
                <a:ea typeface="楷体_GB2312" pitchFamily="49" charset="-122"/>
              </a:rPr>
              <a:t>绿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江南岸，</a:t>
            </a:r>
          </a:p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明月何时照我</a:t>
            </a:r>
            <a:r>
              <a:rPr kumimoji="1"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还。</a:t>
            </a:r>
            <a:r>
              <a:rPr kumimoji="1"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hu</a:t>
            </a:r>
            <a:r>
              <a:rPr kumimoji="1" lang="en-US" altLang="zh-CN" sz="4000" b="1">
                <a:solidFill>
                  <a:srgbClr val="FF0000"/>
                </a:solidFill>
                <a:latin typeface="Calibri" pitchFamily="34" charset="0"/>
              </a:rPr>
              <a:t>á</a:t>
            </a:r>
            <a:r>
              <a:rPr kumimoji="1"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hatu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0"/>
            <a:ext cx="47196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179388" y="2349500"/>
            <a:ext cx="43211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京口瓜洲一水间，</a:t>
            </a:r>
          </a:p>
          <a:p>
            <a:pPr algn="ctr"/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钟山只隔数重山。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900113" y="476250"/>
            <a:ext cx="26352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  <a:latin typeface="Calibri" pitchFamily="34" charset="0"/>
              </a:rPr>
              <a:t>泊船瓜洲</a:t>
            </a: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1219200" y="1447800"/>
            <a:ext cx="2328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3200">
                <a:latin typeface="宋体" charset="-122"/>
              </a:rPr>
              <a:t>[</a:t>
            </a:r>
            <a:r>
              <a:rPr lang="zh-CN" altLang="en-US" sz="3200">
                <a:latin typeface="宋体" charset="-122"/>
              </a:rPr>
              <a:t>宋</a:t>
            </a:r>
            <a:r>
              <a:rPr lang="en-US" altLang="zh-CN" sz="3200">
                <a:latin typeface="宋体" charset="-122"/>
              </a:rPr>
              <a:t>]</a:t>
            </a:r>
            <a:r>
              <a:rPr lang="zh-CN" altLang="en-US" sz="3200">
                <a:latin typeface="宋体" charset="-122"/>
                <a:hlinkClick r:id="rId3" action="ppaction://hlinksldjump"/>
              </a:rPr>
              <a:t>王安石</a:t>
            </a:r>
            <a:r>
              <a:rPr lang="zh-CN" altLang="en-US" sz="3200">
                <a:latin typeface="Calibri" pitchFamily="34" charset="0"/>
              </a:rPr>
              <a:t> </a:t>
            </a: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179388" y="3716338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春风又绿江南岸，</a:t>
            </a:r>
          </a:p>
        </p:txBody>
      </p:sp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179388" y="4508500"/>
            <a:ext cx="4260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明月何时照我还。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1420</Words>
  <Application>Microsoft Office PowerPoint</Application>
  <PresentationFormat>全屏显示(4:3)</PresentationFormat>
  <Paragraphs>125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Calibri</vt:lpstr>
      <vt:lpstr>华文行楷</vt:lpstr>
      <vt:lpstr>楷体_GB2312</vt:lpstr>
      <vt:lpstr>仿宋_GB2312</vt:lpstr>
      <vt:lpstr>新宋体</vt:lpstr>
      <vt:lpstr>华文新魏</vt:lpstr>
      <vt:lpstr>Times New Roman</vt:lpstr>
      <vt:lpstr>隶书</vt:lpstr>
      <vt:lpstr>黑体</vt:lpstr>
      <vt:lpstr>Office 主题</vt:lpstr>
      <vt:lpstr>幻灯片</vt:lpstr>
      <vt:lpstr>幻灯片 1</vt:lpstr>
      <vt:lpstr>幻灯片 2</vt:lpstr>
      <vt:lpstr>幻灯片 3</vt:lpstr>
      <vt:lpstr>   1.交流： 　　⑴你知道“泊船”的意思吗？这里的        “瓜洲”指现在的哪里？ 　　⑵你了解这首诗的作者吗？谁来介       绍一下。    2.大家自由试读，注意读准字音：间、       数、重、还。 </vt:lpstr>
      <vt:lpstr>幻灯片 5</vt:lpstr>
      <vt:lpstr>       王安石（1021—1086）北宋时期著名的政治家、文学家，江西临川人。他的诗歌、散文都很出色，是“唐宋八大家”之一。青少年时代随父亲在钟山（今南京）居住，视钟山为第二故乡。        1042年王安石入朝为官，1069年调王安石任参知政事，第二年升任宰相。王安石任宰相期间，大刀阔斧地推行新法。但王安石推行的变法因触犯了大地主、大官僚的利益，所以遭到朝廷内外保守势力的极力反对。他们千方百计地排斥他，打击他。皇帝也逐渐对王安石失去了信任。王安石万般无奈，三年后，他辞去了宰相的职务，回到了南京的家中，从此寄情于山水。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cqtzzdc</dc:creator>
  <cp:lastModifiedBy>微软用户</cp:lastModifiedBy>
  <cp:revision>23</cp:revision>
  <dcterms:created xsi:type="dcterms:W3CDTF">2013-09-11T08:08:50Z</dcterms:created>
  <dcterms:modified xsi:type="dcterms:W3CDTF">2014-09-18T02:02:53Z</dcterms:modified>
</cp:coreProperties>
</file>