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1" r:id="rId5"/>
    <p:sldId id="283" r:id="rId6"/>
    <p:sldId id="276" r:id="rId7"/>
    <p:sldId id="287" r:id="rId8"/>
    <p:sldId id="286" r:id="rId9"/>
    <p:sldId id="285" r:id="rId10"/>
    <p:sldId id="288" r:id="rId11"/>
    <p:sldId id="307" r:id="rId12"/>
    <p:sldId id="308" r:id="rId13"/>
    <p:sldId id="289" r:id="rId14"/>
    <p:sldId id="356" r:id="rId15"/>
    <p:sldId id="311" r:id="rId16"/>
    <p:sldId id="312" r:id="rId17"/>
    <p:sldId id="313" r:id="rId18"/>
    <p:sldId id="291" r:id="rId19"/>
    <p:sldId id="292" r:id="rId20"/>
    <p:sldId id="293" r:id="rId21"/>
    <p:sldId id="290" r:id="rId22"/>
    <p:sldId id="297" r:id="rId23"/>
    <p:sldId id="300" r:id="rId24"/>
    <p:sldId id="301" r:id="rId25"/>
    <p:sldId id="306" r:id="rId26"/>
    <p:sldId id="298" r:id="rId27"/>
    <p:sldId id="304" r:id="rId28"/>
    <p:sldId id="305" r:id="rId29"/>
    <p:sldId id="309" r:id="rId30"/>
    <p:sldId id="310" r:id="rId31"/>
    <p:sldId id="303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284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D2B9"/>
    <a:srgbClr val="FF644E"/>
    <a:srgbClr val="FED981"/>
    <a:srgbClr val="FAEB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906" y="562"/>
      </p:cViewPr>
      <p:guideLst>
        <p:guide orient="horz" pos="2159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3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DF7DCA-1019-4268-A509-AF91E83E64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B10BE-096A-4B95-9CAF-518D2F5380D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B10BE-096A-4B95-9CAF-518D2F5380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B10BE-096A-4B95-9CAF-518D2F5380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EB10BE-096A-4B95-9CAF-518D2F5380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6B82C-D8A9-4E76-A0F7-CB28842D5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79516-19AB-48A3-8C4C-DC1B9D216A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522980" y="2731135"/>
            <a:ext cx="58547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2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24.</a:t>
            </a:r>
            <a:r>
              <a:rPr lang="zh-CN" altLang="en-US" sz="6000" dirty="0">
                <a:solidFill>
                  <a:schemeClr val="bg2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愚公移山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386" name="标题 1"/>
          <p:cNvSpPr txBox="1">
            <a:spLocks noChangeArrowheads="1"/>
          </p:cNvSpPr>
          <p:nvPr/>
        </p:nvSpPr>
        <p:spPr bwMode="auto">
          <a:xfrm>
            <a:off x="895350" y="1081088"/>
            <a:ext cx="7353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支持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愚公移山的有：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04975" y="1893888"/>
            <a:ext cx="6991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愚公家人、邻人之孀妻弱子、天帝。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9" name="标题 1"/>
          <p:cNvSpPr txBox="1">
            <a:spLocks noChangeArrowheads="1"/>
          </p:cNvSpPr>
          <p:nvPr/>
        </p:nvSpPr>
        <p:spPr bwMode="auto">
          <a:xfrm>
            <a:off x="895350" y="2778125"/>
            <a:ext cx="73533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反对、害怕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愚公移山的有：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81175" y="3590925"/>
            <a:ext cx="457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智叟、操蛇之神。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830" y="974090"/>
            <a:ext cx="11076305" cy="41522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73025"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PS-Bullets" pitchFamily="2" charset="0"/>
              <a:buNone/>
            </a:pPr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太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行、王屋两座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山，方圆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七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百里，高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七八千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丈，本来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在冀州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南边，河阳北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边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73025"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PS-Bullets" pitchFamily="2" charset="0"/>
              <a:buNone/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北山（脚下）有个叫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愚公的人，年纪快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到九十岁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了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，面对着大山居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住。他苦于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山的北面交通阻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塞，出来进去都要绕道，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就集合全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家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人来商量，说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：“我跟你们尽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力铲除险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峻的大山，（使道路）一直通到豫州南部，到达汉水南岸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，行吗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？”大家纷纷表示赞同。他的妻子提出疑问说：“凭你的力气，连魁父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这样的小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山都不能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削减，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能把太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行山、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王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屋山怎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么样呢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？况且往哪里放置土石呢？”大家纷纷说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：“把它扔到渤海的边上，隐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土北面去。”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于是愚公率领儿孙中三个能挑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担的人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（上了山），凿石头，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挖泥土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，用箕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畚装土石，运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到渤海边上。邻居京城氏的寡妇有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个男孩，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刚七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八岁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，蹦蹦跳跳地去帮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助愚公。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冬夏换季，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才往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返一次。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73025"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PS-Bullets" pitchFamily="2" charset="0"/>
              <a:buNone/>
            </a:pPr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7410" y="638810"/>
            <a:ext cx="10262870" cy="5759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73025"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PS-Bullets" pitchFamily="2" charset="0"/>
              <a:buNone/>
            </a:pPr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河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湾上的智叟讥笑愚公，阻止他干这件事，说：“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你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也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太不聪明了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！就凭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你老迈的年纪、残余的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力气，连山上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的草木都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动不了，又能把泥土、石头怎么样呢？”北山愚公长叹说：“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你思想顽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固，顽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固到不可改变的地步，连寡妇和小孩儿都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比不上。即使我死了，还有儿子在呀；儿子又生孙子，孙子又生儿子；儿子又有儿子，儿子又有孙子；子子孙孙无穷无尽，可是山却不会增高加大，还怕挖不平吗？”河曲智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叟没有话来回答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73025"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PS-Bullets" pitchFamily="2" charset="0"/>
              <a:buNone/>
            </a:pP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握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着蛇的山神听说了这件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事，害怕他不停地干下去，便向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天帝报告了。天帝被愚公的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诚心所感动，命令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大力神夸娥氏的两个儿子背走了那两座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山，一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座放在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朔方东部，一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座放在雍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州南部。从此以后，冀州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的南部直到汉水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南岸，再也没有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高山阻隔了。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959485" y="732790"/>
            <a:ext cx="9725025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 智叟和愚公之妻的话，句式上有相似之处，他们对待愚公移山的态度相同吗？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90370" y="2633980"/>
            <a:ext cx="81819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愚公之妻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是从“献疑”的角度说的，语气较轻，语含关心，她不反对移山，只是表明自己对移山的重要问题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——“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焉置土石”的疑虑。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434" name="矩形 6"/>
          <p:cNvSpPr>
            <a:spLocks noChangeArrowheads="1"/>
          </p:cNvSpPr>
          <p:nvPr/>
        </p:nvSpPr>
        <p:spPr bwMode="auto">
          <a:xfrm>
            <a:off x="1773555" y="2164715"/>
            <a:ext cx="817245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智叟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“甚矣，汝之不惠”是在严厉责备；“残年余力”“曾不能毁山之一毛”语含轻蔑，有意挖苦；“其如土石何”就是赤裸裸的嘲讽讥笑了。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38020" y="2164398"/>
            <a:ext cx="78771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小结：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愚公之妻，赞成移山，关心核心问题的解决办法；智叟，不赞成移山，处处语含讥诮，认为愚公实在是自不量力，愚不可及。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556385" y="1017270"/>
            <a:ext cx="27851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一、通假字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6385" y="1979295"/>
            <a:ext cx="8177530" cy="3081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始一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焉</a:t>
            </a:r>
            <a:r>
              <a:rPr lang="en-US" altLang="zh-CN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</a:t>
            </a:r>
            <a:r>
              <a:rPr lang="zh-CN" altLang="zh-CN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“返”，往返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6068" y="2778760"/>
            <a:ext cx="33829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汝之不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03888" y="2615565"/>
            <a:ext cx="32369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同“慧”，聪明。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6068" y="3637915"/>
            <a:ext cx="37274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河曲智叟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以应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3888" y="3637915"/>
            <a:ext cx="34369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同“无”，没有。</a:t>
            </a:r>
            <a:endParaRPr lang="zh-CN" altLang="en-US" sz="3200" b="1" dirty="0">
              <a:solidFill>
                <a:srgbClr val="0E18D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73555" y="4497070"/>
            <a:ext cx="2274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朔东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55970" y="4477385"/>
            <a:ext cx="43205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同“措”，放置、安放。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  <p:bldP spid="6" grpId="0"/>
      <p:bldP spid="7" grpId="0"/>
      <p:bldP spid="8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6870" name="文本框 1"/>
          <p:cNvSpPr txBox="1"/>
          <p:nvPr/>
        </p:nvSpPr>
        <p:spPr>
          <a:xfrm>
            <a:off x="1369060" y="549910"/>
            <a:ext cx="3130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二、一词多义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8728" y="1333818"/>
            <a:ext cx="6181725" cy="221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妻献疑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如土石何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惧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不已也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5770" y="1566545"/>
            <a:ext cx="2352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代词，他的</a:t>
            </a:r>
            <a:endParaRPr lang="zh-CN" altLang="en-US" sz="3200" b="1" dirty="0">
              <a:solidFill>
                <a:srgbClr val="0E18D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5770" y="2253615"/>
            <a:ext cx="4123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助词，加强反问语气。</a:t>
            </a:r>
            <a:endParaRPr lang="zh-CN" altLang="en-US" sz="3200" b="1" dirty="0">
              <a:solidFill>
                <a:srgbClr val="0E18D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25770" y="2940685"/>
            <a:ext cx="3750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代词，他，指愚公。</a:t>
            </a:r>
            <a:endParaRPr lang="zh-CN" altLang="en-US" sz="3200" b="1" dirty="0">
              <a:solidFill>
                <a:srgbClr val="0E18D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185353" y="1593215"/>
            <a:ext cx="333375" cy="16986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174240" y="4022090"/>
            <a:ext cx="333375" cy="17192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19045" y="3804920"/>
            <a:ext cx="389191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以君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力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虽我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死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告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于帝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25453" y="3970973"/>
            <a:ext cx="24844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endParaRPr lang="zh-CN" altLang="en-US" sz="3200" b="1" dirty="0">
              <a:solidFill>
                <a:srgbClr val="0E18D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25770" y="4680585"/>
            <a:ext cx="5977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助词，主谓间取消句子独立性。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5770" y="5389880"/>
            <a:ext cx="2961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代词，这件事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3" grpId="0"/>
      <p:bldP spid="4" grpId="0"/>
      <p:bldP spid="7" grpId="0" bldLvl="0" animBg="1"/>
      <p:bldP spid="10" grpId="0" bldLvl="0" animBg="1"/>
      <p:bldP spid="11" grpId="0"/>
      <p:bldP spid="12" grpId="0"/>
      <p:bldP spid="1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460625" y="962025"/>
            <a:ext cx="333375" cy="10112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460625" y="2773680"/>
            <a:ext cx="333375" cy="9906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457450" y="4418013"/>
            <a:ext cx="333375" cy="16875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94000" y="666750"/>
            <a:ext cx="27076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九十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焉置土石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4000" y="2432050"/>
            <a:ext cx="29571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置土石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始一反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90825" y="4076700"/>
            <a:ext cx="28568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面山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居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聚室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谋曰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山不加增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67755" y="876300"/>
            <a:ext cx="1113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将近</a:t>
            </a:r>
            <a:endParaRPr lang="zh-CN" altLang="en-US" sz="3200" b="1" dirty="0">
              <a:solidFill>
                <a:srgbClr val="0E18D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67755" y="1554480"/>
            <a:ext cx="1113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况且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67438" y="2662238"/>
            <a:ext cx="3638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疑问代词，哪里。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67755" y="3332480"/>
            <a:ext cx="1470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语气词 </a:t>
            </a:r>
            <a:endParaRPr lang="zh-CN" altLang="en-US" sz="3200" b="1" dirty="0">
              <a:solidFill>
                <a:srgbClr val="0E18D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67755" y="4307205"/>
            <a:ext cx="1470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表修饰</a:t>
            </a:r>
            <a:endParaRPr lang="zh-CN" altLang="en-US" sz="3200" b="1" dirty="0">
              <a:solidFill>
                <a:srgbClr val="0E18D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67755" y="4977130"/>
            <a:ext cx="1470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表承接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67755" y="5670550"/>
            <a:ext cx="1470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表转折 </a:t>
            </a:r>
            <a:endParaRPr lang="zh-CN" altLang="en-US" sz="3200" b="1" dirty="0">
              <a:solidFill>
                <a:srgbClr val="0E18D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/>
      <p:bldP spid="6" grpId="0"/>
      <p:bldP spid="8" grpId="0"/>
      <p:bldP spid="13" grpId="0"/>
      <p:bldP spid="10" grpId="0"/>
      <p:bldP spid="11" grpId="0"/>
      <p:bldP spid="12" grpId="0"/>
      <p:bldP spid="14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8918" name="文本框 1"/>
          <p:cNvSpPr txBox="1"/>
          <p:nvPr/>
        </p:nvSpPr>
        <p:spPr>
          <a:xfrm>
            <a:off x="1510030" y="564515"/>
            <a:ext cx="32385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三、古今异义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0950" y="1513205"/>
            <a:ext cx="274637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河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3475" y="2218055"/>
            <a:ext cx="74739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古：山之南，水之北    今：太阳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      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0950" y="2983230"/>
            <a:ext cx="5083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惩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山北之塞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3475" y="3691255"/>
            <a:ext cx="74745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古：苦于              今：惩罚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      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20950" y="4526280"/>
            <a:ext cx="4637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达于汉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03475" y="5313680"/>
            <a:ext cx="69589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古：山之北，水之南    今：阴天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2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522980" y="2731135"/>
            <a:ext cx="58547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2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zh-CN" altLang="en-US" sz="6000" dirty="0">
                <a:solidFill>
                  <a:schemeClr val="bg2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第一课时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0625" y="1016635"/>
            <a:ext cx="577532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投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渤海之北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43150" y="1711960"/>
            <a:ext cx="6782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古：之于        今：各个，许多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     </a:t>
            </a:r>
            <a:r>
              <a:rPr lang="zh-CN" altLang="en-US" sz="3200" b="1" dirty="0">
                <a:latin typeface="宋体" panose="02010600030101010101" pitchFamily="2" charset="-122"/>
              </a:rPr>
              <a:t>  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60625" y="2550160"/>
            <a:ext cx="6604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遂率子孙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荷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担者三夫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43150" y="3283585"/>
            <a:ext cx="56407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古：挑          今：荷花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   </a:t>
            </a:r>
            <a:r>
              <a:rPr lang="zh-CN" altLang="en-US" sz="3200" b="1" dirty="0">
                <a:latin typeface="宋体" panose="02010600030101010101" pitchFamily="2" charset="-122"/>
              </a:rPr>
              <a:t>    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0625" y="4225608"/>
            <a:ext cx="4637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曾不能毁山之一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43150" y="4996815"/>
            <a:ext cx="56407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古：草木        今：毛发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2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7973" y="1047433"/>
            <a:ext cx="57753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北山愚公长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息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0815" y="1743075"/>
            <a:ext cx="5894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古：叹气       今：休息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 b="1" dirty="0">
                <a:latin typeface="宋体" panose="02010600030101010101" pitchFamily="2" charset="-122"/>
              </a:rPr>
              <a:t>        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7973" y="2582545"/>
            <a:ext cx="660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8.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我之死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0815" y="3314700"/>
            <a:ext cx="5893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古：即使       今：虽然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      </a:t>
            </a:r>
            <a:r>
              <a:rPr lang="zh-CN" altLang="en-US" sz="3200" b="1" dirty="0">
                <a:latin typeface="宋体" panose="02010600030101010101" pitchFamily="2" charset="-122"/>
              </a:rPr>
              <a:t> 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7973" y="4256405"/>
            <a:ext cx="46370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9.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惧其不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40815" y="5076190"/>
            <a:ext cx="57492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200" b="1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古：停止       今：已经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2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3010" name="文本框 1"/>
          <p:cNvSpPr txBox="1"/>
          <p:nvPr/>
        </p:nvSpPr>
        <p:spPr>
          <a:xfrm>
            <a:off x="1201420" y="739775"/>
            <a:ext cx="31108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四、特殊句式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97075" y="1834515"/>
            <a:ext cx="2315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倒装句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5325" y="2658110"/>
            <a:ext cx="55454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①遂率子孙荷担者三夫</a:t>
            </a:r>
            <a:endParaRPr 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7080" y="2657475"/>
            <a:ext cx="1836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定语后置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5325" y="3380105"/>
            <a:ext cx="3752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②甚矣，汝之不惠！</a:t>
            </a:r>
            <a:endParaRPr 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7080" y="3380105"/>
            <a:ext cx="1836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主谓倒装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97075" y="4135120"/>
            <a:ext cx="2705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③告之于帝</a:t>
            </a:r>
            <a:endParaRPr 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23430" y="4157345"/>
            <a:ext cx="1830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状语后置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7075" y="4866640"/>
            <a:ext cx="26844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④且焉置土石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3430" y="4866640"/>
            <a:ext cx="1830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宾语前置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7" grpId="0"/>
      <p:bldP spid="2" grpId="0"/>
      <p:bldP spid="10" grpId="0"/>
      <p:bldP spid="11" grpId="0"/>
      <p:bldP spid="12" grpId="0"/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75130" y="869315"/>
            <a:ext cx="2315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判断句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5130" y="1821815"/>
            <a:ext cx="55454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①子子孙孙无穷匮也</a:t>
            </a:r>
            <a:endParaRPr 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5130" y="2782570"/>
            <a:ext cx="2315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3.固定句式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5130" y="3685540"/>
            <a:ext cx="55454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①其如土石何？</a:t>
            </a:r>
            <a:endParaRPr 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75130" y="4537710"/>
            <a:ext cx="826897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固定句式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何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，表示疑问语气的一种句式，翻译为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把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怎么样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3" grpId="0"/>
      <p:bldP spid="4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85285" y="2778760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第二课时</a:t>
            </a:r>
            <a:endParaRPr lang="zh-CN" altLang="en-US" sz="54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485" name="标题 1"/>
          <p:cNvSpPr txBox="1">
            <a:spLocks noChangeArrowheads="1"/>
          </p:cNvSpPr>
          <p:nvPr/>
        </p:nvSpPr>
        <p:spPr bwMode="auto">
          <a:xfrm>
            <a:off x="717868" y="1599883"/>
            <a:ext cx="74596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回忆上节课，用简洁的语言复述课文。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85963" y="2773045"/>
            <a:ext cx="8424862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古时候，有一位叫愚公的老人，他的家门口有两座大山。苦于大山的阻塞，愚公决定率领全家人移走大山。最终愚公的精神感动了天帝，天帝命夸娥氏二子移走了大山。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507" name="标题 1"/>
          <p:cNvSpPr txBox="1">
            <a:spLocks noChangeArrowheads="1"/>
          </p:cNvSpPr>
          <p:nvPr/>
        </p:nvSpPr>
        <p:spPr bwMode="auto">
          <a:xfrm>
            <a:off x="4256723" y="576898"/>
            <a:ext cx="2120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分析情节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633730" y="1218565"/>
            <a:ext cx="745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阅读课文，思考以下问题。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标题 1"/>
          <p:cNvSpPr txBox="1">
            <a:spLocks noChangeArrowheads="1"/>
          </p:cNvSpPr>
          <p:nvPr/>
        </p:nvSpPr>
        <p:spPr bwMode="auto">
          <a:xfrm>
            <a:off x="1096328" y="2203133"/>
            <a:ext cx="8262937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作者写太行、王屋二山的高大，运土路程的遥远，有什么作用？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作者安排京城氏之子“跳往助之”这一情节有什么意图？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故事以神话结尾，有何作用？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531" name="标题 1"/>
          <p:cNvSpPr txBox="1">
            <a:spLocks noChangeArrowheads="1"/>
          </p:cNvSpPr>
          <p:nvPr/>
        </p:nvSpPr>
        <p:spPr bwMode="auto">
          <a:xfrm>
            <a:off x="448310" y="1168400"/>
            <a:ext cx="11091545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作者写太行、王屋二山的高大，运土路程的遥远，有什么作用？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29970" y="2249805"/>
            <a:ext cx="992822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文章开头写二山既高且大，而愚公仅以全家力量来“平险”，可初见其“愚”；接着写运土石，而倒土地点是“渤海之尾，隐土之北”路程如此遥远，更见其“愚”。而随着情节的发展，愚公说出了“子子孙孙无穷匮也，而山不加增”的道理。</a:t>
            </a:r>
            <a:endParaRPr lang="zh-CN" altLang="en-US" sz="3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554" name="矩形 7"/>
          <p:cNvSpPr>
            <a:spLocks noChangeArrowheads="1"/>
          </p:cNvSpPr>
          <p:nvPr/>
        </p:nvSpPr>
        <p:spPr bwMode="auto">
          <a:xfrm>
            <a:off x="959485" y="1727200"/>
            <a:ext cx="10036175" cy="2762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由此可知，实际上愚公的见解远远超出一般人，实在是“大智若愚”。可见，写太行、王屋二山的高大，运土路程的遥远，就是为了更好地烘托愚公的形象。</a:t>
            </a:r>
            <a:endParaRPr lang="zh-CN" altLang="en-US" sz="44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4579" name="标题 1"/>
          <p:cNvSpPr txBox="1">
            <a:spLocks noChangeArrowheads="1"/>
          </p:cNvSpPr>
          <p:nvPr/>
        </p:nvSpPr>
        <p:spPr bwMode="auto">
          <a:xfrm>
            <a:off x="1393190" y="731838"/>
            <a:ext cx="8691563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buFont typeface="Times New Roman" panose="02020603050405020304" pitchFamily="18" charset="0"/>
              <a:buAutoNum type="arabicPeriod" startAt="2"/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作者安排京城氏之子“跳往助之”这一情节有什么意图？</a:t>
            </a:r>
            <a:endParaRPr lang="en-US" altLang="zh-CN" sz="3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73238" y="2164398"/>
            <a:ext cx="7881937" cy="358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文章安排“遗男”“跳往助之”这个情节，一方面表示愚公移山的伟大壮举得到了众人的支持，连小孩都来了，说明移山是“北山”人的共同愿望；另一方面，增加了文章的生动性，避免了单调，“跳往助之”四字写出了孩子欣欣然的神态，这与智叟“笑而止之”形成鲜明对比，暗含作者的褒贬之意。</a:t>
            </a:r>
            <a:endParaRPr lang="zh-CN" altLang="en-US" sz="3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7650" y="1276985"/>
            <a:ext cx="9131300" cy="5274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1945年，毛泽东在中国共产党第七次全国代表大会上，以《愚公移山》为题作了闭幕词，讲述了愚公移山的故事，提出要“下定决心，不怕牺牲，排除万难，去争取胜利”，愚公移山精神成为中国共产党团结带领全国人民战胜一切艰难险阻、从失败走向胜利的强大精神动力。</a:t>
            </a:r>
            <a:endParaRPr lang="zh-CN" altLang="zh-CN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5603" name="标题 1"/>
          <p:cNvSpPr txBox="1">
            <a:spLocks noChangeArrowheads="1"/>
          </p:cNvSpPr>
          <p:nvPr/>
        </p:nvSpPr>
        <p:spPr bwMode="auto">
          <a:xfrm>
            <a:off x="2433003" y="704533"/>
            <a:ext cx="6253162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Times New Roman" panose="02020603050405020304" pitchFamily="18" charset="0"/>
              <a:buAutoNum type="arabicPeriod" startAt="3"/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故事以神话结尾，有何作用？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91335" y="2164398"/>
            <a:ext cx="7537450" cy="30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以神话结尾增添了故事的瑰丽色彩，富有浓厚的想象力。借助神的力量实现愚公的宏伟抱负，既赞美了愚公移山的诚心和坚定的意志，又反映了古代劳动人民的美好愿望，更加突出了故事的主题。</a:t>
            </a:r>
            <a:endParaRPr lang="zh-CN" altLang="en-US" sz="3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775" y="63817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写法探究：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700" name="文本框 6"/>
          <p:cNvSpPr txBox="1"/>
          <p:nvPr/>
        </p:nvSpPr>
        <p:spPr>
          <a:xfrm>
            <a:off x="1486218" y="1162050"/>
            <a:ext cx="1801812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反衬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701" name="文本框 11"/>
          <p:cNvSpPr txBox="1"/>
          <p:nvPr/>
        </p:nvSpPr>
        <p:spPr>
          <a:xfrm>
            <a:off x="1486535" y="2005965"/>
            <a:ext cx="89846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以两山高大反衬移山艰难，开头极写两山之宏伟，是为后来写愚公的移山决心做引子；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）以操蛇之神的惧怕反衬愚公的矢志不渝，更好地突出其精神的伟大。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2025968" y="1451610"/>
            <a:ext cx="5667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运用对比手法表现人物性格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25968" y="2467610"/>
            <a:ext cx="78470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Clr>
                <a:srgbClr val="4F81BD"/>
              </a:buClr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愚公和智叟对挖山的不同态度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4F81BD"/>
              </a:buClr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愚公之妻与智叟对愚公移山态度的对比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0418" name="文本框 6"/>
          <p:cNvSpPr txBox="1"/>
          <p:nvPr/>
        </p:nvSpPr>
        <p:spPr>
          <a:xfrm>
            <a:off x="1296563" y="841748"/>
            <a:ext cx="2422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情节曲折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701" name="文本框 11"/>
          <p:cNvSpPr txBox="1"/>
          <p:nvPr/>
        </p:nvSpPr>
        <p:spPr>
          <a:xfrm>
            <a:off x="1204175" y="1752481"/>
            <a:ext cx="9909530" cy="39333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愚公移山，虽得家人赞同，但其妻却说出了很多困难，还好，家人想到了问题的解决方法；那智叟又前来阻止，并嘲讽愚公的无能，机智的愚公对他进行了严厉的驳斥；愚公移山的精神感动天地，最后得到了神的帮助。至此，愚公移山有了个圆满的结局，文章可谓情节波澜起伏，曲节多姿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5842" name="标题 1"/>
          <p:cNvSpPr txBox="1">
            <a:spLocks noChangeArrowheads="1"/>
          </p:cNvSpPr>
          <p:nvPr/>
        </p:nvSpPr>
        <p:spPr bwMode="auto">
          <a:xfrm>
            <a:off x="3776663" y="361950"/>
            <a:ext cx="2120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学习精神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5843" name="标题 1"/>
          <p:cNvSpPr txBox="1">
            <a:spLocks noChangeArrowheads="1"/>
          </p:cNvSpPr>
          <p:nvPr/>
        </p:nvSpPr>
        <p:spPr bwMode="auto">
          <a:xfrm>
            <a:off x="1623695" y="1224598"/>
            <a:ext cx="8166100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愚公精神为中华儿女津津乐道，请说说你所了解的“当代愚公”。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26920" y="3310890"/>
            <a:ext cx="776287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“当代愚公”黄大发</a:t>
            </a:r>
            <a:r>
              <a:rPr lang="en-US" altLang="zh-CN" sz="3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用生命践行为民情怀。</a:t>
            </a:r>
            <a:endParaRPr lang="zh-CN" altLang="en-US" sz="3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6866" name="标题 1"/>
          <p:cNvSpPr txBox="1">
            <a:spLocks noChangeArrowheads="1"/>
          </p:cNvSpPr>
          <p:nvPr/>
        </p:nvSpPr>
        <p:spPr bwMode="auto">
          <a:xfrm>
            <a:off x="633730" y="1353503"/>
            <a:ext cx="81661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Times New Roman" panose="02020603050405020304" pitchFamily="18" charset="0"/>
              <a:buAutoNum type="arabicPeriod" startAt="2"/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说说个人的愚公精神。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6867" name="矩形 7"/>
          <p:cNvSpPr>
            <a:spLocks noChangeArrowheads="1"/>
          </p:cNvSpPr>
          <p:nvPr/>
        </p:nvSpPr>
        <p:spPr bwMode="auto">
          <a:xfrm>
            <a:off x="1983740" y="2921000"/>
            <a:ext cx="722630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说一说自己在生活中遇到的困难，以及是如何克服困难的。</a:t>
            </a:r>
            <a:endParaRPr lang="zh-CN" altLang="en-US" sz="3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297555" y="541973"/>
            <a:ext cx="35941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latin typeface="+mn-ea"/>
                <a:ea typeface="+mn-ea"/>
              </a:rPr>
              <a:t>有关坚持的名言警句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69635" name="TextBox 6"/>
          <p:cNvSpPr txBox="1">
            <a:spLocks noChangeArrowheads="1"/>
          </p:cNvSpPr>
          <p:nvPr/>
        </p:nvSpPr>
        <p:spPr bwMode="auto">
          <a:xfrm>
            <a:off x="1496378" y="1308418"/>
            <a:ext cx="7693025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古之立大事者，不唯有超世之才，亦必有坚忍不拔之志。                                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苏轼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496378" y="2377758"/>
            <a:ext cx="76930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锲（</a:t>
            </a:r>
            <a:r>
              <a:rPr lang="en-US" altLang="zh-CN" sz="2400" b="1" dirty="0" err="1">
                <a:latin typeface="+mn-ea"/>
                <a:ea typeface="+mn-ea"/>
              </a:rPr>
              <a:t>qiè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）而舍之，朽木不折（</a:t>
            </a:r>
            <a:r>
              <a:rPr lang="en-US" altLang="zh-CN" sz="2400" b="1" dirty="0" err="1">
                <a:latin typeface="+mn-ea"/>
                <a:ea typeface="+mn-ea"/>
              </a:rPr>
              <a:t>zhé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）；锲而不舍，金石可镂（</a:t>
            </a:r>
            <a:r>
              <a:rPr lang="en-US" altLang="zh-CN" sz="2400" b="1" dirty="0" err="1">
                <a:latin typeface="+mn-ea"/>
                <a:ea typeface="+mn-ea"/>
              </a:rPr>
              <a:t>lòu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）。                   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荀子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496378" y="3445828"/>
            <a:ext cx="7693025" cy="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苟有恒，何必三更眠五更起；最无益，莫过一日曝（</a:t>
            </a:r>
            <a:r>
              <a:rPr lang="en-US" altLang="zh-CN" sz="2400" b="1" dirty="0" err="1">
                <a:latin typeface="+mn-ea"/>
              </a:rPr>
              <a:t>pù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）十日寒。                  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胡居仁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9638" name="TextBox 6"/>
          <p:cNvSpPr txBox="1">
            <a:spLocks noChangeArrowheads="1"/>
          </p:cNvSpPr>
          <p:nvPr/>
        </p:nvSpPr>
        <p:spPr bwMode="auto">
          <a:xfrm>
            <a:off x="1496378" y="4973320"/>
            <a:ext cx="7693025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立志欲坚不欲锐，成功在久不在速。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张孝祥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83797" y="2681605"/>
            <a:ext cx="58547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dirty="0">
                <a:solidFill>
                  <a:srgbClr val="E7E6E6">
                    <a:lumMod val="50000"/>
                  </a:srgb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en-US" altLang="zh-CN" sz="7200" b="1" dirty="0">
                <a:solidFill>
                  <a:srgbClr val="E7E6E6">
                    <a:lumMod val="50000"/>
                  </a:srgb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THANK</a:t>
            </a:r>
            <a:r>
              <a:rPr lang="zh-CN" altLang="en-US" sz="7200" b="1" dirty="0">
                <a:solidFill>
                  <a:srgbClr val="E7E6E6">
                    <a:lumMod val="50000"/>
                  </a:srgb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en-US" altLang="zh-CN" sz="7200" b="1" dirty="0">
                <a:solidFill>
                  <a:srgbClr val="E7E6E6">
                    <a:lumMod val="50000"/>
                  </a:srgb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YOU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4335" y="1859915"/>
            <a:ext cx="819594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结合注释，疏通文意，积累词语</a:t>
            </a:r>
            <a:r>
              <a:rPr lang="en-US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继续加强诵读训练，通过诵读加深对文意的理解，培养文言语感。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探究质疑，培养学生思辨力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3555" y="1201420"/>
            <a:ext cx="406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学习目标：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4" name="图片 3"/>
          <p:cNvPicPr preferRelativeResize="0"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l="-867" r="-867"/>
          <a:stretch>
            <a:fillRect/>
          </a:stretch>
        </p:blipFill>
        <p:spPr>
          <a:xfrm>
            <a:off x="519430" y="820420"/>
            <a:ext cx="4236720" cy="54483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10800">
                <a:moveTo>
                  <a:pt x="0" y="0"/>
                </a:moveTo>
                <a:lnTo>
                  <a:pt x="7920" y="0"/>
                </a:lnTo>
                <a:lnTo>
                  <a:pt x="79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</p:spPr>
      </p:pic>
      <p:sp>
        <p:nvSpPr>
          <p:cNvPr id="2" name="文本框 1"/>
          <p:cNvSpPr txBox="1"/>
          <p:nvPr/>
        </p:nvSpPr>
        <p:spPr>
          <a:xfrm>
            <a:off x="379095" y="4152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作者简介：</a:t>
            </a: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62295" y="1336675"/>
            <a:ext cx="4848225" cy="17456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2800" b="1" spc="15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zh-CN" sz="2800" b="1" spc="15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【</a:t>
            </a:r>
            <a:r>
              <a:rPr lang="zh-CN" altLang="zh-CN" sz="2800" b="1" spc="150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列子</a:t>
            </a:r>
            <a:r>
              <a:rPr lang="zh-CN" altLang="zh-CN" sz="2800" b="1" spc="15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】名</a:t>
            </a:r>
            <a:r>
              <a:rPr lang="zh-CN" altLang="zh-CN" sz="2800" b="1" spc="15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寇</a:t>
            </a:r>
            <a:r>
              <a:rPr lang="zh-CN" altLang="zh-CN" sz="28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2800" b="1" spc="15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又名</a:t>
            </a:r>
            <a:r>
              <a:rPr lang="zh-CN" altLang="zh-CN" sz="2800" b="1" spc="15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御寇</a:t>
            </a:r>
            <a:r>
              <a:rPr lang="zh-CN" altLang="zh-CN" sz="28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2800" b="1" spc="15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战国前期</a:t>
            </a:r>
            <a:r>
              <a:rPr lang="zh-CN" altLang="zh-CN" sz="2800" b="1" spc="15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郑国人，</a:t>
            </a:r>
            <a:r>
              <a:rPr lang="zh-CN" altLang="zh-CN" sz="2800" b="1" spc="15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道</a:t>
            </a:r>
            <a:r>
              <a:rPr lang="zh-CN" altLang="zh-CN" sz="2800" b="1" spc="15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家代表人物之一，主张清静无为。</a:t>
            </a:r>
            <a:endParaRPr lang="zh-CN" altLang="zh-CN" sz="2800" b="1" spc="15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62295" y="3381375"/>
            <a:ext cx="60960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spc="150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2.</a:t>
            </a:r>
            <a:r>
              <a:rPr lang="zh-CN" altLang="en-US" sz="2800" b="1" spc="150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【代表作】《</a:t>
            </a:r>
            <a:r>
              <a:rPr lang="zh-CN" altLang="en-US" sz="2800" b="1" spc="150" dirty="0">
                <a:solidFill>
                  <a:srgbClr val="0E18D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列子</a:t>
            </a:r>
            <a:r>
              <a:rPr lang="zh-CN" altLang="en-US" sz="2800" b="1" spc="150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》，东晋人搜集的有关古代资料编写的，里面保存了不少先秦时代的寓言故事和神话传说。</a:t>
            </a:r>
            <a:endParaRPr lang="zh-CN" altLang="en-US" sz="2800" b="1" spc="150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9485" y="1859915"/>
            <a:ext cx="9872345" cy="37477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寓言：</a:t>
            </a: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一种文学体裁，它的特点是寓一定的道理于简短的故事之中，采用象征、比喻、拟人、夸张等手法。情节比较简单，篇幅较短小，寓意深刻而含蓄。好的寓言，往往给人以有益的启示和深刻的教育。</a:t>
            </a:r>
            <a:endParaRPr lang="zh-CN" altLang="zh-CN" sz="4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8680" y="746760"/>
            <a:ext cx="406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文体介绍：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9485" y="1108075"/>
            <a:ext cx="10334625" cy="4949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 eaLnBrk="1" hangingPunct="1">
              <a:lnSpc>
                <a:spcPct val="114000"/>
              </a:lnSpc>
            </a:pP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愚公移山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14000"/>
              </a:lnSpc>
            </a:pPr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太行、王屋二山，方七百里，高万仞，本在冀州之南，河阳之北。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14000"/>
              </a:lnSpc>
            </a:pPr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北山愚公者，年且九十，面山而居。惩山北之塞，出入之迂也，聚室而谋曰：“吾与汝毕力平险，指通豫南，达于汉阴，可乎？”杂然相许。其妻献疑曰：“以君之力，曾不能损魁父之丘，如太行、王屋何？且焉置土石？”杂曰：“投诸渤海之尾，隐土之北。”遂率子孙荷担者三夫，叩石垦壤，箕畚运于渤海之尾。邻人京城氏之孀妻有遗男，始龀，跳往助之。寒暑易节，始一反焉。</a:t>
            </a:r>
            <a:endParaRPr lang="zh-CN" altLang="en-US" sz="28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5880" y="1148080"/>
            <a:ext cx="9012555" cy="4356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河曲智叟笑而止之曰：“甚矣，汝之不惠！以残年余力，曾不能毁山之一毛，其如土石何？”北山愚公长息曰：“汝心之固，固不可彻，曾不若孀妻弱子。虽我之死，有子存焉。子又生孙，孙又生子；子又有子，子又有孙；子子孙孙无穷匮也，而山不加增，何苦而不平？”河曲智叟亡以应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操蛇之神闻之，惧其不已也，告之于帝。帝感其诚，命夸娥氏二子负二山，一厝朔东，一厝雍南。自此，冀之南，汉之阴，无陇断焉。</a:t>
            </a:r>
            <a:endParaRPr lang="zh-CN" altLang="en-US" sz="28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5101" y="177800"/>
            <a:ext cx="11836400" cy="6500813"/>
          </a:xfrm>
          <a:prstGeom prst="rect">
            <a:avLst/>
          </a:prstGeom>
          <a:noFill/>
          <a:ln w="381000">
            <a:solidFill>
              <a:srgbClr val="94D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3592439">
            <a:off x="746988" y="613897"/>
            <a:ext cx="913384" cy="787400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3774327">
            <a:off x="1062156" y="4074280"/>
            <a:ext cx="919988" cy="793093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060062">
            <a:off x="10725934" y="1587357"/>
            <a:ext cx="1221232" cy="1052786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19749097">
            <a:off x="4354211" y="5078950"/>
            <a:ext cx="1125075" cy="969892"/>
          </a:xfrm>
          <a:prstGeom prst="triangle">
            <a:avLst/>
          </a:prstGeom>
          <a:solidFill>
            <a:srgbClr val="94D2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3173696">
            <a:off x="10903337" y="5452469"/>
            <a:ext cx="1125075" cy="969892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840139">
            <a:off x="7311460" y="322464"/>
            <a:ext cx="1409700" cy="1215259"/>
          </a:xfrm>
          <a:prstGeom prst="triangle">
            <a:avLst/>
          </a:prstGeom>
          <a:solidFill>
            <a:srgbClr val="94D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840139">
            <a:off x="3742762" y="627265"/>
            <a:ext cx="1409700" cy="1215259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840139">
            <a:off x="9033996" y="4754539"/>
            <a:ext cx="598151" cy="515648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2840139">
            <a:off x="2292932" y="2220946"/>
            <a:ext cx="511207" cy="440696"/>
          </a:xfrm>
          <a:prstGeom prst="triangle">
            <a:avLst/>
          </a:prstGeom>
          <a:solidFill>
            <a:srgbClr val="94D2B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267" name="标题 1"/>
          <p:cNvSpPr txBox="1">
            <a:spLocks noChangeArrowheads="1"/>
          </p:cNvSpPr>
          <p:nvPr/>
        </p:nvSpPr>
        <p:spPr bwMode="auto">
          <a:xfrm>
            <a:off x="676275" y="415925"/>
            <a:ext cx="4948238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读准下列句子的停顿。</a:t>
            </a:r>
            <a:endParaRPr lang="zh-CN" altLang="en-US" sz="4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1772920" y="1132205"/>
            <a:ext cx="7953375" cy="476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4000" b="1" dirty="0">
                <a:latin typeface="+mn-ea"/>
                <a:ea typeface="+mn-ea"/>
              </a:rPr>
              <a:t>惩</a:t>
            </a: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r>
              <a:rPr lang="zh-CN" altLang="en-US" sz="4000" b="1" dirty="0">
                <a:latin typeface="+mn-ea"/>
                <a:ea typeface="+mn-ea"/>
              </a:rPr>
              <a:t>山北之塞</a:t>
            </a:r>
            <a:endParaRPr lang="en-US" altLang="zh-CN" sz="40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4000" b="1" dirty="0">
                <a:latin typeface="+mn-ea"/>
                <a:ea typeface="+mn-ea"/>
              </a:rPr>
              <a:t>遂</a:t>
            </a: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r>
              <a:rPr lang="zh-CN" altLang="en-US" sz="4000" b="1" dirty="0">
                <a:latin typeface="+mn-ea"/>
                <a:ea typeface="+mn-ea"/>
              </a:rPr>
              <a:t>率子孙荷担者</a:t>
            </a: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r>
              <a:rPr lang="zh-CN" altLang="en-US" sz="4000" b="1" dirty="0">
                <a:latin typeface="+mn-ea"/>
                <a:ea typeface="+mn-ea"/>
              </a:rPr>
              <a:t>三夫</a:t>
            </a:r>
            <a:endParaRPr lang="en-US" altLang="zh-CN" sz="40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4000" b="1" dirty="0">
                <a:latin typeface="+mn-ea"/>
                <a:ea typeface="+mn-ea"/>
              </a:rPr>
              <a:t>邻人京城氏之孀妻</a:t>
            </a: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r>
              <a:rPr lang="zh-CN" altLang="en-US" sz="4000" b="1" dirty="0">
                <a:latin typeface="+mn-ea"/>
                <a:ea typeface="+mn-ea"/>
              </a:rPr>
              <a:t>有遗男</a:t>
            </a:r>
            <a:endParaRPr lang="en-US" altLang="zh-CN" sz="40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4000" b="1" dirty="0">
                <a:latin typeface="+mn-ea"/>
                <a:ea typeface="+mn-ea"/>
              </a:rPr>
              <a:t>曾不能</a:t>
            </a: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r>
              <a:rPr lang="zh-CN" altLang="en-US" sz="4000" b="1" dirty="0">
                <a:latin typeface="+mn-ea"/>
                <a:ea typeface="+mn-ea"/>
              </a:rPr>
              <a:t>毁山之一毛</a:t>
            </a:r>
            <a:endParaRPr lang="en-US" altLang="zh-CN" sz="40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4000" b="1" dirty="0">
                <a:latin typeface="+mn-ea"/>
                <a:ea typeface="+mn-ea"/>
              </a:rPr>
              <a:t>命</a:t>
            </a: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r>
              <a:rPr lang="zh-CN" altLang="en-US" sz="4000" b="1" dirty="0">
                <a:latin typeface="+mn-ea"/>
                <a:ea typeface="+mn-ea"/>
              </a:rPr>
              <a:t>夸娥氏二子</a:t>
            </a: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r>
              <a:rPr lang="zh-CN" altLang="en-US" sz="4000" b="1" dirty="0">
                <a:latin typeface="+mn-ea"/>
                <a:ea typeface="+mn-ea"/>
              </a:rPr>
              <a:t>负二山</a:t>
            </a:r>
            <a:endParaRPr lang="en-US" altLang="zh-CN" sz="4000" b="1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ldLvl="0" autoUpdateAnimBg="0"/>
    </p:bldLst>
  </p:timing>
</p:sld>
</file>

<file path=ppt/tags/tag1.xml><?xml version="1.0" encoding="utf-8"?>
<p:tagLst xmlns:p="http://schemas.openxmlformats.org/presentationml/2006/main">
  <p:tag name="KSO_WM_UNIT_VALUE" val="1904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826_1*d*1"/>
  <p:tag name="KSO_WM_TEMPLATE_CATEGORY" val="diagram"/>
  <p:tag name="KSO_WM_TEMPLATE_INDEX" val="2020782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9427f3d2c7049f890af6c6171af50ab"/>
  <p:tag name="KSO_WM_ASSEMBLE_CHIP_INDEX" val="1d177d548cb14b6bb8c0bb4626adb33a"/>
  <p:tag name="KSO_WM_UNIT_PLACING_PICTURE" val="1d177d548cb14b6bb8c0bb4626adb33a"/>
  <p:tag name="KSO_WM_UNIT_SUPPORT_UNIT_TYPE" val="[&quot;θ&quot;]"/>
  <p:tag name="KSO_WM_TEMPLATE_ASSEMBLE_XID" val="5eeead70a758c1ec0b709314"/>
  <p:tag name="KSO_WM_TEMPLATE_ASSEMBLE_GROUPID" val="5eeead70a758c1ec0b709314"/>
  <p:tag name="KSO_WM_UNIT_PICTURE_CLIP_FLAG" val="0"/>
  <p:tag name="KSO_WM_UNIT_PLACING_PICTURE_INFO" val="{&quot;code&quot;:&quot;&quot;,&quot;full_picture&quot;:false,&quot;scheme&quot;:&quot;&quot;,&quot;spacing&quot;:5}"/>
  <p:tag name="KSO_WM_UNIT_PLACING_PICTURE_COLLAGE_VIEWPORT" val="{&quot;height&quot;:9972.005898720632,&quot;width&quot;:7756.059842519683}"/>
</p:tagLst>
</file>

<file path=ppt/tags/tag2.xml><?xml version="1.0" encoding="utf-8"?>
<p:tagLst xmlns:p="http://schemas.openxmlformats.org/presentationml/2006/main">
  <p:tag name="KSO_WM_UNIT_SUBTYPE" val="a"/>
  <p:tag name="KSO_WM_UNIT_NOCLEAR" val="0"/>
  <p:tag name="KSO_WM_UNIT_VALUE" val="5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5779_1*m_h_f*1_1_1"/>
  <p:tag name="KSO_WM_TEMPLATE_CATEGORY" val="diagram"/>
  <p:tag name="KSO_WM_TEMPLATE_INDEX" val="20205779"/>
  <p:tag name="KSO_WM_UNIT_LAYERLEVEL" val="1_1_1"/>
  <p:tag name="KSO_WM_TAG_VERSION" val="1.0"/>
  <p:tag name="KSO_WM_BEAUTIFY_FLAG" val="#wm#"/>
  <p:tag name="KSO_WM_UNIT_PRESET_TEXT" val="单击此处输入您的正文，文字是您思想的提炼，为了最终演示的良好效果，请尽量言简意赅的阐述观点。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PP_MARK_KEY" val="f80c9914-b3d5-4f3c-86f3-3ab52682191c"/>
  <p:tag name="COMMONDATA" val="eyJjb3VudCI6NiwiaGRpZCI6IjllOWRiZGNiODQ5NDk3YjZjYWExOTIwYmJjMjE4OTE2IiwidXNlckNvdW50Ijo2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3665</Words>
  <Application>WPS 演示</Application>
  <PresentationFormat>宽屏</PresentationFormat>
  <Paragraphs>256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阿里巴巴普惠体 B</vt:lpstr>
      <vt:lpstr>等线</vt:lpstr>
      <vt:lpstr>楷体</vt:lpstr>
      <vt:lpstr>微软雅黑</vt:lpstr>
      <vt:lpstr>Arial Unicode MS</vt:lpstr>
      <vt:lpstr>等线 Light</vt:lpstr>
      <vt:lpstr>WPS-Bullets</vt:lpstr>
      <vt:lpstr>黑体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马 振兴</dc:creator>
  <cp:lastModifiedBy>WPS_1668557302</cp:lastModifiedBy>
  <cp:revision>20</cp:revision>
  <dcterms:created xsi:type="dcterms:W3CDTF">2020-02-22T10:39:00Z</dcterms:created>
  <dcterms:modified xsi:type="dcterms:W3CDTF">2022-11-22T01:23:46Z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3D0B96DB9BC7444C91AD4D439DAD5241</vt:lpwstr>
  </property>
  <property fmtid="{D5CDD505-2E9C-101B-9397-08002B2CF9AE}" pid="3" name="KSOProductBuildVer">
    <vt:lpwstr>2052-11.1.0.12763</vt:lpwstr>
  </property>
  <property fmtid="{D5CDD505-2E9C-101B-9397-08002B2CF9AE}" pid="4" name="KSOTemplateUUID">
    <vt:lpwstr>v1.0_mb_b9SCMW4SDOx7JT5ho52Wbg==</vt:lpwstr>
  </property>
</Properties>
</file>