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323" r:id="rId3"/>
    <p:sldId id="523" r:id="rId5"/>
    <p:sldId id="1012" r:id="rId6"/>
    <p:sldId id="1003" r:id="rId7"/>
    <p:sldId id="1199" r:id="rId8"/>
    <p:sldId id="1087" r:id="rId9"/>
    <p:sldId id="1077" r:id="rId10"/>
    <p:sldId id="748" r:id="rId11"/>
    <p:sldId id="1011" r:id="rId12"/>
    <p:sldId id="996" r:id="rId13"/>
    <p:sldId id="1006" r:id="rId14"/>
    <p:sldId id="991" r:id="rId15"/>
    <p:sldId id="1155" r:id="rId16"/>
    <p:sldId id="1201" r:id="rId17"/>
    <p:sldId id="1209" r:id="rId18"/>
    <p:sldId id="1203" r:id="rId19"/>
    <p:sldId id="1204" r:id="rId20"/>
    <p:sldId id="1205" r:id="rId21"/>
    <p:sldId id="1206" r:id="rId22"/>
    <p:sldId id="1210" r:id="rId23"/>
    <p:sldId id="1219" r:id="rId24"/>
    <p:sldId id="1159" r:id="rId25"/>
    <p:sldId id="1208" r:id="rId26"/>
    <p:sldId id="1218" r:id="rId27"/>
    <p:sldId id="1157" r:id="rId28"/>
    <p:sldId id="1161" r:id="rId29"/>
    <p:sldId id="1160" r:id="rId30"/>
    <p:sldId id="1216" r:id="rId31"/>
    <p:sldId id="1211" r:id="rId32"/>
    <p:sldId id="1212" r:id="rId33"/>
    <p:sldId id="1213" r:id="rId34"/>
    <p:sldId id="1214" r:id="rId35"/>
    <p:sldId id="1163" r:id="rId36"/>
    <p:sldId id="1164" r:id="rId37"/>
    <p:sldId id="1114" r:id="rId38"/>
    <p:sldId id="1115" r:id="rId39"/>
    <p:sldId id="1122" r:id="rId40"/>
    <p:sldId id="1117" r:id="rId41"/>
    <p:sldId id="1118" r:id="rId42"/>
    <p:sldId id="1120" r:id="rId43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48"/>
    </p:embeddedFont>
    <p:embeddedFont>
      <p:font typeface="黑体" panose="02010600030101010101" charset="-122"/>
      <p:regular r:id="rId49"/>
    </p:embeddedFon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华文楷体" panose="02010600040101010101" pitchFamily="2" charset="-122"/>
      <p:regular r:id="rId54"/>
    </p:embeddedFont>
    <p:embeddedFont>
      <p:font typeface="微软雅黑" panose="020B0503020204020204" charset="-122"/>
      <p:regular r:id="rId55"/>
    </p:embeddedFont>
    <p:embeddedFont>
      <p:font typeface="幼圆" panose="02010509060101010101" pitchFamily="49" charset="-122"/>
      <p:regular r:id="rId56"/>
    </p:embeddedFont>
    <p:embeddedFont>
      <p:font typeface="Impact" panose="020B0806030902050204" pitchFamily="34" charset="0"/>
      <p:regular r:id="rId57"/>
    </p:embeddedFont>
    <p:embeddedFont>
      <p:font typeface="华文中宋" panose="02010600040101010101" pitchFamily="2" charset="-122"/>
      <p:regular r:id="rId58"/>
    </p:embeddedFont>
    <p:embeddedFont>
      <p:font typeface="Tahoma" panose="020B0604030504040204" charset="0"/>
      <p:regular r:id="rId59"/>
      <p:bold r:id="rId60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-798" y="-90"/>
      </p:cViewPr>
      <p:guideLst>
        <p:guide orient="horz" pos="3162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58"/>
        <p:guide pos="219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font" Target="fonts/font13.fntdata"/><Relationship Id="rId6" Type="http://schemas.openxmlformats.org/officeDocument/2006/relationships/slide" Target="slides/slide3.xml"/><Relationship Id="rId59" Type="http://schemas.openxmlformats.org/officeDocument/2006/relationships/font" Target="fonts/font12.fntdata"/><Relationship Id="rId58" Type="http://schemas.openxmlformats.org/officeDocument/2006/relationships/font" Target="fonts/font11.fntdata"/><Relationship Id="rId57" Type="http://schemas.openxmlformats.org/officeDocument/2006/relationships/font" Target="fonts/font10.fntdata"/><Relationship Id="rId56" Type="http://schemas.openxmlformats.org/officeDocument/2006/relationships/font" Target="fonts/font9.fntdata"/><Relationship Id="rId55" Type="http://schemas.openxmlformats.org/officeDocument/2006/relationships/font" Target="fonts/font8.fntdata"/><Relationship Id="rId54" Type="http://schemas.openxmlformats.org/officeDocument/2006/relationships/font" Target="fonts/font7.fntdata"/><Relationship Id="rId53" Type="http://schemas.openxmlformats.org/officeDocument/2006/relationships/font" Target="fonts/font6.fntdata"/><Relationship Id="rId52" Type="http://schemas.openxmlformats.org/officeDocument/2006/relationships/font" Target="fonts/font5.fntdata"/><Relationship Id="rId51" Type="http://schemas.openxmlformats.org/officeDocument/2006/relationships/font" Target="fonts/font4.fntdata"/><Relationship Id="rId50" Type="http://schemas.openxmlformats.org/officeDocument/2006/relationships/font" Target="fonts/font3.fntdata"/><Relationship Id="rId5" Type="http://schemas.openxmlformats.org/officeDocument/2006/relationships/slide" Target="slides/slide2.xml"/><Relationship Id="rId49" Type="http://schemas.openxmlformats.org/officeDocument/2006/relationships/font" Target="fonts/font2.fntdata"/><Relationship Id="rId48" Type="http://schemas.openxmlformats.org/officeDocument/2006/relationships/font" Target="fonts/font1.fntdata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喻 叉 拆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瘾 仇 卓   籍 阅   饥 </a:t>
            </a:r>
            <a:r>
              <a:rPr lang="zh-CN" altLang="en-US" sz="900" b="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偿 甸 悟 馈 磁 磊 酵 鉴 沥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喻  叉 拆</a:t>
            </a:r>
            <a:r>
              <a:rPr lang="zh-CN" altLang="en-US" sz="9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瘾 仇 卓   籍 阅   饥 </a:t>
            </a:r>
            <a:r>
              <a:rPr lang="zh-CN" altLang="en-US" sz="900" b="0" i="0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偿 甸 悟 馈 磁 磊 酵 鉴 沥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wi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sndAc>
      <p:stSnd>
        <p:snd r:embed="rId2" name="wi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2.jpeg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242" name="Picture 2" descr="http://p2.so.qhimgs1.com/bdr/_240_/t010c03817e2fb60392.png"/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" y="4416013"/>
            <a:ext cx="539552" cy="727487"/>
          </a:xfrm>
          <a:prstGeom prst="rect">
            <a:avLst/>
          </a:prstGeom>
          <a:noFill/>
        </p:spPr>
      </p:pic>
      <p:pic>
        <p:nvPicPr>
          <p:cNvPr id="138244" name="Picture 4" descr="http://p1.so.qhimgs1.com/bdr/921__/t01166670e1906b050d.jpg"/>
          <p:cNvPicPr>
            <a:picLocks noChangeAspect="1" noChangeArrowheads="1"/>
          </p:cNvPicPr>
          <p:nvPr userDrawn="1"/>
        </p:nvPicPr>
        <p:blipFill>
          <a:blip r:embed="rId11" cstate="print">
            <a:clrChange>
              <a:clrFrom>
                <a:srgbClr val="A0DFFF"/>
              </a:clrFrom>
              <a:clrTo>
                <a:srgbClr val="A0DFFF">
                  <a:alpha val="0"/>
                </a:srgbClr>
              </a:clrTo>
            </a:clrChange>
          </a:blip>
          <a:srcRect t="52944" b="33512"/>
          <a:stretch>
            <a:fillRect/>
          </a:stretch>
        </p:blipFill>
        <p:spPr bwMode="auto">
          <a:xfrm>
            <a:off x="0" y="4515966"/>
            <a:ext cx="9144000" cy="627534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png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1.wav"/><Relationship Id="rId1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7.png"/><Relationship Id="rId1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audio" Target="../media/audio1.wav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audio1.wav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7" name="Picture 3" descr="https://ss1.baidu.com/6ONXsjip0QIZ8tyhnq/it/u=3488880736,2895898970&amp;fm=173&amp;app=25&amp;f=JPEG?w=600&amp;h=400&amp;s=E2A0D449D2B3CA64120A2D360300504A"/>
          <p:cNvPicPr>
            <a:picLocks noChangeAspect="1" noChangeArrowheads="1"/>
          </p:cNvPicPr>
          <p:nvPr/>
        </p:nvPicPr>
        <p:blipFill>
          <a:blip r:embed="rId1" cstate="print"/>
          <a:srcRect b="793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2949" name="Picture 5" descr="http://p4.so.qhmsg.com/bdr/576__/t0199aeda9371593349.jpg"/>
          <p:cNvPicPr>
            <a:picLocks noChangeAspect="1" noChangeArrowheads="1"/>
          </p:cNvPicPr>
          <p:nvPr/>
        </p:nvPicPr>
        <p:blipFill>
          <a:blip r:embed="rId2" cstate="print"/>
          <a:srcRect b="6672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82951" name="Picture 7" descr="http://www.rensheng2.com/upload/2018/01/14/1c05ac653b4a67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827584" y="627534"/>
            <a:ext cx="7848872" cy="253047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indent="457200" algn="just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唐僧师徒在五庄观见到的人参果你一定记忆犹新吧，太上老君八卦炉中的仙丹你也想尝一尝吧，因为这些吃了都可以长生不老，你知道吗？我们身边也有类似的“长生果”，它就是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书籍。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2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6" y="641906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1349" y="1214932"/>
            <a:ext cx="31465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</a:rPr>
              <a:t>如饥似渴：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形容要求很迫切，好像饿了急着要吃饭，渴了急着要喝水一样。</a:t>
            </a:r>
            <a:r>
              <a:rPr lang="zh-CN" altLang="en-US" sz="2400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本文指我十分酷爱读书。</a:t>
            </a:r>
            <a:endParaRPr lang="zh-CN" altLang="en-US" sz="2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2420" y="3170461"/>
            <a:ext cx="3083476" cy="1028680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我是一个对阅读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如饥似渴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的少年。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995936" y="915566"/>
            <a:ext cx="4096841" cy="3452961"/>
            <a:chOff x="3995936" y="915566"/>
            <a:chExt cx="4096841" cy="3452961"/>
          </a:xfrm>
        </p:grpSpPr>
        <p:pic>
          <p:nvPicPr>
            <p:cNvPr id="64514" name="Picture 2" descr="http://p1.so.qhimgs1.com/bdr/_240_/t01cb5333afd598b001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995936" y="915566"/>
              <a:ext cx="3960440" cy="3288948"/>
            </a:xfrm>
            <a:prstGeom prst="rect">
              <a:avLst/>
            </a:prstGeom>
            <a:noFill/>
          </p:spPr>
        </p:pic>
        <p:pic>
          <p:nvPicPr>
            <p:cNvPr id="6451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740352" y="3939902"/>
              <a:ext cx="352425" cy="428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86546" y="771550"/>
            <a:ext cx="35653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</a:rPr>
              <a:t>囫囵吞枣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囫囵：整个儿。把枣整个咽下去，不加咀嚼，不辨滋味。比喻对事物不加分析思考。</a:t>
            </a: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本文指对读书不求甚解。</a:t>
            </a:r>
            <a:endParaRPr lang="zh-CN" altLang="en-US" sz="2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6546" y="3003798"/>
            <a:ext cx="3873176" cy="430887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我读书很快，总是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囫囵吞枣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3490" name="Picture 2" descr="http://p1.so.qhimgs1.com/bdr/_240_/t0107d371a695541c6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11960" y="1059582"/>
            <a:ext cx="3600400" cy="2548957"/>
          </a:xfrm>
          <a:prstGeom prst="rect">
            <a:avLst/>
          </a:prstGeom>
          <a:noFill/>
        </p:spPr>
      </p:pic>
      <p:pic>
        <p:nvPicPr>
          <p:cNvPr id="63492" name="Picture 4" descr="http://p3.so.qhmsg.com/bdr/_240_/t017f09896da1d14b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499742"/>
            <a:ext cx="1872208" cy="1258628"/>
          </a:xfrm>
          <a:prstGeom prst="cloud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文本框 2"/>
          <p:cNvSpPr txBox="1"/>
          <p:nvPr/>
        </p:nvSpPr>
        <p:spPr>
          <a:xfrm>
            <a:off x="874043" y="1563638"/>
            <a:ext cx="3193901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赠送，也指赠送的东西、礼品。</a:t>
            </a:r>
            <a:endParaRPr lang="zh-CN" altLang="en-US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29" name="文本框 6"/>
          <p:cNvSpPr txBox="1"/>
          <p:nvPr/>
        </p:nvSpPr>
        <p:spPr>
          <a:xfrm>
            <a:off x="946239" y="987574"/>
            <a:ext cx="2427111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馈赠</a:t>
            </a:r>
            <a:endParaRPr lang="zh-CN" altLang="en-US" sz="32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1" name="文本框 6"/>
          <p:cNvSpPr txBox="1"/>
          <p:nvPr/>
        </p:nvSpPr>
        <p:spPr>
          <a:xfrm>
            <a:off x="946239" y="2787774"/>
            <a:ext cx="2761665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4000">
                <a:solidFill>
                  <a:schemeClr val="bg1"/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r>
              <a:rPr lang="zh-CN" altLang="en-US" sz="32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酵母</a:t>
            </a:r>
            <a:endParaRPr lang="zh-CN" altLang="en-US" sz="32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2" name="文本框 2"/>
          <p:cNvSpPr txBox="1"/>
          <p:nvPr/>
        </p:nvSpPr>
        <p:spPr>
          <a:xfrm>
            <a:off x="874043" y="3368712"/>
            <a:ext cx="2499119" cy="13849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800">
                <a:solidFill>
                  <a:schemeClr val="tx1">
                    <a:lumMod val="65000"/>
                    <a:lumOff val="35000"/>
                  </a:schemeClr>
                </a:solidFill>
                <a:latin typeface="迷你简毡笔黑" panose="03000509000000000000" pitchFamily="65" charset="-122"/>
                <a:ea typeface="迷你简毡笔黑" panose="03000509000000000000" pitchFamily="65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tx1"/>
                </a:solidFill>
                <a:latin typeface="黑体" panose="02010600030101010101" charset="-122"/>
                <a:ea typeface="黑体" panose="02010600030101010101" charset="-122"/>
              </a:rPr>
              <a:t>一般泛指能发酵糖类的各种单细胞真菌。</a:t>
            </a:r>
            <a:endParaRPr lang="zh-CN" altLang="en-US" dirty="0">
              <a:solidFill>
                <a:schemeClr val="tx1"/>
              </a:solidFill>
              <a:latin typeface="黑体" panose="02010600030101010101" charset="-122"/>
              <a:ea typeface="黑体" panose="02010600030101010101" charset="-122"/>
              <a:cs typeface="Times New Roman" panose="02020603050405020304" charset="0"/>
            </a:endParaRPr>
          </a:p>
        </p:txBody>
      </p:sp>
      <p:sp>
        <p:nvSpPr>
          <p:cNvPr id="4" name="右箭头 3"/>
          <p:cNvSpPr/>
          <p:nvPr/>
        </p:nvSpPr>
        <p:spPr>
          <a:xfrm>
            <a:off x="3995936" y="1635646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右箭头 26"/>
          <p:cNvSpPr/>
          <p:nvPr/>
        </p:nvSpPr>
        <p:spPr>
          <a:xfrm>
            <a:off x="4067944" y="3363838"/>
            <a:ext cx="792088" cy="432048"/>
          </a:xfrm>
          <a:prstGeom prst="rightArrow">
            <a:avLst/>
          </a:prstGeom>
          <a:solidFill>
            <a:srgbClr val="0000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465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76056" y="2715766"/>
            <a:ext cx="2990850" cy="183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31590"/>
            <a:ext cx="2383363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2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51" grpId="0"/>
      <p:bldP spid="52" grpId="0"/>
      <p:bldP spid="4" grpId="0" animBg="1"/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1" name="Text Box 13"/>
          <p:cNvSpPr txBox="1">
            <a:spLocks noChangeArrowheads="1"/>
          </p:cNvSpPr>
          <p:nvPr/>
        </p:nvSpPr>
        <p:spPr bwMode="auto">
          <a:xfrm>
            <a:off x="1822042" y="1734502"/>
            <a:ext cx="5440045" cy="953135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速读课文，说说课文是按照什么顺序写的？给课文划分段落。</a:t>
            </a:r>
            <a:endParaRPr lang="zh-CN" altLang="en-US" sz="2800" dirty="0"/>
          </a:p>
        </p:txBody>
      </p:sp>
      <p:sp>
        <p:nvSpPr>
          <p:cNvPr id="6" name="文本框 14"/>
          <p:cNvSpPr txBox="1"/>
          <p:nvPr/>
        </p:nvSpPr>
        <p:spPr>
          <a:xfrm>
            <a:off x="536936" y="436158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5"/>
            <a:ext cx="366860" cy="456338"/>
          </a:xfrm>
          <a:prstGeom prst="rect">
            <a:avLst/>
          </a:prstGeom>
        </p:spPr>
      </p:pic>
    </p:spTree>
  </p:cSld>
  <p:clrMapOvr>
    <a:masterClrMapping/>
  </p:clrMapOvr>
  <p:transition>
    <p:cover dir="d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98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2460" y="781685"/>
            <a:ext cx="7632700" cy="3054985"/>
          </a:xfrm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第一段（第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开篇点题，总写书是人类文明的“长生果”。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第二段（第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2-6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写我童年快乐的读书生活。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第三段（第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7-14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自然段）：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写课外书籍给了“我”许多营养，特别是对“我”的作文有很大的帮助。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724785" y="781685"/>
            <a:ext cx="274320" cy="4216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4785" y="1625600"/>
            <a:ext cx="593725" cy="4216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6060" y="2468880"/>
            <a:ext cx="2794000" cy="4216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4720" y="2890520"/>
            <a:ext cx="7241540" cy="79121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248400" y="2994025"/>
            <a:ext cx="1625600" cy="1151890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时间顺序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r"/>
    <p:sndAc>
      <p:stSnd>
        <p:snd r:embed="rId1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72" name="Group 52"/>
          <p:cNvGraphicFramePr>
            <a:graphicFrameLocks noGrp="1"/>
          </p:cNvGraphicFramePr>
          <p:nvPr>
            <p:ph type="tbl" idx="1"/>
          </p:nvPr>
        </p:nvGraphicFramePr>
        <p:xfrm>
          <a:off x="1295400" y="1828800"/>
          <a:ext cx="6858000" cy="2778920"/>
        </p:xfrm>
        <a:graphic>
          <a:graphicData uri="http://schemas.openxmlformats.org/drawingml/2006/table">
            <a:tbl>
              <a:tblPr/>
              <a:tblGrid>
                <a:gridCol w="1600200"/>
                <a:gridCol w="2895600"/>
                <a:gridCol w="2362200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时间</a:t>
                      </a:r>
                      <a:endParaRPr kumimoji="1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地点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书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上学前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街头，赢家手里</a:t>
                      </a:r>
                      <a:endParaRPr kumimoji="1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小画片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上小学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学校，课堂上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连环画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上小学（后来）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小镇上的文化站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小图书馆所有的文化书籍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上初中后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学校图书馆</a:t>
                      </a:r>
                      <a:endParaRPr kumimoji="1" lang="zh-CN" altLang="en-US" sz="21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Impact" panose="020B0806030902050204" pitchFamily="34" charset="0"/>
                          <a:ea typeface="宋体" panose="02010600030101010101" pitchFamily="2" charset="-122"/>
                        </a:rPr>
                        <a:t>古今中外的大部头小说</a:t>
                      </a:r>
                      <a:endParaRPr kumimoji="1" lang="zh-CN" altLang="en-US" sz="21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Impact" panose="020B0806030902050204" pitchFamily="34" charset="0"/>
                        <a:ea typeface="宋体" panose="02010600030101010101" pitchFamily="2" charset="-122"/>
                      </a:endParaRPr>
                    </a:p>
                  </a:txBody>
                  <a:tcPr marT="34290" marB="3429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2355726"/>
            <a:ext cx="201622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40152" y="2715766"/>
            <a:ext cx="201622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720" y="3157855"/>
            <a:ext cx="2016125" cy="42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347864" y="3939902"/>
            <a:ext cx="201622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9821" name="Text Box 13"/>
          <p:cNvSpPr txBox="1">
            <a:spLocks noChangeArrowheads="1"/>
          </p:cNvSpPr>
          <p:nvPr/>
        </p:nvSpPr>
        <p:spPr bwMode="auto">
          <a:xfrm>
            <a:off x="1044576" y="537449"/>
            <a:ext cx="6911975" cy="9531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/>
              <a:t>按时间顺序填一填：作者童年时都在哪里读书？都读了哪些类型的书？</a:t>
            </a:r>
            <a:endParaRPr lang="zh-CN" altLang="en-US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WordArt 2"/>
          <p:cNvSpPr>
            <a:spLocks noChangeArrowheads="1" noChangeShapeType="1" noTextEdit="1"/>
          </p:cNvSpPr>
          <p:nvPr/>
        </p:nvSpPr>
        <p:spPr bwMode="auto">
          <a:xfrm>
            <a:off x="3276600" y="627460"/>
            <a:ext cx="2743200" cy="540544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dirty="0"/>
              <a:t>回忆读书生活</a:t>
            </a:r>
            <a:endParaRPr lang="zh-CN" altLang="en-US" dirty="0"/>
          </a:p>
        </p:txBody>
      </p:sp>
      <p:pic>
        <p:nvPicPr>
          <p:cNvPr id="148483" name="Picture 3" descr="香烟画片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47814" y="1221581"/>
            <a:ext cx="6480175" cy="3068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8484" name="Text Box 4"/>
          <p:cNvSpPr txBox="1">
            <a:spLocks noChangeArrowheads="1"/>
          </p:cNvSpPr>
          <p:nvPr/>
        </p:nvSpPr>
        <p:spPr bwMode="auto">
          <a:xfrm>
            <a:off x="2051051" y="4300538"/>
            <a:ext cx="54006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华文中宋" panose="02010600040101010101" pitchFamily="2" charset="-122"/>
              </a:rPr>
              <a:t>我的最早读物：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ea typeface="华文中宋" panose="02010600040101010101" pitchFamily="2" charset="-122"/>
              </a:rPr>
              <a:t>香烟人</a:t>
            </a:r>
            <a:r>
              <a:rPr lang="zh-CN" altLang="en-US" sz="2800" b="1" dirty="0">
                <a:solidFill>
                  <a:srgbClr val="FF0000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”</a:t>
            </a:r>
            <a:r>
              <a:rPr lang="zh-CN" altLang="en-US" sz="2800" b="1" dirty="0">
                <a:solidFill>
                  <a:srgbClr val="FF0000"/>
                </a:solidFill>
                <a:ea typeface="华文中宋" panose="02010600040101010101" pitchFamily="2" charset="-122"/>
              </a:rPr>
              <a:t>画片</a:t>
            </a:r>
            <a:endParaRPr lang="zh-CN" altLang="en-US" sz="2800" b="1" dirty="0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wheel spokes="8"/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4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4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2" grpId="0" animBg="1"/>
      <p:bldP spid="14848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连环画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71551" y="789385"/>
            <a:ext cx="3529013" cy="340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7459" name="Picture 3" descr="连环画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363" y="789385"/>
            <a:ext cx="3384550" cy="3401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7460" name="Text Box 4"/>
          <p:cNvSpPr txBox="1">
            <a:spLocks noChangeArrowheads="1"/>
          </p:cNvSpPr>
          <p:nvPr/>
        </p:nvSpPr>
        <p:spPr bwMode="auto">
          <a:xfrm>
            <a:off x="2916239" y="4245769"/>
            <a:ext cx="374332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华文中宋" panose="02010600040101010101" pitchFamily="2" charset="-122"/>
              </a:rPr>
              <a:t>上学后：连环画</a:t>
            </a:r>
            <a:endParaRPr lang="zh-CN" altLang="en-US" sz="2800" b="1" dirty="0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wheel spokes="2"/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74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7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46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文艺书籍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08550" y="844154"/>
            <a:ext cx="2736850" cy="3077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3419475" y="4192191"/>
            <a:ext cx="295275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华文中宋" panose="02010600040101010101" pitchFamily="2" charset="-122"/>
              </a:rPr>
              <a:t>书店：文艺书籍</a:t>
            </a:r>
            <a:endParaRPr lang="zh-CN" altLang="en-US" sz="2800" b="1" dirty="0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  <p:pic>
        <p:nvPicPr>
          <p:cNvPr id="150532" name="Picture 4" descr="平凡的世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6" y="844154"/>
            <a:ext cx="2974975" cy="3078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0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0531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茶花女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19251" y="1006079"/>
            <a:ext cx="2797175" cy="313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9507" name="Picture 3" descr="呼啸山庄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1168003"/>
            <a:ext cx="2509838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9508" name="Text Box 4"/>
          <p:cNvSpPr txBox="1">
            <a:spLocks noChangeArrowheads="1"/>
          </p:cNvSpPr>
          <p:nvPr/>
        </p:nvSpPr>
        <p:spPr bwMode="auto">
          <a:xfrm>
            <a:off x="2627314" y="4245769"/>
            <a:ext cx="4537075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ea typeface="华文中宋" panose="02010600040101010101" pitchFamily="2" charset="-122"/>
              </a:rPr>
              <a:t>图书馆：中外名著</a:t>
            </a:r>
            <a:endParaRPr lang="zh-CN" altLang="en-US" sz="2800" b="1" dirty="0">
              <a:solidFill>
                <a:srgbClr val="FF0000"/>
              </a:solidFill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9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50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9144000" cy="5143500"/>
            <a:chOff x="0" y="0"/>
            <a:chExt cx="9144000" cy="5143500"/>
          </a:xfrm>
        </p:grpSpPr>
        <p:pic>
          <p:nvPicPr>
            <p:cNvPr id="80898" name="Picture 2" descr="http://photos.tuchong.com/237051/f/4206309.jpg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0" y="0"/>
              <a:ext cx="9144000" cy="5143500"/>
            </a:xfrm>
            <a:prstGeom prst="rect">
              <a:avLst/>
            </a:prstGeom>
            <a:noFill/>
          </p:spPr>
        </p:pic>
        <p:pic>
          <p:nvPicPr>
            <p:cNvPr id="80899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427984" y="1491630"/>
              <a:ext cx="4176464" cy="333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矩形 8"/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0030101010101" charset="-122"/>
                <a:ea typeface="黑体" panose="02010600030101010101" charset="-122"/>
              </a:rPr>
              <a:t>人教版  语文  五年级  上册</a:t>
            </a:r>
            <a:endParaRPr kumimoji="1" lang="zh-CN" altLang="en-US" sz="1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TextBox 48"/>
          <p:cNvSpPr txBox="1"/>
          <p:nvPr/>
        </p:nvSpPr>
        <p:spPr>
          <a:xfrm>
            <a:off x="1979712" y="987574"/>
            <a:ext cx="5904656" cy="852805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1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5100" b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我的“长生果”</a:t>
            </a:r>
            <a:endParaRPr lang="zh-CN" altLang="en-US" sz="51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26522" y="719857"/>
            <a:ext cx="6934200" cy="457200"/>
          </a:xfrm>
        </p:spPr>
        <p:txBody>
          <a:bodyPr/>
          <a:lstStyle/>
          <a:p>
            <a:pPr algn="l" eaLnBrk="1" hangingPunct="1"/>
            <a:r>
              <a:rPr lang="zh-CN" altLang="en-US" sz="3200" dirty="0"/>
              <a:t>小知识：划分段落应掌握的方法：</a:t>
            </a:r>
            <a:endParaRPr lang="zh-CN" altLang="en-US" sz="3200" dirty="0"/>
          </a:p>
        </p:txBody>
      </p:sp>
      <p:sp>
        <p:nvSpPr>
          <p:cNvPr id="139267" name="Rectangle 4099"/>
          <p:cNvSpPr>
            <a:spLocks noGrp="1" noChangeArrowheads="1"/>
          </p:cNvSpPr>
          <p:nvPr>
            <p:ph type="body" idx="1"/>
          </p:nvPr>
        </p:nvSpPr>
        <p:spPr>
          <a:xfrm>
            <a:off x="539552" y="1714500"/>
            <a:ext cx="7772400" cy="2971800"/>
          </a:xfrm>
        </p:spPr>
        <p:txBody>
          <a:bodyPr/>
          <a:lstStyle/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先归纳各自然段的意思，然后将各自然段按其意义的相近、相联关系逐步合并。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注意有标示意义的词语。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段落的划分和段落的概括，要服从全文中心。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要注意抓中心句。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buFont typeface="Wingdings" panose="05000000000000000000" pitchFamily="2" charset="2"/>
              <a:buChar char="Ø"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划分段落要处理好过渡段的归属。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wind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6" name="文本框 1"/>
          <p:cNvSpPr txBox="1"/>
          <p:nvPr/>
        </p:nvSpPr>
        <p:spPr>
          <a:xfrm>
            <a:off x="1835696" y="1707654"/>
            <a:ext cx="6618739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     </a:t>
            </a:r>
            <a:r>
              <a:rPr lang="zh-CN" altLang="en-US" sz="2800" b="1" dirty="0"/>
              <a:t>速读第一自然段，联系全文说一说：作者为什么说，书是人类文明的</a:t>
            </a:r>
            <a:r>
              <a:rPr lang="en-US" altLang="zh-CN" sz="2800" b="1" dirty="0"/>
              <a:t>“</a:t>
            </a:r>
            <a:r>
              <a:rPr lang="zh-CN" altLang="en-US" sz="2800" b="1" dirty="0"/>
              <a:t>长生果</a:t>
            </a:r>
            <a:r>
              <a:rPr lang="en-US" altLang="zh-CN" sz="2800" b="1" dirty="0"/>
              <a:t>”</a:t>
            </a:r>
            <a:r>
              <a:rPr lang="zh-CN" altLang="en-US" sz="2800" b="1" dirty="0"/>
              <a:t>？</a:t>
            </a:r>
            <a:endParaRPr lang="zh-CN" altLang="en-US" sz="2800" b="1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103" y="1347614"/>
            <a:ext cx="1398864" cy="2004958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3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879268" y="2106568"/>
            <a:ext cx="1090295" cy="4318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358943" y="1242333"/>
            <a:ext cx="3465830" cy="2245360"/>
          </a:xfrm>
          <a:prstGeom prst="rect">
            <a:avLst/>
          </a:prstGeom>
          <a:noFill/>
          <a:ln w="9525"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pPr indent="356870"/>
            <a:r>
              <a:rPr lang="zh-CN" sz="2000" b="1">
                <a:ea typeface="宋体" panose="02010600030101010101" pitchFamily="2" charset="-122"/>
              </a:rPr>
              <a:t>长生果，</a:t>
            </a:r>
            <a:r>
              <a:rPr lang="zh-CN" sz="2000">
                <a:ea typeface="宋体" panose="02010600030101010101" pitchFamily="2" charset="-122"/>
              </a:rPr>
              <a:t>从字面说，是有助于延年益寿的果实。</a:t>
            </a:r>
            <a:r>
              <a:rPr lang="zh-CN" sz="2000" b="0">
                <a:ea typeface="宋体" panose="02010600030101010101" pitchFamily="2" charset="-122"/>
              </a:rPr>
              <a:t>将书比喻为</a:t>
            </a:r>
            <a:r>
              <a:rPr lang="zh-CN" sz="2000" b="0">
                <a:ea typeface="宋体" panose="02010600030101010101" pitchFamily="2" charset="-122"/>
                <a:cs typeface="Tahoma" panose="020B0604030504040204" charset="0"/>
              </a:rPr>
              <a:t>“长生果”，意思是书是人类的精神食粮，是人类文明延续的营养。作者就是在书的引领下写作越来越成熟的。</a:t>
            </a:r>
            <a:endParaRPr lang="zh-CN" altLang="en-US" sz="2000" b="0">
              <a:ea typeface="宋体" panose="02010600030101010101" pitchFamily="2" charset="-122"/>
              <a:cs typeface="Tahoma" panose="020B060403050404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43608" y="1203598"/>
            <a:ext cx="2381885" cy="224536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书，被人们称为人类文明的长生果。这个比喻，我觉得特别亲切。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895393" y="1242333"/>
            <a:ext cx="0" cy="20161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0" grpId="0" bldLvl="0" animBg="1"/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9"/>
          <p:cNvSpPr txBox="1"/>
          <p:nvPr/>
        </p:nvSpPr>
        <p:spPr>
          <a:xfrm>
            <a:off x="683260" y="1285875"/>
            <a:ext cx="8265160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dirty="0">
                <a:latin typeface="黑体" panose="02010600030101010101" charset="-122"/>
                <a:ea typeface="黑体" panose="02010600030101010101" charset="-122"/>
              </a:rPr>
              <a:t>书籍还是什么？请你将下面句子补充完整。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3" name="文本框 9"/>
          <p:cNvSpPr txBox="1"/>
          <p:nvPr/>
        </p:nvSpPr>
        <p:spPr>
          <a:xfrm>
            <a:off x="768350" y="3738245"/>
            <a:ext cx="7526020" cy="6591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书籍是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完善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自我的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520906"/>
            <a:ext cx="2099196" cy="561692"/>
            <a:chOff x="755576" y="411510"/>
            <a:chExt cx="2099196" cy="561692"/>
          </a:xfrm>
        </p:grpSpPr>
        <p:sp>
          <p:nvSpPr>
            <p:cNvPr id="11" name="文本框 9"/>
            <p:cNvSpPr txBox="1"/>
            <p:nvPr/>
          </p:nvSpPr>
          <p:spPr>
            <a:xfrm>
              <a:off x="1331640" y="411510"/>
              <a:ext cx="1523132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latin typeface="黑体" panose="02010600030101010101" charset="-122"/>
                  <a:ea typeface="黑体" panose="02010600030101010101" charset="-122"/>
                </a:rPr>
                <a:t>小</a:t>
              </a:r>
              <a:r>
                <a:rPr lang="zh-CN" altLang="en-US" sz="3200" dirty="0" smtClean="0">
                  <a:latin typeface="黑体" panose="02010600030101010101" charset="-122"/>
                  <a:ea typeface="黑体" panose="02010600030101010101" charset="-122"/>
                </a:rPr>
                <a:t>练笔</a:t>
              </a:r>
              <a:endParaRPr lang="zh-CN" altLang="en-US" sz="3200" dirty="0">
                <a:latin typeface="黑体" panose="02010600030101010101" charset="-122"/>
                <a:ea typeface="黑体" panose="02010600030101010101" charset="-122"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  <p:sp>
        <p:nvSpPr>
          <p:cNvPr id="3" name="文本框 9"/>
          <p:cNvSpPr txBox="1"/>
          <p:nvPr/>
        </p:nvSpPr>
        <p:spPr>
          <a:xfrm>
            <a:off x="768350" y="3079115"/>
            <a:ext cx="7526020" cy="6591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书籍是社会发展的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9"/>
          <p:cNvSpPr txBox="1"/>
          <p:nvPr/>
        </p:nvSpPr>
        <p:spPr>
          <a:xfrm>
            <a:off x="808990" y="2419985"/>
            <a:ext cx="7526020" cy="6591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书籍是人类进步的</a:t>
            </a:r>
            <a:r>
              <a:rPr lang="zh-CN" altLang="en-US" sz="32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808990" y="1846580"/>
            <a:ext cx="8482330" cy="65913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书籍是人类文明的</a:t>
            </a:r>
            <a:r>
              <a:rPr lang="en-US" altLang="zh-CN"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长生果</a:t>
            </a:r>
            <a:r>
              <a:rPr lang="en-US" altLang="zh-CN"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   </a:t>
            </a:r>
            <a:r>
              <a:rPr lang="zh-CN" altLang="en-US" sz="3200" u="sng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80865" y="241998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阶梯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80865" y="3056255"/>
            <a:ext cx="22148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发动机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80865" y="3715385"/>
            <a:ext cx="1808480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拼图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3" grpId="0"/>
      <p:bldP spid="4" grpId="0"/>
      <p:bldP spid="5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95095" y="742315"/>
            <a:ext cx="609790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en-US" altLang="zh-CN" sz="3200" b="1"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zh-CN" sz="3200" b="1">
                <a:latin typeface="黑体" panose="02010600030101010101" charset="-122"/>
                <a:ea typeface="黑体" panose="02010600030101010101" charset="-122"/>
              </a:rPr>
              <a:t>你是从哪些词语中感受到作者对书的特殊情感的？</a:t>
            </a:r>
            <a:endParaRPr lang="zh-CN" altLang="en-US" sz="3200" b="1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8860" y="2070100"/>
            <a:ext cx="1314450" cy="1314121"/>
          </a:xfrm>
          <a:prstGeom prst="ellipse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津津有味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97175" y="2240280"/>
            <a:ext cx="1376045" cy="1321911"/>
          </a:xfrm>
          <a:prstGeom prst="ellipse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废寝忘食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11345" y="2070100"/>
            <a:ext cx="1416685" cy="1349149"/>
          </a:xfrm>
          <a:prstGeom prst="ellipse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zh-CN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如醉如痴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87745" y="2070100"/>
            <a:ext cx="1405255" cy="745364"/>
          </a:xfrm>
          <a:prstGeom prst="ellipse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……</a:t>
            </a:r>
            <a:endParaRPr lang="en-US" alt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228080" y="3148330"/>
            <a:ext cx="1779905" cy="1223645"/>
          </a:xfrm>
          <a:prstGeom prst="wedgeRoundRectCallou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情真意切，真实可感，是本文的一大特点。</a:t>
            </a:r>
            <a:endParaRPr lang="zh-CN" altLang="en-US" sz="2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86" y="556567"/>
            <a:ext cx="1010147" cy="1447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21" name="Text Box 13"/>
          <p:cNvSpPr txBox="1">
            <a:spLocks noChangeArrowheads="1"/>
          </p:cNvSpPr>
          <p:nvPr/>
        </p:nvSpPr>
        <p:spPr bwMode="auto">
          <a:xfrm>
            <a:off x="817880" y="394970"/>
            <a:ext cx="7380605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ym typeface="+mn-ea"/>
              </a:rPr>
              <a:t>作者将她读书的所得运用了作文中。回顾第</a:t>
            </a:r>
            <a:r>
              <a:rPr lang="en-US" altLang="zh-CN" sz="2800" dirty="0">
                <a:sym typeface="+mn-ea"/>
              </a:rPr>
              <a:t>7-14</a:t>
            </a:r>
            <a:r>
              <a:rPr lang="zh-CN" altLang="en-US" sz="2800" dirty="0">
                <a:sym typeface="+mn-ea"/>
              </a:rPr>
              <a:t>自然段，</a:t>
            </a:r>
            <a:r>
              <a:rPr lang="zh-CN" altLang="en-US" sz="2800" dirty="0"/>
              <a:t>说一说：课文中写了她几次写作文的经历？她从写作文中悟出了哪些道理呢？</a:t>
            </a:r>
            <a:endParaRPr lang="zh-CN" altLang="en-US" sz="2800" dirty="0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910" y="2063115"/>
            <a:ext cx="7267575" cy="1017270"/>
          </a:xfrm>
          <a:ln>
            <a:solidFill>
              <a:schemeClr val="accent1"/>
            </a:solidFill>
          </a:ln>
        </p:spPr>
        <p:txBody>
          <a:bodyPr/>
          <a:lstStyle/>
          <a:p>
            <a:pPr algn="l">
              <a:spcBef>
                <a:spcPct val="0"/>
              </a:spcBef>
              <a:buFontTx/>
              <a:buNone/>
            </a:pPr>
            <a:r>
              <a:rPr kumimoji="0"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0"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作文，首先构思要别出心裁，落笔也要有点与众不同的“鲜味”才好。</a:t>
            </a:r>
            <a:endParaRPr kumimoji="0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spcBef>
                <a:spcPct val="0"/>
              </a:spcBef>
              <a:buFontTx/>
              <a:buNone/>
            </a:pPr>
            <a:endParaRPr kumimoji="0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0910" y="3260090"/>
            <a:ext cx="7267575" cy="1383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l">
              <a:spcBef>
                <a:spcPct val="0"/>
              </a:spcBef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作文，要写真情实感；作文练习，开始离不开借鉴和模仿，但是真正打动人心的东西，应该是自己呕心沥血的创造。</a:t>
            </a:r>
            <a:endParaRPr kumimoji="0"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 rot="20940000">
            <a:off x="5429885" y="1522095"/>
            <a:ext cx="942340" cy="52197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两次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cover dir="d"/>
    <p:sndAc>
      <p:stSnd>
        <p:snd r:embed="rId1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198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7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21" grpId="0" bldLvl="0" animBg="1"/>
      <p:bldP spid="137219" grpId="0" animBg="1" uiExpand="1" build="p"/>
      <p:bldP spid="2" grpId="0" animBg="1"/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8735" y="852805"/>
            <a:ext cx="652653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展现自我：书籍对你的成长有过什么帮助？想一想，然后说一说。</a:t>
            </a:r>
            <a:endParaRPr lang="zh-CN" altLang="en-US" sz="2800" b="1"/>
          </a:p>
        </p:txBody>
      </p:sp>
    </p:spTree>
  </p:cSld>
  <p:clrMapOvr>
    <a:masterClrMapping/>
  </p:clrMapOvr>
  <p:transition spd="slow" advTm="0"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07704" y="1615545"/>
            <a:ext cx="627782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zh-CN" altLang="en-US" sz="3200" dirty="0">
                <a:latin typeface="黑体" panose="02010600030101010101" charset="-122"/>
                <a:ea typeface="黑体" panose="02010600030101010101" charset="-122"/>
              </a:rPr>
              <a:t>再读课文，找到你觉得写得好的句子。说一说它好在哪里。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9622"/>
            <a:ext cx="1245323" cy="1784891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86485" y="537210"/>
            <a:ext cx="7176770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像蜂蝶飞过花丛，像泉水流经山谷，我每忆及少年时代，就禁不住涌起愉悦之情。在记忆的心扉中，少年时代的读书生活恰似一幅流光溢彩的画页，也似一阕跳跃着欢快音符的乐章。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74470" y="2994660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蜂蝶飞过花丛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98270" y="3650615"/>
            <a:ext cx="201930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泉水流经山谷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28895" y="2994660"/>
            <a:ext cx="232537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流光溢彩的画页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28895" y="3679190"/>
            <a:ext cx="32435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pitchFamily="49" charset="-122"/>
                <a:sym typeface="+mn-ea"/>
              </a:rPr>
              <a:t>跳跃着欢快音符的乐章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左右箭头标注 6"/>
          <p:cNvSpPr/>
          <p:nvPr/>
        </p:nvSpPr>
        <p:spPr>
          <a:xfrm>
            <a:off x="3588385" y="2936875"/>
            <a:ext cx="1482090" cy="518160"/>
          </a:xfrm>
          <a:prstGeom prst="leftRightArrowCallou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视觉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左右箭头标注 7"/>
          <p:cNvSpPr/>
          <p:nvPr/>
        </p:nvSpPr>
        <p:spPr>
          <a:xfrm>
            <a:off x="3588385" y="3621405"/>
            <a:ext cx="1482090" cy="518160"/>
          </a:xfrm>
          <a:prstGeom prst="leftRightArrowCallou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听觉</a:t>
            </a:r>
            <a:endParaRPr lang="zh-CN" altLang="en-US" sz="2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007235" y="4293235"/>
            <a:ext cx="46450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写出了少年时代读书生活的美好。</a:t>
            </a:r>
            <a:endParaRPr lang="zh-CN" altLang="en-US" sz="2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8" grpId="0" animBg="1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13" name="Text Box 9"/>
          <p:cNvSpPr txBox="1">
            <a:spLocks noChangeArrowheads="1"/>
          </p:cNvSpPr>
          <p:nvPr/>
        </p:nvSpPr>
        <p:spPr bwMode="auto">
          <a:xfrm>
            <a:off x="1452880" y="3545205"/>
            <a:ext cx="6554470" cy="829945"/>
          </a:xfrm>
          <a:prstGeom prst="rect">
            <a:avLst/>
          </a:prstGeom>
          <a:noFill/>
          <a:ln w="9525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这里用它们说明了作者水平有限，因读不懂而放过去，不得已而为之。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350385" y="865505"/>
            <a:ext cx="1655445" cy="55308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2249805" y="1388745"/>
            <a:ext cx="1583690" cy="55308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15760" y="974725"/>
            <a:ext cx="14573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比喻读书不做细致地分析，笼统地接受。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2030" y="2139950"/>
            <a:ext cx="283146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“不求甚解”，意思是读书只要略知大意就可以了。</a:t>
            </a:r>
            <a:endParaRPr lang="zh-CN" altLang="en-US" sz="2400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1002030" y="865505"/>
            <a:ext cx="5196840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我读得很快，囫囵吞枣，大有“不求甚解”的味道。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wedge/>
    <p:sndAc>
      <p:stSnd>
        <p:snd r:embed="rId1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39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39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13" grpId="0" bldLvl="0" animBg="1"/>
      <p:bldP spid="2" grpId="0" bldLvl="0" animBg="1"/>
      <p:bldP spid="3" grpId="0" bldLvl="0" animBg="1"/>
      <p:bldP spid="4" grpId="0"/>
      <p:bldP spid="5" grpId="0"/>
      <p:bldP spid="1239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78605" y="1059180"/>
            <a:ext cx="365379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叶文玲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当代小说家。生于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1942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年。浙江台州人。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代表作品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叶文玲文集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其中作品《心香》被评为1980年全国优秀短篇小说 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8850" name="Picture 2" descr="http://p0.so.qhimgs1.com/bdr/_240_/t011644b1d2479ca7e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96243" y="1131461"/>
            <a:ext cx="2069283" cy="30243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42" name="Text Box 14"/>
          <p:cNvSpPr txBox="1">
            <a:spLocks noChangeArrowheads="1"/>
          </p:cNvSpPr>
          <p:nvPr/>
        </p:nvSpPr>
        <p:spPr bwMode="auto">
          <a:xfrm>
            <a:off x="323781" y="2692400"/>
            <a:ext cx="8352928" cy="1383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这是作者在一次成功的习作后悟出的道理，完全得益于课外阅读。意思是要想将作文写好，就要有自己的创意，不落俗套。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11290" y="683895"/>
            <a:ext cx="1808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与众不同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4495165" y="946150"/>
            <a:ext cx="1593215" cy="55308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5234940" y="1529715"/>
            <a:ext cx="853440" cy="55308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511290" y="1514475"/>
            <a:ext cx="2214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新鲜的味道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339" name="Text Box 11"/>
          <p:cNvSpPr txBox="1">
            <a:spLocks noChangeArrowheads="1"/>
          </p:cNvSpPr>
          <p:nvPr/>
        </p:nvSpPr>
        <p:spPr bwMode="auto">
          <a:xfrm>
            <a:off x="323850" y="976630"/>
            <a:ext cx="6047105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作文，首先构思要别出心裁，落笔也要有点与众不同的“鲜味”才好。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zoom/>
    <p:sndAc>
      <p:stSnd>
        <p:snd r:embed="rId1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93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993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42" grpId="0" bldLvl="0" animBg="1"/>
      <p:bldP spid="2" grpId="0"/>
      <p:bldP spid="3" grpId="0" bldLvl="0" animBg="1"/>
      <p:bldP spid="4" grpId="0" bldLvl="0" animBg="1"/>
      <p:bldP spid="5" grpId="0"/>
      <p:bldP spid="9933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6253480" y="1258570"/>
            <a:ext cx="802005" cy="523240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027" name="Text Box 3"/>
          <p:cNvSpPr txBox="1">
            <a:spLocks noChangeArrowheads="1"/>
          </p:cNvSpPr>
          <p:nvPr/>
        </p:nvSpPr>
        <p:spPr bwMode="auto">
          <a:xfrm>
            <a:off x="478582" y="751359"/>
            <a:ext cx="7272808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小时候受过的一次委屈，平常积累的那些描写苦恼心境的词语，像酵母似的发挥了作用。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9028" name="Text Box 4"/>
          <p:cNvSpPr txBox="1">
            <a:spLocks noChangeArrowheads="1"/>
          </p:cNvSpPr>
          <p:nvPr/>
        </p:nvSpPr>
        <p:spPr bwMode="auto">
          <a:xfrm>
            <a:off x="545465" y="2319655"/>
            <a:ext cx="4892675" cy="2245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真实的情感体验和课外阅读的积累，为这次作文奠定了良好的基础。厚积才能薄发。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酵母</a:t>
            </a:r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的比喻，非常形象地说明了课外阅读的重要性。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08955" y="2172970"/>
            <a:ext cx="2657475" cy="20955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902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2902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29027" grpId="0" bldLvl="0" animBg="1"/>
      <p:bldP spid="12902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478155" y="3006090"/>
            <a:ext cx="8096250" cy="1568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作者在又一次成功习作后悟出的道理。作文应该表达真情实感，有感而发，以情感人。开始时必须要进行模仿和借鉴，习得一些方法。但只有浸透着自己心血和汗水的创造，才能打动人心，具有撼人心魄的力量。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27420" y="750570"/>
            <a:ext cx="246126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拿别人的事作为镜子，以便从中吸取经验教训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27420" y="2105025"/>
            <a:ext cx="2011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比喻费尽心血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624965" y="2105025"/>
            <a:ext cx="1419225" cy="44005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376930" y="1193165"/>
            <a:ext cx="822325" cy="440055"/>
          </a:xfrm>
          <a:prstGeom prst="roundRect">
            <a:avLst/>
          </a:prstGeom>
          <a:solidFill>
            <a:srgbClr val="FFC000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478155" y="750570"/>
            <a:ext cx="5256530" cy="18148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作文，要写真情实感；作文练习，开始离不开借鉴和模仿，但是真正打动人心的东西，应该是自己呕心沥血的创造。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sndAc>
      <p:stSnd>
        <p:snd r:embed="rId1" name="wind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61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361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6" grpId="0" bldLvl="0" animBg="1"/>
      <p:bldP spid="2" grpId="0"/>
      <p:bldP spid="4" grpId="0"/>
      <p:bldP spid="5" grpId="0" bldLvl="0" animBg="1"/>
      <p:bldP spid="3" grpId="0" bldLvl="0" animBg="1"/>
      <p:bldP spid="13619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2520" y="744220"/>
            <a:ext cx="69183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zh-CN" altLang="en-US" sz="3200">
                <a:latin typeface="黑体" panose="02010600030101010101" charset="-122"/>
                <a:ea typeface="黑体" panose="02010600030101010101" charset="-122"/>
              </a:rPr>
              <a:t>从上面的句子中，你发现作者在语言运用上独到的地方了吗？</a:t>
            </a:r>
            <a:endParaRPr lang="zh-CN" altLang="en-US" sz="32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648585" y="2280285"/>
            <a:ext cx="2597785" cy="58295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55600" algn="ctr"/>
            <a:r>
              <a:rPr lang="zh-CN" sz="2800" b="1">
                <a:ea typeface="宋体" panose="02010600030101010101" pitchFamily="2" charset="-122"/>
                <a:cs typeface="Tahoma" panose="020B0604030504040204" charset="0"/>
              </a:rPr>
              <a:t>生动的比喻</a:t>
            </a:r>
            <a:endParaRPr lang="zh-CN" altLang="en-US" sz="2800" b="1">
              <a:ea typeface="宋体" panose="02010600030101010101" pitchFamily="2" charset="-122"/>
              <a:cs typeface="Tahoma" panose="020B060403050404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8585" y="3040380"/>
            <a:ext cx="2597150" cy="57844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355600" algn="ctr"/>
            <a:r>
              <a:rPr lang="zh-CN" sz="2800" b="1">
                <a:ea typeface="宋体" panose="02010600030101010101" pitchFamily="2" charset="-122"/>
                <a:cs typeface="Tahoma" panose="020B0604030504040204" charset="0"/>
                <a:sym typeface="+mn-ea"/>
              </a:rPr>
              <a:t>恰当的成语</a:t>
            </a:r>
            <a:endParaRPr lang="en-US" altLang="zh-CN" sz="2800" b="1">
              <a:ea typeface="宋体" panose="02010600030101010101" pitchFamily="2" charset="-122"/>
              <a:cs typeface="Tahoma" panose="020B0604030504040204" charset="0"/>
              <a:sym typeface="+mn-ea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2309495" y="2475230"/>
            <a:ext cx="144145" cy="1008380"/>
          </a:xfrm>
          <a:prstGeom prst="leftBrac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标注 4"/>
          <p:cNvSpPr/>
          <p:nvPr/>
        </p:nvSpPr>
        <p:spPr>
          <a:xfrm>
            <a:off x="6084570" y="3291840"/>
            <a:ext cx="2601595" cy="1080135"/>
          </a:xfrm>
          <a:prstGeom prst="wedgeRectCallout">
            <a:avLst>
              <a:gd name="adj1" fmla="val 8179"/>
              <a:gd name="adj2" fmla="val 63462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1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你还能找出其他的成语，并说说意思吗？</a:t>
            </a:r>
            <a:endParaRPr lang="zh-CN" altLang="en-US" sz="18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  <p:bldP spid="2" grpId="0" animBg="1"/>
      <p:bldP spid="4" grpId="0" animBg="1"/>
      <p:bldP spid="5" grpId="0" animBg="1"/>
      <p:bldP spid="5" grpId="1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3728" y="1477327"/>
            <a:ext cx="647573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    </a:t>
            </a:r>
            <a:r>
              <a:rPr lang="zh-CN" altLang="en-US" sz="2800" b="1"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讨论：假如让你写一个</a:t>
            </a:r>
            <a:r>
              <a:rPr lang="en-US" altLang="zh-CN" sz="2800" b="1"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“</a:t>
            </a:r>
            <a:r>
              <a:rPr lang="zh-CN" altLang="en-US" sz="2800" b="1"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我最喜欢的游戏</a:t>
            </a:r>
            <a:r>
              <a:rPr lang="en-US" altLang="zh-CN" sz="2800" b="1"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”</a:t>
            </a:r>
            <a:r>
              <a:rPr lang="zh-CN" altLang="en-US" sz="2800" b="1" dirty="0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的文章片段，根据本文语言运用上的特点，你会怎么写？</a:t>
            </a:r>
            <a:endParaRPr lang="zh-CN" altLang="en-US" sz="2800" b="1" dirty="0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277" y="1264692"/>
            <a:ext cx="1248144" cy="1788934"/>
          </a:xfrm>
          <a:prstGeom prst="rect">
            <a:avLst/>
          </a:prstGeom>
        </p:spPr>
      </p:pic>
    </p:spTree>
  </p:cSld>
  <p:clrMapOvr>
    <a:masterClrMapping/>
  </p:clrMapOvr>
  <p:transition spd="slow" advTm="0"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29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8" y="411510"/>
            <a:ext cx="2219380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8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35364" y="1079286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/>
              <a:t>长生果”</a:t>
            </a:r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683385" y="2128520"/>
            <a:ext cx="17367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</a:rPr>
              <a:t>我的“长生果” </a:t>
            </a:r>
            <a:endParaRPr lang="zh-CN" altLang="en-US" sz="16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83635" y="1555750"/>
            <a:ext cx="324612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书是人类文明的“长生果”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83635" y="2128520"/>
            <a:ext cx="248031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童年快乐的读书生活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83635" y="2748280"/>
            <a:ext cx="42672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>
              <a:lnSpc>
                <a:spcPct val="9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课外书籍对“我”的作文大有帮助。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左大括号 14"/>
          <p:cNvSpPr/>
          <p:nvPr/>
        </p:nvSpPr>
        <p:spPr>
          <a:xfrm>
            <a:off x="3275965" y="1701165"/>
            <a:ext cx="144145" cy="1223645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 animBg="1"/>
      <p:bldP spid="1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981710" y="1510665"/>
            <a:ext cx="7602220" cy="16186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作者通过满含深情地回忆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 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，阐明读书的特有感受以及读书对</a:t>
            </a:r>
            <a:r>
              <a:rPr lang="zh-CN" altLang="en-US" sz="2800" u="sng" dirty="0"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的影响。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24427" y="411510"/>
            <a:ext cx="2036757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7"/>
            <a:ext cx="366860" cy="4563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855210" y="1510665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少年时代的读书生活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9015" y="2059305"/>
            <a:ext cx="1605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自己生活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141529" y="68166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+mj-ea"/>
              </a:rPr>
              <a:t>名人爱书故事</a:t>
            </a:r>
            <a:endParaRPr lang="zh-CN" altLang="en-US" sz="3200" b="1" dirty="0">
              <a:solidFill>
                <a:srgbClr val="0000FF"/>
              </a:solidFill>
              <a:latin typeface="+mj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13130" y="1266190"/>
            <a:ext cx="681164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鲁迅先生从小认真学习。少年时，在江南水师学堂读书，第一学期成绩优异，学校奖给他一枚金质奖章。他立即拿到南京鼓楼街头卖掉，然后买了几本书，又买了一串红辣椒。每当晚上寒冷时，夜读难耐，他便摘下一颗辣椒，放在嘴里嚼着，直辣得额头冒汗。他就用这种办法驱寒坚持读书。由于苦读书，后来终于成为我国著名的文学家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1187624" y="1943585"/>
            <a:ext cx="7560840" cy="31999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书，人们称为人类文明的“长生果”。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　　　　　）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人们都爱秋天，爱她的天高气爽，爱她的云淡日丽，爱她的香飘四野。（　　　　　）</a:t>
            </a:r>
            <a:b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043608" y="1062638"/>
            <a:ext cx="7019697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</a:rPr>
              <a:t>一、</a:t>
            </a:r>
            <a:r>
              <a:rPr lang="zh-CN" altLang="en-US" sz="3200" dirty="0">
                <a:latin typeface="黑体" panose="02010600030101010101" charset="-122"/>
                <a:ea typeface="黑体" panose="02010600030101010101" charset="-122"/>
              </a:rPr>
              <a:t>判断下列句子使用的修辞手法。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624428" y="411510"/>
            <a:ext cx="193134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7704" y="2643758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比喻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84168" y="3939902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排比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/>
      <p:bldP spid="9" grpId="0"/>
      <p:bldP spid="12" grpId="0"/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1043608" y="1138195"/>
            <a:ext cx="7877065" cy="36471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只要手中一有书，我就</a:t>
            </a:r>
            <a:r>
              <a:rPr lang="zh-CN" altLang="zh-CN" sz="3200" u="sng">
                <a:latin typeface="楷体" panose="02010609060101010101" pitchFamily="49" charset="-122"/>
                <a:ea typeface="楷体" panose="02010609060101010101" pitchFamily="49" charset="-122"/>
              </a:rPr>
              <a:t>忘了吃忘了睡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。（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我读的很快，囫囵吞枣，大有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3200" u="sng">
                <a:latin typeface="楷体" panose="02010609060101010101" pitchFamily="49" charset="-122"/>
                <a:ea typeface="楷体" panose="02010609060101010101" pitchFamily="49" charset="-122"/>
              </a:rPr>
              <a:t>只要略知大意，不追求理解透彻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的味道。（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r>
              <a:rPr lang="zh-CN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51520" y="555526"/>
            <a:ext cx="6343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b="1" dirty="0">
                <a:latin typeface="黑体" panose="02010600030101010101" charset="-122"/>
                <a:ea typeface="黑体" panose="02010600030101010101" charset="-122"/>
              </a:rPr>
              <a:t>二、</a:t>
            </a:r>
            <a:r>
              <a:rPr lang="zh-CN" altLang="zh-CN" sz="3200" dirty="0">
                <a:latin typeface="黑体" panose="02010600030101010101" charset="-122"/>
                <a:ea typeface="黑体" panose="02010600030101010101" charset="-122"/>
              </a:rPr>
              <a:t>将句子中画线部分换成成语。</a:t>
            </a:r>
            <a:endParaRPr lang="zh-CN" altLang="zh-CN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36869" y="1923678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废寝忘食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36869" y="4147215"/>
            <a:ext cx="21602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不求甚解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362497" y="1306086"/>
            <a:ext cx="7308304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喻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美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瘾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卓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娅 书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如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饥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似渴 报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偿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204939" y="1175931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223930" y="124797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25308" y="1247979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866300" y="1305962"/>
            <a:ext cx="720080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yù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chāi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yǐn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327066" y="2570614"/>
            <a:ext cx="766834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zhuó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jí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jī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cháng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866265" y="1345565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36015" y="1889760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2330" y="1345565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10485" y="1889760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51805" y="1345565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64710" y="1889760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27150" y="2570480"/>
            <a:ext cx="100838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79295" y="3074670"/>
            <a:ext cx="5657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29255" y="2570480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771775" y="3075305"/>
            <a:ext cx="469265" cy="58293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456555" y="2570480"/>
            <a:ext cx="7918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71770" y="3114675"/>
            <a:ext cx="45148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247765" y="3114675"/>
            <a:ext cx="100076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21550" y="2570480"/>
            <a:ext cx="134937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486650" y="3114675"/>
            <a:ext cx="51308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4" grpId="0" bldLvl="0" animBg="1"/>
      <p:bldP spid="4" grpId="1" animBg="1"/>
      <p:bldP spid="5" grpId="0" bldLvl="0" animBg="1"/>
      <p:bldP spid="6" grpId="0" bldLvl="0" animBg="1"/>
      <p:bldP spid="6" grpId="1" animBg="1"/>
      <p:bldP spid="7" grpId="0" bldLvl="0" animBg="1"/>
      <p:bldP spid="11" grpId="0" bldLvl="0" animBg="1"/>
      <p:bldP spid="11" grpId="1" animBg="1"/>
      <p:bldP spid="12" grpId="0" bldLvl="0" animBg="1"/>
      <p:bldP spid="13" grpId="0" bldLvl="0" animBg="1"/>
      <p:bldP spid="13" grpId="1" animBg="1"/>
      <p:bldP spid="14" grpId="0" bldLvl="0" animBg="1"/>
      <p:bldP spid="17" grpId="0" bldLvl="0" animBg="1"/>
      <p:bldP spid="17" grpId="1" animBg="1"/>
      <p:bldP spid="18" grpId="0" bldLvl="0" animBg="1"/>
      <p:bldP spid="19" grpId="0" bldLvl="0" animBg="1"/>
      <p:bldP spid="20" grpId="0" bldLvl="0" animBg="1"/>
      <p:bldP spid="20" grpId="1" animBg="1"/>
      <p:bldP spid="2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251520" y="729739"/>
            <a:ext cx="8208912" cy="56169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0030101010101" charset="-122"/>
                <a:ea typeface="黑体" panose="02010600030101010101" charset="-122"/>
                <a:cs typeface="Times New Roman" panose="02020603050405020304" charset="0"/>
              </a:rPr>
              <a:t>三、谈谈你对读书的心得与感悟。</a:t>
            </a:r>
            <a:endParaRPr lang="zh-CN" altLang="en-US" sz="3200" b="1" dirty="0">
              <a:latin typeface="黑体" panose="02010600030101010101" charset="-122"/>
              <a:ea typeface="黑体" panose="02010600030101010101" charset="-122"/>
              <a:cs typeface="宋体" panose="02010600030101010101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87624" y="1635646"/>
            <a:ext cx="684076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示例：我读书首先喜欢默读，先略知其意，然后精读，品味文章的语言及人物形象，最后深入理解，感受作者写作的目的，感悟书中的人生百态及社会现实。</a:t>
            </a:r>
            <a:endParaRPr lang="zh-CN" altLang="en-US" sz="2800" u="sng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575222" y="1134636"/>
            <a:ext cx="7308304" cy="253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甸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甸       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馈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赠   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磁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石 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fontAlgn="auto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积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酵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母  借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鉴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呕心</a:t>
            </a:r>
            <a:r>
              <a:rPr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沥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血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84705" y="1061720"/>
            <a:ext cx="692785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diàn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  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kuì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cí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 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1929681" y="2394312"/>
            <a:ext cx="766834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  <a:sym typeface="+mn-ea"/>
              </a:rPr>
              <a:t>lěi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jiào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jiàn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        </a:t>
            </a:r>
            <a:r>
              <a:rPr lang="en-US" altLang="zh-CN" sz="3200" dirty="0" err="1">
                <a:latin typeface="黑体" panose="02010600030101010101" charset="-122"/>
                <a:ea typeface="黑体" panose="02010600030101010101" charset="-122"/>
              </a:rPr>
              <a:t>lì</a:t>
            </a:r>
            <a:r>
              <a:rPr lang="en-US" altLang="zh-CN" sz="3200" dirty="0">
                <a:latin typeface="黑体" panose="02010600030101010101" charset="-122"/>
                <a:ea typeface="黑体" panose="02010600030101010101" charset="-122"/>
              </a:rPr>
              <a:t> </a:t>
            </a:r>
            <a:endParaRPr lang="zh-CN" altLang="en-US" sz="32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84705" y="1069340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56715" y="1645285"/>
            <a:ext cx="50990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4465" y="1732280"/>
            <a:ext cx="53467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6785" y="1101090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93385" y="1732280"/>
            <a:ext cx="61785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96075" y="1206500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261860" y="1710690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29765" y="2308860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575435" y="2938780"/>
            <a:ext cx="5905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76625" y="2394585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923030" y="2978150"/>
            <a:ext cx="5270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75555" y="2394585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15840" y="2898775"/>
            <a:ext cx="677545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437120" y="2434590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757670" y="2898775"/>
            <a:ext cx="9461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08010" y="2938780"/>
            <a:ext cx="67564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457835" y="2877185"/>
            <a:ext cx="1198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kumimoji="1" lang="zh-CN" altLang="en-US" sz="4000" u="sng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委</a:t>
            </a:r>
            <a:r>
              <a:rPr kumimoji="1"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屈</a:t>
            </a:r>
            <a:endParaRPr kumimoji="1"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57835" y="2434590"/>
            <a:ext cx="982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黑体" panose="02010600030101010101" charset="-122"/>
                <a:ea typeface="黑体" panose="02010600030101010101" charset="-122"/>
              </a:rPr>
              <a:t>wěi</a:t>
            </a:r>
            <a:endParaRPr lang="en-US" altLang="zh-CN" sz="320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66165" y="2978150"/>
            <a:ext cx="5905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75615" y="2372995"/>
            <a:ext cx="590550" cy="50419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bldLvl="0" animBg="1"/>
      <p:bldP spid="3" grpId="0" bldLvl="0" animBg="1"/>
      <p:bldP spid="4" grpId="0" bldLvl="0" animBg="1"/>
      <p:bldP spid="7" grpId="0" bldLvl="0" animBg="1"/>
      <p:bldP spid="7" grpId="1" bldLvl="0" animBg="1"/>
      <p:bldP spid="8" grpId="0" bldLvl="0" animBg="1"/>
      <p:bldP spid="10" grpId="0" bldLvl="0" animBg="1"/>
      <p:bldP spid="10" grpId="1" bldLvl="0" animBg="1"/>
      <p:bldP spid="11" grpId="0" bldLvl="0" animBg="1"/>
      <p:bldP spid="12" grpId="0" bldLvl="0" animBg="1"/>
      <p:bldP spid="12" grpId="1" bldLvl="0" animBg="1"/>
      <p:bldP spid="13" grpId="0" bldLvl="0" animBg="1"/>
      <p:bldP spid="14" grpId="0" bldLvl="0" animBg="1"/>
      <p:bldP spid="14" grpId="1" bldLvl="0" animBg="1"/>
      <p:bldP spid="15" grpId="0" bldLvl="0" animBg="1"/>
      <p:bldP spid="16" grpId="0" bldLvl="0" animBg="1"/>
      <p:bldP spid="16" grpId="1" bldLvl="0" animBg="1"/>
      <p:bldP spid="17" grpId="0" bldLvl="0" animBg="1"/>
      <p:bldP spid="18" grpId="0" bldLvl="0" animBg="1"/>
      <p:bldP spid="18" grpId="1" bldLvl="0" animBg="1"/>
      <p:bldP spid="19" grpId="0" bldLvl="0" animBg="1"/>
      <p:bldP spid="20" grpId="0" bldLvl="0" animBg="1"/>
      <p:bldP spid="23" grpId="0" bldLvl="0" animBg="1"/>
      <p:bldP spid="24" grpId="0" bldLvl="0" animBg="1"/>
      <p:bldP spid="2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12943" y="1397136"/>
            <a:ext cx="614114" cy="810101"/>
            <a:chOff x="912943" y="1201103"/>
            <a:chExt cx="614114" cy="810101"/>
          </a:xfrm>
        </p:grpSpPr>
        <p:sp>
          <p:nvSpPr>
            <p:cNvPr id="10" name="椭圆 9"/>
            <p:cNvSpPr/>
            <p:nvPr/>
          </p:nvSpPr>
          <p:spPr>
            <a:xfrm>
              <a:off x="933096" y="120110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Rectangle 2"/>
            <p:cNvSpPr>
              <a:spLocks noChangeArrowheads="1"/>
            </p:cNvSpPr>
            <p:nvPr/>
          </p:nvSpPr>
          <p:spPr bwMode="auto">
            <a:xfrm>
              <a:off x="912943" y="127111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0030101010101" charset="-122"/>
                  <a:ea typeface="黑体" panose="02010600030101010101" charset="-122"/>
                </a:rPr>
                <a:t>差</a:t>
              </a:r>
              <a:endParaRPr lang="zh-CN" altLang="en-US" sz="41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6520914" y="1560913"/>
            <a:ext cx="1369606" cy="561692"/>
          </a:xfrm>
          <a:prstGeom prst="rect">
            <a:avLst/>
          </a:prstGeom>
          <a:solidFill>
            <a:srgbClr val="FDFEC3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差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不多</a:t>
            </a:r>
            <a:endParaRPr lang="zh-CN" altLang="en-US" sz="3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520914" y="1135509"/>
            <a:ext cx="6771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0030101010101" charset="-122"/>
                <a:ea typeface="黑体" panose="02010600030101010101" charset="-122"/>
              </a:rPr>
              <a:t>chà</a:t>
            </a:r>
            <a:endParaRPr lang="en-US" altLang="en-US" sz="28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812333" y="1547696"/>
            <a:ext cx="4652556" cy="5616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这美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差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往往被男孩抢了去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4162967" y="431959"/>
            <a:ext cx="1564685" cy="55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35" tIns="25718" rIns="51435" bIns="25718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多音字</a:t>
            </a:r>
            <a:endParaRPr lang="zh-CN" altLang="en-US" sz="25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7784" y="987574"/>
            <a:ext cx="5197677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0030101010101" charset="-122"/>
                <a:ea typeface="黑体" panose="02010600030101010101" charset="-122"/>
              </a:rPr>
              <a:t>chāi</a:t>
            </a:r>
            <a:endParaRPr lang="en-US" altLang="en-US" sz="28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47802" y="2696458"/>
            <a:ext cx="6900662" cy="4991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我积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累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些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描写春天的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词语。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12943" y="2977304"/>
            <a:ext cx="614114" cy="810101"/>
            <a:chOff x="912943" y="3087053"/>
            <a:chExt cx="614114" cy="810101"/>
          </a:xfrm>
        </p:grpSpPr>
        <p:sp>
          <p:nvSpPr>
            <p:cNvPr id="7" name="椭圆 6"/>
            <p:cNvSpPr/>
            <p:nvPr/>
          </p:nvSpPr>
          <p:spPr>
            <a:xfrm>
              <a:off x="933096" y="3087053"/>
              <a:ext cx="593961" cy="810101"/>
            </a:xfrm>
            <a:prstGeom prst="ellipse">
              <a:avLst/>
            </a:prstGeom>
            <a:solidFill>
              <a:srgbClr val="DCFDFF"/>
            </a:solidFill>
            <a:ln>
              <a:solidFill>
                <a:schemeClr val="tx2"/>
              </a:soli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Rectangle 2"/>
            <p:cNvSpPr>
              <a:spLocks noChangeArrowheads="1"/>
            </p:cNvSpPr>
            <p:nvPr/>
          </p:nvSpPr>
          <p:spPr bwMode="auto">
            <a:xfrm>
              <a:off x="912943" y="3157060"/>
              <a:ext cx="535855" cy="589364"/>
            </a:xfrm>
            <a:prstGeom prst="rect">
              <a:avLst/>
            </a:prstGeom>
            <a:noFill/>
            <a:ln w="9525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r>
                <a:rPr lang="zh-CN" altLang="en-US" sz="4100" dirty="0">
                  <a:solidFill>
                    <a:srgbClr val="FF0000"/>
                  </a:solidFill>
                  <a:latin typeface="黑体" panose="02010600030101010101" charset="-122"/>
                  <a:ea typeface="黑体" panose="02010600030101010101" charset="-122"/>
                </a:rPr>
                <a:t>累</a:t>
              </a:r>
              <a:endParaRPr lang="zh-CN" altLang="en-US" sz="41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2535069" y="2257430"/>
            <a:ext cx="1815809" cy="43858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400" b="1" dirty="0" err="1">
                <a:latin typeface="黑体" panose="02010600030101010101" charset="-122"/>
                <a:ea typeface="黑体" panose="02010600030101010101" charset="-122"/>
              </a:rPr>
              <a:t>lěi</a:t>
            </a:r>
            <a:endParaRPr lang="zh-CN" altLang="en-US" sz="2800" b="1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848083" y="3761664"/>
            <a:ext cx="1124883" cy="500137"/>
          </a:xfrm>
          <a:prstGeom prst="rect">
            <a:avLst/>
          </a:prstGeom>
          <a:solidFill>
            <a:srgbClr val="FDFEC3"/>
          </a:solidFill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劳</a:t>
            </a:r>
            <a:r>
              <a:rPr lang="zh-CN" altLang="en-US" sz="2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累</a:t>
            </a:r>
            <a:endParaRPr lang="zh-CN" altLang="en-US" sz="2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175545" y="3261676"/>
            <a:ext cx="68191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800" b="1" dirty="0" err="1">
                <a:latin typeface="黑体" panose="02010600030101010101" charset="-122"/>
                <a:ea typeface="黑体" panose="02010600030101010101" charset="-122"/>
              </a:rPr>
              <a:t>lèi</a:t>
            </a:r>
            <a:endParaRPr lang="en-US" sz="2700" b="1" dirty="0">
              <a:latin typeface="黑体" panose="02010600030101010101" charset="-122"/>
              <a:ea typeface="黑体" panose="02010600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/>
      <p:bldP spid="9" grpId="0" bldLvl="0" animBg="1"/>
      <p:bldP spid="8" grpId="0"/>
      <p:bldP spid="23" grpId="0" bldLvl="0" animBg="1"/>
      <p:bldP spid="32" grpId="0"/>
      <p:bldP spid="51" grpId="0" bldLvl="0" animBg="1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7" y="55564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6"/>
            <a:ext cx="4104456" cy="136191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加一加</a:t>
            </a:r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酉</a:t>
            </a:r>
            <a:r>
              <a:rPr lang="en-US" altLang="zh-CN" sz="2800" dirty="0">
                <a:latin typeface="黑体" panose="02010600030101010101" charset="-122"/>
                <a:ea typeface="黑体" panose="02010600030101010101" charset="-122"/>
              </a:rPr>
              <a:t>+</a:t>
            </a:r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孝</a:t>
            </a:r>
            <a:r>
              <a:rPr lang="en-US" altLang="zh-CN" sz="2800" dirty="0">
                <a:latin typeface="黑体" panose="02010600030101010101" charset="-122"/>
                <a:ea typeface="黑体" panose="02010600030101010101" charset="-122"/>
              </a:rPr>
              <a:t>=</a:t>
            </a:r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酵</a:t>
            </a:r>
            <a:endParaRPr lang="en-US" altLang="zh-CN" sz="2800" dirty="0">
              <a:latin typeface="黑体" panose="02010600030101010101" charset="-122"/>
              <a:ea typeface="黑体" panose="0201060003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0030101010101" charset="-122"/>
                <a:ea typeface="黑体" panose="02010600030101010101" charset="-122"/>
              </a:rPr>
              <a:t>        </a:t>
            </a:r>
            <a:r>
              <a:rPr lang="zh-CN" altLang="en-US" sz="28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口</a:t>
            </a:r>
            <a:r>
              <a:rPr lang="en-US" altLang="zh-CN" sz="2800" dirty="0">
                <a:latin typeface="黑体" panose="02010600030101010101" charset="-122"/>
                <a:ea typeface="黑体" panose="02010600030101010101" charset="-122"/>
              </a:rPr>
              <a:t>+</a:t>
            </a:r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俞</a:t>
            </a:r>
            <a:r>
              <a:rPr lang="en-US" altLang="zh-CN" sz="2800" dirty="0">
                <a:latin typeface="黑体" panose="02010600030101010101" charset="-122"/>
                <a:ea typeface="黑体" panose="02010600030101010101" charset="-122"/>
              </a:rPr>
              <a:t>=</a:t>
            </a:r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喻</a:t>
            </a:r>
            <a:endParaRPr lang="en-US" altLang="zh-CN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2685" y="2843883"/>
            <a:ext cx="1763051" cy="71437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字谜识字</a:t>
            </a:r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：</a:t>
            </a:r>
            <a:r>
              <a:rPr lang="en-US" altLang="zh-CN" sz="2800" dirty="0">
                <a:latin typeface="黑体" panose="02010600030101010101" charset="-122"/>
                <a:ea typeface="黑体" panose="02010600030101010101" charset="-122"/>
              </a:rPr>
              <a:t>       </a:t>
            </a:r>
            <a:endParaRPr lang="en-US" altLang="zh-CN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232660" y="3014345"/>
            <a:ext cx="3103245" cy="499110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dirty="0">
                <a:latin typeface="黑体" panose="02010600030101010101" charset="-122"/>
                <a:ea typeface="黑体" panose="02010600030101010101" charset="-122"/>
              </a:rPr>
              <a:t>抛出东西诱人来 。</a:t>
            </a:r>
            <a:endParaRPr lang="en-US" altLang="zh-CN" sz="2800" dirty="0">
              <a:latin typeface="黑体" panose="02010600030101010101" charset="-122"/>
              <a:ea typeface="黑体" panose="02010600030101010101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35896" y="1347614"/>
            <a:ext cx="2066925" cy="14001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5542915" y="2941320"/>
            <a:ext cx="9937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</a:rPr>
              <a:t>仇</a:t>
            </a:r>
            <a:endParaRPr lang="zh-CN" altLang="en-US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3" grpId="0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400" y="2210786"/>
          <a:ext cx="1481202" cy="1528636"/>
        </p:xfrm>
        <a:graphic>
          <a:graphicData uri="http://schemas.openxmlformats.org/drawingml/2006/table">
            <a:tbl>
              <a:tblPr/>
              <a:tblGrid>
                <a:gridCol w="740601"/>
                <a:gridCol w="740601"/>
              </a:tblGrid>
              <a:tr h="77903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960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7" marR="58027" marT="28960" marB="28960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235" y="2112076"/>
            <a:ext cx="1420517" cy="166968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籍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462" y="1228812"/>
            <a:ext cx="1245290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400" dirty="0" err="1">
                <a:latin typeface="黑体" panose="02010600030101010101" charset="-122"/>
                <a:ea typeface="黑体" panose="02010600030101010101" charset="-122"/>
              </a:rPr>
              <a:t>jí</a:t>
            </a:r>
            <a:endParaRPr lang="zh-CN" altLang="en-US" sz="5000" dirty="0">
              <a:solidFill>
                <a:prstClr val="black"/>
              </a:solidFill>
              <a:latin typeface="黑体" panose="02010600030101010101" charset="-122"/>
              <a:ea typeface="黑体" panose="02010600030101010101" charset="-122"/>
              <a:cs typeface="汉语拼音" panose="000B0604020202020204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83185" y="2281049"/>
            <a:ext cx="1080120" cy="432048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线形标注 2 3"/>
          <p:cNvSpPr/>
          <p:nvPr/>
        </p:nvSpPr>
        <p:spPr>
          <a:xfrm>
            <a:off x="4463973" y="1312593"/>
            <a:ext cx="2970717" cy="5400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208785"/>
              <a:gd name="adj6" fmla="val -33054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不要少写成“艹”</a:t>
            </a:r>
            <a:endParaRPr lang="zh-CN" altLang="en-US" sz="28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41" y="554509"/>
            <a:ext cx="145477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4270" y="2190750"/>
            <a:ext cx="1990725" cy="1590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" grpId="0" bldLvl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70" name="Picture 10" descr="http://p3.so.qhmsg.com/bdr/1080__/t015cde555b878c1748.jpg"/>
          <p:cNvPicPr>
            <a:picLocks noChangeAspect="1" noChangeArrowheads="1"/>
          </p:cNvPicPr>
          <p:nvPr/>
        </p:nvPicPr>
        <p:blipFill>
          <a:blip r:embed="rId1" cstate="print"/>
          <a:srcRect b="10560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6" name="AutoShape 1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0" y="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AutoShape 3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152400" y="152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52400" y="152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br>
              <a:rPr lang="zh-CN" altLang="zh-CN" sz="1800">
                <a:solidFill>
                  <a:prstClr val="black"/>
                </a:solidFill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AutoShape 5" descr="C:\Users\duyanlin\Documents\Tencent Files\593489595\Image\C2C\@@9%0UC%MEQ4T69SC}C2N.jpg"/>
          <p:cNvSpPr>
            <a:spLocks noChangeAspect="1" noChangeArrowheads="1"/>
          </p:cNvSpPr>
          <p:nvPr/>
        </p:nvSpPr>
        <p:spPr bwMode="auto">
          <a:xfrm>
            <a:off x="304800" y="3048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3387260" y="573514"/>
            <a:ext cx="456833" cy="456366"/>
            <a:chOff x="631825" y="5181600"/>
            <a:chExt cx="1554163" cy="1552575"/>
          </a:xfrm>
        </p:grpSpPr>
        <p:sp>
          <p:nvSpPr>
            <p:cNvPr id="51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8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9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0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1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2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3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5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6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0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1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2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3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4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5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6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7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8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79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0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1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2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83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6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矩形 48"/>
          <p:cNvSpPr>
            <a:spLocks noChangeArrowheads="1"/>
          </p:cNvSpPr>
          <p:nvPr/>
        </p:nvSpPr>
        <p:spPr bwMode="auto">
          <a:xfrm>
            <a:off x="3740967" y="3569882"/>
            <a:ext cx="1111202" cy="64633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馈赠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8"/>
          <p:cNvSpPr>
            <a:spLocks noChangeArrowheads="1"/>
          </p:cNvSpPr>
          <p:nvPr/>
        </p:nvSpPr>
        <p:spPr bwMode="auto">
          <a:xfrm>
            <a:off x="2570663" y="3195048"/>
            <a:ext cx="1111202" cy="64633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报偿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8"/>
          <p:cNvSpPr>
            <a:spLocks noChangeArrowheads="1"/>
          </p:cNvSpPr>
          <p:nvPr/>
        </p:nvSpPr>
        <p:spPr bwMode="auto">
          <a:xfrm>
            <a:off x="1293996" y="3392857"/>
            <a:ext cx="1111202" cy="64633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过瘾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矩形 48"/>
          <p:cNvSpPr>
            <a:spLocks noChangeArrowheads="1"/>
          </p:cNvSpPr>
          <p:nvPr/>
        </p:nvSpPr>
        <p:spPr bwMode="auto">
          <a:xfrm>
            <a:off x="14247" y="3240457"/>
            <a:ext cx="1111202" cy="64633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美差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矩形 48"/>
          <p:cNvSpPr>
            <a:spLocks noChangeArrowheads="1"/>
          </p:cNvSpPr>
          <p:nvPr/>
        </p:nvSpPr>
        <p:spPr bwMode="auto">
          <a:xfrm>
            <a:off x="2038692" y="4121541"/>
            <a:ext cx="1111202" cy="646331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矩形 3"/>
          <p:cNvSpPr>
            <a:spLocks noChangeArrowheads="1"/>
          </p:cNvSpPr>
          <p:nvPr/>
        </p:nvSpPr>
        <p:spPr bwMode="auto">
          <a:xfrm>
            <a:off x="304800" y="951020"/>
            <a:ext cx="182614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博士拜师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pic>
        <p:nvPicPr>
          <p:cNvPr id="66564" name="Picture 4" descr="http://p0.so.qhimgs1.com/bdr/_240_/t01d04898e85dff75a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7104" t="9450" r="21322" b="18101"/>
          <a:stretch>
            <a:fillRect/>
          </a:stretch>
        </p:blipFill>
        <p:spPr bwMode="auto">
          <a:xfrm>
            <a:off x="323528" y="2571750"/>
            <a:ext cx="619895" cy="792088"/>
          </a:xfrm>
          <a:prstGeom prst="rect">
            <a:avLst/>
          </a:prstGeom>
          <a:noFill/>
        </p:spPr>
      </p:pic>
      <p:pic>
        <p:nvPicPr>
          <p:cNvPr id="87" name="Picture 4" descr="http://p0.so.qhimgs1.com/bdr/_240_/t01d04898e85dff75a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7104" t="9450" r="21322" b="18101"/>
          <a:stretch>
            <a:fillRect/>
          </a:stretch>
        </p:blipFill>
        <p:spPr bwMode="auto">
          <a:xfrm>
            <a:off x="1619672" y="2715766"/>
            <a:ext cx="619895" cy="792088"/>
          </a:xfrm>
          <a:prstGeom prst="rect">
            <a:avLst/>
          </a:prstGeom>
          <a:noFill/>
        </p:spPr>
      </p:pic>
      <p:pic>
        <p:nvPicPr>
          <p:cNvPr id="88" name="Picture 4" descr="http://p0.so.qhimgs1.com/bdr/_240_/t01d04898e85dff75a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7104" t="9450" r="21322" b="18101"/>
          <a:stretch>
            <a:fillRect/>
          </a:stretch>
        </p:blipFill>
        <p:spPr bwMode="auto">
          <a:xfrm>
            <a:off x="2843808" y="2571750"/>
            <a:ext cx="619895" cy="792088"/>
          </a:xfrm>
          <a:prstGeom prst="rect">
            <a:avLst/>
          </a:prstGeom>
          <a:noFill/>
        </p:spPr>
      </p:pic>
      <p:pic>
        <p:nvPicPr>
          <p:cNvPr id="89" name="Picture 4" descr="http://p0.so.qhimgs1.com/bdr/_240_/t01d04898e85dff75a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7104" t="9450" r="21322" b="18101"/>
          <a:stretch>
            <a:fillRect/>
          </a:stretch>
        </p:blipFill>
        <p:spPr bwMode="auto">
          <a:xfrm>
            <a:off x="3995936" y="2931790"/>
            <a:ext cx="619895" cy="792088"/>
          </a:xfrm>
          <a:prstGeom prst="rect">
            <a:avLst/>
          </a:prstGeom>
          <a:noFill/>
        </p:spPr>
      </p:pic>
      <p:pic>
        <p:nvPicPr>
          <p:cNvPr id="90" name="Picture 4" descr="http://p0.so.qhimgs1.com/bdr/_240_/t01d04898e85dff75aa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 l="17104" t="9450" r="21322" b="18101"/>
          <a:stretch>
            <a:fillRect/>
          </a:stretch>
        </p:blipFill>
        <p:spPr bwMode="auto">
          <a:xfrm>
            <a:off x="2987824" y="4083918"/>
            <a:ext cx="619895" cy="792088"/>
          </a:xfrm>
          <a:prstGeom prst="rect">
            <a:avLst/>
          </a:prstGeom>
          <a:noFill/>
        </p:spPr>
      </p:pic>
      <p:pic>
        <p:nvPicPr>
          <p:cNvPr id="66566" name="Picture 6" descr="http://p0.so.qhmsg.com/bdr/_240_/t01c29a7f591c233f7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40352" y="2857499"/>
            <a:ext cx="1609725" cy="2286001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2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8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4" dur="2000" fill="hold"/>
                                        <p:tgtEl>
                                          <p:spTgt spid="665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0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ldLvl="0" animBg="1"/>
      <p:bldP spid="45" grpId="0" bldLvl="0" animBg="1"/>
      <p:bldP spid="48" grpId="0" bldLvl="0" animBg="1"/>
      <p:bldP spid="57" grpId="0" bldLvl="0" animBg="1"/>
      <p:bldP spid="85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2896</Words>
  <Application>WPS 演示</Application>
  <PresentationFormat>全屏显示(16:9)</PresentationFormat>
  <Paragraphs>320</Paragraphs>
  <Slides>40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6" baseType="lpstr">
      <vt:lpstr>Arial</vt:lpstr>
      <vt:lpstr>宋体</vt:lpstr>
      <vt:lpstr>Wingdings</vt:lpstr>
      <vt:lpstr>楷体</vt:lpstr>
      <vt:lpstr>黑体</vt:lpstr>
      <vt:lpstr>Calibri</vt:lpstr>
      <vt:lpstr>华文楷体</vt:lpstr>
      <vt:lpstr>汉语拼音</vt:lpstr>
      <vt:lpstr>Times New Roman</vt:lpstr>
      <vt:lpstr>微软雅黑</vt:lpstr>
      <vt:lpstr>迷你简毡笔黑</vt:lpstr>
      <vt:lpstr>幼圆</vt:lpstr>
      <vt:lpstr>Impact</vt:lpstr>
      <vt:lpstr>华文中宋</vt:lpstr>
      <vt:lpstr>Tahoma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小知识：划分段落应掌握的方法：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110</cp:revision>
  <dcterms:created xsi:type="dcterms:W3CDTF">2017-03-17T02:28:00Z</dcterms:created>
  <dcterms:modified xsi:type="dcterms:W3CDTF">2019-07-26T02:42:21Z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