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67" r:id="rId3"/>
    <p:sldId id="258" r:id="rId4"/>
    <p:sldId id="293" r:id="rId5"/>
    <p:sldId id="269" r:id="rId6"/>
    <p:sldId id="284" r:id="rId8"/>
    <p:sldId id="268" r:id="rId9"/>
    <p:sldId id="285" r:id="rId10"/>
    <p:sldId id="286" r:id="rId11"/>
    <p:sldId id="287" r:id="rId12"/>
    <p:sldId id="265" r:id="rId13"/>
    <p:sldId id="288" r:id="rId14"/>
    <p:sldId id="289" r:id="rId15"/>
    <p:sldId id="290" r:id="rId16"/>
    <p:sldId id="291" r:id="rId17"/>
    <p:sldId id="274" r:id="rId18"/>
    <p:sldId id="270" r:id="rId19"/>
    <p:sldId id="271" r:id="rId20"/>
    <p:sldId id="272"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1D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幻灯片图像占位符 1"/>
          <p:cNvSpPr>
            <a:spLocks noGrp="1" noRot="1" noChangeAspect="1"/>
          </p:cNvSpPr>
          <p:nvPr>
            <p:ph type="sldImg"/>
          </p:nvPr>
        </p:nvSpPr>
        <p:spPr/>
      </p:sp>
      <p:sp>
        <p:nvSpPr>
          <p:cNvPr id="73730" name="备注占位符 2"/>
          <p:cNvSpPr>
            <a:spLocks noGrp="1"/>
          </p:cNvSpPr>
          <p:nvPr>
            <p:ph type="body"/>
          </p:nvPr>
        </p:nvSpPr>
        <p:spPr/>
        <p:txBody>
          <a:bodyPr lIns="91440" tIns="45720" rIns="91440" bIns="45720" anchor="t" anchorCtr="0"/>
          <a:p>
            <a:pPr lvl="0"/>
            <a:endParaRPr lang="zh-CN" altLang="en-US" dirty="0"/>
          </a:p>
        </p:txBody>
      </p:sp>
      <p:sp>
        <p:nvSpPr>
          <p:cNvPr id="73731"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幻灯片图像占位符 1"/>
          <p:cNvSpPr>
            <a:spLocks noGrp="1" noRot="1" noChangeAspect="1"/>
          </p:cNvSpPr>
          <p:nvPr>
            <p:ph type="sldImg"/>
          </p:nvPr>
        </p:nvSpPr>
        <p:spPr/>
      </p:sp>
      <p:sp>
        <p:nvSpPr>
          <p:cNvPr id="75778" name="备注占位符 2"/>
          <p:cNvSpPr>
            <a:spLocks noGrp="1"/>
          </p:cNvSpPr>
          <p:nvPr>
            <p:ph type="body"/>
          </p:nvPr>
        </p:nvSpPr>
        <p:spPr/>
        <p:txBody>
          <a:bodyPr lIns="91440" tIns="45720" rIns="91440" bIns="45720" anchor="t" anchorCtr="0"/>
          <a:p>
            <a:pPr lvl="0"/>
            <a:endParaRPr lang="zh-CN" altLang="en-US" dirty="0"/>
          </a:p>
        </p:txBody>
      </p:sp>
      <p:sp>
        <p:nvSpPr>
          <p:cNvPr id="7577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1" name="幻灯片图像占位符 1"/>
          <p:cNvSpPr>
            <a:spLocks noGrp="1" noRot="1" noChangeAspect="1"/>
          </p:cNvSpPr>
          <p:nvPr>
            <p:ph type="sldImg"/>
          </p:nvPr>
        </p:nvSpPr>
        <p:spPr/>
      </p:sp>
      <p:sp>
        <p:nvSpPr>
          <p:cNvPr id="71682" name="备注占位符 2"/>
          <p:cNvSpPr>
            <a:spLocks noGrp="1"/>
          </p:cNvSpPr>
          <p:nvPr>
            <p:ph type="body"/>
          </p:nvPr>
        </p:nvSpPr>
        <p:spPr/>
        <p:txBody>
          <a:bodyPr lIns="91440" tIns="45720" rIns="91440" bIns="45720" anchor="t" anchorCtr="0"/>
          <a:p>
            <a:pPr lvl="0"/>
            <a:endParaRPr lang="zh-CN" altLang="en-US" dirty="0"/>
          </a:p>
        </p:txBody>
      </p:sp>
      <p:sp>
        <p:nvSpPr>
          <p:cNvPr id="71683"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幻灯片图像占位符 1"/>
          <p:cNvSpPr>
            <a:spLocks noGrp="1" noRot="1" noChangeAspect="1"/>
          </p:cNvSpPr>
          <p:nvPr>
            <p:ph type="sldImg"/>
          </p:nvPr>
        </p:nvSpPr>
        <p:spPr/>
      </p:sp>
      <p:sp>
        <p:nvSpPr>
          <p:cNvPr id="63490" name="备注占位符 2"/>
          <p:cNvSpPr>
            <a:spLocks noGrp="1"/>
          </p:cNvSpPr>
          <p:nvPr>
            <p:ph type="body"/>
          </p:nvPr>
        </p:nvSpPr>
        <p:spPr/>
        <p:txBody>
          <a:bodyPr lIns="91440" tIns="45720" rIns="91440" bIns="45720" anchor="t" anchorCtr="0"/>
          <a:p>
            <a:pPr lvl="0"/>
            <a:endParaRPr lang="zh-CN" altLang="en-US" dirty="0"/>
          </a:p>
        </p:txBody>
      </p:sp>
      <p:sp>
        <p:nvSpPr>
          <p:cNvPr id="63491"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幻灯片图像占位符 1"/>
          <p:cNvSpPr>
            <a:spLocks noGrp="1" noRot="1" noChangeAspect="1"/>
          </p:cNvSpPr>
          <p:nvPr>
            <p:ph type="sldImg"/>
          </p:nvPr>
        </p:nvSpPr>
        <p:spPr/>
      </p:sp>
      <p:sp>
        <p:nvSpPr>
          <p:cNvPr id="65538" name="备注占位符 2"/>
          <p:cNvSpPr>
            <a:spLocks noGrp="1"/>
          </p:cNvSpPr>
          <p:nvPr>
            <p:ph type="body"/>
          </p:nvPr>
        </p:nvSpPr>
        <p:spPr/>
        <p:txBody>
          <a:bodyPr lIns="91440" tIns="45720" rIns="91440" bIns="45720" anchor="t" anchorCtr="0"/>
          <a:p>
            <a:pPr lvl="0"/>
            <a:endParaRPr lang="zh-CN" altLang="en-US" dirty="0"/>
          </a:p>
        </p:txBody>
      </p:sp>
      <p:sp>
        <p:nvSpPr>
          <p:cNvPr id="65539"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noChangeAspect="1"/>
          </p:cNvSpPr>
          <p:nvPr>
            <p:ph type="sldImg"/>
          </p:nvPr>
        </p:nvSpPr>
        <p:spPr/>
      </p:sp>
      <p:sp>
        <p:nvSpPr>
          <p:cNvPr id="67586" name="备注占位符 2"/>
          <p:cNvSpPr>
            <a:spLocks noGrp="1"/>
          </p:cNvSpPr>
          <p:nvPr>
            <p:ph type="body"/>
          </p:nvPr>
        </p:nvSpPr>
        <p:spPr/>
        <p:txBody>
          <a:bodyPr lIns="91440" tIns="45720" rIns="91440" bIns="45720" anchor="t" anchorCtr="0"/>
          <a:p>
            <a:pPr lvl="0"/>
            <a:endParaRPr lang="zh-CN" altLang="en-US" dirty="0"/>
          </a:p>
        </p:txBody>
      </p:sp>
      <p:sp>
        <p:nvSpPr>
          <p:cNvPr id="67587" name="灯片编号占位符 3"/>
          <p:cNvSpPr>
            <a:spLocks noGrp="1"/>
          </p:cNvSpPr>
          <p:nvPr>
            <p:ph type="sldNum" sz="quarter"/>
          </p:nvPr>
        </p:nvSpPr>
        <p:spPr>
          <a:xfrm>
            <a:off x="3884613" y="8685213"/>
            <a:ext cx="2971800" cy="457200"/>
          </a:xfrm>
          <a:prstGeom prst="rect">
            <a:avLst/>
          </a:prstGeom>
          <a:noFill/>
          <a:ln w="9525">
            <a:noFill/>
          </a:ln>
        </p:spPr>
        <p:txBody>
          <a:bodyPr vert="horz" lIns="91440" tIns="45720" rIns="91440" bIns="45720" anchor="b" anchorCtr="0"/>
          <a:p>
            <a:pPr lvl="0" algn="r"/>
            <a:fld id="{9A0DB2DC-4C9A-4742-B13C-FB6460FD3503}" type="slidenum">
              <a:rPr lang="zh-CN" altLang="en-US" sz="1200">
                <a:solidFill>
                  <a:srgbClr val="000000"/>
                </a:solidFill>
                <a:latin typeface="Calibri" panose="020F0502020204030204" charset="0"/>
                <a:ea typeface="宋体" panose="02010600030101010101" pitchFamily="2" charset="-122"/>
              </a:rPr>
            </a:fld>
            <a:endParaRPr lang="zh-CN" altLang="en-US" sz="1200">
              <a:solidFill>
                <a:srgbClr val="000000"/>
              </a:solidFill>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7" name="文本框 6"/>
          <p:cNvSpPr txBox="1"/>
          <p:nvPr userDrawn="1"/>
        </p:nvSpPr>
        <p:spPr>
          <a:xfrm rot="20040000">
            <a:off x="1621155" y="2572385"/>
            <a:ext cx="8883015" cy="1568450"/>
          </a:xfrm>
          <a:prstGeom prst="rect">
            <a:avLst/>
          </a:prstGeom>
          <a:noFill/>
        </p:spPr>
        <p:txBody>
          <a:bodyPr wrap="square" rtlCol="0">
            <a:spAutoFit/>
          </a:bodyPr>
          <a:p>
            <a:r>
              <a:rPr lang="zh-CN" altLang="en-US" sz="9600" b="1">
                <a:solidFill>
                  <a:schemeClr val="accent5">
                    <a:lumMod val="20000"/>
                    <a:lumOff val="80000"/>
                  </a:schemeClr>
                </a:solidFill>
                <a:latin typeface="华文行楷" panose="02010800040101010101" charset="-122"/>
                <a:ea typeface="华文行楷" panose="02010800040101010101" charset="-122"/>
              </a:rPr>
              <a:t>赵生勤老师课件</a:t>
            </a:r>
            <a:endParaRPr lang="zh-CN" altLang="en-US" sz="9600" b="1">
              <a:solidFill>
                <a:schemeClr val="accent5">
                  <a:lumMod val="20000"/>
                  <a:lumOff val="80000"/>
                </a:schemeClr>
              </a:solidFill>
              <a:latin typeface="华文行楷" panose="02010800040101010101" charset="-122"/>
              <a:ea typeface="华文行楷" panose="02010800040101010101"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f44d305ea14a1eeac3e417"/>
          <p:cNvPicPr>
            <a:picLocks noChangeAspect="1"/>
          </p:cNvPicPr>
          <p:nvPr/>
        </p:nvPicPr>
        <p:blipFill>
          <a:blip r:embed="rId1"/>
          <a:stretch>
            <a:fillRect/>
          </a:stretch>
        </p:blipFill>
        <p:spPr>
          <a:xfrm>
            <a:off x="165100" y="105410"/>
            <a:ext cx="11931650" cy="6650355"/>
          </a:xfrm>
          <a:prstGeom prst="rect">
            <a:avLst/>
          </a:prstGeom>
        </p:spPr>
      </p:pic>
      <p:sp>
        <p:nvSpPr>
          <p:cNvPr id="2" name="文本框 1"/>
          <p:cNvSpPr txBox="1"/>
          <p:nvPr/>
        </p:nvSpPr>
        <p:spPr>
          <a:xfrm>
            <a:off x="1084580" y="609600"/>
            <a:ext cx="10709910" cy="4338320"/>
          </a:xfrm>
          <a:prstGeom prst="rect">
            <a:avLst/>
          </a:prstGeom>
          <a:noFill/>
        </p:spPr>
        <p:txBody>
          <a:bodyPr wrap="none" rtlCol="0" anchor="t">
            <a:spAutoFit/>
          </a:bodyPr>
          <a:p>
            <a:r>
              <a:rPr lang="zh-CN" altLang="en-US" sz="13800" b="1">
                <a:solidFill>
                  <a:srgbClr val="FF0000"/>
                </a:solidFill>
                <a:latin typeface="华文行楷" panose="02010800040101010101" charset="-122"/>
                <a:ea typeface="华文行楷" panose="02010800040101010101" charset="-122"/>
                <a:sym typeface="+mn-ea"/>
              </a:rPr>
              <a:t>心有一团火，</a:t>
            </a:r>
            <a:endParaRPr lang="zh-CN" altLang="en-US" sz="13800" b="1">
              <a:solidFill>
                <a:srgbClr val="FF0000"/>
              </a:solidFill>
              <a:latin typeface="华文行楷" panose="02010800040101010101" charset="-122"/>
              <a:ea typeface="华文行楷" panose="02010800040101010101" charset="-122"/>
              <a:sym typeface="+mn-ea"/>
            </a:endParaRPr>
          </a:p>
          <a:p>
            <a:r>
              <a:rPr lang="zh-CN" altLang="en-US" sz="13800" b="1">
                <a:solidFill>
                  <a:srgbClr val="FF0000"/>
                </a:solidFill>
                <a:latin typeface="华文行楷" panose="02010800040101010101" charset="-122"/>
                <a:ea typeface="华文行楷" panose="02010800040101010101" charset="-122"/>
                <a:sym typeface="+mn-ea"/>
              </a:rPr>
              <a:t>温暖众人心</a:t>
            </a:r>
            <a:endParaRPr lang="zh-CN" altLang="en-US" sz="13800" b="1">
              <a:solidFill>
                <a:srgbClr val="FF0000"/>
              </a:solidFill>
              <a:latin typeface="华文行楷" panose="02010800040101010101" charset="-122"/>
              <a:ea typeface="华文行楷" panose="02010800040101010101" charset="-122"/>
              <a:sym typeface="+mn-ea"/>
            </a:endParaRPr>
          </a:p>
        </p:txBody>
      </p:sp>
      <p:sp>
        <p:nvSpPr>
          <p:cNvPr id="6" name="文本框 5"/>
          <p:cNvSpPr txBox="1"/>
          <p:nvPr/>
        </p:nvSpPr>
        <p:spPr>
          <a:xfrm>
            <a:off x="9941560" y="3986530"/>
            <a:ext cx="2013585" cy="829945"/>
          </a:xfrm>
          <a:prstGeom prst="rect">
            <a:avLst/>
          </a:prstGeom>
          <a:noFill/>
        </p:spPr>
        <p:txBody>
          <a:bodyPr wrap="none" rtlCol="0">
            <a:spAutoFit/>
          </a:bodyPr>
          <a:p>
            <a:pPr algn="l"/>
            <a:r>
              <a:rPr lang="zh-CN" altLang="zh-CN" sz="4800" b="1">
                <a:solidFill>
                  <a:srgbClr val="FF0000"/>
                </a:solidFill>
                <a:highlight>
                  <a:srgbClr val="FFFF00"/>
                </a:highlight>
                <a:latin typeface="华文行楷" panose="02010800040101010101" charset="-122"/>
                <a:ea typeface="华文行楷" panose="02010800040101010101" charset="-122"/>
                <a:sym typeface="+mn-ea"/>
              </a:rPr>
              <a:t>张秉贵</a:t>
            </a:r>
            <a:endParaRPr lang="zh-CN" altLang="zh-CN" sz="4800" b="1">
              <a:solidFill>
                <a:srgbClr val="FF0000"/>
              </a:solidFill>
              <a:highlight>
                <a:srgbClr val="FFFF00"/>
              </a:highlight>
              <a:latin typeface="华文行楷" panose="02010800040101010101" charset="-122"/>
              <a:ea typeface="华文行楷" panose="02010800040101010101" charset="-122"/>
              <a:sym typeface="+mn-ea"/>
            </a:endParaRPr>
          </a:p>
        </p:txBody>
      </p:sp>
      <p:sp>
        <p:nvSpPr>
          <p:cNvPr id="7" name="文本框 6"/>
          <p:cNvSpPr txBox="1"/>
          <p:nvPr/>
        </p:nvSpPr>
        <p:spPr>
          <a:xfrm>
            <a:off x="3898900" y="5220335"/>
            <a:ext cx="3539490" cy="1445260"/>
          </a:xfrm>
          <a:prstGeom prst="rect">
            <a:avLst/>
          </a:prstGeom>
          <a:noFill/>
        </p:spPr>
        <p:txBody>
          <a:bodyPr wrap="none" rtlCol="0" anchor="t">
            <a:spAutoFit/>
          </a:bodyPr>
          <a:p>
            <a:r>
              <a:rPr lang="zh-CN" altLang="zh-CN" sz="8800" b="1" dirty="0">
                <a:solidFill>
                  <a:srgbClr val="311DC8"/>
                </a:solidFill>
                <a:latin typeface="华文行楷" panose="02010800040101010101" charset="-122"/>
                <a:ea typeface="华文行楷" panose="02010800040101010101" charset="-122"/>
                <a:cs typeface="华文中宋" panose="02010600040101010101" charset="-122"/>
                <a:sym typeface="+mn-ea"/>
              </a:rPr>
              <a:t>林为民</a:t>
            </a:r>
            <a:endParaRPr lang="zh-CN" altLang="zh-CN" sz="8800" b="1" dirty="0">
              <a:solidFill>
                <a:srgbClr val="311DC8"/>
              </a:solidFill>
              <a:latin typeface="华文行楷" panose="02010800040101010101" charset="-122"/>
              <a:ea typeface="华文行楷" panose="020108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000"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000"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3" presetClass="entr" presetSubtype="16" fill="hold" grpId="0" nodeType="afterEffect">
                                  <p:stCondLst>
                                    <p:cond delay="0"/>
                                  </p:stCondLst>
                                  <p:childTnLst>
                                    <p:set>
                                      <p:cBhvr>
                                        <p:cTn id="21" dur="1000"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ppt_w</p:attrName>
                                        </p:attrNameLst>
                                      </p:cBhvr>
                                      <p:tavLst>
                                        <p:tav tm="0">
                                          <p:val>
                                            <p:fltVal val="0"/>
                                          </p:val>
                                        </p:tav>
                                        <p:tav tm="100000">
                                          <p:val>
                                            <p:strVal val="#ppt_w"/>
                                          </p:val>
                                        </p:tav>
                                      </p:tavLst>
                                    </p:anim>
                                    <p:anim calcmode="lin" valueType="num">
                                      <p:cBhvr>
                                        <p:cTn id="23" dur="1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94055" y="1268730"/>
            <a:ext cx="10227310" cy="645160"/>
          </a:xfrm>
          <a:prstGeom prst="rect">
            <a:avLst/>
          </a:prstGeom>
          <a:noFill/>
        </p:spPr>
        <p:txBody>
          <a:bodyPr wrap="square" rtlCol="0">
            <a:spAutoFit/>
          </a:bodyPr>
          <a:p>
            <a:pPr algn="l"/>
            <a:r>
              <a:rPr lang="en-US" altLang="zh-CN" sz="3600" b="1">
                <a:solidFill>
                  <a:srgbClr val="311DC8"/>
                </a:solidFill>
                <a:latin typeface="华文中宋" panose="02010600040101010101" charset="-122"/>
                <a:ea typeface="华文中宋" panose="02010600040101010101" charset="-122"/>
                <a:cs typeface="华文中宋" panose="02010600040101010101" charset="-122"/>
                <a:sym typeface="+mn-ea"/>
              </a:rPr>
              <a:t>1</a:t>
            </a:r>
            <a:r>
              <a:rPr lang="zh-CN" altLang="en-US" sz="3600" b="1">
                <a:solidFill>
                  <a:srgbClr val="311DC8"/>
                </a:solidFill>
                <a:latin typeface="华文中宋" panose="02010600040101010101" charset="-122"/>
                <a:ea typeface="华文中宋" panose="02010600040101010101" charset="-122"/>
                <a:cs typeface="华文中宋" panose="02010600040101010101" charset="-122"/>
                <a:sym typeface="+mn-ea"/>
              </a:rPr>
              <a:t>、以“心有一团火，温暖众人心”为题的好处</a:t>
            </a:r>
            <a:endParaRPr lang="zh-CN" altLang="en-US" sz="3600" b="1">
              <a:solidFill>
                <a:srgbClr val="311DC8"/>
              </a:solidFill>
              <a:latin typeface="华文中宋" panose="02010600040101010101" charset="-122"/>
              <a:ea typeface="华文中宋" panose="02010600040101010101" charset="-122"/>
              <a:cs typeface="华文中宋" panose="02010600040101010101" charset="-122"/>
              <a:sym typeface="+mn-ea"/>
            </a:endParaRPr>
          </a:p>
        </p:txBody>
      </p:sp>
      <p:sp>
        <p:nvSpPr>
          <p:cNvPr id="4" name="文本框 3"/>
          <p:cNvSpPr txBox="1"/>
          <p:nvPr/>
        </p:nvSpPr>
        <p:spPr>
          <a:xfrm>
            <a:off x="505460" y="1998980"/>
            <a:ext cx="11181080" cy="2748280"/>
          </a:xfrm>
          <a:prstGeom prst="rect">
            <a:avLst/>
          </a:prstGeom>
          <a:noFill/>
        </p:spPr>
        <p:txBody>
          <a:bodyPr wrap="square" rtlCol="0" anchor="t">
            <a:spAutoFit/>
          </a:bodyPr>
          <a:p>
            <a:pPr>
              <a:lnSpc>
                <a:spcPct val="12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sym typeface="+mn-ea"/>
              </a:rPr>
              <a:t>      </a:t>
            </a:r>
            <a:r>
              <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rPr>
              <a:t>“心中一团火”运用比喻的修辞手法，指张秉贵接待顾客时饱满的工作热情。“温暖众人心”指顾客满意且以真心回馈张秉贵。这一标题句式整齐，揭示了这篇新闻作品的主要内容，吸引读者的阅读兴趣。</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sym typeface="+mn-ea"/>
            </a:endParaRPr>
          </a:p>
        </p:txBody>
      </p:sp>
      <p:sp>
        <p:nvSpPr>
          <p:cNvPr id="6" name="文本框 5"/>
          <p:cNvSpPr txBox="1"/>
          <p:nvPr/>
        </p:nvSpPr>
        <p:spPr>
          <a:xfrm>
            <a:off x="4839335" y="381635"/>
            <a:ext cx="2513330" cy="768350"/>
          </a:xfrm>
          <a:prstGeom prst="rect">
            <a:avLst/>
          </a:prstGeom>
          <a:noFill/>
        </p:spPr>
        <p:txBody>
          <a:bodyPr wrap="square" rtlCol="0">
            <a:spAutoFit/>
          </a:bodyPr>
          <a:p>
            <a:r>
              <a:rPr lang="zh-CN" altLang="en-US" sz="4400" b="1">
                <a:solidFill>
                  <a:srgbClr val="FF0000"/>
                </a:solidFill>
              </a:rPr>
              <a:t>课文探究</a:t>
            </a:r>
            <a:endParaRPr lang="zh-CN" altLang="en-US" sz="4400" b="1">
              <a:solidFill>
                <a:srgbClr val="FF0000"/>
              </a:solidFill>
            </a:endParaRPr>
          </a:p>
        </p:txBody>
      </p:sp>
      <p:sp>
        <p:nvSpPr>
          <p:cNvPr id="7" name="文本框 6"/>
          <p:cNvSpPr txBox="1"/>
          <p:nvPr/>
        </p:nvSpPr>
        <p:spPr>
          <a:xfrm>
            <a:off x="694055" y="4831715"/>
            <a:ext cx="10588625" cy="1753235"/>
          </a:xfrm>
          <a:prstGeom prst="rect">
            <a:avLst/>
          </a:prstGeom>
          <a:noFill/>
        </p:spPr>
        <p:txBody>
          <a:bodyPr wrap="square" rtlCol="0" anchor="t">
            <a:spAutoFit/>
          </a:bodyPr>
          <a:p>
            <a:pPr indent="0">
              <a:lnSpc>
                <a:spcPct val="150000"/>
              </a:lnSpc>
            </a:pPr>
            <a:r>
              <a:rPr lang="en-US" altLang="zh-CN" sz="3600" b="1">
                <a:solidFill>
                  <a:srgbClr val="311DC8"/>
                </a:solidFill>
                <a:latin typeface="华文中宋" panose="02010600040101010101" charset="-122"/>
                <a:ea typeface="华文中宋" panose="02010600040101010101" charset="-122"/>
                <a:cs typeface="华文中宋" panose="02010600040101010101" charset="-122"/>
                <a:sym typeface="+mn-ea"/>
              </a:rPr>
              <a:t>2</a:t>
            </a:r>
            <a:r>
              <a:rPr lang="zh-CN" altLang="en-US" sz="3600" b="1">
                <a:solidFill>
                  <a:srgbClr val="311DC8"/>
                </a:solidFill>
                <a:latin typeface="华文中宋" panose="02010600040101010101" charset="-122"/>
                <a:ea typeface="华文中宋" panose="02010600040101010101" charset="-122"/>
                <a:cs typeface="华文中宋" panose="02010600040101010101" charset="-122"/>
                <a:sym typeface="+mn-ea"/>
              </a:rPr>
              <a:t>、</a:t>
            </a:r>
            <a:r>
              <a:rPr lang="zh-CN" sz="3600" b="1">
                <a:solidFill>
                  <a:srgbClr val="311DC8"/>
                </a:solidFill>
                <a:latin typeface="华文中宋" panose="02010600040101010101" charset="-122"/>
                <a:ea typeface="华文中宋" panose="02010600040101010101" charset="-122"/>
                <a:cs typeface="华文中宋" panose="02010600040101010101" charset="-122"/>
                <a:sym typeface="+mn-ea"/>
              </a:rPr>
              <a:t>张秉贵是做什么的？</a:t>
            </a:r>
            <a:r>
              <a:rPr lang="en-US" sz="3600" b="1">
                <a:latin typeface="华文中宋" panose="02010600040101010101" charset="-122"/>
                <a:ea typeface="华文中宋" panose="02010600040101010101" charset="-122"/>
                <a:cs typeface="华文中宋" panose="02010600040101010101" charset="-122"/>
                <a:sym typeface="+mn-ea"/>
              </a:rPr>
              <a:t> </a:t>
            </a:r>
            <a:endParaRPr lang="en-US"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50000"/>
              </a:lnSpc>
            </a:pPr>
            <a:r>
              <a:rPr lang="en-US" altLang="zh-CN" sz="3600" b="1">
                <a:latin typeface="华文中宋" panose="02010600040101010101" charset="-122"/>
                <a:ea typeface="华文中宋" panose="02010600040101010101" charset="-122"/>
                <a:cs typeface="华文中宋" panose="02010600040101010101" charset="-122"/>
                <a:sym typeface="+mn-ea"/>
              </a:rPr>
              <a:t>     </a:t>
            </a:r>
            <a:r>
              <a:rPr lang="zh-CN" sz="3600" b="1">
                <a:latin typeface="华文中宋" panose="02010600040101010101" charset="-122"/>
                <a:ea typeface="华文中宋" panose="02010600040101010101" charset="-122"/>
                <a:cs typeface="华文中宋" panose="02010600040101010101" charset="-122"/>
                <a:sym typeface="+mn-ea"/>
              </a:rPr>
              <a:t>张秉贵是百货大楼的糖果柜售货员。</a:t>
            </a:r>
            <a:r>
              <a:rPr lang="en-US" sz="3600" b="1">
                <a:latin typeface="华文中宋" panose="02010600040101010101" charset="-122"/>
                <a:ea typeface="华文中宋" panose="02010600040101010101" charset="-122"/>
                <a:cs typeface="华文中宋" panose="02010600040101010101" charset="-122"/>
                <a:sym typeface="+mn-ea"/>
              </a:rPr>
              <a:t> </a:t>
            </a:r>
            <a:endParaRPr lang="en-US" altLang="en-US" sz="36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strVal val="#ppt_w*0.70"/>
                                          </p:val>
                                        </p:tav>
                                        <p:tav tm="100000">
                                          <p:val>
                                            <p:strVal val="#ppt_w"/>
                                          </p:val>
                                        </p:tav>
                                      </p:tavLst>
                                    </p:anim>
                                    <p:anim calcmode="lin" valueType="num">
                                      <p:cBhvr>
                                        <p:cTn id="13" dur="1000" fill="hold"/>
                                        <p:tgtEl>
                                          <p:spTgt spid="2"/>
                                        </p:tgtEl>
                                        <p:attrNameLst>
                                          <p:attrName>ppt_h</p:attrName>
                                        </p:attrNameLst>
                                      </p:cBhvr>
                                      <p:tavLst>
                                        <p:tav tm="0">
                                          <p:val>
                                            <p:strVal val="#ppt_h"/>
                                          </p:val>
                                        </p:tav>
                                        <p:tav tm="100000">
                                          <p:val>
                                            <p:strVal val="#ppt_h"/>
                                          </p:val>
                                        </p:tav>
                                      </p:tavLst>
                                    </p:anim>
                                    <p:animEffect transition="in" filter="fade">
                                      <p:cBhvr>
                                        <p:cTn id="14" dur="1000"/>
                                        <p:tgtEl>
                                          <p:spTgt spid="2"/>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p:cTn id="18" dur="1000" fill="hold"/>
                                        <p:tgtEl>
                                          <p:spTgt spid="7">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7">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000" fill="hold">
                                          <p:stCondLst>
                                            <p:cond delay="0"/>
                                          </p:stCondLst>
                                        </p:cTn>
                                        <p:tgtEl>
                                          <p:spTgt spid="4"/>
                                        </p:tgtEl>
                                        <p:attrNameLst>
                                          <p:attrName>style.visibility</p:attrName>
                                        </p:attrNameLst>
                                      </p:cBhvr>
                                      <p:to>
                                        <p:strVal val="visible"/>
                                      </p:to>
                                    </p:set>
                                    <p:anim calcmode="lin" valueType="num">
                                      <p:cBhvr additive="base">
                                        <p:cTn id="25" dur="1000" fill="hold"/>
                                        <p:tgtEl>
                                          <p:spTgt spid="4"/>
                                        </p:tgtEl>
                                        <p:attrNameLst>
                                          <p:attrName>ppt_x</p:attrName>
                                        </p:attrNameLst>
                                      </p:cBhvr>
                                      <p:tavLst>
                                        <p:tav tm="0">
                                          <p:val>
                                            <p:strVal val="#ppt_x"/>
                                          </p:val>
                                        </p:tav>
                                        <p:tav tm="100000">
                                          <p:val>
                                            <p:strVal val="#ppt_x"/>
                                          </p:val>
                                        </p:tav>
                                      </p:tavLst>
                                    </p:anim>
                                    <p:anim calcmode="lin" valueType="num">
                                      <p:cBhvr additive="base">
                                        <p:cTn id="26"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000" fill="hold">
                                          <p:stCondLst>
                                            <p:cond delay="0"/>
                                          </p:stCondLst>
                                        </p:cTn>
                                        <p:tgtEl>
                                          <p:spTgt spid="7">
                                            <p:txEl>
                                              <p:pRg st="1" end="1"/>
                                            </p:txEl>
                                          </p:spTgt>
                                        </p:tgtEl>
                                        <p:attrNameLst>
                                          <p:attrName>style.visibility</p:attrName>
                                        </p:attrNameLst>
                                      </p:cBhvr>
                                      <p:to>
                                        <p:strVal val="visible"/>
                                      </p:to>
                                    </p:set>
                                    <p:anim calcmode="lin" valueType="num">
                                      <p:cBhvr additive="base">
                                        <p:cTn id="31"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98805" y="4017010"/>
            <a:ext cx="11207115" cy="2459990"/>
          </a:xfrm>
          <a:prstGeom prst="rect">
            <a:avLst/>
          </a:prstGeom>
          <a:noFill/>
          <a:ln w="9525">
            <a:noFill/>
          </a:ln>
        </p:spPr>
        <p:txBody>
          <a:bodyPr wrap="square">
            <a:spAutoFit/>
          </a:bodyPr>
          <a:p>
            <a:pPr indent="0">
              <a:lnSpc>
                <a:spcPct val="110000"/>
              </a:lnSpc>
            </a:pPr>
            <a:r>
              <a:rPr lang="en-US" altLang="zh-CN" sz="3600" b="1">
                <a:solidFill>
                  <a:srgbClr val="311DC8"/>
                </a:solidFill>
                <a:latin typeface="华文中宋" panose="02010600040101010101" charset="-122"/>
                <a:ea typeface="华文中宋" panose="02010600040101010101" charset="-122"/>
                <a:cs typeface="华文中宋" panose="02010600040101010101" charset="-122"/>
              </a:rPr>
              <a:t>4</a:t>
            </a:r>
            <a:r>
              <a:rPr lang="zh-CN" sz="3600" b="1">
                <a:solidFill>
                  <a:srgbClr val="311DC8"/>
                </a:solidFill>
                <a:latin typeface="华文中宋" panose="02010600040101010101" charset="-122"/>
                <a:ea typeface="华文中宋" panose="02010600040101010101" charset="-122"/>
                <a:cs typeface="华文中宋" panose="02010600040101010101" charset="-122"/>
              </a:rPr>
              <a:t>、作为一名服务人员，人们是怎样来赞扬张秉贵的服务态度的？（用原句回答）</a:t>
            </a:r>
            <a:r>
              <a:rPr lang="zh-CN" sz="3600" b="1">
                <a:solidFill>
                  <a:schemeClr val="tx1"/>
                </a:solidFill>
                <a:latin typeface="华文中宋" panose="02010600040101010101" charset="-122"/>
                <a:ea typeface="华文中宋" panose="02010600040101010101" charset="-122"/>
                <a:cs typeface="华文中宋" panose="02010600040101010101" charset="-122"/>
              </a:rPr>
              <a:t> </a:t>
            </a:r>
            <a:endParaRPr lang="zh-CN" sz="36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en-US" altLang="zh-CN" sz="36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chemeClr val="tx1"/>
                </a:solidFill>
                <a:latin typeface="华文中宋" panose="02010600040101010101" charset="-122"/>
                <a:ea typeface="华文中宋" panose="02010600040101010101" charset="-122"/>
                <a:cs typeface="华文中宋" panose="02010600040101010101" charset="-122"/>
              </a:rPr>
              <a:t>人们用“主动、热情、诚恳、耐心、周到”这十个字来赞扬张秉贵的服务态度。</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5" name="文本框 4"/>
          <p:cNvSpPr txBox="1"/>
          <p:nvPr/>
        </p:nvSpPr>
        <p:spPr>
          <a:xfrm>
            <a:off x="598805" y="280670"/>
            <a:ext cx="11100435" cy="3708400"/>
          </a:xfrm>
          <a:prstGeom prst="rect">
            <a:avLst/>
          </a:prstGeom>
          <a:noFill/>
        </p:spPr>
        <p:txBody>
          <a:bodyPr wrap="square" rtlCol="0" anchor="t">
            <a:spAutoFit/>
          </a:bodyPr>
          <a:p>
            <a:pPr>
              <a:lnSpc>
                <a:spcPct val="120000"/>
              </a:lnSpc>
            </a:pPr>
            <a:r>
              <a:rPr lang="en-US" altLang="zh-CN" sz="3600" b="1">
                <a:solidFill>
                  <a:srgbClr val="311DC8"/>
                </a:solidFill>
                <a:latin typeface="华文中宋" panose="02010600040101010101" charset="-122"/>
                <a:ea typeface="华文中宋" panose="02010600040101010101" charset="-122"/>
                <a:sym typeface="+mn-ea"/>
              </a:rPr>
              <a:t>3</a:t>
            </a:r>
            <a:r>
              <a:rPr lang="zh-CN" altLang="en-US" sz="3600" b="1">
                <a:solidFill>
                  <a:srgbClr val="311DC8"/>
                </a:solidFill>
                <a:latin typeface="华文中宋" panose="02010600040101010101" charset="-122"/>
                <a:ea typeface="华文中宋" panose="02010600040101010101" charset="-122"/>
                <a:sym typeface="+mn-ea"/>
              </a:rPr>
              <a:t>、新闻报道，和散文和小说在写人记事上有何不同？</a:t>
            </a:r>
            <a:endParaRPr lang="zh-CN" altLang="en-US" sz="3600" b="1">
              <a:solidFill>
                <a:srgbClr val="FF0000"/>
              </a:solidFill>
              <a:latin typeface="华文中宋" panose="02010600040101010101" charset="-122"/>
              <a:ea typeface="华文中宋" panose="02010600040101010101" charset="-122"/>
              <a:sym typeface="+mn-ea"/>
            </a:endParaRPr>
          </a:p>
          <a:p>
            <a:pPr>
              <a:lnSpc>
                <a:spcPct val="120000"/>
              </a:lnSpc>
            </a:pPr>
            <a:r>
              <a:rPr lang="en-US" altLang="zh-CN" sz="3200" b="1">
                <a:latin typeface="华文中宋" panose="02010600040101010101" charset="-122"/>
                <a:ea typeface="华文中宋" panose="02010600040101010101" charset="-122"/>
                <a:sym typeface="+mn-ea"/>
              </a:rPr>
              <a:t>      </a:t>
            </a:r>
            <a:r>
              <a:rPr lang="zh-CN" altLang="en-US" sz="3200" b="1">
                <a:latin typeface="华文中宋" panose="02010600040101010101" charset="-122"/>
                <a:ea typeface="华文中宋" panose="02010600040101010101" charset="-122"/>
                <a:sym typeface="+mn-ea"/>
              </a:rPr>
              <a:t>新闻报道相比于散文和小说，在于新闻稿是真实呈现的，没有作者的主观情感在里面，都是客观事实的呈现，是否功过由读者来评断，这是一个新闻撰稿人的必须具备的基本素养。除此之外，新闻报道的语言更加简明直白，相比于小说的虚构，新闻的真实性是底线。</a:t>
            </a:r>
            <a:endParaRPr lang="zh-CN" altLang="en-US" sz="3200" b="1">
              <a:latin typeface="华文中宋" panose="02010600040101010101" charset="-122"/>
              <a:ea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
                                            <p:txEl>
                                              <p:pRg st="0" end="0"/>
                                            </p:txEl>
                                          </p:spTgt>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calcmode="lin" valueType="num">
                                      <p:cBhvr>
                                        <p:cTn id="13"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4"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5" dur="1000"/>
                                        <p:tgtEl>
                                          <p:spTgt spid="10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000" fill="hold">
                                          <p:stCondLst>
                                            <p:cond delay="0"/>
                                          </p:stCondLst>
                                        </p:cTn>
                                        <p:tgtEl>
                                          <p:spTgt spid="5">
                                            <p:txEl>
                                              <p:pRg st="1" end="1"/>
                                            </p:txEl>
                                          </p:spTgt>
                                        </p:tgtEl>
                                        <p:attrNameLst>
                                          <p:attrName>style.visibility</p:attrName>
                                        </p:attrNameLst>
                                      </p:cBhvr>
                                      <p:to>
                                        <p:strVal val="visible"/>
                                      </p:to>
                                    </p:set>
                                    <p:anim calcmode="lin" valueType="num">
                                      <p:cBhvr additive="base">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1" dur="10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000" fill="hold">
                                          <p:stCondLst>
                                            <p:cond delay="0"/>
                                          </p:stCondLst>
                                        </p:cTn>
                                        <p:tgtEl>
                                          <p:spTgt spid="100">
                                            <p:txEl>
                                              <p:pRg st="1" end="1"/>
                                            </p:txEl>
                                          </p:spTgt>
                                        </p:tgtEl>
                                        <p:attrNameLst>
                                          <p:attrName>style.visibility</p:attrName>
                                        </p:attrNameLst>
                                      </p:cBhvr>
                                      <p:to>
                                        <p:strVal val="visible"/>
                                      </p:to>
                                    </p:set>
                                    <p:anim calcmode="lin" valueType="num">
                                      <p:cBhvr additive="base">
                                        <p:cTn id="26"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3995" y="118110"/>
            <a:ext cx="11763375" cy="6616065"/>
          </a:xfrm>
          <a:prstGeom prst="rect">
            <a:avLst/>
          </a:prstGeom>
          <a:noFill/>
          <a:ln w="9525">
            <a:noFill/>
          </a:ln>
        </p:spPr>
        <p:txBody>
          <a:bodyPr wrap="square">
            <a:spAutoFit/>
          </a:bodyPr>
          <a:p>
            <a:pPr indent="0">
              <a:lnSpc>
                <a:spcPct val="100000"/>
              </a:lnSpc>
            </a:pPr>
            <a:r>
              <a:rPr lang="en-US" altLang="zh-CN" sz="2800" b="1">
                <a:solidFill>
                  <a:srgbClr val="311DC8"/>
                </a:solidFill>
                <a:latin typeface="华文中宋" panose="02010600040101010101" charset="-122"/>
                <a:ea typeface="华文中宋" panose="02010600040101010101" charset="-122"/>
                <a:cs typeface="华文中宋" panose="02010600040101010101" charset="-122"/>
              </a:rPr>
              <a:t>5</a:t>
            </a:r>
            <a:r>
              <a:rPr lang="zh-CN" sz="2800" b="1">
                <a:solidFill>
                  <a:srgbClr val="311DC8"/>
                </a:solidFill>
                <a:latin typeface="华文中宋" panose="02010600040101010101" charset="-122"/>
                <a:ea typeface="华文中宋" panose="02010600040101010101" charset="-122"/>
                <a:cs typeface="华文中宋" panose="02010600040101010101" charset="-122"/>
              </a:rPr>
              <a:t>、概括文章写了张秉贵的哪些事，分别表现了他的什么品质，从中可以看出张秉贵是一个什么样的人？</a:t>
            </a:r>
            <a:endParaRPr lang="zh-CN" sz="2800" b="1">
              <a:solidFill>
                <a:srgbClr val="311DC8"/>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zh-CN" sz="28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8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①张秉贵用糖哄哭闹的小孩，表现了他的</a:t>
            </a:r>
            <a:r>
              <a:rPr lang="zh-CN" sz="2400" b="1">
                <a:solidFill>
                  <a:srgbClr val="FF0000"/>
                </a:solidFill>
                <a:latin typeface="华文中宋" panose="02010600040101010101" charset="-122"/>
                <a:ea typeface="华文中宋" panose="02010600040101010101" charset="-122"/>
                <a:cs typeface="华文中宋" panose="02010600040101010101" charset="-122"/>
              </a:rPr>
              <a:t>耐心细致、周到体贴</a:t>
            </a:r>
            <a:r>
              <a:rPr lang="zh-CN" sz="2400" b="1">
                <a:solidFill>
                  <a:srgbClr val="1E1E1E"/>
                </a:solidFill>
                <a:latin typeface="华文中宋" panose="02010600040101010101" charset="-122"/>
                <a:ea typeface="华文中宋" panose="02010600040101010101" charset="-122"/>
                <a:cs typeface="华文中宋" panose="02010600040101010101" charset="-122"/>
              </a:rPr>
              <a:t>。</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②张秉贵给要赶火车的顾客提前称糖并悉心指路，表现了他</a:t>
            </a:r>
            <a:r>
              <a:rPr lang="zh-CN" sz="2400" b="1">
                <a:solidFill>
                  <a:srgbClr val="FF0000"/>
                </a:solidFill>
                <a:latin typeface="华文中宋" panose="02010600040101010101" charset="-122"/>
                <a:ea typeface="华文中宋" panose="02010600040101010101" charset="-122"/>
                <a:cs typeface="华文中宋" panose="02010600040101010101" charset="-122"/>
              </a:rPr>
              <a:t>体贴入微、急人所急、解人所难</a:t>
            </a:r>
            <a:r>
              <a:rPr lang="zh-CN" sz="2400" b="1">
                <a:solidFill>
                  <a:srgbClr val="1E1E1E"/>
                </a:solidFill>
                <a:latin typeface="华文中宋" panose="02010600040101010101" charset="-122"/>
                <a:ea typeface="华文中宋" panose="02010600040101010101" charset="-122"/>
                <a:cs typeface="华文中宋" panose="02010600040101010101" charset="-122"/>
              </a:rPr>
              <a:t>的品质。</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③张秉贵接待了气呼呼的女顾客，表现了他的</a:t>
            </a:r>
            <a:r>
              <a:rPr lang="zh-CN" sz="2400" b="1">
                <a:solidFill>
                  <a:srgbClr val="FF0000"/>
                </a:solidFill>
                <a:latin typeface="华文中宋" panose="02010600040101010101" charset="-122"/>
                <a:ea typeface="华文中宋" panose="02010600040101010101" charset="-122"/>
                <a:cs typeface="华文中宋" panose="02010600040101010101" charset="-122"/>
              </a:rPr>
              <a:t>热情大度、主动耐心、和蔼亲切</a:t>
            </a:r>
            <a:r>
              <a:rPr lang="zh-CN" sz="2400" b="1">
                <a:solidFill>
                  <a:srgbClr val="1E1E1E"/>
                </a:solidFill>
                <a:latin typeface="华文中宋" panose="02010600040101010101" charset="-122"/>
                <a:ea typeface="华文中宋" panose="02010600040101010101" charset="-122"/>
                <a:cs typeface="华文中宋" panose="02010600040101010101" charset="-122"/>
              </a:rPr>
              <a:t>。 </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④张秉贵的女儿生病，却依旧没有影响他的服务态度，表现了他的</a:t>
            </a:r>
            <a:r>
              <a:rPr lang="zh-CN" sz="2400" b="1">
                <a:solidFill>
                  <a:srgbClr val="FF0000"/>
                </a:solidFill>
                <a:latin typeface="华文中宋" panose="02010600040101010101" charset="-122"/>
                <a:ea typeface="华文中宋" panose="02010600040101010101" charset="-122"/>
                <a:cs typeface="华文中宋" panose="02010600040101010101" charset="-122"/>
              </a:rPr>
              <a:t>隐忍克制、爱岗敬业、公私分明</a:t>
            </a:r>
            <a:r>
              <a:rPr lang="zh-CN" sz="2400" b="1">
                <a:solidFill>
                  <a:srgbClr val="1E1E1E"/>
                </a:solidFill>
                <a:latin typeface="华文中宋" panose="02010600040101010101" charset="-122"/>
                <a:ea typeface="华文中宋" panose="02010600040101010101" charset="-122"/>
                <a:cs typeface="华文中宋" panose="02010600040101010101" charset="-122"/>
              </a:rPr>
              <a:t>。</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⑤张秉贵光照顾买得多的顾客而被买得少的顾客质问后受到触动，表现了他</a:t>
            </a:r>
            <a:r>
              <a:rPr lang="zh-CN" sz="2400" b="1">
                <a:solidFill>
                  <a:srgbClr val="FF0000"/>
                </a:solidFill>
                <a:latin typeface="华文中宋" panose="02010600040101010101" charset="-122"/>
                <a:ea typeface="华文中宋" panose="02010600040101010101" charset="-122"/>
                <a:cs typeface="华文中宋" panose="02010600040101010101" charset="-122"/>
              </a:rPr>
              <a:t>自我反省、不断成长</a:t>
            </a:r>
            <a:r>
              <a:rPr lang="zh-CN" sz="2400" b="1">
                <a:solidFill>
                  <a:srgbClr val="1E1E1E"/>
                </a:solidFill>
                <a:latin typeface="华文中宋" panose="02010600040101010101" charset="-122"/>
                <a:ea typeface="华文中宋" panose="02010600040101010101" charset="-122"/>
                <a:cs typeface="华文中宋" panose="02010600040101010101" charset="-122"/>
              </a:rPr>
              <a:t>的品质。 </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⑥张秉贵忆往昔被兵痞打，今天却收到女顾客的水果而感慨不已，表现了他</a:t>
            </a:r>
            <a:r>
              <a:rPr lang="zh-CN" sz="2400" b="1">
                <a:solidFill>
                  <a:srgbClr val="FF0000"/>
                </a:solidFill>
                <a:latin typeface="华文中宋" panose="02010600040101010101" charset="-122"/>
                <a:ea typeface="华文中宋" panose="02010600040101010101" charset="-122"/>
                <a:cs typeface="华文中宋" panose="02010600040101010101" charset="-122"/>
              </a:rPr>
              <a:t>懂得感恩，乐于奉献</a:t>
            </a:r>
            <a:r>
              <a:rPr lang="zh-CN" sz="2400" b="1">
                <a:solidFill>
                  <a:srgbClr val="1E1E1E"/>
                </a:solidFill>
                <a:latin typeface="华文中宋" panose="02010600040101010101" charset="-122"/>
                <a:ea typeface="华文中宋" panose="02010600040101010101" charset="-122"/>
                <a:cs typeface="华文中宋" panose="02010600040101010101" charset="-122"/>
              </a:rPr>
              <a:t>的品质。 </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⑦张秉贵通过多种渠道丰富自己的商品知识，当好顾客的参谋，表现他</a:t>
            </a:r>
            <a:r>
              <a:rPr lang="zh-CN" sz="2400" b="1">
                <a:solidFill>
                  <a:srgbClr val="FF0000"/>
                </a:solidFill>
                <a:latin typeface="华文中宋" panose="02010600040101010101" charset="-122"/>
                <a:ea typeface="华文中宋" panose="02010600040101010101" charset="-122"/>
                <a:cs typeface="华文中宋" panose="02010600040101010101" charset="-122"/>
              </a:rPr>
              <a:t>主动求知、严于律己、视“为人民服务”为服务宗旨</a:t>
            </a:r>
            <a:r>
              <a:rPr lang="zh-CN" sz="2400" b="1">
                <a:solidFill>
                  <a:srgbClr val="1E1E1E"/>
                </a:solidFill>
                <a:latin typeface="华文中宋" panose="02010600040101010101" charset="-122"/>
                <a:ea typeface="华文中宋" panose="02010600040101010101" charset="-122"/>
                <a:cs typeface="华文中宋" panose="02010600040101010101" charset="-122"/>
              </a:rPr>
              <a:t>的品质。</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zh-CN" sz="2400" b="1">
                <a:solidFill>
                  <a:srgbClr val="1E1E1E"/>
                </a:solidFill>
                <a:latin typeface="华文中宋" panose="02010600040101010101" charset="-122"/>
                <a:ea typeface="华文中宋" panose="02010600040101010101" charset="-122"/>
                <a:cs typeface="华文中宋" panose="02010600040101010101" charset="-122"/>
              </a:rPr>
              <a:t> </a:t>
            </a: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1E1E1E"/>
                </a:solidFill>
                <a:latin typeface="华文中宋" panose="02010600040101010101" charset="-122"/>
                <a:ea typeface="华文中宋" panose="02010600040101010101" charset="-122"/>
                <a:cs typeface="华文中宋" panose="02010600040101010101" charset="-122"/>
              </a:rPr>
              <a:t>⑧张秉贵去吃夜宵，因座无虚席，厨房大师傅特意给他拿凳子而受启发，表现了他</a:t>
            </a:r>
            <a:r>
              <a:rPr lang="zh-CN" sz="2400" b="1">
                <a:solidFill>
                  <a:srgbClr val="FF0000"/>
                </a:solidFill>
                <a:latin typeface="华文中宋" panose="02010600040101010101" charset="-122"/>
                <a:ea typeface="华文中宋" panose="02010600040101010101" charset="-122"/>
                <a:cs typeface="华文中宋" panose="02010600040101010101" charset="-122"/>
              </a:rPr>
              <a:t>善于剖析小事、思想觉悟高</a:t>
            </a:r>
            <a:r>
              <a:rPr lang="zh-CN" sz="2400" b="1">
                <a:solidFill>
                  <a:srgbClr val="1E1E1E"/>
                </a:solidFill>
                <a:latin typeface="华文中宋" panose="02010600040101010101" charset="-122"/>
                <a:ea typeface="华文中宋" panose="02010600040101010101" charset="-122"/>
                <a:cs typeface="华文中宋" panose="02010600040101010101" charset="-122"/>
              </a:rPr>
              <a:t>。 </a:t>
            </a:r>
            <a:endParaRPr lang="zh-CN" sz="2400" b="1">
              <a:solidFill>
                <a:srgbClr val="1E1E1E"/>
              </a:solidFill>
              <a:latin typeface="华文中宋" panose="02010600040101010101" charset="-122"/>
              <a:ea typeface="华文中宋" panose="02010600040101010101" charset="-122"/>
              <a:cs typeface="华文中宋" panose="02010600040101010101" charset="-122"/>
            </a:endParaRPr>
          </a:p>
          <a:p>
            <a:pPr indent="0">
              <a:lnSpc>
                <a:spcPct val="100000"/>
              </a:lnSpc>
            </a:pPr>
            <a:r>
              <a:rPr lang="en-US" altLang="zh-CN" sz="2400" b="1">
                <a:solidFill>
                  <a:srgbClr val="1E1E1E"/>
                </a:solidFill>
                <a:latin typeface="华文中宋" panose="02010600040101010101" charset="-122"/>
                <a:ea typeface="华文中宋" panose="02010600040101010101" charset="-122"/>
                <a:cs typeface="华文中宋" panose="02010600040101010101" charset="-122"/>
              </a:rPr>
              <a:t>      </a:t>
            </a:r>
            <a:r>
              <a:rPr lang="zh-CN" sz="2400" b="1">
                <a:solidFill>
                  <a:srgbClr val="FF0000"/>
                </a:solidFill>
                <a:latin typeface="华文中宋" panose="02010600040101010101" charset="-122"/>
                <a:ea typeface="华文中宋" panose="02010600040101010101" charset="-122"/>
                <a:cs typeface="华文中宋" panose="02010600040101010101" charset="-122"/>
              </a:rPr>
              <a:t>总而言之，张秉贵是一位热情体贴、细致周到、诚恳耐心的优秀老售货员。</a:t>
            </a:r>
            <a:r>
              <a:rPr lang="en-US" sz="2800" b="1">
                <a:solidFill>
                  <a:srgbClr val="1E1E1E"/>
                </a:solidFill>
                <a:latin typeface="华文中宋" panose="02010600040101010101" charset="-122"/>
                <a:ea typeface="华文中宋" panose="02010600040101010101" charset="-122"/>
                <a:cs typeface="华文中宋" panose="02010600040101010101" charset="-122"/>
              </a:rPr>
              <a:t> </a:t>
            </a:r>
            <a:endParaRPr lang="en-US" altLang="en-US" sz="2800" b="1">
              <a:solidFill>
                <a:srgbClr val="1E1E1E"/>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100">
                                            <p:txEl>
                                              <p:pRg st="2" end="2"/>
                                            </p:txEl>
                                          </p:spTgt>
                                        </p:tgtEl>
                                        <p:attrNameLst>
                                          <p:attrName>style.visibility</p:attrName>
                                        </p:attrNameLst>
                                      </p:cBhvr>
                                      <p:to>
                                        <p:strVal val="visible"/>
                                      </p:to>
                                    </p:set>
                                    <p:anim calcmode="lin" valueType="num">
                                      <p:cBhvr additive="base">
                                        <p:cTn id="19"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 presetClass="entr" presetSubtype="4" fill="hold" nodeType="afterEffect">
                                  <p:stCondLst>
                                    <p:cond delay="0"/>
                                  </p:stCondLst>
                                  <p:childTnLst>
                                    <p:set>
                                      <p:cBhvr>
                                        <p:cTn id="23" dur="1000" fill="hold">
                                          <p:stCondLst>
                                            <p:cond delay="0"/>
                                          </p:stCondLst>
                                        </p:cTn>
                                        <p:tgtEl>
                                          <p:spTgt spid="100">
                                            <p:txEl>
                                              <p:pRg st="3" end="3"/>
                                            </p:txEl>
                                          </p:spTgt>
                                        </p:tgtEl>
                                        <p:attrNameLst>
                                          <p:attrName>style.visibility</p:attrName>
                                        </p:attrNameLst>
                                      </p:cBhvr>
                                      <p:to>
                                        <p:strVal val="visible"/>
                                      </p:to>
                                    </p:set>
                                    <p:anim calcmode="lin" valueType="num">
                                      <p:cBhvr additive="base">
                                        <p:cTn id="24"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nodeType="afterEffect">
                                  <p:stCondLst>
                                    <p:cond delay="0"/>
                                  </p:stCondLst>
                                  <p:childTnLst>
                                    <p:set>
                                      <p:cBhvr>
                                        <p:cTn id="28" dur="1000" fill="hold">
                                          <p:stCondLst>
                                            <p:cond delay="0"/>
                                          </p:stCondLst>
                                        </p:cTn>
                                        <p:tgtEl>
                                          <p:spTgt spid="100">
                                            <p:txEl>
                                              <p:pRg st="4" end="4"/>
                                            </p:txEl>
                                          </p:spTgt>
                                        </p:tgtEl>
                                        <p:attrNameLst>
                                          <p:attrName>style.visibility</p:attrName>
                                        </p:attrNameLst>
                                      </p:cBhvr>
                                      <p:to>
                                        <p:strVal val="visible"/>
                                      </p:to>
                                    </p:set>
                                    <p:anim calcmode="lin" valueType="num">
                                      <p:cBhvr additive="base">
                                        <p:cTn id="29" dur="1000" fill="hold"/>
                                        <p:tgtEl>
                                          <p:spTgt spid="100">
                                            <p:txEl>
                                              <p:pRg st="4" end="4"/>
                                            </p:txEl>
                                          </p:spTgt>
                                        </p:tgtEl>
                                        <p:attrNameLst>
                                          <p:attrName>ppt_x</p:attrName>
                                        </p:attrNameLst>
                                      </p:cBhvr>
                                      <p:tavLst>
                                        <p:tav tm="0">
                                          <p:val>
                                            <p:strVal val="#ppt_x"/>
                                          </p:val>
                                        </p:tav>
                                        <p:tav tm="100000">
                                          <p:val>
                                            <p:strVal val="#ppt_x"/>
                                          </p:val>
                                        </p:tav>
                                      </p:tavLst>
                                    </p:anim>
                                    <p:anim calcmode="lin" valueType="num">
                                      <p:cBhvr additive="base">
                                        <p:cTn id="30" dur="1000" fill="hold"/>
                                        <p:tgtEl>
                                          <p:spTgt spid="100">
                                            <p:txEl>
                                              <p:pRg st="4" end="4"/>
                                            </p:txEl>
                                          </p:spTgt>
                                        </p:tgtEl>
                                        <p:attrNameLst>
                                          <p:attrName>ppt_y</p:attrName>
                                        </p:attrNameLst>
                                      </p:cBhvr>
                                      <p:tavLst>
                                        <p:tav tm="0">
                                          <p:val>
                                            <p:strVal val="1+#ppt_h/2"/>
                                          </p:val>
                                        </p:tav>
                                        <p:tav tm="100000">
                                          <p:val>
                                            <p:strVal val="#ppt_y"/>
                                          </p:val>
                                        </p:tav>
                                      </p:tavLst>
                                    </p:anim>
                                  </p:childTnLst>
                                </p:cTn>
                              </p:par>
                            </p:childTnLst>
                          </p:cTn>
                        </p:par>
                        <p:par>
                          <p:cTn id="31" fill="hold">
                            <p:stCondLst>
                              <p:cond delay="4000"/>
                            </p:stCondLst>
                            <p:childTnLst>
                              <p:par>
                                <p:cTn id="32" presetID="2" presetClass="entr" presetSubtype="4" fill="hold" nodeType="afterEffect">
                                  <p:stCondLst>
                                    <p:cond delay="0"/>
                                  </p:stCondLst>
                                  <p:childTnLst>
                                    <p:set>
                                      <p:cBhvr>
                                        <p:cTn id="33" dur="1000" fill="hold">
                                          <p:stCondLst>
                                            <p:cond delay="0"/>
                                          </p:stCondLst>
                                        </p:cTn>
                                        <p:tgtEl>
                                          <p:spTgt spid="100">
                                            <p:txEl>
                                              <p:pRg st="5" end="5"/>
                                            </p:txEl>
                                          </p:spTgt>
                                        </p:tgtEl>
                                        <p:attrNameLst>
                                          <p:attrName>style.visibility</p:attrName>
                                        </p:attrNameLst>
                                      </p:cBhvr>
                                      <p:to>
                                        <p:strVal val="visible"/>
                                      </p:to>
                                    </p:set>
                                    <p:anim calcmode="lin" valueType="num">
                                      <p:cBhvr additive="base">
                                        <p:cTn id="34" dur="1000" fill="hold"/>
                                        <p:tgtEl>
                                          <p:spTgt spid="100">
                                            <p:txEl>
                                              <p:pRg st="5" end="5"/>
                                            </p:txEl>
                                          </p:spTgt>
                                        </p:tgtEl>
                                        <p:attrNameLst>
                                          <p:attrName>ppt_x</p:attrName>
                                        </p:attrNameLst>
                                      </p:cBhvr>
                                      <p:tavLst>
                                        <p:tav tm="0">
                                          <p:val>
                                            <p:strVal val="#ppt_x"/>
                                          </p:val>
                                        </p:tav>
                                        <p:tav tm="100000">
                                          <p:val>
                                            <p:strVal val="#ppt_x"/>
                                          </p:val>
                                        </p:tav>
                                      </p:tavLst>
                                    </p:anim>
                                    <p:anim calcmode="lin" valueType="num">
                                      <p:cBhvr additive="base">
                                        <p:cTn id="35" dur="1000" fill="hold"/>
                                        <p:tgtEl>
                                          <p:spTgt spid="100">
                                            <p:txEl>
                                              <p:pRg st="5" end="5"/>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2" presetClass="entr" presetSubtype="4" fill="hold" nodeType="afterEffect">
                                  <p:stCondLst>
                                    <p:cond delay="0"/>
                                  </p:stCondLst>
                                  <p:childTnLst>
                                    <p:set>
                                      <p:cBhvr>
                                        <p:cTn id="38" dur="1000" fill="hold">
                                          <p:stCondLst>
                                            <p:cond delay="0"/>
                                          </p:stCondLst>
                                        </p:cTn>
                                        <p:tgtEl>
                                          <p:spTgt spid="100">
                                            <p:txEl>
                                              <p:pRg st="6" end="6"/>
                                            </p:txEl>
                                          </p:spTgt>
                                        </p:tgtEl>
                                        <p:attrNameLst>
                                          <p:attrName>style.visibility</p:attrName>
                                        </p:attrNameLst>
                                      </p:cBhvr>
                                      <p:to>
                                        <p:strVal val="visible"/>
                                      </p:to>
                                    </p:set>
                                    <p:anim calcmode="lin" valueType="num">
                                      <p:cBhvr additive="base">
                                        <p:cTn id="39" dur="1000" fill="hold"/>
                                        <p:tgtEl>
                                          <p:spTgt spid="100">
                                            <p:txEl>
                                              <p:pRg st="6" end="6"/>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100">
                                            <p:txEl>
                                              <p:pRg st="6" end="6"/>
                                            </p:txEl>
                                          </p:spTgt>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4" fill="hold" nodeType="afterEffect">
                                  <p:stCondLst>
                                    <p:cond delay="0"/>
                                  </p:stCondLst>
                                  <p:childTnLst>
                                    <p:set>
                                      <p:cBhvr>
                                        <p:cTn id="43" dur="1000" fill="hold">
                                          <p:stCondLst>
                                            <p:cond delay="0"/>
                                          </p:stCondLst>
                                        </p:cTn>
                                        <p:tgtEl>
                                          <p:spTgt spid="100">
                                            <p:txEl>
                                              <p:pRg st="7" end="7"/>
                                            </p:txEl>
                                          </p:spTgt>
                                        </p:tgtEl>
                                        <p:attrNameLst>
                                          <p:attrName>style.visibility</p:attrName>
                                        </p:attrNameLst>
                                      </p:cBhvr>
                                      <p:to>
                                        <p:strVal val="visible"/>
                                      </p:to>
                                    </p:set>
                                    <p:anim calcmode="lin" valueType="num">
                                      <p:cBhvr additive="base">
                                        <p:cTn id="44" dur="1000" fill="hold"/>
                                        <p:tgtEl>
                                          <p:spTgt spid="100">
                                            <p:txEl>
                                              <p:pRg st="7" end="7"/>
                                            </p:txEl>
                                          </p:spTgt>
                                        </p:tgtEl>
                                        <p:attrNameLst>
                                          <p:attrName>ppt_x</p:attrName>
                                        </p:attrNameLst>
                                      </p:cBhvr>
                                      <p:tavLst>
                                        <p:tav tm="0">
                                          <p:val>
                                            <p:strVal val="#ppt_x"/>
                                          </p:val>
                                        </p:tav>
                                        <p:tav tm="100000">
                                          <p:val>
                                            <p:strVal val="#ppt_x"/>
                                          </p:val>
                                        </p:tav>
                                      </p:tavLst>
                                    </p:anim>
                                    <p:anim calcmode="lin" valueType="num">
                                      <p:cBhvr additive="base">
                                        <p:cTn id="45" dur="1000" fill="hold"/>
                                        <p:tgtEl>
                                          <p:spTgt spid="100">
                                            <p:txEl>
                                              <p:pRg st="7" end="7"/>
                                            </p:txEl>
                                          </p:spTgt>
                                        </p:tgtEl>
                                        <p:attrNameLst>
                                          <p:attrName>ppt_y</p:attrName>
                                        </p:attrNameLst>
                                      </p:cBhvr>
                                      <p:tavLst>
                                        <p:tav tm="0">
                                          <p:val>
                                            <p:strVal val="1+#ppt_h/2"/>
                                          </p:val>
                                        </p:tav>
                                        <p:tav tm="100000">
                                          <p:val>
                                            <p:strVal val="#ppt_y"/>
                                          </p:val>
                                        </p:tav>
                                      </p:tavLst>
                                    </p:anim>
                                  </p:childTnLst>
                                </p:cTn>
                              </p:par>
                            </p:childTnLst>
                          </p:cTn>
                        </p:par>
                        <p:par>
                          <p:cTn id="46" fill="hold">
                            <p:stCondLst>
                              <p:cond delay="7000"/>
                            </p:stCondLst>
                            <p:childTnLst>
                              <p:par>
                                <p:cTn id="47" presetID="2" presetClass="entr" presetSubtype="4" fill="hold" nodeType="afterEffect">
                                  <p:stCondLst>
                                    <p:cond delay="0"/>
                                  </p:stCondLst>
                                  <p:childTnLst>
                                    <p:set>
                                      <p:cBhvr>
                                        <p:cTn id="48" dur="1000" fill="hold">
                                          <p:stCondLst>
                                            <p:cond delay="0"/>
                                          </p:stCondLst>
                                        </p:cTn>
                                        <p:tgtEl>
                                          <p:spTgt spid="100">
                                            <p:txEl>
                                              <p:pRg st="8" end="8"/>
                                            </p:txEl>
                                          </p:spTgt>
                                        </p:tgtEl>
                                        <p:attrNameLst>
                                          <p:attrName>style.visibility</p:attrName>
                                        </p:attrNameLst>
                                      </p:cBhvr>
                                      <p:to>
                                        <p:strVal val="visible"/>
                                      </p:to>
                                    </p:set>
                                    <p:anim calcmode="lin" valueType="num">
                                      <p:cBhvr additive="base">
                                        <p:cTn id="49" dur="1000" fill="hold"/>
                                        <p:tgtEl>
                                          <p:spTgt spid="100">
                                            <p:txEl>
                                              <p:pRg st="8" end="8"/>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100">
                                            <p:txEl>
                                              <p:pRg st="8" end="8"/>
                                            </p:txEl>
                                          </p:spTgt>
                                        </p:tgtEl>
                                        <p:attrNameLst>
                                          <p:attrName>ppt_y</p:attrName>
                                        </p:attrNameLst>
                                      </p:cBhvr>
                                      <p:tavLst>
                                        <p:tav tm="0">
                                          <p:val>
                                            <p:strVal val="1+#ppt_h/2"/>
                                          </p:val>
                                        </p:tav>
                                        <p:tav tm="100000">
                                          <p:val>
                                            <p:strVal val="#ppt_y"/>
                                          </p:val>
                                        </p:tav>
                                      </p:tavLst>
                                    </p:anim>
                                  </p:childTnLst>
                                </p:cTn>
                              </p:par>
                            </p:childTnLst>
                          </p:cTn>
                        </p:par>
                        <p:par>
                          <p:cTn id="51" fill="hold">
                            <p:stCondLst>
                              <p:cond delay="8000"/>
                            </p:stCondLst>
                            <p:childTnLst>
                              <p:par>
                                <p:cTn id="52" presetID="2" presetClass="entr" presetSubtype="4" fill="hold" nodeType="afterEffect">
                                  <p:stCondLst>
                                    <p:cond delay="0"/>
                                  </p:stCondLst>
                                  <p:childTnLst>
                                    <p:set>
                                      <p:cBhvr>
                                        <p:cTn id="53" dur="1000" fill="hold">
                                          <p:stCondLst>
                                            <p:cond delay="0"/>
                                          </p:stCondLst>
                                        </p:cTn>
                                        <p:tgtEl>
                                          <p:spTgt spid="100">
                                            <p:txEl>
                                              <p:pRg st="9" end="9"/>
                                            </p:txEl>
                                          </p:spTgt>
                                        </p:tgtEl>
                                        <p:attrNameLst>
                                          <p:attrName>style.visibility</p:attrName>
                                        </p:attrNameLst>
                                      </p:cBhvr>
                                      <p:to>
                                        <p:strVal val="visible"/>
                                      </p:to>
                                    </p:set>
                                    <p:anim calcmode="lin" valueType="num">
                                      <p:cBhvr additive="base">
                                        <p:cTn id="54" dur="1000" fill="hold"/>
                                        <p:tgtEl>
                                          <p:spTgt spid="100">
                                            <p:txEl>
                                              <p:pRg st="9" end="9"/>
                                            </p:txEl>
                                          </p:spTgt>
                                        </p:tgtEl>
                                        <p:attrNameLst>
                                          <p:attrName>ppt_x</p:attrName>
                                        </p:attrNameLst>
                                      </p:cBhvr>
                                      <p:tavLst>
                                        <p:tav tm="0">
                                          <p:val>
                                            <p:strVal val="#ppt_x"/>
                                          </p:val>
                                        </p:tav>
                                        <p:tav tm="100000">
                                          <p:val>
                                            <p:strVal val="#ppt_x"/>
                                          </p:val>
                                        </p:tav>
                                      </p:tavLst>
                                    </p:anim>
                                    <p:anim calcmode="lin" valueType="num">
                                      <p:cBhvr additive="base">
                                        <p:cTn id="55" dur="1000" fill="hold"/>
                                        <p:tgtEl>
                                          <p:spTgt spid="100">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03225" y="378460"/>
            <a:ext cx="11412855" cy="5908040"/>
          </a:xfrm>
          <a:prstGeom prst="rect">
            <a:avLst/>
          </a:prstGeom>
          <a:noFill/>
          <a:ln w="9525">
            <a:noFill/>
          </a:ln>
        </p:spPr>
        <p:txBody>
          <a:bodyPr wrap="square">
            <a:spAutoFit/>
          </a:bodyPr>
          <a:p>
            <a:pPr indent="0">
              <a:lnSpc>
                <a:spcPct val="150000"/>
              </a:lnSpc>
            </a:pPr>
            <a:r>
              <a:rPr lang="en-US" altLang="zh-CN" sz="3600" b="1">
                <a:solidFill>
                  <a:srgbClr val="311DC8"/>
                </a:solidFill>
                <a:latin typeface="华文中宋" panose="02010600040101010101" charset="-122"/>
                <a:ea typeface="华文中宋" panose="02010600040101010101" charset="-122"/>
                <a:cs typeface="华文中宋" panose="02010600040101010101" charset="-122"/>
              </a:rPr>
              <a:t>6</a:t>
            </a:r>
            <a:r>
              <a:rPr lang="zh-CN" altLang="en-US" sz="3600" b="1">
                <a:solidFill>
                  <a:srgbClr val="311DC8"/>
                </a:solidFill>
                <a:latin typeface="华文中宋" panose="02010600040101010101" charset="-122"/>
                <a:ea typeface="华文中宋" panose="02010600040101010101" charset="-122"/>
                <a:cs typeface="华文中宋" panose="02010600040101010101" charset="-122"/>
              </a:rPr>
              <a:t>、</a:t>
            </a:r>
            <a:r>
              <a:rPr lang="zh-CN" sz="3600" b="1">
                <a:solidFill>
                  <a:srgbClr val="311DC8"/>
                </a:solidFill>
                <a:latin typeface="华文中宋" panose="02010600040101010101" charset="-122"/>
                <a:ea typeface="华文中宋" panose="02010600040101010101" charset="-122"/>
                <a:cs typeface="华文中宋" panose="02010600040101010101" charset="-122"/>
              </a:rPr>
              <a:t>这篇通讯的行文结构是怎样的？</a:t>
            </a:r>
            <a:r>
              <a:rPr lang="en-US" sz="3600" b="1">
                <a:solidFill>
                  <a:srgbClr val="311DC8"/>
                </a:solidFill>
                <a:latin typeface="华文中宋" panose="02010600040101010101" charset="-122"/>
                <a:ea typeface="华文中宋" panose="02010600040101010101" charset="-122"/>
                <a:cs typeface="华文中宋" panose="02010600040101010101" charset="-122"/>
              </a:rPr>
              <a:t> </a:t>
            </a:r>
            <a:endParaRPr lang="en-US" sz="3600" b="1">
              <a:solidFill>
                <a:srgbClr val="311DC8"/>
              </a:solidFill>
              <a:latin typeface="华文中宋" panose="02010600040101010101" charset="-122"/>
              <a:ea typeface="华文中宋" panose="02010600040101010101" charset="-122"/>
              <a:cs typeface="华文中宋" panose="02010600040101010101" charset="-122"/>
            </a:endParaRPr>
          </a:p>
          <a:p>
            <a:pPr indent="0">
              <a:lnSpc>
                <a:spcPct val="150000"/>
              </a:lnSpc>
            </a:pPr>
            <a:r>
              <a:rPr lang="en-US" altLang="zh-CN" sz="3600" b="1">
                <a:solidFill>
                  <a:srgbClr val="1E1E1E"/>
                </a:solidFill>
                <a:latin typeface="华文中宋" panose="02010600040101010101" charset="-122"/>
                <a:ea typeface="华文中宋" panose="02010600040101010101" charset="-122"/>
                <a:cs typeface="华文中宋" panose="02010600040101010101" charset="-122"/>
              </a:rPr>
              <a:t>      </a:t>
            </a:r>
            <a:r>
              <a:rPr lang="zh-CN" sz="3600" b="1">
                <a:solidFill>
                  <a:srgbClr val="FF0000"/>
                </a:solidFill>
                <a:latin typeface="华文中宋" panose="02010600040101010101" charset="-122"/>
                <a:ea typeface="华文中宋" panose="02010600040101010101" charset="-122"/>
                <a:cs typeface="华文中宋" panose="02010600040101010101" charset="-122"/>
              </a:rPr>
              <a:t>先用</a:t>
            </a:r>
            <a:r>
              <a:rPr lang="zh-CN" sz="3600" b="1">
                <a:solidFill>
                  <a:srgbClr val="7030A0"/>
                </a:solidFill>
                <a:latin typeface="华文中宋" panose="02010600040101010101" charset="-122"/>
                <a:ea typeface="华文中宋" panose="02010600040101010101" charset="-122"/>
                <a:cs typeface="华文中宋" panose="02010600040101010101" charset="-122"/>
              </a:rPr>
              <a:t>特写镜头</a:t>
            </a:r>
            <a:r>
              <a:rPr lang="zh-CN" sz="3600" b="1">
                <a:solidFill>
                  <a:schemeClr val="tx1"/>
                </a:solidFill>
                <a:latin typeface="华文中宋" panose="02010600040101010101" charset="-122"/>
                <a:ea typeface="华文中宋" panose="02010600040101010101" charset="-122"/>
                <a:cs typeface="华文中宋" panose="02010600040101010101" charset="-122"/>
              </a:rPr>
              <a:t>描绘张秉贵工作的场景，</a:t>
            </a:r>
            <a:r>
              <a:rPr lang="zh-CN" sz="3600" b="1">
                <a:solidFill>
                  <a:srgbClr val="FF0000"/>
                </a:solidFill>
                <a:latin typeface="华文中宋" panose="02010600040101010101" charset="-122"/>
                <a:ea typeface="华文中宋" panose="02010600040101010101" charset="-122"/>
                <a:cs typeface="华文中宋" panose="02010600040101010101" charset="-122"/>
              </a:rPr>
              <a:t>然后</a:t>
            </a:r>
            <a:r>
              <a:rPr lang="zh-CN" sz="3600" b="1">
                <a:solidFill>
                  <a:schemeClr val="tx1"/>
                </a:solidFill>
                <a:latin typeface="华文中宋" panose="02010600040101010101" charset="-122"/>
                <a:ea typeface="华文中宋" panose="02010600040101010101" charset="-122"/>
                <a:cs typeface="华文中宋" panose="02010600040101010101" charset="-122"/>
              </a:rPr>
              <a:t>再通过</a:t>
            </a:r>
            <a:r>
              <a:rPr lang="zh-CN" sz="3600" b="1">
                <a:solidFill>
                  <a:srgbClr val="7030A0"/>
                </a:solidFill>
                <a:latin typeface="华文中宋" panose="02010600040101010101" charset="-122"/>
                <a:ea typeface="华文中宋" panose="02010600040101010101" charset="-122"/>
                <a:cs typeface="华文中宋" panose="02010600040101010101" charset="-122"/>
              </a:rPr>
              <a:t>典型事例</a:t>
            </a:r>
            <a:r>
              <a:rPr lang="zh-CN" sz="3600" b="1">
                <a:solidFill>
                  <a:schemeClr val="tx1"/>
                </a:solidFill>
                <a:latin typeface="华文中宋" panose="02010600040101010101" charset="-122"/>
                <a:ea typeface="华文中宋" panose="02010600040101010101" charset="-122"/>
                <a:cs typeface="华文中宋" panose="02010600040101010101" charset="-122"/>
              </a:rPr>
              <a:t>介绍张秉贵全心全意为人民服务的态度。</a:t>
            </a:r>
            <a:r>
              <a:rPr lang="zh-CN" sz="3600" b="1">
                <a:solidFill>
                  <a:srgbClr val="FF0000"/>
                </a:solidFill>
                <a:latin typeface="华文中宋" panose="02010600040101010101" charset="-122"/>
                <a:ea typeface="华文中宋" panose="02010600040101010101" charset="-122"/>
                <a:cs typeface="华文中宋" panose="02010600040101010101" charset="-122"/>
              </a:rPr>
              <a:t>接着</a:t>
            </a:r>
            <a:r>
              <a:rPr lang="zh-CN" sz="3600" b="1">
                <a:solidFill>
                  <a:schemeClr val="tx1"/>
                </a:solidFill>
                <a:latin typeface="华文中宋" panose="02010600040101010101" charset="-122"/>
                <a:ea typeface="华文中宋" panose="02010600040101010101" charset="-122"/>
                <a:cs typeface="华文中宋" panose="02010600040101010101" charset="-122"/>
              </a:rPr>
              <a:t>，作者通过典型事例</a:t>
            </a:r>
            <a:r>
              <a:rPr lang="zh-CN" sz="3600" b="1">
                <a:solidFill>
                  <a:srgbClr val="7030A0"/>
                </a:solidFill>
                <a:latin typeface="华文中宋" panose="02010600040101010101" charset="-122"/>
                <a:ea typeface="华文中宋" panose="02010600040101010101" charset="-122"/>
                <a:cs typeface="华文中宋" panose="02010600040101010101" charset="-122"/>
              </a:rPr>
              <a:t>剖析</a:t>
            </a:r>
            <a:r>
              <a:rPr lang="zh-CN" sz="3600" b="1">
                <a:solidFill>
                  <a:schemeClr val="tx1"/>
                </a:solidFill>
                <a:latin typeface="华文中宋" panose="02010600040101010101" charset="-122"/>
                <a:ea typeface="华文中宋" panose="02010600040101010101" charset="-122"/>
                <a:cs typeface="华文中宋" panose="02010600040101010101" charset="-122"/>
              </a:rPr>
              <a:t>张秉贵之所以能够全心全意为人民服务的</a:t>
            </a:r>
            <a:r>
              <a:rPr lang="zh-CN" sz="3600" b="1">
                <a:solidFill>
                  <a:srgbClr val="7030A0"/>
                </a:solidFill>
                <a:latin typeface="华文中宋" panose="02010600040101010101" charset="-122"/>
                <a:ea typeface="华文中宋" panose="02010600040101010101" charset="-122"/>
                <a:cs typeface="华文中宋" panose="02010600040101010101" charset="-122"/>
              </a:rPr>
              <a:t>原因</a:t>
            </a:r>
            <a:r>
              <a:rPr lang="zh-CN" sz="3600" b="1">
                <a:solidFill>
                  <a:schemeClr val="tx1"/>
                </a:solidFill>
                <a:latin typeface="华文中宋" panose="02010600040101010101" charset="-122"/>
                <a:ea typeface="华文中宋" panose="02010600040101010101" charset="-122"/>
                <a:cs typeface="华文中宋" panose="02010600040101010101" charset="-122"/>
              </a:rPr>
              <a:t>。</a:t>
            </a:r>
            <a:r>
              <a:rPr lang="zh-CN" sz="3600" b="1">
                <a:solidFill>
                  <a:srgbClr val="FF0000"/>
                </a:solidFill>
                <a:latin typeface="华文中宋" panose="02010600040101010101" charset="-122"/>
                <a:ea typeface="华文中宋" panose="02010600040101010101" charset="-122"/>
                <a:cs typeface="华文中宋" panose="02010600040101010101" charset="-122"/>
              </a:rPr>
              <a:t>最后</a:t>
            </a:r>
            <a:r>
              <a:rPr lang="zh-CN" sz="3600" b="1">
                <a:solidFill>
                  <a:srgbClr val="7030A0"/>
                </a:solidFill>
                <a:latin typeface="华文中宋" panose="02010600040101010101" charset="-122"/>
                <a:ea typeface="华文中宋" panose="02010600040101010101" charset="-122"/>
                <a:cs typeface="华文中宋" panose="02010600040101010101" charset="-122"/>
              </a:rPr>
              <a:t>讲述</a:t>
            </a:r>
            <a:r>
              <a:rPr lang="zh-CN" sz="3600" b="1">
                <a:solidFill>
                  <a:schemeClr val="tx1"/>
                </a:solidFill>
                <a:latin typeface="华文中宋" panose="02010600040101010101" charset="-122"/>
                <a:ea typeface="华文中宋" panose="02010600040101010101" charset="-122"/>
                <a:cs typeface="华文中宋" panose="02010600040101010101" charset="-122"/>
              </a:rPr>
              <a:t>张秉贵受到人们的爱戴和尊敬。</a:t>
            </a:r>
            <a:r>
              <a:rPr lang="en-US" sz="3600" b="1">
                <a:solidFill>
                  <a:schemeClr val="tx1"/>
                </a:solidFill>
                <a:latin typeface="华文中宋" panose="02010600040101010101" charset="-122"/>
                <a:ea typeface="华文中宋" panose="02010600040101010101" charset="-122"/>
                <a:cs typeface="华文中宋" panose="02010600040101010101" charset="-122"/>
              </a:rPr>
              <a:t> </a:t>
            </a:r>
            <a:r>
              <a:rPr lang="zh-CN" sz="3600" b="1">
                <a:solidFill>
                  <a:schemeClr val="tx1"/>
                </a:solidFill>
                <a:latin typeface="华文中宋" panose="02010600040101010101" charset="-122"/>
                <a:ea typeface="华文中宋" panose="02010600040101010101" charset="-122"/>
                <a:cs typeface="华文中宋" panose="02010600040101010101" charset="-122"/>
              </a:rPr>
              <a:t>不但有血有肉地塑造了人物的形象，又生动真实地传递了劳动者的</a:t>
            </a:r>
            <a:r>
              <a:rPr lang="zh-CN" sz="3600" b="1">
                <a:solidFill>
                  <a:srgbClr val="7030A0"/>
                </a:solidFill>
                <a:latin typeface="华文中宋" panose="02010600040101010101" charset="-122"/>
                <a:ea typeface="华文中宋" panose="02010600040101010101" charset="-122"/>
                <a:cs typeface="华文中宋" panose="02010600040101010101" charset="-122"/>
              </a:rPr>
              <a:t>劳动精神</a:t>
            </a:r>
            <a:r>
              <a:rPr lang="zh-CN" sz="3600" b="1">
                <a:solidFill>
                  <a:schemeClr val="tx1"/>
                </a:solidFill>
                <a:latin typeface="华文中宋" panose="02010600040101010101" charset="-122"/>
                <a:ea typeface="华文中宋" panose="02010600040101010101" charset="-122"/>
                <a:cs typeface="华文中宋" panose="02010600040101010101" charset="-122"/>
              </a:rPr>
              <a:t>。</a:t>
            </a:r>
            <a:endParaRPr lang="zh-CN" altLang="en-US" sz="3600" b="1">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p:cTn id="7"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00">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100">
                                            <p:txEl>
                                              <p:pRg st="1" end="1"/>
                                            </p:txEl>
                                          </p:spTgt>
                                        </p:tgtEl>
                                        <p:attrNameLst>
                                          <p:attrName>style.visibility</p:attrName>
                                        </p:attrNameLst>
                                      </p:cBhvr>
                                      <p:to>
                                        <p:strVal val="visible"/>
                                      </p:to>
                                    </p:set>
                                    <p:anim calcmode="lin" valueType="num">
                                      <p:cBhvr additive="base">
                                        <p:cTn id="14" dur="10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矩形 3"/>
          <p:cNvSpPr/>
          <p:nvPr/>
        </p:nvSpPr>
        <p:spPr>
          <a:xfrm>
            <a:off x="414020" y="1118870"/>
            <a:ext cx="11232515" cy="2512695"/>
          </a:xfrm>
          <a:prstGeom prst="rect">
            <a:avLst/>
          </a:prstGeom>
          <a:noFill/>
          <a:ln w="9525">
            <a:noFill/>
          </a:ln>
        </p:spPr>
        <p:txBody>
          <a:bodyPr wrap="square" lIns="76800" tIns="38400" rIns="76800" bIns="38400" anchor="t" anchorCtr="0">
            <a:spAutoFit/>
          </a:bodyPr>
          <a:p>
            <a:pPr algn="just">
              <a:lnSpc>
                <a:spcPct val="110000"/>
              </a:lnSpc>
            </a:pP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1</a:t>
            </a:r>
            <a:r>
              <a:rPr lang="zh-CN" altLang="en-US"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只见张秉贵从货柜里拿起一块糖，放到孩子手里，孩子顿时止住了哭声。</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过了一会儿，轮到她买糖时，老张从称好的糖果中拿出一块放回货柜里，又拿出几块用小纸袋装好，塞进孩子的衣兜里</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endParaRPr lang="en-US" altLang="zh-CN" sz="3600" b="1" dirty="0">
              <a:solidFill>
                <a:srgbClr val="311DC8"/>
              </a:solidFill>
              <a:latin typeface="华文中宋" panose="02010600040101010101" charset="-122"/>
              <a:ea typeface="华文中宋" panose="02010600040101010101" charset="-122"/>
              <a:cs typeface="华文中宋" panose="02010600040101010101" charset="-122"/>
            </a:endParaRPr>
          </a:p>
        </p:txBody>
      </p:sp>
      <p:sp>
        <p:nvSpPr>
          <p:cNvPr id="6" name="矩形 5"/>
          <p:cNvSpPr/>
          <p:nvPr/>
        </p:nvSpPr>
        <p:spPr>
          <a:xfrm>
            <a:off x="544195" y="3631565"/>
            <a:ext cx="11102340" cy="2635885"/>
          </a:xfrm>
          <a:prstGeom prst="rect">
            <a:avLst/>
          </a:prstGeom>
          <a:noFill/>
          <a:ln w="9525">
            <a:noFill/>
          </a:ln>
        </p:spPr>
        <p:txBody>
          <a:bodyPr wrap="square" lIns="76800" tIns="38400" rIns="76800" bIns="38400" anchor="t" anchorCtr="0">
            <a:spAutoFit/>
          </a:bodyPr>
          <a:p>
            <a:pPr algn="just">
              <a:lnSpc>
                <a:spcPct val="130000"/>
              </a:lnSpc>
            </a:pP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　先拿一块糖给孩子，孩子止住了哭声；之后用小纸袋装好几块，塞给孩子：这些细节都表现了张秉贵的热情周到、体贴入微。</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从称好的糖果中拿出一块放回货柜里</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这一细节表现了张秉贵的认真负责。</a:t>
            </a:r>
            <a:endParaRPr lang="zh-CN" altLang="zh-CN"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611370" y="298450"/>
            <a:ext cx="3230880" cy="706755"/>
          </a:xfrm>
          <a:prstGeom prst="rect">
            <a:avLst/>
          </a:prstGeom>
          <a:noFill/>
        </p:spPr>
        <p:txBody>
          <a:bodyPr wrap="none" rtlCol="0">
            <a:spAutoFit/>
          </a:bodyPr>
          <a:p>
            <a:pPr algn="l"/>
            <a:r>
              <a:rPr lang="zh-CN" altLang="zh-CN" sz="4000" b="1" dirty="0">
                <a:solidFill>
                  <a:srgbClr val="FF0000"/>
                </a:solidFill>
                <a:latin typeface="微软雅黑" panose="020B0503020204020204" charset="-122"/>
                <a:ea typeface="微软雅黑" panose="020B0503020204020204" charset="-122"/>
                <a:cs typeface="华文中宋" panose="02010600040101010101" charset="-122"/>
                <a:sym typeface="+mn-ea"/>
              </a:rPr>
              <a:t>品味</a:t>
            </a:r>
            <a:r>
              <a:rPr lang="zh-CN" altLang="zh-CN" sz="4000" b="1" dirty="0">
                <a:solidFill>
                  <a:srgbClr val="FF0000"/>
                </a:solidFill>
                <a:latin typeface="微软雅黑" panose="020B0503020204020204" charset="-122"/>
                <a:ea typeface="微软雅黑" panose="020B0503020204020204" charset="-122"/>
                <a:cs typeface="华文中宋" panose="02010600040101010101" charset="-122"/>
                <a:sym typeface="+mn-ea"/>
              </a:rPr>
              <a:t>精彩语段</a:t>
            </a:r>
            <a:endParaRPr lang="zh-CN" altLang="zh-CN" sz="4000" b="1" dirty="0">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68609"/>
                                        </p:tgtEl>
                                        <p:attrNameLst>
                                          <p:attrName>style.visibility</p:attrName>
                                        </p:attrNameLst>
                                      </p:cBhvr>
                                      <p:to>
                                        <p:strVal val="visible"/>
                                      </p:to>
                                    </p:set>
                                    <p:anim calcmode="lin" valueType="num">
                                      <p:cBhvr>
                                        <p:cTn id="12" dur="1000" fill="hold"/>
                                        <p:tgtEl>
                                          <p:spTgt spid="68609"/>
                                        </p:tgtEl>
                                        <p:attrNameLst>
                                          <p:attrName>ppt_w</p:attrName>
                                        </p:attrNameLst>
                                      </p:cBhvr>
                                      <p:tavLst>
                                        <p:tav tm="0">
                                          <p:val>
                                            <p:strVal val="#ppt_w*0.70"/>
                                          </p:val>
                                        </p:tav>
                                        <p:tav tm="100000">
                                          <p:val>
                                            <p:strVal val="#ppt_w"/>
                                          </p:val>
                                        </p:tav>
                                      </p:tavLst>
                                    </p:anim>
                                    <p:anim calcmode="lin" valueType="num">
                                      <p:cBhvr>
                                        <p:cTn id="13" dur="1000" fill="hold"/>
                                        <p:tgtEl>
                                          <p:spTgt spid="68609"/>
                                        </p:tgtEl>
                                        <p:attrNameLst>
                                          <p:attrName>ppt_h</p:attrName>
                                        </p:attrNameLst>
                                      </p:cBhvr>
                                      <p:tavLst>
                                        <p:tav tm="0">
                                          <p:val>
                                            <p:strVal val="#ppt_h"/>
                                          </p:val>
                                        </p:tav>
                                        <p:tav tm="100000">
                                          <p:val>
                                            <p:strVal val="#ppt_h"/>
                                          </p:val>
                                        </p:tav>
                                      </p:tavLst>
                                    </p:anim>
                                    <p:animEffect transition="in" filter="fade">
                                      <p:cBhvr>
                                        <p:cTn id="14" dur="1000"/>
                                        <p:tgtEl>
                                          <p:spTgt spid="6860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000" fill="hold">
                                          <p:stCondLst>
                                            <p:cond delay="0"/>
                                          </p:stCondLst>
                                        </p:cTn>
                                        <p:tgtEl>
                                          <p:spTgt spid="6"/>
                                        </p:tgtEl>
                                        <p:attrNameLst>
                                          <p:attrName>style.visibility</p:attrName>
                                        </p:attrNameLst>
                                      </p:cBhvr>
                                      <p:to>
                                        <p:strVal val="visible"/>
                                      </p:to>
                                    </p:set>
                                    <p:anim calcmode="lin" valueType="num">
                                      <p:cBhvr additive="base">
                                        <p:cTn id="19" dur="1000" fill="hold"/>
                                        <p:tgtEl>
                                          <p:spTgt spid="6"/>
                                        </p:tgtEl>
                                        <p:attrNameLst>
                                          <p:attrName>ppt_x</p:attrName>
                                        </p:attrNameLst>
                                      </p:cBhvr>
                                      <p:tavLst>
                                        <p:tav tm="0">
                                          <p:val>
                                            <p:strVal val="#ppt_x"/>
                                          </p:val>
                                        </p:tav>
                                        <p:tav tm="100000">
                                          <p:val>
                                            <p:strVal val="#ppt_x"/>
                                          </p:val>
                                        </p:tav>
                                      </p:tavLst>
                                    </p:anim>
                                    <p:anim calcmode="lin" valueType="num">
                                      <p:cBhvr additive="base">
                                        <p:cTn id="20"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8609"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矩形 3"/>
          <p:cNvSpPr/>
          <p:nvPr/>
        </p:nvSpPr>
        <p:spPr>
          <a:xfrm>
            <a:off x="452755" y="377825"/>
            <a:ext cx="11202670" cy="1158240"/>
          </a:xfrm>
          <a:prstGeom prst="rect">
            <a:avLst/>
          </a:prstGeom>
          <a:noFill/>
          <a:ln w="9525">
            <a:noFill/>
          </a:ln>
        </p:spPr>
        <p:txBody>
          <a:bodyPr wrap="square" lIns="76800" tIns="38400" rIns="76800" bIns="38400" anchor="t" anchorCtr="0">
            <a:spAutoFit/>
          </a:bodyPr>
          <a:p>
            <a:pPr algn="just">
              <a:lnSpc>
                <a:spcPct val="110000"/>
              </a:lnSpc>
            </a:pPr>
            <a:r>
              <a:rPr lang="en-US" altLang="zh-CN" sz="3200" b="1" dirty="0">
                <a:solidFill>
                  <a:srgbClr val="311DC8"/>
                </a:solidFill>
                <a:latin typeface="华文中宋" panose="02010600040101010101" charset="-122"/>
                <a:ea typeface="华文中宋" panose="02010600040101010101" charset="-122"/>
                <a:cs typeface="华文中宋" panose="02010600040101010101" charset="-122"/>
              </a:rPr>
              <a:t>2</a:t>
            </a:r>
            <a:r>
              <a:rPr lang="zh-CN" altLang="en-US" sz="32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200" b="1" dirty="0">
                <a:solidFill>
                  <a:srgbClr val="311DC8"/>
                </a:solidFill>
                <a:latin typeface="华文中宋" panose="02010600040101010101" charset="-122"/>
                <a:ea typeface="华文中宋" panose="02010600040101010101" charset="-122"/>
                <a:cs typeface="华文中宋" panose="02010600040101010101" charset="-122"/>
              </a:rPr>
              <a:t>老张立即征得前面顾客的同意，很快给他称完糖，又告诉他应该在哪儿坐车去火车站。</a:t>
            </a:r>
            <a:endParaRPr lang="zh-CN" altLang="zh-CN" sz="3200" b="1" dirty="0">
              <a:solidFill>
                <a:srgbClr val="311DC8"/>
              </a:solidFill>
              <a:latin typeface="华文中宋" panose="02010600040101010101" charset="-122"/>
              <a:ea typeface="华文中宋" panose="02010600040101010101" charset="-122"/>
              <a:cs typeface="华文中宋" panose="02010600040101010101" charset="-122"/>
            </a:endParaRPr>
          </a:p>
        </p:txBody>
      </p:sp>
      <p:sp>
        <p:nvSpPr>
          <p:cNvPr id="6" name="矩形 5"/>
          <p:cNvSpPr/>
          <p:nvPr/>
        </p:nvSpPr>
        <p:spPr>
          <a:xfrm>
            <a:off x="451485" y="1604010"/>
            <a:ext cx="11203305" cy="1847850"/>
          </a:xfrm>
          <a:prstGeom prst="rect">
            <a:avLst/>
          </a:prstGeom>
          <a:noFill/>
          <a:ln w="9525">
            <a:noFill/>
          </a:ln>
        </p:spPr>
        <p:txBody>
          <a:bodyPr wrap="square" lIns="76800" tIns="38400" rIns="76800" bIns="38400" anchor="t" anchorCtr="0">
            <a:spAutoFit/>
          </a:bodyPr>
          <a:p>
            <a:pPr algn="just">
              <a:lnSpc>
                <a:spcPct val="120000"/>
              </a:lnSpc>
            </a:pPr>
            <a:r>
              <a:rPr lang="en-US" altLang="zh-CN" sz="3200" b="1" dirty="0">
                <a:solidFill>
                  <a:schemeClr val="tx1"/>
                </a:solidFill>
                <a:latin typeface="华文中宋" panose="02010600040101010101" charset="-122"/>
                <a:ea typeface="华文中宋" panose="02010600040101010101" charset="-122"/>
              </a:rPr>
              <a:t>    </a:t>
            </a:r>
            <a:r>
              <a:rPr lang="zh-CN" altLang="zh-CN" sz="3200" b="1" dirty="0">
                <a:solidFill>
                  <a:schemeClr val="tx1"/>
                </a:solidFill>
                <a:latin typeface="华文中宋" panose="02010600040101010101" charset="-122"/>
                <a:ea typeface="华文中宋" panose="02010600040101010101" charset="-122"/>
              </a:rPr>
              <a:t>　照顾赶火车的顾客，也没有冷落其他顾客。先给赶火车的顾客称糖，是在征得前面顾客同意的前提下才进行的。这一细节体现出张秉贵对待每一位顾客都是体贴周到的。</a:t>
            </a:r>
            <a:endParaRPr lang="zh-CN" altLang="zh-CN" sz="3200" b="1" dirty="0">
              <a:solidFill>
                <a:schemeClr val="tx1"/>
              </a:solidFill>
              <a:latin typeface="华文中宋" panose="02010600040101010101" charset="-122"/>
              <a:ea typeface="华文中宋" panose="02010600040101010101" charset="-122"/>
            </a:endParaRPr>
          </a:p>
        </p:txBody>
      </p:sp>
      <p:sp>
        <p:nvSpPr>
          <p:cNvPr id="70659" name="矩形 4"/>
          <p:cNvSpPr/>
          <p:nvPr/>
        </p:nvSpPr>
        <p:spPr>
          <a:xfrm>
            <a:off x="452120" y="3519805"/>
            <a:ext cx="11202670" cy="1553210"/>
          </a:xfrm>
          <a:prstGeom prst="rect">
            <a:avLst/>
          </a:prstGeom>
          <a:noFill/>
          <a:ln w="9525">
            <a:noFill/>
          </a:ln>
        </p:spPr>
        <p:txBody>
          <a:bodyPr wrap="square" lIns="76800" tIns="38400" rIns="76800" bIns="38400" anchor="t" anchorCtr="0">
            <a:spAutoFit/>
          </a:bodyPr>
          <a:p>
            <a:pPr algn="just">
              <a:lnSpc>
                <a:spcPct val="100000"/>
              </a:lnSpc>
            </a:pPr>
            <a:r>
              <a:rPr lang="en-US" altLang="zh-CN" sz="3200" b="1" dirty="0">
                <a:solidFill>
                  <a:srgbClr val="311DC8"/>
                </a:solidFill>
                <a:latin typeface="华文中宋" panose="02010600040101010101" charset="-122"/>
                <a:ea typeface="华文中宋" panose="02010600040101010101" charset="-122"/>
                <a:cs typeface="华文中宋" panose="02010600040101010101" charset="-122"/>
              </a:rPr>
              <a:t>3</a:t>
            </a:r>
            <a:r>
              <a:rPr lang="zh-CN" altLang="en-US" sz="32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200" b="1" dirty="0">
                <a:solidFill>
                  <a:srgbClr val="311DC8"/>
                </a:solidFill>
                <a:latin typeface="华文中宋" panose="02010600040101010101" charset="-122"/>
                <a:ea typeface="华文中宋" panose="02010600040101010101" charset="-122"/>
                <a:cs typeface="华文中宋" panose="02010600040101010101" charset="-122"/>
              </a:rPr>
              <a:t>卖糖果时，他虚心向爱吃糖的顾客了解各种人吃糖的习惯和各种糖果的味道。几年来，他还自己花钱买了</a:t>
            </a:r>
            <a:r>
              <a:rPr lang="en-US" altLang="zh-CN" sz="3200" b="1" dirty="0">
                <a:solidFill>
                  <a:srgbClr val="311DC8"/>
                </a:solidFill>
                <a:latin typeface="华文中宋" panose="02010600040101010101" charset="-122"/>
                <a:ea typeface="华文中宋" panose="02010600040101010101" charset="-122"/>
                <a:cs typeface="华文中宋" panose="02010600040101010101" charset="-122"/>
              </a:rPr>
              <a:t>230</a:t>
            </a:r>
            <a:r>
              <a:rPr lang="zh-CN" altLang="zh-CN" sz="3200" b="1" dirty="0">
                <a:solidFill>
                  <a:srgbClr val="311DC8"/>
                </a:solidFill>
                <a:latin typeface="华文中宋" panose="02010600040101010101" charset="-122"/>
                <a:ea typeface="华文中宋" panose="02010600040101010101" charset="-122"/>
                <a:cs typeface="华文中宋" panose="02010600040101010101" charset="-122"/>
              </a:rPr>
              <a:t>多种糖果来品尝，并请同柜台的售货员一起尝。</a:t>
            </a:r>
            <a:endParaRPr lang="zh-CN" altLang="zh-CN" sz="3200" b="1" dirty="0">
              <a:solidFill>
                <a:srgbClr val="311DC8"/>
              </a:solidFill>
              <a:latin typeface="华文中宋" panose="02010600040101010101" charset="-122"/>
              <a:ea typeface="华文中宋" panose="02010600040101010101" charset="-122"/>
              <a:cs typeface="华文中宋" panose="02010600040101010101" charset="-122"/>
            </a:endParaRPr>
          </a:p>
        </p:txBody>
      </p:sp>
      <p:sp>
        <p:nvSpPr>
          <p:cNvPr id="7" name="矩形 6"/>
          <p:cNvSpPr/>
          <p:nvPr/>
        </p:nvSpPr>
        <p:spPr>
          <a:xfrm>
            <a:off x="452120" y="5073015"/>
            <a:ext cx="11332845" cy="1699260"/>
          </a:xfrm>
          <a:prstGeom prst="rect">
            <a:avLst/>
          </a:prstGeom>
          <a:noFill/>
          <a:ln w="9525">
            <a:noFill/>
          </a:ln>
        </p:spPr>
        <p:txBody>
          <a:bodyPr wrap="square" lIns="76800" tIns="38400" rIns="76800" bIns="38400" anchor="t" anchorCtr="0">
            <a:spAutoFit/>
          </a:bodyPr>
          <a:p>
            <a:pPr algn="just">
              <a:lnSpc>
                <a:spcPct val="110000"/>
              </a:lnSpc>
            </a:pP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　为做好工作，自己花钱购买了数量不少的糖果，</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并请同柜台的售货员一起尝</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，体现了张秉贵的公而忘私，以及对待工作的认真与执着。</a:t>
            </a:r>
            <a:endParaRPr lang="zh-CN" altLang="zh-CN"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70657"/>
                                        </p:tgtEl>
                                        <p:attrNameLst>
                                          <p:attrName>style.visibility</p:attrName>
                                        </p:attrNameLst>
                                      </p:cBhvr>
                                      <p:to>
                                        <p:strVal val="visible"/>
                                      </p:to>
                                    </p:set>
                                    <p:anim calcmode="lin" valueType="num">
                                      <p:cBhvr>
                                        <p:cTn id="7" dur="1000" fill="hold"/>
                                        <p:tgtEl>
                                          <p:spTgt spid="70657"/>
                                        </p:tgtEl>
                                        <p:attrNameLst>
                                          <p:attrName>ppt_w</p:attrName>
                                        </p:attrNameLst>
                                      </p:cBhvr>
                                      <p:tavLst>
                                        <p:tav tm="0">
                                          <p:val>
                                            <p:strVal val="#ppt_w*0.70"/>
                                          </p:val>
                                        </p:tav>
                                        <p:tav tm="100000">
                                          <p:val>
                                            <p:strVal val="#ppt_w"/>
                                          </p:val>
                                        </p:tav>
                                      </p:tavLst>
                                    </p:anim>
                                    <p:anim calcmode="lin" valueType="num">
                                      <p:cBhvr>
                                        <p:cTn id="8" dur="1000" fill="hold"/>
                                        <p:tgtEl>
                                          <p:spTgt spid="70657"/>
                                        </p:tgtEl>
                                        <p:attrNameLst>
                                          <p:attrName>ppt_h</p:attrName>
                                        </p:attrNameLst>
                                      </p:cBhvr>
                                      <p:tavLst>
                                        <p:tav tm="0">
                                          <p:val>
                                            <p:strVal val="#ppt_h"/>
                                          </p:val>
                                        </p:tav>
                                        <p:tav tm="100000">
                                          <p:val>
                                            <p:strVal val="#ppt_h"/>
                                          </p:val>
                                        </p:tav>
                                      </p:tavLst>
                                    </p:anim>
                                    <p:animEffect transition="in" filter="fade">
                                      <p:cBhvr>
                                        <p:cTn id="9" dur="1000"/>
                                        <p:tgtEl>
                                          <p:spTgt spid="7065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70659"/>
                                        </p:tgtEl>
                                        <p:attrNameLst>
                                          <p:attrName>style.visibility</p:attrName>
                                        </p:attrNameLst>
                                      </p:cBhvr>
                                      <p:to>
                                        <p:strVal val="visible"/>
                                      </p:to>
                                    </p:set>
                                    <p:anim calcmode="lin" valueType="num">
                                      <p:cBhvr>
                                        <p:cTn id="13" dur="1000" fill="hold"/>
                                        <p:tgtEl>
                                          <p:spTgt spid="70659"/>
                                        </p:tgtEl>
                                        <p:attrNameLst>
                                          <p:attrName>ppt_w</p:attrName>
                                        </p:attrNameLst>
                                      </p:cBhvr>
                                      <p:tavLst>
                                        <p:tav tm="0">
                                          <p:val>
                                            <p:strVal val="#ppt_w*0.70"/>
                                          </p:val>
                                        </p:tav>
                                        <p:tav tm="100000">
                                          <p:val>
                                            <p:strVal val="#ppt_w"/>
                                          </p:val>
                                        </p:tav>
                                      </p:tavLst>
                                    </p:anim>
                                    <p:anim calcmode="lin" valueType="num">
                                      <p:cBhvr>
                                        <p:cTn id="14" dur="1000" fill="hold"/>
                                        <p:tgtEl>
                                          <p:spTgt spid="70659"/>
                                        </p:tgtEl>
                                        <p:attrNameLst>
                                          <p:attrName>ppt_h</p:attrName>
                                        </p:attrNameLst>
                                      </p:cBhvr>
                                      <p:tavLst>
                                        <p:tav tm="0">
                                          <p:val>
                                            <p:strVal val="#ppt_h"/>
                                          </p:val>
                                        </p:tav>
                                        <p:tav tm="100000">
                                          <p:val>
                                            <p:strVal val="#ppt_h"/>
                                          </p:val>
                                        </p:tav>
                                      </p:tavLst>
                                    </p:anim>
                                    <p:animEffect transition="in" filter="fade">
                                      <p:cBhvr>
                                        <p:cTn id="15" dur="1000"/>
                                        <p:tgtEl>
                                          <p:spTgt spid="70659"/>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000"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ppt_x"/>
                                          </p:val>
                                        </p:tav>
                                        <p:tav tm="100000">
                                          <p:val>
                                            <p:strVal val="#ppt_x"/>
                                          </p:val>
                                        </p:tav>
                                      </p:tavLst>
                                    </p:anim>
                                    <p:anim calcmode="lin" valueType="num">
                                      <p:cBhvr additive="base">
                                        <p:cTn id="21"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000" fill="hold">
                                          <p:stCondLst>
                                            <p:cond delay="0"/>
                                          </p:stCondLst>
                                        </p:cTn>
                                        <p:tgtEl>
                                          <p:spTgt spid="7"/>
                                        </p:tgtEl>
                                        <p:attrNameLst>
                                          <p:attrName>style.visibility</p:attrName>
                                        </p:attrNameLst>
                                      </p:cBhvr>
                                      <p:to>
                                        <p:strVal val="visible"/>
                                      </p:to>
                                    </p:set>
                                    <p:anim calcmode="lin" valueType="num">
                                      <p:cBhvr additive="base">
                                        <p:cTn id="26" dur="1000" fill="hold"/>
                                        <p:tgtEl>
                                          <p:spTgt spid="7"/>
                                        </p:tgtEl>
                                        <p:attrNameLst>
                                          <p:attrName>ppt_x</p:attrName>
                                        </p:attrNameLst>
                                      </p:cBhvr>
                                      <p:tavLst>
                                        <p:tav tm="0">
                                          <p:val>
                                            <p:strVal val="#ppt_x"/>
                                          </p:val>
                                        </p:tav>
                                        <p:tav tm="100000">
                                          <p:val>
                                            <p:strVal val="#ppt_x"/>
                                          </p:val>
                                        </p:tav>
                                      </p:tavLst>
                                    </p:anim>
                                    <p:anim calcmode="lin" valueType="num">
                                      <p:cBhvr additive="base">
                                        <p:cTn id="27"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7" grpId="0"/>
      <p:bldP spid="70659"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矩形 20"/>
          <p:cNvSpPr/>
          <p:nvPr/>
        </p:nvSpPr>
        <p:spPr>
          <a:xfrm>
            <a:off x="414655" y="1723390"/>
            <a:ext cx="11363960" cy="4800600"/>
          </a:xfrm>
          <a:prstGeom prst="rect">
            <a:avLst/>
          </a:prstGeom>
          <a:noFill/>
          <a:ln w="9525">
            <a:noFill/>
          </a:ln>
        </p:spPr>
        <p:txBody>
          <a:bodyPr wrap="square" lIns="76800" tIns="38400" rIns="76800" bIns="38400" anchor="t" anchorCtr="0">
            <a:spAutoFit/>
          </a:bodyPr>
          <a:p>
            <a:pPr algn="just">
              <a:lnSpc>
                <a:spcPct val="120000"/>
              </a:lnSpc>
            </a:pPr>
            <a:r>
              <a:rPr lang="en-US" altLang="zh-CN" sz="3200" b="1" dirty="0">
                <a:solidFill>
                  <a:schemeClr val="tx1"/>
                </a:solidFill>
                <a:latin typeface="华文中宋" panose="02010600040101010101" charset="-122"/>
                <a:ea typeface="华文中宋" panose="02010600040101010101" charset="-122"/>
              </a:rPr>
              <a:t>   </a:t>
            </a:r>
            <a:r>
              <a:rPr lang="zh-CN" altLang="zh-CN" sz="3200" b="1" dirty="0">
                <a:solidFill>
                  <a:schemeClr val="tx1"/>
                </a:solidFill>
                <a:latin typeface="华文中宋" panose="02010600040101010101" charset="-122"/>
                <a:ea typeface="华文中宋" panose="02010600040101010101" charset="-122"/>
              </a:rPr>
              <a:t>　这部分记叙的事件在顺序安排上是层层深入的。第一件事写张秉贵热情地招待抱孩子的顾客，体现出的是他良好的个人职业素质；第二件事写张秉贵提前给赶火车的顾客称糖，则体现出他超出一般人的观察力；第三件事写张秉贵热情地对待不讲道理的顾客，则更进一步体现出他完全彻底为人民服务的精神；第四件事写张秉贵不因女儿生病而影响工作，体现出的是他公而忘私的崇高精神。这四件事所体现的精神是逐层深入的，让读者循序渐进、自然而然地感受到张秉贵的伟大之处。</a:t>
            </a:r>
            <a:endParaRPr lang="zh-CN" altLang="zh-CN" sz="3200" b="1" dirty="0">
              <a:solidFill>
                <a:schemeClr val="tx1"/>
              </a:solidFill>
              <a:latin typeface="华文中宋" panose="02010600040101010101" charset="-122"/>
              <a:ea typeface="华文中宋" panose="02010600040101010101" charset="-122"/>
            </a:endParaRPr>
          </a:p>
        </p:txBody>
      </p:sp>
      <p:sp>
        <p:nvSpPr>
          <p:cNvPr id="2" name="文本框 1"/>
          <p:cNvSpPr txBox="1"/>
          <p:nvPr/>
        </p:nvSpPr>
        <p:spPr>
          <a:xfrm>
            <a:off x="457835" y="216535"/>
            <a:ext cx="11276965" cy="1419860"/>
          </a:xfrm>
          <a:prstGeom prst="rect">
            <a:avLst/>
          </a:prstGeom>
          <a:noFill/>
        </p:spPr>
        <p:txBody>
          <a:bodyPr wrap="square" rtlCol="0">
            <a:spAutoFit/>
          </a:bodyPr>
          <a:p>
            <a:pPr algn="l">
              <a:lnSpc>
                <a:spcPct val="120000"/>
              </a:lnSpc>
            </a:pP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4</a:t>
            </a:r>
            <a:r>
              <a:rPr lang="zh-CN" altLang="en-US" sz="3600" b="1" dirty="0">
                <a:solidFill>
                  <a:srgbClr val="311DC8"/>
                </a:solidFill>
                <a:latin typeface="华文中宋" panose="02010600040101010101" charset="-122"/>
                <a:ea typeface="华文中宋" panose="02010600040101010101" charset="-122"/>
                <a:cs typeface="华文中宋" panose="02010600040101010101" charset="-122"/>
                <a:sym typeface="+mn-ea"/>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文章从开头到</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满面笑容地接待顾客</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rPr>
              <a:t>，记叙的事件在顺序安排上有什么特点？请简要分析。</a:t>
            </a:r>
            <a:endParaRPr lang="zh-CN" altLang="zh-CN" sz="3600" b="1" dirty="0">
              <a:solidFill>
                <a:srgbClr val="311DC8"/>
              </a:solidFill>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21"/>
                                        </p:tgtEl>
                                        <p:attrNameLst>
                                          <p:attrName>style.visibility</p:attrName>
                                        </p:attrNameLst>
                                      </p:cBhvr>
                                      <p:to>
                                        <p:strVal val="visible"/>
                                      </p:to>
                                    </p:set>
                                    <p:anim calcmode="lin" valueType="num">
                                      <p:cBhvr additive="base">
                                        <p:cTn id="14" dur="1000" fill="hold"/>
                                        <p:tgtEl>
                                          <p:spTgt spid="21"/>
                                        </p:tgtEl>
                                        <p:attrNameLst>
                                          <p:attrName>ppt_x</p:attrName>
                                        </p:attrNameLst>
                                      </p:cBhvr>
                                      <p:tavLst>
                                        <p:tav tm="0">
                                          <p:val>
                                            <p:strVal val="#ppt_x"/>
                                          </p:val>
                                        </p:tav>
                                        <p:tav tm="100000">
                                          <p:val>
                                            <p:strVal val="#ppt_x"/>
                                          </p:val>
                                        </p:tav>
                                      </p:tavLst>
                                    </p:anim>
                                    <p:anim calcmode="lin" valueType="num">
                                      <p:cBhvr additive="base">
                                        <p:cTn id="15"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矩形 3"/>
          <p:cNvSpPr/>
          <p:nvPr/>
        </p:nvSpPr>
        <p:spPr>
          <a:xfrm>
            <a:off x="537845" y="193675"/>
            <a:ext cx="11304270" cy="2068830"/>
          </a:xfrm>
          <a:prstGeom prst="rect">
            <a:avLst/>
          </a:prstGeom>
          <a:noFill/>
          <a:ln w="9525">
            <a:noFill/>
          </a:ln>
        </p:spPr>
        <p:txBody>
          <a:bodyPr wrap="square" lIns="76800" tIns="38400" rIns="76800" bIns="38400" anchor="t" anchorCtr="0">
            <a:spAutoFit/>
          </a:bodyPr>
          <a:p>
            <a:pPr algn="just">
              <a:lnSpc>
                <a:spcPct val="120000"/>
              </a:lnSpc>
            </a:pP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5</a:t>
            </a:r>
            <a:r>
              <a:rPr lang="zh-CN" altLang="en-US" sz="3600" b="1" dirty="0">
                <a:solidFill>
                  <a:srgbClr val="311DC8"/>
                </a:solidFill>
                <a:latin typeface="华文中宋" panose="02010600040101010101" charset="-122"/>
                <a:ea typeface="华文中宋" panose="02010600040101010101" charset="-122"/>
                <a:cs typeface="华文中宋" panose="02010600040101010101" charset="-122"/>
              </a:rPr>
              <a:t>、</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张秉贵今年</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59</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岁</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一段以及下一段，记叙了张秉贵解放前后的几段经历，作者写这些事情的意图是什么？如果删除这两段对文章有何影响？</a:t>
            </a:r>
            <a:endParaRPr lang="zh-CN" altLang="zh-CN" sz="3600" b="1" dirty="0">
              <a:solidFill>
                <a:srgbClr val="311DC8"/>
              </a:solidFill>
              <a:latin typeface="华文中宋" panose="02010600040101010101" charset="-122"/>
              <a:ea typeface="华文中宋" panose="02010600040101010101" charset="-122"/>
              <a:cs typeface="华文中宋" panose="02010600040101010101" charset="-122"/>
            </a:endParaRPr>
          </a:p>
        </p:txBody>
      </p:sp>
      <p:sp>
        <p:nvSpPr>
          <p:cNvPr id="3" name="矩形 2"/>
          <p:cNvSpPr/>
          <p:nvPr/>
        </p:nvSpPr>
        <p:spPr>
          <a:xfrm>
            <a:off x="537845" y="2262505"/>
            <a:ext cx="11203305" cy="4211955"/>
          </a:xfrm>
          <a:prstGeom prst="rect">
            <a:avLst/>
          </a:prstGeom>
          <a:noFill/>
          <a:ln w="9525">
            <a:noFill/>
          </a:ln>
        </p:spPr>
        <p:txBody>
          <a:bodyPr wrap="square" lIns="76800" tIns="38400" rIns="76800" bIns="38400" anchor="t" anchorCtr="0">
            <a:spAutoFit/>
          </a:bodyPr>
          <a:p>
            <a:pPr algn="just">
              <a:lnSpc>
                <a:spcPct val="140000"/>
              </a:lnSpc>
            </a:pP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   </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　</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(1)</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这两段对比了张秉贵解放前后的不同经历，解释了张秉贵热爱本职工作并取得非凡成绩的内在动力：新中国让他一个劳动者翻了身，并受到了尊重。</a:t>
            </a:r>
            <a:endParaRPr lang="zh-CN" altLang="zh-CN" sz="3200" b="1" dirty="0">
              <a:solidFill>
                <a:schemeClr val="tx1"/>
              </a:solidFill>
              <a:latin typeface="华文中宋" panose="02010600040101010101" charset="-122"/>
              <a:ea typeface="华文中宋" panose="02010600040101010101" charset="-122"/>
              <a:cs typeface="华文中宋" panose="02010600040101010101" charset="-122"/>
            </a:endParaRPr>
          </a:p>
          <a:p>
            <a:pPr algn="just">
              <a:lnSpc>
                <a:spcPct val="140000"/>
              </a:lnSpc>
            </a:pP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      (2)</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如果删除这两段，不仅无法解释张秉贵出色工作的原因，让读者摸不着头脑，而且也不能揭示文章的深层主题</a:t>
            </a:r>
            <a:r>
              <a:rPr lang="en-US" altLang="zh-CN" sz="3200" b="1" dirty="0">
                <a:solidFill>
                  <a:schemeClr val="tx1"/>
                </a:solidFill>
                <a:latin typeface="华文中宋" panose="02010600040101010101" charset="-122"/>
                <a:ea typeface="华文中宋" panose="02010600040101010101" charset="-122"/>
                <a:cs typeface="华文中宋" panose="02010600040101010101" charset="-122"/>
              </a:rPr>
              <a:t>——</a:t>
            </a:r>
            <a:r>
              <a:rPr lang="zh-CN" altLang="zh-CN" sz="3200" b="1" dirty="0">
                <a:solidFill>
                  <a:schemeClr val="tx1"/>
                </a:solidFill>
                <a:latin typeface="华文中宋" panose="02010600040101010101" charset="-122"/>
                <a:ea typeface="华文中宋" panose="02010600040101010101" charset="-122"/>
                <a:cs typeface="华文中宋" panose="02010600040101010101" charset="-122"/>
              </a:rPr>
              <a:t>对社会主义新中国的赞美。</a:t>
            </a:r>
            <a:endParaRPr lang="zh-CN" altLang="zh-CN" sz="3200" b="1" dirty="0">
              <a:solidFill>
                <a:schemeClr val="tx1"/>
              </a:solidFill>
              <a:latin typeface="华文中宋" panose="02010600040101010101" charset="-122"/>
              <a:ea typeface="华文中宋" panose="02010600040101010101" charset="-122"/>
              <a:cs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4513"/>
                                        </p:tgtEl>
                                        <p:attrNameLst>
                                          <p:attrName>style.visibility</p:attrName>
                                        </p:attrNameLst>
                                      </p:cBhvr>
                                      <p:to>
                                        <p:strVal val="visible"/>
                                      </p:to>
                                    </p:set>
                                    <p:anim calcmode="lin" valueType="num">
                                      <p:cBhvr>
                                        <p:cTn id="7" dur="1000" fill="hold"/>
                                        <p:tgtEl>
                                          <p:spTgt spid="64513"/>
                                        </p:tgtEl>
                                        <p:attrNameLst>
                                          <p:attrName>ppt_w</p:attrName>
                                        </p:attrNameLst>
                                      </p:cBhvr>
                                      <p:tavLst>
                                        <p:tav tm="0">
                                          <p:val>
                                            <p:strVal val="#ppt_w*0.70"/>
                                          </p:val>
                                        </p:tav>
                                        <p:tav tm="100000">
                                          <p:val>
                                            <p:strVal val="#ppt_w"/>
                                          </p:val>
                                        </p:tav>
                                      </p:tavLst>
                                    </p:anim>
                                    <p:anim calcmode="lin" valueType="num">
                                      <p:cBhvr>
                                        <p:cTn id="8" dur="1000" fill="hold"/>
                                        <p:tgtEl>
                                          <p:spTgt spid="64513"/>
                                        </p:tgtEl>
                                        <p:attrNameLst>
                                          <p:attrName>ppt_h</p:attrName>
                                        </p:attrNameLst>
                                      </p:cBhvr>
                                      <p:tavLst>
                                        <p:tav tm="0">
                                          <p:val>
                                            <p:strVal val="#ppt_h"/>
                                          </p:val>
                                        </p:tav>
                                        <p:tav tm="100000">
                                          <p:val>
                                            <p:strVal val="#ppt_h"/>
                                          </p:val>
                                        </p:tav>
                                      </p:tavLst>
                                    </p:anim>
                                    <p:animEffect transition="in" filter="fade">
                                      <p:cBhvr>
                                        <p:cTn id="9" dur="1000"/>
                                        <p:tgtEl>
                                          <p:spTgt spid="6451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000" fill="hold">
                                          <p:stCondLst>
                                            <p:cond delay="0"/>
                                          </p:stCondLst>
                                        </p:cTn>
                                        <p:tgtEl>
                                          <p:spTgt spid="3">
                                            <p:txEl>
                                              <p:pRg st="0" end="0"/>
                                            </p:txEl>
                                          </p:spTgt>
                                        </p:tgtEl>
                                        <p:attrNameLst>
                                          <p:attrName>style.visibility</p:attrName>
                                        </p:attrNameLst>
                                      </p:cBhvr>
                                      <p:to>
                                        <p:strVal val="visible"/>
                                      </p:to>
                                    </p:set>
                                    <p:anim calcmode="lin" valueType="num">
                                      <p:cBhvr additive="base">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000" fill="hold">
                                          <p:stCondLst>
                                            <p:cond delay="0"/>
                                          </p:stCondLst>
                                        </p:cTn>
                                        <p:tgtEl>
                                          <p:spTgt spid="3">
                                            <p:txEl>
                                              <p:pRg st="1" end="1"/>
                                            </p:txEl>
                                          </p:spTgt>
                                        </p:tgtEl>
                                        <p:attrNameLst>
                                          <p:attrName>style.visibility</p:attrName>
                                        </p:attrNameLst>
                                      </p:cBhvr>
                                      <p:to>
                                        <p:strVal val="visible"/>
                                      </p:to>
                                    </p:set>
                                    <p:anim calcmode="lin" valueType="num">
                                      <p:cBhvr additive="base">
                                        <p:cTn id="1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矩形 3"/>
          <p:cNvSpPr/>
          <p:nvPr/>
        </p:nvSpPr>
        <p:spPr>
          <a:xfrm>
            <a:off x="690245" y="507365"/>
            <a:ext cx="11000105" cy="2236470"/>
          </a:xfrm>
          <a:prstGeom prst="rect">
            <a:avLst/>
          </a:prstGeom>
          <a:noFill/>
          <a:ln w="9525">
            <a:noFill/>
          </a:ln>
        </p:spPr>
        <p:txBody>
          <a:bodyPr wrap="square" lIns="76800" tIns="38400" rIns="76800" bIns="38400" anchor="t" anchorCtr="0">
            <a:spAutoFit/>
          </a:bodyPr>
          <a:p>
            <a:pPr algn="just">
              <a:lnSpc>
                <a:spcPct val="130000"/>
              </a:lnSpc>
            </a:pP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6</a:t>
            </a:r>
            <a:r>
              <a:rPr lang="zh-CN" altLang="en-US" sz="3600" b="1" dirty="0">
                <a:solidFill>
                  <a:srgbClr val="311DC8"/>
                </a:solidFill>
                <a:latin typeface="华文中宋" panose="02010600040101010101" charset="-122"/>
                <a:ea typeface="华文中宋" panose="02010600040101010101" charset="-122"/>
                <a:cs typeface="华文中宋" panose="02010600040101010101" charset="-122"/>
              </a:rPr>
              <a:t>、</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张秉贵常说：</a:t>
            </a:r>
            <a:r>
              <a:rPr lang="en-US" altLang="zh-CN" sz="3600" b="1" dirty="0">
                <a:solidFill>
                  <a:srgbClr val="311DC8"/>
                </a:solidFill>
                <a:latin typeface="华文中宋" panose="02010600040101010101" charset="-122"/>
                <a:ea typeface="华文中宋" panose="02010600040101010101" charset="-122"/>
                <a:cs typeface="华文中宋" panose="02010600040101010101" charset="-122"/>
              </a:rPr>
              <a:t>……”</a:t>
            </a:r>
            <a:r>
              <a:rPr lang="zh-CN" altLang="zh-CN" sz="3600" b="1" dirty="0">
                <a:solidFill>
                  <a:srgbClr val="311DC8"/>
                </a:solidFill>
                <a:latin typeface="华文中宋" panose="02010600040101010101" charset="-122"/>
                <a:ea typeface="华文中宋" panose="02010600040101010101" charset="-122"/>
                <a:cs typeface="华文中宋" panose="02010600040101010101" charset="-122"/>
              </a:rPr>
              <a:t>一段以及下一段，都写到了张秉贵工作中的表现，这与课文开头部分所写的他在工作中的表现有什么不同？</a:t>
            </a:r>
            <a:endParaRPr lang="zh-CN" altLang="zh-CN" sz="3600" b="1" dirty="0">
              <a:solidFill>
                <a:srgbClr val="311DC8"/>
              </a:solidFill>
              <a:latin typeface="华文中宋" panose="02010600040101010101" charset="-122"/>
              <a:ea typeface="华文中宋" panose="02010600040101010101" charset="-122"/>
              <a:cs typeface="华文中宋" panose="02010600040101010101" charset="-122"/>
            </a:endParaRPr>
          </a:p>
        </p:txBody>
      </p:sp>
      <p:sp>
        <p:nvSpPr>
          <p:cNvPr id="3" name="矩形 2"/>
          <p:cNvSpPr/>
          <p:nvPr/>
        </p:nvSpPr>
        <p:spPr>
          <a:xfrm>
            <a:off x="501650" y="3049270"/>
            <a:ext cx="11188700" cy="2956560"/>
          </a:xfrm>
          <a:prstGeom prst="rect">
            <a:avLst/>
          </a:prstGeom>
          <a:noFill/>
          <a:ln w="9525">
            <a:noFill/>
          </a:ln>
        </p:spPr>
        <p:txBody>
          <a:bodyPr wrap="square" lIns="76800" tIns="38400" rIns="76800" bIns="38400" anchor="t" anchorCtr="0">
            <a:spAutoFit/>
          </a:bodyPr>
          <a:p>
            <a:pPr algn="just">
              <a:lnSpc>
                <a:spcPct val="130000"/>
              </a:lnSpc>
            </a:pPr>
            <a:r>
              <a:rPr lang="en-US" altLang="zh-CN" sz="3600" b="1" dirty="0">
                <a:solidFill>
                  <a:schemeClr val="tx1"/>
                </a:solidFill>
                <a:latin typeface="华文中宋" panose="02010600040101010101" charset="-122"/>
                <a:ea typeface="华文中宋" panose="02010600040101010101" charset="-122"/>
              </a:rPr>
              <a:t>   </a:t>
            </a:r>
            <a:r>
              <a:rPr lang="zh-CN" altLang="zh-CN" sz="3600" b="1" dirty="0">
                <a:solidFill>
                  <a:schemeClr val="tx1"/>
                </a:solidFill>
                <a:latin typeface="华文中宋" panose="02010600040101010101" charset="-122"/>
                <a:ea typeface="华文中宋" panose="02010600040101010101" charset="-122"/>
              </a:rPr>
              <a:t>　这两段所写的张秉贵的工作表现，体现了他的专业素养，而这与他认真刻苦的钻研是分不开的。课文开头部分记叙的事件，也是工作表现，但侧重于写张秉贵的热情、体贴与周到。两相比较，这两段所写更加深刻。</a:t>
            </a:r>
            <a:endParaRPr lang="zh-CN" altLang="zh-CN" sz="3600" b="1" dirty="0">
              <a:solidFill>
                <a:schemeClr val="tx1"/>
              </a:solidFill>
              <a:latin typeface="华文中宋" panose="02010600040101010101" charset="-122"/>
              <a:ea typeface="华文中宋"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66561"/>
                                        </p:tgtEl>
                                        <p:attrNameLst>
                                          <p:attrName>style.visibility</p:attrName>
                                        </p:attrNameLst>
                                      </p:cBhvr>
                                      <p:to>
                                        <p:strVal val="visible"/>
                                      </p:to>
                                    </p:set>
                                    <p:anim calcmode="lin" valueType="num">
                                      <p:cBhvr>
                                        <p:cTn id="7" dur="1000" fill="hold"/>
                                        <p:tgtEl>
                                          <p:spTgt spid="66561"/>
                                        </p:tgtEl>
                                        <p:attrNameLst>
                                          <p:attrName>ppt_w</p:attrName>
                                        </p:attrNameLst>
                                      </p:cBhvr>
                                      <p:tavLst>
                                        <p:tav tm="0">
                                          <p:val>
                                            <p:strVal val="#ppt_w*0.70"/>
                                          </p:val>
                                        </p:tav>
                                        <p:tav tm="100000">
                                          <p:val>
                                            <p:strVal val="#ppt_w"/>
                                          </p:val>
                                        </p:tav>
                                      </p:tavLst>
                                    </p:anim>
                                    <p:anim calcmode="lin" valueType="num">
                                      <p:cBhvr>
                                        <p:cTn id="8" dur="1000" fill="hold"/>
                                        <p:tgtEl>
                                          <p:spTgt spid="66561"/>
                                        </p:tgtEl>
                                        <p:attrNameLst>
                                          <p:attrName>ppt_h</p:attrName>
                                        </p:attrNameLst>
                                      </p:cBhvr>
                                      <p:tavLst>
                                        <p:tav tm="0">
                                          <p:val>
                                            <p:strVal val="#ppt_h"/>
                                          </p:val>
                                        </p:tav>
                                        <p:tav tm="100000">
                                          <p:val>
                                            <p:strVal val="#ppt_h"/>
                                          </p:val>
                                        </p:tav>
                                      </p:tavLst>
                                    </p:anim>
                                    <p:animEffect transition="in" filter="fade">
                                      <p:cBhvr>
                                        <p:cTn id="9" dur="1000"/>
                                        <p:tgtEl>
                                          <p:spTgt spid="66561"/>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000" fill="hold">
                                          <p:stCondLst>
                                            <p:cond delay="0"/>
                                          </p:stCondLst>
                                        </p:cTn>
                                        <p:tgtEl>
                                          <p:spTgt spid="3"/>
                                        </p:tgtEl>
                                        <p:attrNameLst>
                                          <p:attrName>style.visibility</p:attrName>
                                        </p:attrNameLst>
                                      </p:cBhvr>
                                      <p:to>
                                        <p:strVal val="visible"/>
                                      </p:to>
                                    </p:set>
                                    <p:anim calcmode="lin" valueType="num">
                                      <p:cBhvr additive="base">
                                        <p:cTn id="14" dur="1000" fill="hold"/>
                                        <p:tgtEl>
                                          <p:spTgt spid="3"/>
                                        </p:tgtEl>
                                        <p:attrNameLst>
                                          <p:attrName>ppt_x</p:attrName>
                                        </p:attrNameLst>
                                      </p:cBhvr>
                                      <p:tavLst>
                                        <p:tav tm="0">
                                          <p:val>
                                            <p:strVal val="#ppt_x"/>
                                          </p:val>
                                        </p:tav>
                                        <p:tav tm="100000">
                                          <p:val>
                                            <p:strVal val="#ppt_x"/>
                                          </p:val>
                                        </p:tav>
                                      </p:tavLst>
                                    </p:anim>
                                    <p:anim calcmode="lin" valueType="num">
                                      <p:cBhvr additive="base">
                                        <p:cTn id="15"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1"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44415" y="351155"/>
            <a:ext cx="2926080" cy="922020"/>
          </a:xfrm>
          <a:prstGeom prst="rect">
            <a:avLst/>
          </a:prstGeom>
          <a:noFill/>
        </p:spPr>
        <p:txBody>
          <a:bodyPr wrap="none" rtlCol="0">
            <a:spAutoFit/>
          </a:bodyPr>
          <a:p>
            <a:pPr algn="l"/>
            <a:r>
              <a:rPr lang="zh-CN" altLang="en-US" sz="5400" b="1">
                <a:solidFill>
                  <a:srgbClr val="FF0000"/>
                </a:solidFill>
                <a:sym typeface="+mn-ea"/>
              </a:rPr>
              <a:t>学习目标</a:t>
            </a:r>
            <a:endParaRPr lang="zh-CN" altLang="en-US" sz="5400" b="1">
              <a:solidFill>
                <a:srgbClr val="FF0000"/>
              </a:solidFill>
              <a:sym typeface="+mn-ea"/>
            </a:endParaRPr>
          </a:p>
        </p:txBody>
      </p:sp>
      <p:sp>
        <p:nvSpPr>
          <p:cNvPr id="5" name="文本框 4"/>
          <p:cNvSpPr txBox="1"/>
          <p:nvPr/>
        </p:nvSpPr>
        <p:spPr>
          <a:xfrm>
            <a:off x="954405" y="1273175"/>
            <a:ext cx="10283825" cy="5262245"/>
          </a:xfrm>
          <a:prstGeom prst="rect">
            <a:avLst/>
          </a:prstGeom>
          <a:noFill/>
        </p:spPr>
        <p:txBody>
          <a:bodyPr wrap="square" rtlCol="0" anchor="t">
            <a:spAutoFit/>
          </a:bodyPr>
          <a:p>
            <a:pPr>
              <a:lnSpc>
                <a:spcPct val="140000"/>
              </a:lnSpc>
            </a:pPr>
            <a:r>
              <a:rPr lang="zh-CN" altLang="en-US" sz="4000" b="1">
                <a:latin typeface="华文中宋" panose="02010600040101010101" charset="-122"/>
                <a:ea typeface="华文中宋" panose="02010600040101010101" charset="-122"/>
                <a:cs typeface="华文中宋" panose="02010600040101010101" charset="-122"/>
                <a:sym typeface="+mn-ea"/>
              </a:rPr>
              <a:t>1、了解张秉贵的先进事迹，体会人物的性格特征和主要品质。</a:t>
            </a:r>
            <a:endParaRPr lang="zh-CN" altLang="en-US" sz="40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4000" b="1">
                <a:latin typeface="华文中宋" panose="02010600040101010101" charset="-122"/>
                <a:ea typeface="华文中宋" panose="02010600040101010101" charset="-122"/>
                <a:cs typeface="华文中宋" panose="02010600040101010101" charset="-122"/>
                <a:sym typeface="+mn-ea"/>
              </a:rPr>
              <a:t>2、体会作者刻画人物的手法以及严密的结构安排。</a:t>
            </a:r>
            <a:endParaRPr lang="zh-CN" altLang="en-US" sz="4000" b="1">
              <a:latin typeface="华文中宋" panose="02010600040101010101" charset="-122"/>
              <a:ea typeface="华文中宋" panose="02010600040101010101" charset="-122"/>
              <a:cs typeface="华文中宋" panose="02010600040101010101" charset="-122"/>
            </a:endParaRPr>
          </a:p>
          <a:p>
            <a:pPr>
              <a:lnSpc>
                <a:spcPct val="140000"/>
              </a:lnSpc>
            </a:pPr>
            <a:r>
              <a:rPr lang="zh-CN" altLang="en-US" sz="4000" b="1">
                <a:latin typeface="华文中宋" panose="02010600040101010101" charset="-122"/>
                <a:ea typeface="华文中宋" panose="02010600040101010101" charset="-122"/>
                <a:cs typeface="华文中宋" panose="02010600040101010101" charset="-122"/>
                <a:sym typeface="+mn-ea"/>
              </a:rPr>
              <a:t>3、理解张秉贵“一团火”精神的丰富内涵和当今时代的意义。</a:t>
            </a:r>
            <a:endParaRPr lang="zh-CN" altLang="en-US" sz="4000" b="1">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5">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p:cTn id="18" dur="1000" fill="hold"/>
                                        <p:tgtEl>
                                          <p:spTgt spid="5">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5">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5">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p:cTn id="24"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770" y="881380"/>
            <a:ext cx="11808460" cy="5737860"/>
          </a:xfrm>
          <a:prstGeom prst="rect">
            <a:avLst/>
          </a:prstGeom>
          <a:noFill/>
        </p:spPr>
        <p:txBody>
          <a:bodyPr wrap="square" rtlCol="0" anchor="t">
            <a:spAutoFit/>
          </a:bodyPr>
          <a:p>
            <a:pPr>
              <a:lnSpc>
                <a:spcPct val="90000"/>
              </a:lnSpc>
            </a:pP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在社会主义建设和中华民族伟大复兴的历程中，涌现出了许多杰出的劳动者。他们岗位不同，但都具有高度的责任心和奉献精神，以辛勤劳动与创造为社会作出巨大贡献，令我们感佩和景仰。</a:t>
            </a:r>
            <a:endParaRPr lang="zh-CN" altLang="en-US" sz="2400" b="1">
              <a:solidFill>
                <a:schemeClr val="tx1"/>
              </a:solidFill>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《喜看稻蔽千重浪——记首届国家最高科技奖获得者袁隆平》介绍了科学家袁隆平发现天然杂交稻、培育杂交稻，进一步选育“超级稻”的长期而艰难的历程。</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《心有一团火，温暖众人心》记述了售货员张乘贵在平凡的劳动岗位上不平凡的事迹，他热情周到的服务温暖了几代顾客的心。</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《“探界者”钟扬》则讲述了科学家钟扬献身于种子事业、普及科学知识、悉心培养学生的故事，展现了他对“生命的高度和广度”的不懈探索。</a:t>
            </a:r>
            <a:endParaRPr lang="zh-CN" altLang="en-US" sz="2400" b="1">
              <a:solidFill>
                <a:schemeClr val="tx1"/>
              </a:solidFill>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这三篇通讯都很注意通过具有典型意义的事件来表现人物的优秀品质。</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比如，袁隆平头顶烈日脚踩淤泥，终于找到水稻雄性不育植株；</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张秉贵“以热对冷，变冷为热”，感动了不讲理的顾客。</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同时，</a:t>
            </a:r>
            <a:r>
              <a:rPr lang="zh-CN" altLang="en-US" sz="2400" b="1">
                <a:solidFill>
                  <a:srgbClr val="FF0000"/>
                </a:solidFill>
                <a:latin typeface="华文中宋" panose="02010600040101010101" charset="-122"/>
                <a:ea typeface="华文中宋" panose="02010600040101010101" charset="-122"/>
                <a:cs typeface="华文中宋" panose="02010600040101010101" charset="-122"/>
              </a:rPr>
              <a:t>三篇通讯还着力刻画了一些细节，如张秉责在柜台里“三步并作两步走，一点儿不知累”，下班后累得“有时连上楼还要扶着墙”，</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又如钟扬背包里的一张又一张小纸条……这些细节让人物形象更加丰满，内容更加真切感人。</a:t>
            </a:r>
            <a:endParaRPr lang="zh-CN" altLang="en-US" sz="2400" b="1">
              <a:solidFill>
                <a:schemeClr val="tx1"/>
              </a:solidFill>
              <a:latin typeface="华文中宋" panose="02010600040101010101" charset="-122"/>
              <a:ea typeface="华文中宋" panose="02010600040101010101" charset="-122"/>
              <a:cs typeface="华文中宋" panose="02010600040101010101" charset="-122"/>
            </a:endParaRPr>
          </a:p>
          <a:p>
            <a:pPr>
              <a:lnSpc>
                <a:spcPct val="90000"/>
              </a:lnSpc>
            </a:pP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altLang="en-US" sz="2400" b="1">
                <a:solidFill>
                  <a:schemeClr val="tx1"/>
                </a:solidFill>
                <a:latin typeface="华文中宋" panose="02010600040101010101" charset="-122"/>
                <a:ea typeface="华文中宋" panose="02010600040101010101" charset="-122"/>
                <a:cs typeface="华文中宋" panose="02010600040101010101" charset="-122"/>
              </a:rPr>
              <a:t>阅读时注意了解通讯报道的一般特点，关注作者如何通过不同的渠道采集材料，又是怎样多角度、分层次进行报道的。通讯作者在记述新闻事实时，常常表达自己的观点，阅读时要注意理解事实与观点的关系，把握作者表达观点的方法。</a:t>
            </a:r>
            <a:endParaRPr lang="zh-CN" altLang="en-US" sz="24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3" name="文本框 2"/>
          <p:cNvSpPr txBox="1"/>
          <p:nvPr/>
        </p:nvSpPr>
        <p:spPr>
          <a:xfrm>
            <a:off x="4988560" y="174625"/>
            <a:ext cx="2214880" cy="706755"/>
          </a:xfrm>
          <a:prstGeom prst="rect">
            <a:avLst/>
          </a:prstGeom>
          <a:noFill/>
        </p:spPr>
        <p:txBody>
          <a:bodyPr wrap="none" rtlCol="0">
            <a:spAutoFit/>
          </a:bodyPr>
          <a:p>
            <a:pPr algn="l"/>
            <a:r>
              <a:rPr lang="zh-CN" altLang="en-US" sz="4000" b="1">
                <a:solidFill>
                  <a:srgbClr val="FF0000"/>
                </a:solidFill>
                <a:sym typeface="+mn-ea"/>
              </a:rPr>
              <a:t>学习提示</a:t>
            </a:r>
            <a:endParaRPr lang="zh-CN" altLang="en-US" sz="4000" b="1">
              <a:solidFill>
                <a:srgbClr val="FF0000"/>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p:cTn id="12"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p:cTn id="18"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2">
                                            <p:txEl>
                                              <p:pRg st="2" end="2"/>
                                            </p:txEl>
                                          </p:spTgt>
                                        </p:tgtEl>
                                        <p:attrNameLst>
                                          <p:attrName>style.visibility</p:attrName>
                                        </p:attrNameLst>
                                      </p:cBhvr>
                                      <p:to>
                                        <p:strVal val="visible"/>
                                      </p:to>
                                    </p:set>
                                    <p:anim calcmode="lin" valueType="num">
                                      <p:cBhvr>
                                        <p:cTn id="24"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2">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10" name="Picture 2" descr="A60"/>
          <p:cNvPicPr>
            <a:picLocks noChangeAspect="1"/>
          </p:cNvPicPr>
          <p:nvPr/>
        </p:nvPicPr>
        <p:blipFill>
          <a:blip r:embed="rId1"/>
          <a:stretch>
            <a:fillRect/>
          </a:stretch>
        </p:blipFill>
        <p:spPr>
          <a:xfrm>
            <a:off x="269875" y="1524000"/>
            <a:ext cx="3702050" cy="5074920"/>
          </a:xfrm>
          <a:prstGeom prst="rect">
            <a:avLst/>
          </a:prstGeom>
          <a:noFill/>
          <a:ln w="9525">
            <a:noFill/>
          </a:ln>
        </p:spPr>
      </p:pic>
      <p:sp>
        <p:nvSpPr>
          <p:cNvPr id="2" name="文本框 1"/>
          <p:cNvSpPr txBox="1"/>
          <p:nvPr/>
        </p:nvSpPr>
        <p:spPr>
          <a:xfrm>
            <a:off x="1188085" y="474980"/>
            <a:ext cx="2214880" cy="768350"/>
          </a:xfrm>
          <a:prstGeom prst="rect">
            <a:avLst/>
          </a:prstGeom>
          <a:noFill/>
        </p:spPr>
        <p:txBody>
          <a:bodyPr wrap="none" rtlCol="0">
            <a:spAutoFit/>
          </a:bodyPr>
          <a:p>
            <a:pPr algn="just">
              <a:lnSpc>
                <a:spcPct val="110000"/>
              </a:lnSpc>
            </a:pPr>
            <a:r>
              <a:rPr lang="zh-CN" altLang="zh-CN" sz="4000" b="1" dirty="0">
                <a:solidFill>
                  <a:srgbClr val="FF0000"/>
                </a:solidFill>
                <a:latin typeface="宋体" panose="02010600030101010101" pitchFamily="2" charset="-122"/>
                <a:ea typeface="微软雅黑" panose="020B0503020204020204" charset="-122"/>
                <a:sym typeface="+mn-ea"/>
              </a:rPr>
              <a:t>作者简介</a:t>
            </a:r>
            <a:endParaRPr lang="zh-CN" altLang="zh-CN" sz="4000" b="1" dirty="0">
              <a:solidFill>
                <a:srgbClr val="FF0000"/>
              </a:solidFill>
              <a:latin typeface="宋体" panose="02010600030101010101" pitchFamily="2" charset="-122"/>
              <a:ea typeface="微软雅黑" panose="020B0503020204020204" charset="-122"/>
              <a:sym typeface="+mn-ea"/>
            </a:endParaRPr>
          </a:p>
        </p:txBody>
      </p:sp>
      <p:sp>
        <p:nvSpPr>
          <p:cNvPr id="3" name="文本框 2"/>
          <p:cNvSpPr txBox="1"/>
          <p:nvPr/>
        </p:nvSpPr>
        <p:spPr>
          <a:xfrm>
            <a:off x="4463415" y="474980"/>
            <a:ext cx="7390765" cy="6123940"/>
          </a:xfrm>
          <a:prstGeom prst="rect">
            <a:avLst/>
          </a:prstGeom>
          <a:noFill/>
        </p:spPr>
        <p:txBody>
          <a:bodyPr wrap="square" rtlCol="0" anchor="t">
            <a:spAutoFit/>
          </a:bodyPr>
          <a:p>
            <a:pPr>
              <a:lnSpc>
                <a:spcPct val="140000"/>
              </a:lnSpc>
            </a:pPr>
            <a:r>
              <a:rPr lang="en-US" altLang="zh-CN" sz="4000" b="1" dirty="0">
                <a:latin typeface="华文中宋" panose="02010600040101010101" charset="-122"/>
                <a:ea typeface="华文中宋" panose="02010600040101010101" charset="-122"/>
                <a:cs typeface="华文中宋" panose="02010600040101010101" charset="-122"/>
                <a:sym typeface="+mn-ea"/>
              </a:rPr>
              <a:t>       </a:t>
            </a:r>
            <a:r>
              <a:rPr lang="zh-CN" altLang="zh-CN" sz="4000" b="1" dirty="0">
                <a:latin typeface="华文中宋" panose="02010600040101010101" charset="-122"/>
                <a:ea typeface="华文中宋" panose="02010600040101010101" charset="-122"/>
                <a:cs typeface="华文中宋" panose="02010600040101010101" charset="-122"/>
                <a:sym typeface="+mn-ea"/>
              </a:rPr>
              <a:t>林为民，</a:t>
            </a:r>
            <a:r>
              <a:rPr lang="en-US" altLang="zh-CN" sz="4000" b="1">
                <a:latin typeface="华文中宋" panose="02010600040101010101" charset="-122"/>
                <a:ea typeface="华文中宋" panose="02010600040101010101" charset="-122"/>
                <a:cs typeface="华文中宋" panose="02010600040101010101" charset="-122"/>
                <a:sym typeface="+mn-ea"/>
              </a:rPr>
              <a:t>1942</a:t>
            </a:r>
            <a:r>
              <a:rPr lang="zh-CN" altLang="zh-CN" sz="4000" b="1" dirty="0">
                <a:latin typeface="华文中宋" panose="02010600040101010101" charset="-122"/>
                <a:ea typeface="华文中宋" panose="02010600040101010101" charset="-122"/>
                <a:cs typeface="华文中宋" panose="02010600040101010101" charset="-122"/>
                <a:sym typeface="+mn-ea"/>
              </a:rPr>
              <a:t>年出生在台湾，是台湾著名的第一家族</a:t>
            </a:r>
            <a:r>
              <a:rPr lang="en-US" altLang="zh-CN" sz="4000" b="1">
                <a:latin typeface="华文中宋" panose="02010600040101010101" charset="-122"/>
                <a:ea typeface="华文中宋" panose="02010600040101010101" charset="-122"/>
                <a:cs typeface="华文中宋" panose="02010600040101010101" charset="-122"/>
                <a:sym typeface="+mn-ea"/>
              </a:rPr>
              <a:t>“</a:t>
            </a:r>
            <a:r>
              <a:rPr lang="zh-CN" altLang="zh-CN" sz="4000" b="1" dirty="0">
                <a:latin typeface="华文中宋" panose="02010600040101010101" charset="-122"/>
                <a:ea typeface="华文中宋" panose="02010600040101010101" charset="-122"/>
                <a:cs typeface="华文中宋" panose="02010600040101010101" charset="-122"/>
                <a:sym typeface="+mn-ea"/>
              </a:rPr>
              <a:t>雾峰林家</a:t>
            </a:r>
            <a:r>
              <a:rPr lang="en-US" altLang="zh-CN" sz="4000" b="1">
                <a:latin typeface="华文中宋" panose="02010600040101010101" charset="-122"/>
                <a:ea typeface="华文中宋" panose="02010600040101010101" charset="-122"/>
                <a:cs typeface="华文中宋" panose="02010600040101010101" charset="-122"/>
                <a:sym typeface="+mn-ea"/>
              </a:rPr>
              <a:t>”</a:t>
            </a:r>
            <a:r>
              <a:rPr lang="zh-CN" altLang="zh-CN" sz="4000" b="1" dirty="0">
                <a:latin typeface="华文中宋" panose="02010600040101010101" charset="-122"/>
                <a:ea typeface="华文中宋" panose="02010600040101010101" charset="-122"/>
                <a:cs typeface="华文中宋" panose="02010600040101010101" charset="-122"/>
                <a:sym typeface="+mn-ea"/>
              </a:rPr>
              <a:t>第九代传人。父亲为爱国烈士林正亨。</a:t>
            </a:r>
            <a:r>
              <a:rPr lang="en-US" altLang="zh-CN" sz="4000" b="1">
                <a:latin typeface="华文中宋" panose="02010600040101010101" charset="-122"/>
                <a:ea typeface="华文中宋" panose="02010600040101010101" charset="-122"/>
                <a:cs typeface="华文中宋" panose="02010600040101010101" charset="-122"/>
                <a:sym typeface="+mn-ea"/>
              </a:rPr>
              <a:t>18</a:t>
            </a:r>
            <a:r>
              <a:rPr lang="zh-CN" altLang="zh-CN" sz="4000" b="1" dirty="0">
                <a:latin typeface="华文中宋" panose="02010600040101010101" charset="-122"/>
                <a:ea typeface="华文中宋" panose="02010600040101010101" charset="-122"/>
                <a:cs typeface="华文中宋" panose="02010600040101010101" charset="-122"/>
                <a:sym typeface="+mn-ea"/>
              </a:rPr>
              <a:t>岁进入北京日报、北京晚报工作，直至退休，把一生都奉献给了记者工作。现定居北京。</a:t>
            </a:r>
            <a:endParaRPr lang="zh-CN" altLang="zh-CN" sz="4000" b="1" dirty="0">
              <a:latin typeface="华文中宋" panose="02010600040101010101" charset="-122"/>
              <a:ea typeface="华文中宋" panose="02010600040101010101" charset="-122"/>
              <a:cs typeface="华文中宋" panose="0201060004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000" fill="hold">
                                          <p:stCondLst>
                                            <p:cond delay="0"/>
                                          </p:stCondLst>
                                        </p:cTn>
                                        <p:tgtEl>
                                          <p:spTgt spid="72710"/>
                                        </p:tgtEl>
                                        <p:attrNameLst>
                                          <p:attrName>style.visibility</p:attrName>
                                        </p:attrNameLst>
                                      </p:cBhvr>
                                      <p:to>
                                        <p:strVal val="visible"/>
                                      </p:to>
                                    </p:set>
                                    <p:anim calcmode="lin" valueType="num">
                                      <p:cBhvr additive="base">
                                        <p:cTn id="11" dur="1000" fill="hold"/>
                                        <p:tgtEl>
                                          <p:spTgt spid="72710"/>
                                        </p:tgtEl>
                                        <p:attrNameLst>
                                          <p:attrName>ppt_x</p:attrName>
                                        </p:attrNameLst>
                                      </p:cBhvr>
                                      <p:tavLst>
                                        <p:tav tm="0">
                                          <p:val>
                                            <p:strVal val="#ppt_x"/>
                                          </p:val>
                                        </p:tav>
                                        <p:tav tm="100000">
                                          <p:val>
                                            <p:strVal val="#ppt_x"/>
                                          </p:val>
                                        </p:tav>
                                      </p:tavLst>
                                    </p:anim>
                                    <p:anim calcmode="lin" valueType="num">
                                      <p:cBhvr additive="base">
                                        <p:cTn id="12" dur="1000" fill="hold"/>
                                        <p:tgtEl>
                                          <p:spTgt spid="7271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circle(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01625" y="793750"/>
            <a:ext cx="11588750" cy="5851525"/>
          </a:xfrm>
          <a:prstGeom prst="rect">
            <a:avLst/>
          </a:prstGeom>
          <a:noFill/>
          <a:ln w="9525">
            <a:noFill/>
          </a:ln>
        </p:spPr>
        <p:txBody>
          <a:bodyPr wrap="square">
            <a:spAutoFit/>
          </a:bodyPr>
          <a:p>
            <a:pPr indent="0">
              <a:lnSpc>
                <a:spcPct val="90000"/>
              </a:lnSpc>
            </a:pPr>
            <a:r>
              <a:rPr lang="en-US" altLang="zh-CN" sz="3200" b="1">
                <a:solidFill>
                  <a:schemeClr val="tx1"/>
                </a:solidFill>
                <a:latin typeface="华文中宋" panose="02010600040101010101" charset="-122"/>
                <a:ea typeface="华文中宋" panose="02010600040101010101" charset="-122"/>
                <a:cs typeface="华文中宋" panose="02010600040101010101" charset="-122"/>
              </a:rPr>
              <a:t>      </a:t>
            </a:r>
            <a:r>
              <a:rPr lang="zh-CN" sz="3200" b="1">
                <a:solidFill>
                  <a:schemeClr val="tx1"/>
                </a:solidFill>
                <a:latin typeface="华文中宋" panose="02010600040101010101" charset="-122"/>
                <a:ea typeface="华文中宋" panose="02010600040101010101" charset="-122"/>
                <a:cs typeface="华文中宋" panose="02010600040101010101" charset="-122"/>
              </a:rPr>
              <a:t>中华人民共和国成立后，工人阶级和广大农民实现了政治和经济上的“翻身”，获得了主人翁和当家做主的地位，他们的心中充满了感恩和报效国家的劳动热情。为恢复发展国民经济，进行社会主义建设,</a:t>
            </a:r>
            <a:r>
              <a:rPr lang="zh-CN" sz="3200" b="1">
                <a:solidFill>
                  <a:srgbClr val="311DC8"/>
                </a:solidFill>
                <a:latin typeface="华文中宋" panose="02010600040101010101" charset="-122"/>
                <a:ea typeface="华文中宋" panose="02010600040101010101" charset="-122"/>
                <a:cs typeface="华文中宋" panose="02010600040101010101" charset="-122"/>
              </a:rPr>
              <a:t>1950年，党和政府坚持沿用革命战争时期的经验做法，中华人民共和国第一次评选全国劳动模范和先进工作者，依托社会主义劳动竞赛和生产运动开展了形式多样的劳模运动。</a:t>
            </a:r>
            <a:r>
              <a:rPr lang="zh-CN" sz="3200" b="1">
                <a:solidFill>
                  <a:schemeClr val="tx1"/>
                </a:solidFill>
                <a:latin typeface="华文中宋" panose="02010600040101010101" charset="-122"/>
                <a:ea typeface="华文中宋" panose="02010600040101010101" charset="-122"/>
                <a:cs typeface="华文中宋" panose="02010600040101010101" charset="-122"/>
              </a:rPr>
              <a:t>1950年9月25日至10月2日，全国工农兵劳动模范代表会议在北京举行。在这样的背景下，“一抓准”的张秉贵作为商业系统的先进代表,1957年被评为北京市劳动模范。1977年，“文化大革命”刚刚结束，百废待兴，各行各业都需要劳动者恢复生产林为民将全国劳动模范张秉贵的事迹加以整理，写成了一篇新闻作品—《心有一团火，温暖众人心》，刊载在1977年12月24日的《北京日报》上，供全国人民学习。 </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496560" y="86995"/>
            <a:ext cx="1350010" cy="706755"/>
          </a:xfrm>
          <a:prstGeom prst="rect">
            <a:avLst/>
          </a:prstGeom>
          <a:noFill/>
        </p:spPr>
        <p:txBody>
          <a:bodyPr wrap="none" rtlCol="0">
            <a:spAutoFit/>
          </a:bodyPr>
          <a:p>
            <a:pPr algn="l"/>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背</a:t>
            </a:r>
            <a:r>
              <a:rPr lang="en-US" altLang="zh-CN" sz="4000" b="1">
                <a:solidFill>
                  <a:srgbClr val="FF0000"/>
                </a:solidFill>
                <a:latin typeface="微软雅黑" panose="020B0503020204020204" charset="-122"/>
                <a:ea typeface="微软雅黑" panose="020B0503020204020204" charset="-122"/>
                <a:cs typeface="华文中宋" panose="02010600040101010101" charset="-122"/>
                <a:sym typeface="+mn-ea"/>
              </a:rPr>
              <a:t> </a:t>
            </a:r>
            <a:r>
              <a:rPr lang="zh-CN" sz="4000" b="1">
                <a:solidFill>
                  <a:srgbClr val="FF0000"/>
                </a:solidFill>
                <a:latin typeface="微软雅黑" panose="020B0503020204020204" charset="-122"/>
                <a:ea typeface="微软雅黑" panose="020B0503020204020204" charset="-122"/>
                <a:cs typeface="华文中宋" panose="02010600040101010101" charset="-122"/>
                <a:sym typeface="+mn-ea"/>
              </a:rPr>
              <a:t>景</a:t>
            </a:r>
            <a:endParaRPr lang="zh-CN" altLang="en-US" sz="4000" b="1">
              <a:solidFill>
                <a:srgbClr val="FF0000"/>
              </a:solidFill>
              <a:latin typeface="微软雅黑" panose="020B0503020204020204" charset="-122"/>
              <a:ea typeface="微软雅黑" panose="020B0503020204020204" charset="-122"/>
              <a:cs typeface="华文中宋" panose="0201060004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1000" fill="hold"/>
                                        <p:tgtEl>
                                          <p:spTgt spid="100"/>
                                        </p:tgtEl>
                                        <p:attrNameLst>
                                          <p:attrName>ppt_w</p:attrName>
                                        </p:attrNameLst>
                                      </p:cBhvr>
                                      <p:tavLst>
                                        <p:tav tm="0">
                                          <p:val>
                                            <p:strVal val="#ppt_w*0.70"/>
                                          </p:val>
                                        </p:tav>
                                        <p:tav tm="100000">
                                          <p:val>
                                            <p:strVal val="#ppt_w"/>
                                          </p:val>
                                        </p:tav>
                                      </p:tavLst>
                                    </p:anim>
                                    <p:anim calcmode="lin" valueType="num">
                                      <p:cBhvr>
                                        <p:cTn id="13" dur="1000" fill="hold"/>
                                        <p:tgtEl>
                                          <p:spTgt spid="100"/>
                                        </p:tgtEl>
                                        <p:attrNameLst>
                                          <p:attrName>ppt_h</p:attrName>
                                        </p:attrNameLst>
                                      </p:cBhvr>
                                      <p:tavLst>
                                        <p:tav tm="0">
                                          <p:val>
                                            <p:strVal val="#ppt_h"/>
                                          </p:val>
                                        </p:tav>
                                        <p:tav tm="100000">
                                          <p:val>
                                            <p:strVal val="#ppt_h"/>
                                          </p:val>
                                        </p:tav>
                                      </p:tavLst>
                                    </p:anim>
                                    <p:animEffect transition="in" filter="fade">
                                      <p:cBhvr>
                                        <p:cTn id="14"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5" name="Picture 2" descr="A61"/>
          <p:cNvPicPr>
            <a:picLocks noChangeAspect="1"/>
          </p:cNvPicPr>
          <p:nvPr/>
        </p:nvPicPr>
        <p:blipFill>
          <a:blip r:embed="rId1"/>
          <a:stretch>
            <a:fillRect/>
          </a:stretch>
        </p:blipFill>
        <p:spPr>
          <a:xfrm>
            <a:off x="193040" y="247015"/>
            <a:ext cx="2848610" cy="5186680"/>
          </a:xfrm>
          <a:prstGeom prst="rect">
            <a:avLst/>
          </a:prstGeom>
          <a:noFill/>
          <a:ln w="9525">
            <a:noFill/>
          </a:ln>
        </p:spPr>
      </p:pic>
      <p:sp>
        <p:nvSpPr>
          <p:cNvPr id="2" name="文本框 1"/>
          <p:cNvSpPr txBox="1"/>
          <p:nvPr/>
        </p:nvSpPr>
        <p:spPr>
          <a:xfrm>
            <a:off x="3142615" y="151765"/>
            <a:ext cx="8848725" cy="6554470"/>
          </a:xfrm>
          <a:prstGeom prst="rect">
            <a:avLst/>
          </a:prstGeom>
          <a:noFill/>
        </p:spPr>
        <p:txBody>
          <a:bodyPr wrap="square" rtlCol="0" anchor="t">
            <a:spAutoFit/>
          </a:bodyPr>
          <a:p>
            <a:r>
              <a:rPr lang="en-US" altLang="zh-CN" sz="2800" b="1" dirty="0">
                <a:latin typeface="华文中宋" panose="02010600040101010101" charset="-122"/>
                <a:ea typeface="华文中宋" panose="02010600040101010101" charset="-122"/>
                <a:cs typeface="华文中宋" panose="02010600040101010101" charset="-122"/>
                <a:sym typeface="+mn-ea"/>
              </a:rPr>
              <a:t>      </a:t>
            </a:r>
            <a:r>
              <a:rPr lang="zh-CN" altLang="zh-CN" sz="2800" b="1" dirty="0">
                <a:latin typeface="华文中宋" panose="02010600040101010101" charset="-122"/>
                <a:ea typeface="华文中宋" panose="02010600040101010101" charset="-122"/>
                <a:cs typeface="华文中宋" panose="02010600040101010101" charset="-122"/>
                <a:sym typeface="+mn-ea"/>
              </a:rPr>
              <a:t>张秉贵</a:t>
            </a:r>
            <a:r>
              <a:rPr lang="en-US" altLang="zh-CN" sz="2800" b="1" dirty="0">
                <a:latin typeface="华文中宋" panose="02010600040101010101" charset="-122"/>
                <a:ea typeface="华文中宋" panose="02010600040101010101" charset="-122"/>
                <a:cs typeface="华文中宋" panose="02010600040101010101" charset="-122"/>
                <a:sym typeface="+mn-ea"/>
              </a:rPr>
              <a:t>(1918—1987)</a:t>
            </a:r>
            <a:r>
              <a:rPr lang="zh-CN" altLang="zh-CN" sz="2800" b="1" dirty="0">
                <a:latin typeface="华文中宋" panose="02010600040101010101" charset="-122"/>
                <a:ea typeface="华文中宋" panose="02010600040101010101" charset="-122"/>
                <a:cs typeface="华文中宋" panose="02010600040101010101" charset="-122"/>
                <a:sym typeface="+mn-ea"/>
              </a:rPr>
              <a:t>，北京人，北京市百货大楼售货员。张秉贵从</a:t>
            </a:r>
            <a:r>
              <a:rPr lang="en-US" altLang="zh-CN" sz="2800" b="1" dirty="0">
                <a:latin typeface="华文中宋" panose="02010600040101010101" charset="-122"/>
                <a:ea typeface="华文中宋" panose="02010600040101010101" charset="-122"/>
                <a:cs typeface="华文中宋" panose="02010600040101010101" charset="-122"/>
                <a:sym typeface="+mn-ea"/>
              </a:rPr>
              <a:t>1955</a:t>
            </a:r>
            <a:r>
              <a:rPr lang="zh-CN" altLang="zh-CN" sz="2800" b="1" dirty="0">
                <a:latin typeface="华文中宋" panose="02010600040101010101" charset="-122"/>
                <a:ea typeface="华文中宋" panose="02010600040101010101" charset="-122"/>
                <a:cs typeface="华文中宋" panose="02010600040101010101" charset="-122"/>
                <a:sym typeface="+mn-ea"/>
              </a:rPr>
              <a:t>年</a:t>
            </a:r>
            <a:r>
              <a:rPr lang="en-US" altLang="zh-CN" sz="2800" b="1" dirty="0">
                <a:latin typeface="华文中宋" panose="02010600040101010101" charset="-122"/>
                <a:ea typeface="华文中宋" panose="02010600040101010101" charset="-122"/>
                <a:cs typeface="华文中宋" panose="02010600040101010101" charset="-122"/>
                <a:sym typeface="+mn-ea"/>
              </a:rPr>
              <a:t>11</a:t>
            </a:r>
            <a:r>
              <a:rPr lang="zh-CN" altLang="zh-CN" sz="2800" b="1" dirty="0">
                <a:latin typeface="华文中宋" panose="02010600040101010101" charset="-122"/>
                <a:ea typeface="华文中宋" panose="02010600040101010101" charset="-122"/>
                <a:cs typeface="华文中宋" panose="02010600040101010101" charset="-122"/>
                <a:sym typeface="+mn-ea"/>
              </a:rPr>
              <a:t>月到北京市百货大楼站柜台，</a:t>
            </a:r>
            <a:r>
              <a:rPr lang="en-US" altLang="zh-CN" sz="2800" b="1" dirty="0">
                <a:latin typeface="华文中宋" panose="02010600040101010101" charset="-122"/>
                <a:ea typeface="华文中宋" panose="02010600040101010101" charset="-122"/>
                <a:cs typeface="华文中宋" panose="02010600040101010101" charset="-122"/>
                <a:sym typeface="+mn-ea"/>
              </a:rPr>
              <a:t>30</a:t>
            </a:r>
            <a:r>
              <a:rPr lang="zh-CN" altLang="zh-CN" sz="2800" b="1" dirty="0">
                <a:latin typeface="华文中宋" panose="02010600040101010101" charset="-122"/>
                <a:ea typeface="华文中宋" panose="02010600040101010101" charset="-122"/>
                <a:cs typeface="华文中宋" panose="02010600040101010101" charset="-122"/>
                <a:sym typeface="+mn-ea"/>
              </a:rPr>
              <a:t>多年接待顾客数百万人，从没有怠慢过任何一个人。从为国家争光、为人民服务的政治信念出发，他在问、拿、称、包、算、收六个环节上不断摸索，练就了</a:t>
            </a:r>
            <a:r>
              <a:rPr lang="en-US" altLang="zh-CN" sz="2800" b="1" dirty="0">
                <a:latin typeface="华文中宋" panose="02010600040101010101" charset="-122"/>
                <a:ea typeface="华文中宋" panose="02010600040101010101" charset="-122"/>
                <a:cs typeface="华文中宋" panose="02010600040101010101" charset="-122"/>
                <a:sym typeface="+mn-ea"/>
              </a:rPr>
              <a:t>“</a:t>
            </a:r>
            <a:r>
              <a:rPr lang="zh-CN" altLang="zh-CN" sz="2800" b="1" dirty="0">
                <a:latin typeface="华文中宋" panose="02010600040101010101" charset="-122"/>
                <a:ea typeface="华文中宋" panose="02010600040101010101" charset="-122"/>
                <a:cs typeface="华文中宋" panose="02010600040101010101" charset="-122"/>
                <a:sym typeface="+mn-ea"/>
              </a:rPr>
              <a:t>一抓准</a:t>
            </a:r>
            <a:r>
              <a:rPr lang="en-US" altLang="zh-CN" sz="2800" b="1" dirty="0">
                <a:latin typeface="华文中宋" panose="02010600040101010101" charset="-122"/>
                <a:ea typeface="华文中宋" panose="02010600040101010101" charset="-122"/>
                <a:cs typeface="华文中宋" panose="02010600040101010101" charset="-122"/>
                <a:sym typeface="+mn-ea"/>
              </a:rPr>
              <a:t>”</a:t>
            </a:r>
            <a:r>
              <a:rPr lang="zh-CN" altLang="zh-CN" sz="2800" b="1" dirty="0">
                <a:latin typeface="华文中宋" panose="02010600040101010101" charset="-122"/>
                <a:ea typeface="华文中宋" panose="02010600040101010101" charset="-122"/>
                <a:cs typeface="华文中宋" panose="02010600040101010101" charset="-122"/>
                <a:sym typeface="+mn-ea"/>
              </a:rPr>
              <a:t>和</a:t>
            </a:r>
            <a:r>
              <a:rPr lang="en-US" altLang="zh-CN" sz="2800" b="1" dirty="0">
                <a:latin typeface="华文中宋" panose="02010600040101010101" charset="-122"/>
                <a:ea typeface="华文中宋" panose="02010600040101010101" charset="-122"/>
                <a:cs typeface="华文中宋" panose="02010600040101010101" charset="-122"/>
                <a:sym typeface="+mn-ea"/>
              </a:rPr>
              <a:t>“</a:t>
            </a:r>
            <a:r>
              <a:rPr lang="zh-CN" altLang="zh-CN" sz="2800" b="1" dirty="0">
                <a:latin typeface="华文中宋" panose="02010600040101010101" charset="-122"/>
                <a:ea typeface="华文中宋" panose="02010600040101010101" charset="-122"/>
                <a:cs typeface="华文中宋" panose="02010600040101010101" charset="-122"/>
                <a:sym typeface="+mn-ea"/>
              </a:rPr>
              <a:t>一口</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清</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的过硬本领，接待一个顾客的时间从三四分钟减为一分钟。他通过特有的眼神、语言、动作、表情、步伐、姿态等，为顾客提供热情周到的服务，几乎成了那个时代商业领域的服务规范。</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20</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世纪</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50</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年代，他总结出站好柜台要做到的五点：精神饱满、思想集中、耳目灵敏、抬头售货、动作</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三快</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60</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年代，他总结出</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接一、问二、联系三</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的售货法，刻苦练就称糖</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一抓准</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、算账</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一口清</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的绝技。</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70</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年代，他将自己几十年如一日满腔热情的服务精神归纳概括为</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一团火</a:t>
            </a:r>
            <a:r>
              <a:rPr lang="en-US" altLang="zh-CN" sz="2800" b="1" kern="100" spc="-84" dirty="0">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latin typeface="华文中宋" panose="02010600040101010101" charset="-122"/>
                <a:ea typeface="华文中宋" panose="02010600040101010101" charset="-122"/>
                <a:cs typeface="华文中宋" panose="02010600040101010101" charset="-122"/>
                <a:sym typeface="+mn-ea"/>
              </a:rPr>
              <a:t>精神，响亮地提出</a:t>
            </a:r>
            <a:r>
              <a:rPr lang="en-US" altLang="zh-CN" sz="2800" b="1" kern="100" spc="-84" dirty="0">
                <a:solidFill>
                  <a:srgbClr val="FF0000"/>
                </a:solidFill>
                <a:latin typeface="华文中宋" panose="02010600040101010101" charset="-122"/>
                <a:ea typeface="华文中宋" panose="02010600040101010101" charset="-122"/>
                <a:cs typeface="华文中宋" panose="02010600040101010101" charset="-122"/>
                <a:sym typeface="+mn-ea"/>
              </a:rPr>
              <a:t>“</a:t>
            </a:r>
            <a:r>
              <a:rPr lang="zh-CN" altLang="zh-CN" sz="2800" b="1" kern="100" spc="-84" dirty="0">
                <a:solidFill>
                  <a:srgbClr val="FF0000"/>
                </a:solidFill>
                <a:latin typeface="华文中宋" panose="02010600040101010101" charset="-122"/>
                <a:ea typeface="华文中宋" panose="02010600040101010101" charset="-122"/>
                <a:cs typeface="华文中宋" panose="02010600040101010101" charset="-122"/>
                <a:sym typeface="+mn-ea"/>
              </a:rPr>
              <a:t>心</a:t>
            </a:r>
            <a:r>
              <a:rPr lang="zh-CN" altLang="zh-CN" sz="2800" b="1" kern="100" dirty="0">
                <a:solidFill>
                  <a:srgbClr val="FF0000"/>
                </a:solidFill>
                <a:latin typeface="华文中宋" panose="02010600040101010101" charset="-122"/>
                <a:ea typeface="华文中宋" panose="02010600040101010101" charset="-122"/>
                <a:cs typeface="华文中宋" panose="02010600040101010101" charset="-122"/>
                <a:sym typeface="+mn-ea"/>
              </a:rPr>
              <a:t>有一团火，</a:t>
            </a:r>
            <a:r>
              <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rPr>
              <a:t>温暖众人心”</a:t>
            </a:r>
            <a:endParaRPr lang="zh-CN" altLang="en-US" sz="2800" b="1">
              <a:solidFill>
                <a:srgbClr val="FF0000"/>
              </a:solidFill>
              <a:latin typeface="华文中宋" panose="02010600040101010101" charset="-122"/>
              <a:ea typeface="华文中宋" panose="02010600040101010101" charset="-122"/>
              <a:cs typeface="华文中宋" panose="02010600040101010101" charset="-122"/>
              <a:sym typeface="+mn-ea"/>
            </a:endParaRPr>
          </a:p>
        </p:txBody>
      </p:sp>
      <p:sp>
        <p:nvSpPr>
          <p:cNvPr id="3" name="文本框 2"/>
          <p:cNvSpPr txBox="1"/>
          <p:nvPr/>
        </p:nvSpPr>
        <p:spPr>
          <a:xfrm>
            <a:off x="763905" y="5655945"/>
            <a:ext cx="1706880" cy="706755"/>
          </a:xfrm>
          <a:prstGeom prst="rect">
            <a:avLst/>
          </a:prstGeom>
          <a:noFill/>
        </p:spPr>
        <p:txBody>
          <a:bodyPr wrap="none" rtlCol="0">
            <a:spAutoFit/>
          </a:bodyPr>
          <a:p>
            <a:pPr algn="l"/>
            <a:r>
              <a:rPr lang="zh-CN" altLang="zh-CN" sz="4000" b="1" dirty="0">
                <a:solidFill>
                  <a:srgbClr val="FF0000"/>
                </a:solidFill>
                <a:latin typeface="宋体" panose="02010600030101010101" pitchFamily="2" charset="-122"/>
                <a:ea typeface="微软雅黑" panose="020B0503020204020204" charset="-122"/>
                <a:sym typeface="+mn-ea"/>
              </a:rPr>
              <a:t>张秉贵</a:t>
            </a:r>
            <a:endParaRPr lang="zh-CN" altLang="zh-CN" sz="4000" b="1" dirty="0">
              <a:solidFill>
                <a:srgbClr val="FF0000"/>
              </a:solidFill>
              <a:latin typeface="宋体" panose="02010600030101010101" pitchFamily="2"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74755"/>
                                        </p:tgtEl>
                                        <p:attrNameLst>
                                          <p:attrName>style.visibility</p:attrName>
                                        </p:attrNameLst>
                                      </p:cBhvr>
                                      <p:to>
                                        <p:strVal val="visible"/>
                                      </p:to>
                                    </p:set>
                                    <p:anim calcmode="lin" valueType="num">
                                      <p:cBhvr additive="base">
                                        <p:cTn id="7" dur="1000" fill="hold"/>
                                        <p:tgtEl>
                                          <p:spTgt spid="74755"/>
                                        </p:tgtEl>
                                        <p:attrNameLst>
                                          <p:attrName>ppt_x</p:attrName>
                                        </p:attrNameLst>
                                      </p:cBhvr>
                                      <p:tavLst>
                                        <p:tav tm="0">
                                          <p:val>
                                            <p:strVal val="#ppt_x"/>
                                          </p:val>
                                        </p:tav>
                                        <p:tav tm="100000">
                                          <p:val>
                                            <p:strVal val="#ppt_x"/>
                                          </p:val>
                                        </p:tav>
                                      </p:tavLst>
                                    </p:anim>
                                    <p:anim calcmode="lin" valueType="num">
                                      <p:cBhvr additive="base">
                                        <p:cTn id="8" dur="1000" fill="hold"/>
                                        <p:tgtEl>
                                          <p:spTgt spid="747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ircle(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328035" y="123825"/>
            <a:ext cx="8546465" cy="6734175"/>
          </a:xfrm>
          <a:prstGeom prst="rect">
            <a:avLst/>
          </a:prstGeom>
          <a:noFill/>
          <a:ln w="9525">
            <a:noFill/>
          </a:ln>
        </p:spPr>
        <p:txBody>
          <a:bodyPr wrap="square">
            <a:spAutoFit/>
          </a:bodyPr>
          <a:p>
            <a:pPr indent="0">
              <a:lnSpc>
                <a:spcPct val="90000"/>
              </a:lnSpc>
            </a:pP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sz="2400" b="1">
                <a:solidFill>
                  <a:schemeClr val="tx1"/>
                </a:solidFill>
                <a:latin typeface="华文中宋" panose="02010600040101010101" charset="-122"/>
                <a:ea typeface="华文中宋" panose="02010600040101010101" charset="-122"/>
                <a:cs typeface="华文中宋" panose="02010600040101010101" charset="-122"/>
              </a:rPr>
              <a:t>张秉贵</a:t>
            </a:r>
            <a:r>
              <a:rPr lang="en-US" altLang="zh-CN" sz="2400" b="1" dirty="0">
                <a:latin typeface="华文中宋" panose="02010600040101010101" charset="-122"/>
                <a:ea typeface="华文中宋" panose="02010600040101010101" charset="-122"/>
                <a:cs typeface="华文中宋" panose="02010600040101010101" charset="-122"/>
                <a:sym typeface="+mn-ea"/>
              </a:rPr>
              <a:t>(1918—1987)</a:t>
            </a:r>
            <a:r>
              <a:rPr lang="zh-CN" sz="2400" b="1">
                <a:solidFill>
                  <a:schemeClr val="tx1"/>
                </a:solidFill>
                <a:latin typeface="华文中宋" panose="02010600040101010101" charset="-122"/>
                <a:ea typeface="华文中宋" panose="02010600040101010101" charset="-122"/>
                <a:cs typeface="华文中宋" panose="02010600040101010101" charset="-122"/>
              </a:rPr>
              <a:t>，1918年出生于北京，11岁时到纺织厂当童工，17岁到北京一家杂货店当学徒。旧社会的苦难经历，让张秉贵不堪回首。新中国成立的50年代初，即将开业的北京百货大楼招聘营业员，尽管规定只招25岁以下的年轻人，但已经36岁的张秉贵因有“多年的经商经验”被破格录取，当上“新中国第一店”的售货员。他从1955年11月到百货大楼站柜台，30多年的时间接待顾客近400万人次，没有跟顾客红过一次脸，吵过一次嘴，没有怠慢过任何一个人。他苦练售货技术和心算法，练就了令人称奇的“一抓准”“一口清”技艺。</a:t>
            </a:r>
            <a:r>
              <a:rPr lang="zh-CN" sz="2400" b="1">
                <a:solidFill>
                  <a:srgbClr val="FF0000"/>
                </a:solidFill>
                <a:latin typeface="华文中宋" panose="02010600040101010101" charset="-122"/>
                <a:ea typeface="华文中宋" panose="02010600040101010101" charset="-122"/>
                <a:cs typeface="华文中宋" panose="02010600040101010101" charset="-122"/>
              </a:rPr>
              <a:t>所谓“一抓准”，就是指一把就能抓准分量；“一口清”则是非常神奇的算账速度</a:t>
            </a:r>
            <a:r>
              <a:rPr lang="zh-CN" sz="2400" b="1">
                <a:solidFill>
                  <a:schemeClr val="tx1"/>
                </a:solidFill>
                <a:latin typeface="华文中宋" panose="02010600040101010101" charset="-122"/>
                <a:ea typeface="华文中宋" panose="02010600040101010101" charset="-122"/>
                <a:cs typeface="华文中宋" panose="02010600040101010101" charset="-122"/>
              </a:rPr>
              <a:t>。 </a:t>
            </a:r>
            <a:endParaRPr lang="zh-CN" sz="24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90000"/>
              </a:lnSpc>
            </a:pPr>
            <a:r>
              <a:rPr lang="zh-CN" sz="2400" b="1">
                <a:solidFill>
                  <a:schemeClr val="tx1"/>
                </a:solidFill>
                <a:latin typeface="华文中宋" panose="02010600040101010101" charset="-122"/>
                <a:ea typeface="华文中宋" panose="02010600040101010101" charset="-122"/>
                <a:cs typeface="华文中宋" panose="02010600040101010101" charset="-122"/>
              </a:rPr>
              <a:t> </a:t>
            </a:r>
            <a:r>
              <a:rPr lang="en-US" altLang="zh-CN" sz="2400" b="1">
                <a:solidFill>
                  <a:schemeClr val="tx1"/>
                </a:solidFill>
                <a:latin typeface="华文中宋" panose="02010600040101010101" charset="-122"/>
                <a:ea typeface="华文中宋" panose="02010600040101010101" charset="-122"/>
                <a:cs typeface="华文中宋" panose="02010600040101010101" charset="-122"/>
              </a:rPr>
              <a:t>  </a:t>
            </a:r>
            <a:r>
              <a:rPr lang="zh-CN" sz="2400" b="1">
                <a:solidFill>
                  <a:schemeClr val="tx1"/>
                </a:solidFill>
                <a:latin typeface="华文中宋" panose="02010600040101010101" charset="-122"/>
                <a:ea typeface="华文中宋" panose="02010600040101010101" charset="-122"/>
                <a:cs typeface="华文中宋" panose="02010600040101010101" charset="-122"/>
              </a:rPr>
              <a:t>1957年，被评为北京市劳动模范；1979年被国务院授予全国劳动模范称号，成为商业战线上的一面旗帜，多次被授予优秀共产党员称号，当选为党的十一大代表，第五、第六届全国人大代表和常委。北京有燕京八景，张秉贵售货被称为“燕京第九景”。1987年，张秉贵因病医治无效，在北京不幸去世，享年69岁；1988年，北京市百货大楼在大门广场处为其竖立半身铜像至今，陈云同志亲笔为其题词:“一团火”精神光耀神州。2009年张秉贵被评为“100位新中国成立以来感动中国人物”之一。</a:t>
            </a:r>
            <a:endParaRPr lang="zh-CN" altLang="en-US" sz="2400" b="1">
              <a:solidFill>
                <a:schemeClr val="tx1"/>
              </a:solidFill>
              <a:latin typeface="华文中宋" panose="02010600040101010101" charset="-122"/>
              <a:ea typeface="华文中宋" panose="02010600040101010101" charset="-122"/>
              <a:cs typeface="华文中宋" panose="02010600040101010101" charset="-122"/>
            </a:endParaRPr>
          </a:p>
        </p:txBody>
      </p:sp>
      <p:pic>
        <p:nvPicPr>
          <p:cNvPr id="74755" name="Picture 2" descr="A61"/>
          <p:cNvPicPr>
            <a:picLocks noChangeAspect="1"/>
          </p:cNvPicPr>
          <p:nvPr/>
        </p:nvPicPr>
        <p:blipFill>
          <a:blip r:embed="rId1"/>
          <a:stretch>
            <a:fillRect/>
          </a:stretch>
        </p:blipFill>
        <p:spPr>
          <a:xfrm>
            <a:off x="135255" y="365125"/>
            <a:ext cx="3088640" cy="5120640"/>
          </a:xfrm>
          <a:prstGeom prst="rect">
            <a:avLst/>
          </a:prstGeom>
          <a:noFill/>
          <a:ln w="9525">
            <a:noFill/>
          </a:ln>
        </p:spPr>
      </p:pic>
      <p:sp>
        <p:nvSpPr>
          <p:cNvPr id="3" name="文本框 2"/>
          <p:cNvSpPr txBox="1"/>
          <p:nvPr/>
        </p:nvSpPr>
        <p:spPr>
          <a:xfrm>
            <a:off x="706120" y="5695950"/>
            <a:ext cx="1706880" cy="706755"/>
          </a:xfrm>
          <a:prstGeom prst="rect">
            <a:avLst/>
          </a:prstGeom>
          <a:noFill/>
        </p:spPr>
        <p:txBody>
          <a:bodyPr wrap="none" rtlCol="0">
            <a:spAutoFit/>
          </a:bodyPr>
          <a:p>
            <a:pPr algn="l"/>
            <a:r>
              <a:rPr lang="zh-CN" altLang="zh-CN" sz="4000" b="1" dirty="0">
                <a:solidFill>
                  <a:srgbClr val="FF0000"/>
                </a:solidFill>
                <a:latin typeface="宋体" panose="02010600030101010101" pitchFamily="2" charset="-122"/>
                <a:ea typeface="微软雅黑" panose="020B0503020204020204" charset="-122"/>
                <a:sym typeface="+mn-ea"/>
              </a:rPr>
              <a:t>张秉贵</a:t>
            </a:r>
            <a:endParaRPr lang="zh-CN" altLang="zh-CN" sz="4000" b="1" dirty="0">
              <a:solidFill>
                <a:srgbClr val="FF0000"/>
              </a:solidFill>
              <a:latin typeface="宋体" panose="02010600030101010101" pitchFamily="2"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000" fill="hold">
                                          <p:stCondLst>
                                            <p:cond delay="0"/>
                                          </p:stCondLst>
                                        </p:cTn>
                                        <p:tgtEl>
                                          <p:spTgt spid="74755"/>
                                        </p:tgtEl>
                                        <p:attrNameLst>
                                          <p:attrName>style.visibility</p:attrName>
                                        </p:attrNameLst>
                                      </p:cBhvr>
                                      <p:to>
                                        <p:strVal val="visible"/>
                                      </p:to>
                                    </p:set>
                                    <p:anim calcmode="lin" valueType="num">
                                      <p:cBhvr additive="base">
                                        <p:cTn id="7" dur="1000" fill="hold"/>
                                        <p:tgtEl>
                                          <p:spTgt spid="74755"/>
                                        </p:tgtEl>
                                        <p:attrNameLst>
                                          <p:attrName>ppt_x</p:attrName>
                                        </p:attrNameLst>
                                      </p:cBhvr>
                                      <p:tavLst>
                                        <p:tav tm="0">
                                          <p:val>
                                            <p:strVal val="#ppt_x"/>
                                          </p:val>
                                        </p:tav>
                                        <p:tav tm="100000">
                                          <p:val>
                                            <p:strVal val="#ppt_x"/>
                                          </p:val>
                                        </p:tav>
                                      </p:tavLst>
                                    </p:anim>
                                    <p:anim calcmode="lin" valueType="num">
                                      <p:cBhvr additive="base">
                                        <p:cTn id="8" dur="1000" fill="hold"/>
                                        <p:tgtEl>
                                          <p:spTgt spid="7475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000"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6" presetClass="entr" presetSubtype="16" fill="hold" grpId="0"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circle(in)">
                                      <p:cBhvr>
                                        <p:cTn id="16"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73050" y="966470"/>
            <a:ext cx="11646535" cy="5502910"/>
          </a:xfrm>
          <a:prstGeom prst="rect">
            <a:avLst/>
          </a:prstGeom>
          <a:noFill/>
          <a:ln w="9525">
            <a:noFill/>
          </a:ln>
        </p:spPr>
        <p:txBody>
          <a:bodyPr wrap="square">
            <a:spAutoFit/>
          </a:bodyPr>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熙熙攘攘：</a:t>
            </a:r>
            <a:r>
              <a:rPr lang="zh-CN" sz="3200" b="1">
                <a:solidFill>
                  <a:schemeClr val="tx1"/>
                </a:solidFill>
                <a:latin typeface="华文中宋" panose="02010600040101010101" charset="-122"/>
                <a:ea typeface="华文中宋" panose="02010600040101010101" charset="-122"/>
                <a:cs typeface="华文中宋" panose="02010600040101010101" charset="-122"/>
              </a:rPr>
              <a:t>熙熙：和乐的样子；攘攘：纷乱的样子。形容人来人往，非常热闹拥挤。</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体贴入微：</a:t>
            </a:r>
            <a:r>
              <a:rPr lang="zh-CN" sz="3200" b="1">
                <a:solidFill>
                  <a:schemeClr val="tx1"/>
                </a:solidFill>
                <a:latin typeface="华文中宋" panose="02010600040101010101" charset="-122"/>
                <a:ea typeface="华文中宋" panose="02010600040101010101" charset="-122"/>
                <a:cs typeface="华文中宋" panose="02010600040101010101" charset="-122"/>
              </a:rPr>
              <a:t>体贴：细心体谅别人的心情和处境，给予关心和照顾；入微：达到细微的程度。形容对人照顾或关怀非常细心、周到。</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和颜悦色：</a:t>
            </a:r>
            <a:r>
              <a:rPr lang="zh-CN" sz="3200" b="1">
                <a:solidFill>
                  <a:schemeClr val="tx1"/>
                </a:solidFill>
                <a:latin typeface="华文中宋" panose="02010600040101010101" charset="-122"/>
                <a:ea typeface="华文中宋" panose="02010600040101010101" charset="-122"/>
                <a:cs typeface="华文中宋" panose="02010600040101010101" charset="-122"/>
              </a:rPr>
              <a:t>颜：面容；悦：愉快；色：脸色。脸色和蔼喜悦。形容和善可亲。</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全神贯注：</a:t>
            </a:r>
            <a:r>
              <a:rPr lang="zh-CN" sz="3200" b="1">
                <a:solidFill>
                  <a:schemeClr val="tx1"/>
                </a:solidFill>
                <a:latin typeface="华文中宋" panose="02010600040101010101" charset="-122"/>
                <a:ea typeface="华文中宋" panose="02010600040101010101" charset="-122"/>
                <a:cs typeface="华文中宋" panose="02010600040101010101" charset="-122"/>
              </a:rPr>
              <a:t>贯注：集中。全部精神集中在一点上。形容注意力高度集中。</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全力以赴：</a:t>
            </a:r>
            <a:r>
              <a:rPr lang="zh-CN" sz="3200" b="1">
                <a:solidFill>
                  <a:schemeClr val="tx1"/>
                </a:solidFill>
                <a:latin typeface="华文中宋" panose="02010600040101010101" charset="-122"/>
                <a:ea typeface="华文中宋" panose="02010600040101010101" charset="-122"/>
                <a:cs typeface="华文中宋" panose="02010600040101010101" charset="-122"/>
              </a:rPr>
              <a:t>赴：前往。把全部力量都投入进去。</a:t>
            </a:r>
            <a:r>
              <a:rPr lang="en-US" sz="3200" b="1">
                <a:solidFill>
                  <a:schemeClr val="tx1"/>
                </a:solidFill>
                <a:latin typeface="华文中宋" panose="02010600040101010101" charset="-122"/>
                <a:ea typeface="华文中宋" panose="02010600040101010101" charset="-122"/>
                <a:cs typeface="华文中宋" panose="02010600040101010101" charset="-122"/>
              </a:rPr>
              <a:t> </a:t>
            </a:r>
            <a:endParaRPr lang="en-US" sz="32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10000"/>
              </a:lnSpc>
            </a:pPr>
            <a:r>
              <a:rPr lang="zh-CN" sz="3200" b="1">
                <a:solidFill>
                  <a:srgbClr val="FF0000"/>
                </a:solidFill>
                <a:latin typeface="华文中宋" panose="02010600040101010101" charset="-122"/>
                <a:ea typeface="华文中宋" panose="02010600040101010101" charset="-122"/>
                <a:cs typeface="华文中宋" panose="02010600040101010101" charset="-122"/>
              </a:rPr>
              <a:t>座无虚席：</a:t>
            </a:r>
            <a:r>
              <a:rPr lang="zh-CN" sz="3200" b="1">
                <a:solidFill>
                  <a:schemeClr val="tx1"/>
                </a:solidFill>
                <a:latin typeface="华文中宋" panose="02010600040101010101" charset="-122"/>
                <a:ea typeface="华文中宋" panose="02010600040101010101" charset="-122"/>
                <a:cs typeface="华文中宋" panose="02010600040101010101" charset="-122"/>
              </a:rPr>
              <a:t>虚：空。座位没有空着的。形容出席的人很多。</a:t>
            </a:r>
            <a:endParaRPr lang="zh-CN" altLang="en-US" sz="32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5340350" y="259715"/>
            <a:ext cx="1511300" cy="706755"/>
          </a:xfrm>
          <a:prstGeom prst="rect">
            <a:avLst/>
          </a:prstGeom>
          <a:noFill/>
        </p:spPr>
        <p:txBody>
          <a:bodyPr wrap="square" rtlCol="0">
            <a:spAutoFit/>
          </a:bodyPr>
          <a:p>
            <a:r>
              <a:rPr lang="zh-CN" altLang="en-US" sz="4000" b="1">
                <a:solidFill>
                  <a:srgbClr val="FF0000"/>
                </a:solidFill>
              </a:rPr>
              <a:t>词</a:t>
            </a:r>
            <a:r>
              <a:rPr lang="en-US" altLang="zh-CN" sz="4000" b="1">
                <a:solidFill>
                  <a:srgbClr val="FF0000"/>
                </a:solidFill>
              </a:rPr>
              <a:t>  </a:t>
            </a:r>
            <a:r>
              <a:rPr lang="zh-CN" altLang="en-US" sz="4000" b="1">
                <a:solidFill>
                  <a:srgbClr val="FF0000"/>
                </a:solidFill>
              </a:rPr>
              <a:t>语</a:t>
            </a:r>
            <a:endParaRPr lang="zh-CN" altLang="en-US"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par>
                          <p:cTn id="27" fill="hold">
                            <p:stCondLst>
                              <p:cond delay="4000"/>
                            </p:stCondLst>
                            <p:childTnLst>
                              <p:par>
                                <p:cTn id="28" presetID="55" presetClass="entr" presetSubtype="0" fill="hold" nodeType="afterEffect">
                                  <p:stCondLst>
                                    <p:cond delay="0"/>
                                  </p:stCondLst>
                                  <p:childTnLst>
                                    <p:set>
                                      <p:cBhvr>
                                        <p:cTn id="29" dur="1" fill="hold">
                                          <p:stCondLst>
                                            <p:cond delay="0"/>
                                          </p:stCondLst>
                                        </p:cTn>
                                        <p:tgtEl>
                                          <p:spTgt spid="100">
                                            <p:txEl>
                                              <p:pRg st="3" end="3"/>
                                            </p:txEl>
                                          </p:spTgt>
                                        </p:tgtEl>
                                        <p:attrNameLst>
                                          <p:attrName>style.visibility</p:attrName>
                                        </p:attrNameLst>
                                      </p:cBhvr>
                                      <p:to>
                                        <p:strVal val="visible"/>
                                      </p:to>
                                    </p:set>
                                    <p:anim calcmode="lin" valueType="num">
                                      <p:cBhvr>
                                        <p:cTn id="30" dur="1000" fill="hold"/>
                                        <p:tgtEl>
                                          <p:spTgt spid="100">
                                            <p:txEl>
                                              <p:pRg st="3" end="3"/>
                                            </p:txEl>
                                          </p:spTgt>
                                        </p:tgtEl>
                                        <p:attrNameLst>
                                          <p:attrName>ppt_w</p:attrName>
                                        </p:attrNameLst>
                                      </p:cBhvr>
                                      <p:tavLst>
                                        <p:tav tm="0">
                                          <p:val>
                                            <p:strVal val="#ppt_w*0.70"/>
                                          </p:val>
                                        </p:tav>
                                        <p:tav tm="100000">
                                          <p:val>
                                            <p:strVal val="#ppt_w"/>
                                          </p:val>
                                        </p:tav>
                                      </p:tavLst>
                                    </p:anim>
                                    <p:anim calcmode="lin" valueType="num">
                                      <p:cBhvr>
                                        <p:cTn id="31" dur="1000" fill="hold"/>
                                        <p:tgtEl>
                                          <p:spTgt spid="100">
                                            <p:txEl>
                                              <p:pRg st="3" end="3"/>
                                            </p:txEl>
                                          </p:spTgt>
                                        </p:tgtEl>
                                        <p:attrNameLst>
                                          <p:attrName>ppt_h</p:attrName>
                                        </p:attrNameLst>
                                      </p:cBhvr>
                                      <p:tavLst>
                                        <p:tav tm="0">
                                          <p:val>
                                            <p:strVal val="#ppt_h"/>
                                          </p:val>
                                        </p:tav>
                                        <p:tav tm="100000">
                                          <p:val>
                                            <p:strVal val="#ppt_h"/>
                                          </p:val>
                                        </p:tav>
                                      </p:tavLst>
                                    </p:anim>
                                    <p:animEffect transition="in" filter="fade">
                                      <p:cBhvr>
                                        <p:cTn id="32" dur="1000"/>
                                        <p:tgtEl>
                                          <p:spTgt spid="100">
                                            <p:txEl>
                                              <p:pRg st="3" end="3"/>
                                            </p:txEl>
                                          </p:spTgt>
                                        </p:tgtEl>
                                      </p:cBhvr>
                                    </p:animEffect>
                                  </p:childTnLst>
                                </p:cTn>
                              </p:par>
                            </p:childTnLst>
                          </p:cTn>
                        </p:par>
                        <p:par>
                          <p:cTn id="33" fill="hold">
                            <p:stCondLst>
                              <p:cond delay="5000"/>
                            </p:stCondLst>
                            <p:childTnLst>
                              <p:par>
                                <p:cTn id="34" presetID="55" presetClass="entr" presetSubtype="0" fill="hold" nodeType="afterEffect">
                                  <p:stCondLst>
                                    <p:cond delay="0"/>
                                  </p:stCondLst>
                                  <p:childTnLst>
                                    <p:set>
                                      <p:cBhvr>
                                        <p:cTn id="35" dur="1" fill="hold">
                                          <p:stCondLst>
                                            <p:cond delay="0"/>
                                          </p:stCondLst>
                                        </p:cTn>
                                        <p:tgtEl>
                                          <p:spTgt spid="100">
                                            <p:txEl>
                                              <p:pRg st="4" end="4"/>
                                            </p:txEl>
                                          </p:spTgt>
                                        </p:tgtEl>
                                        <p:attrNameLst>
                                          <p:attrName>style.visibility</p:attrName>
                                        </p:attrNameLst>
                                      </p:cBhvr>
                                      <p:to>
                                        <p:strVal val="visible"/>
                                      </p:to>
                                    </p:set>
                                    <p:anim calcmode="lin" valueType="num">
                                      <p:cBhvr>
                                        <p:cTn id="36" dur="1000" fill="hold"/>
                                        <p:tgtEl>
                                          <p:spTgt spid="100">
                                            <p:txEl>
                                              <p:pRg st="4" end="4"/>
                                            </p:txEl>
                                          </p:spTgt>
                                        </p:tgtEl>
                                        <p:attrNameLst>
                                          <p:attrName>ppt_w</p:attrName>
                                        </p:attrNameLst>
                                      </p:cBhvr>
                                      <p:tavLst>
                                        <p:tav tm="0">
                                          <p:val>
                                            <p:strVal val="#ppt_w*0.70"/>
                                          </p:val>
                                        </p:tav>
                                        <p:tav tm="100000">
                                          <p:val>
                                            <p:strVal val="#ppt_w"/>
                                          </p:val>
                                        </p:tav>
                                      </p:tavLst>
                                    </p:anim>
                                    <p:anim calcmode="lin" valueType="num">
                                      <p:cBhvr>
                                        <p:cTn id="37" dur="1000" fill="hold"/>
                                        <p:tgtEl>
                                          <p:spTgt spid="100">
                                            <p:txEl>
                                              <p:pRg st="4" end="4"/>
                                            </p:txEl>
                                          </p:spTgt>
                                        </p:tgtEl>
                                        <p:attrNameLst>
                                          <p:attrName>ppt_h</p:attrName>
                                        </p:attrNameLst>
                                      </p:cBhvr>
                                      <p:tavLst>
                                        <p:tav tm="0">
                                          <p:val>
                                            <p:strVal val="#ppt_h"/>
                                          </p:val>
                                        </p:tav>
                                        <p:tav tm="100000">
                                          <p:val>
                                            <p:strVal val="#ppt_h"/>
                                          </p:val>
                                        </p:tav>
                                      </p:tavLst>
                                    </p:anim>
                                    <p:animEffect transition="in" filter="fade">
                                      <p:cBhvr>
                                        <p:cTn id="38" dur="1000"/>
                                        <p:tgtEl>
                                          <p:spTgt spid="100">
                                            <p:txEl>
                                              <p:pRg st="4" end="4"/>
                                            </p:txEl>
                                          </p:spTgt>
                                        </p:tgtEl>
                                      </p:cBhvr>
                                    </p:animEffect>
                                  </p:childTnLst>
                                </p:cTn>
                              </p:par>
                            </p:childTnLst>
                          </p:cTn>
                        </p:par>
                        <p:par>
                          <p:cTn id="39" fill="hold">
                            <p:stCondLst>
                              <p:cond delay="6000"/>
                            </p:stCondLst>
                            <p:childTnLst>
                              <p:par>
                                <p:cTn id="40" presetID="55" presetClass="entr" presetSubtype="0" fill="hold" nodeType="afterEffect">
                                  <p:stCondLst>
                                    <p:cond delay="0"/>
                                  </p:stCondLst>
                                  <p:childTnLst>
                                    <p:set>
                                      <p:cBhvr>
                                        <p:cTn id="41" dur="1" fill="hold">
                                          <p:stCondLst>
                                            <p:cond delay="0"/>
                                          </p:stCondLst>
                                        </p:cTn>
                                        <p:tgtEl>
                                          <p:spTgt spid="100">
                                            <p:txEl>
                                              <p:pRg st="5" end="5"/>
                                            </p:txEl>
                                          </p:spTgt>
                                        </p:tgtEl>
                                        <p:attrNameLst>
                                          <p:attrName>style.visibility</p:attrName>
                                        </p:attrNameLst>
                                      </p:cBhvr>
                                      <p:to>
                                        <p:strVal val="visible"/>
                                      </p:to>
                                    </p:set>
                                    <p:anim calcmode="lin" valueType="num">
                                      <p:cBhvr>
                                        <p:cTn id="42" dur="1000" fill="hold"/>
                                        <p:tgtEl>
                                          <p:spTgt spid="100">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100">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462915" y="1725295"/>
            <a:ext cx="11266170" cy="3745865"/>
          </a:xfrm>
          <a:prstGeom prst="rect">
            <a:avLst/>
          </a:prstGeom>
          <a:noFill/>
          <a:ln w="9525">
            <a:noFill/>
          </a:ln>
        </p:spPr>
        <p:txBody>
          <a:bodyPr wrap="square">
            <a:spAutoFit/>
          </a:bodyPr>
          <a:p>
            <a:pPr indent="0">
              <a:lnSpc>
                <a:spcPct val="180000"/>
              </a:lnSpc>
            </a:pPr>
            <a:r>
              <a:rPr lang="zh-CN" sz="4400" b="1">
                <a:solidFill>
                  <a:schemeClr val="tx1"/>
                </a:solidFill>
                <a:latin typeface="华文中宋" panose="02010600040101010101" charset="-122"/>
                <a:ea typeface="华文中宋" panose="02010600040101010101" charset="-122"/>
                <a:cs typeface="华文中宋" panose="02010600040101010101" charset="-122"/>
              </a:rPr>
              <a:t>第一部分：张秉贵的“一团火”品格的表现。 </a:t>
            </a:r>
            <a:endParaRPr lang="zh-CN" sz="44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80000"/>
              </a:lnSpc>
            </a:pPr>
            <a:r>
              <a:rPr lang="zh-CN" sz="4400" b="1">
                <a:solidFill>
                  <a:schemeClr val="tx1"/>
                </a:solidFill>
                <a:latin typeface="华文中宋" panose="02010600040101010101" charset="-122"/>
                <a:ea typeface="华文中宋" panose="02010600040101010101" charset="-122"/>
                <a:cs typeface="华文中宋" panose="02010600040101010101" charset="-122"/>
              </a:rPr>
              <a:t>第二部分：张秉贵的“一团火”品格的成长。 </a:t>
            </a:r>
            <a:endParaRPr lang="zh-CN" sz="4400" b="1">
              <a:solidFill>
                <a:schemeClr val="tx1"/>
              </a:solidFill>
              <a:latin typeface="华文中宋" panose="02010600040101010101" charset="-122"/>
              <a:ea typeface="华文中宋" panose="02010600040101010101" charset="-122"/>
              <a:cs typeface="华文中宋" panose="02010600040101010101" charset="-122"/>
            </a:endParaRPr>
          </a:p>
          <a:p>
            <a:pPr indent="0">
              <a:lnSpc>
                <a:spcPct val="180000"/>
              </a:lnSpc>
            </a:pPr>
            <a:r>
              <a:rPr lang="zh-CN" sz="4400" b="1">
                <a:solidFill>
                  <a:schemeClr val="tx1"/>
                </a:solidFill>
                <a:latin typeface="华文中宋" panose="02010600040101010101" charset="-122"/>
                <a:ea typeface="华文中宋" panose="02010600040101010101" charset="-122"/>
                <a:cs typeface="华文中宋" panose="02010600040101010101" charset="-122"/>
              </a:rPr>
              <a:t>第三部分：张秉贵的“一团火”品格的影响。</a:t>
            </a:r>
            <a:endParaRPr lang="zh-CN" altLang="en-US" sz="4400" b="1">
              <a:solidFill>
                <a:schemeClr val="tx1"/>
              </a:solidFill>
              <a:latin typeface="华文中宋" panose="02010600040101010101" charset="-122"/>
              <a:ea typeface="华文中宋" panose="02010600040101010101" charset="-122"/>
              <a:cs typeface="华文中宋" panose="02010600040101010101" charset="-122"/>
            </a:endParaRPr>
          </a:p>
        </p:txBody>
      </p:sp>
      <p:sp>
        <p:nvSpPr>
          <p:cNvPr id="2" name="文本框 1"/>
          <p:cNvSpPr txBox="1"/>
          <p:nvPr/>
        </p:nvSpPr>
        <p:spPr>
          <a:xfrm>
            <a:off x="4011295" y="478790"/>
            <a:ext cx="4125595" cy="829945"/>
          </a:xfrm>
          <a:prstGeom prst="rect">
            <a:avLst/>
          </a:prstGeom>
          <a:noFill/>
        </p:spPr>
        <p:txBody>
          <a:bodyPr wrap="square" rtlCol="0">
            <a:spAutoFit/>
          </a:bodyPr>
          <a:p>
            <a:r>
              <a:rPr lang="zh-CN" altLang="en-US" sz="4800" b="1">
                <a:solidFill>
                  <a:srgbClr val="FF0000"/>
                </a:solidFill>
              </a:rPr>
              <a:t>课文结构分析</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5"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 calcmode="lin" valueType="num">
                                      <p:cBhvr>
                                        <p:cTn id="12" dur="1000" fill="hold"/>
                                        <p:tgtEl>
                                          <p:spTgt spid="100">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00">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00">
                                            <p:txEl>
                                              <p:pRg st="0" end="0"/>
                                            </p:txEl>
                                          </p:spTgt>
                                        </p:tgtEl>
                                      </p:cBhvr>
                                    </p:animEffect>
                                  </p:childTnLst>
                                </p:cTn>
                              </p:par>
                            </p:childTnLst>
                          </p:cTn>
                        </p:par>
                        <p:par>
                          <p:cTn id="15" fill="hold">
                            <p:stCondLst>
                              <p:cond delay="2000"/>
                            </p:stCondLst>
                            <p:childTnLst>
                              <p:par>
                                <p:cTn id="16" presetID="55" presetClass="entr" presetSubtype="0" fill="hold" nodeType="afterEffect">
                                  <p:stCondLst>
                                    <p:cond delay="0"/>
                                  </p:stCondLst>
                                  <p:childTnLst>
                                    <p:set>
                                      <p:cBhvr>
                                        <p:cTn id="17" dur="1" fill="hold">
                                          <p:stCondLst>
                                            <p:cond delay="0"/>
                                          </p:stCondLst>
                                        </p:cTn>
                                        <p:tgtEl>
                                          <p:spTgt spid="100">
                                            <p:txEl>
                                              <p:pRg st="1" end="1"/>
                                            </p:txEl>
                                          </p:spTgt>
                                        </p:tgtEl>
                                        <p:attrNameLst>
                                          <p:attrName>style.visibility</p:attrName>
                                        </p:attrNameLst>
                                      </p:cBhvr>
                                      <p:to>
                                        <p:strVal val="visible"/>
                                      </p:to>
                                    </p:set>
                                    <p:anim calcmode="lin" valueType="num">
                                      <p:cBhvr>
                                        <p:cTn id="18" dur="1000" fill="hold"/>
                                        <p:tgtEl>
                                          <p:spTgt spid="100">
                                            <p:txEl>
                                              <p:pRg st="1" end="1"/>
                                            </p:txEl>
                                          </p:spTgt>
                                        </p:tgtEl>
                                        <p:attrNameLst>
                                          <p:attrName>ppt_w</p:attrName>
                                        </p:attrNameLst>
                                      </p:cBhvr>
                                      <p:tavLst>
                                        <p:tav tm="0">
                                          <p:val>
                                            <p:strVal val="#ppt_w*0.70"/>
                                          </p:val>
                                        </p:tav>
                                        <p:tav tm="100000">
                                          <p:val>
                                            <p:strVal val="#ppt_w"/>
                                          </p:val>
                                        </p:tav>
                                      </p:tavLst>
                                    </p:anim>
                                    <p:anim calcmode="lin" valueType="num">
                                      <p:cBhvr>
                                        <p:cTn id="19" dur="1000" fill="hold"/>
                                        <p:tgtEl>
                                          <p:spTgt spid="100">
                                            <p:txEl>
                                              <p:pRg st="1" end="1"/>
                                            </p:txEl>
                                          </p:spTgt>
                                        </p:tgtEl>
                                        <p:attrNameLst>
                                          <p:attrName>ppt_h</p:attrName>
                                        </p:attrNameLst>
                                      </p:cBhvr>
                                      <p:tavLst>
                                        <p:tav tm="0">
                                          <p:val>
                                            <p:strVal val="#ppt_h"/>
                                          </p:val>
                                        </p:tav>
                                        <p:tav tm="100000">
                                          <p:val>
                                            <p:strVal val="#ppt_h"/>
                                          </p:val>
                                        </p:tav>
                                      </p:tavLst>
                                    </p:anim>
                                    <p:animEffect transition="in" filter="fade">
                                      <p:cBhvr>
                                        <p:cTn id="20" dur="1000"/>
                                        <p:tgtEl>
                                          <p:spTgt spid="100">
                                            <p:txEl>
                                              <p:pRg st="1" end="1"/>
                                            </p:txEl>
                                          </p:spTgt>
                                        </p:tgtEl>
                                      </p:cBhvr>
                                    </p:animEffect>
                                  </p:childTnLst>
                                </p:cTn>
                              </p:par>
                            </p:childTnLst>
                          </p:cTn>
                        </p:par>
                        <p:par>
                          <p:cTn id="21" fill="hold">
                            <p:stCondLst>
                              <p:cond delay="3000"/>
                            </p:stCondLst>
                            <p:childTnLst>
                              <p:par>
                                <p:cTn id="22" presetID="55" presetClass="entr" presetSubtype="0" fill="hold" nodeType="afterEffect">
                                  <p:stCondLst>
                                    <p:cond delay="0"/>
                                  </p:stCondLst>
                                  <p:childTnLst>
                                    <p:set>
                                      <p:cBhvr>
                                        <p:cTn id="23" dur="1" fill="hold">
                                          <p:stCondLst>
                                            <p:cond delay="0"/>
                                          </p:stCondLst>
                                        </p:cTn>
                                        <p:tgtEl>
                                          <p:spTgt spid="100">
                                            <p:txEl>
                                              <p:pRg st="2" end="2"/>
                                            </p:txEl>
                                          </p:spTgt>
                                        </p:tgtEl>
                                        <p:attrNameLst>
                                          <p:attrName>style.visibility</p:attrName>
                                        </p:attrNameLst>
                                      </p:cBhvr>
                                      <p:to>
                                        <p:strVal val="visible"/>
                                      </p:to>
                                    </p:set>
                                    <p:anim calcmode="lin" valueType="num">
                                      <p:cBhvr>
                                        <p:cTn id="24" dur="1000" fill="hold"/>
                                        <p:tgtEl>
                                          <p:spTgt spid="100">
                                            <p:txEl>
                                              <p:pRg st="2" end="2"/>
                                            </p:txEl>
                                          </p:spTgt>
                                        </p:tgtEl>
                                        <p:attrNameLst>
                                          <p:attrName>ppt_w</p:attrName>
                                        </p:attrNameLst>
                                      </p:cBhvr>
                                      <p:tavLst>
                                        <p:tav tm="0">
                                          <p:val>
                                            <p:strVal val="#ppt_w*0.70"/>
                                          </p:val>
                                        </p:tav>
                                        <p:tav tm="100000">
                                          <p:val>
                                            <p:strVal val="#ppt_w"/>
                                          </p:val>
                                        </p:tav>
                                      </p:tavLst>
                                    </p:anim>
                                    <p:anim calcmode="lin" valueType="num">
                                      <p:cBhvr>
                                        <p:cTn id="25" dur="1000" fill="hold"/>
                                        <p:tgtEl>
                                          <p:spTgt spid="100">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10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4428</Words>
  <Application>WPS 演示</Application>
  <PresentationFormat>宽屏</PresentationFormat>
  <Paragraphs>108</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微软雅黑</vt:lpstr>
      <vt:lpstr>Times New Roman</vt:lpstr>
      <vt:lpstr>Impact</vt:lpstr>
      <vt:lpstr>Times New Roman</vt:lpstr>
      <vt:lpstr>Calibri</vt:lpstr>
      <vt:lpstr>Courier New</vt:lpstr>
      <vt:lpstr>Arial Unicode MS</vt:lpstr>
      <vt:lpstr>华文行楷</vt:lpstr>
      <vt:lpstr>华文中宋</vt:lpstr>
      <vt:lpstr>华文细黑</vt:lpstr>
      <vt:lpstr>Office 主题</vt:lpstr>
      <vt:lpstr>PowerPoint 演示文稿</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ASUS</dc:creator>
  <cp:lastModifiedBy>赵生勤  高中语文  潇洒走一回</cp:lastModifiedBy>
  <cp:revision>3</cp:revision>
  <dcterms:created xsi:type="dcterms:W3CDTF">2021-06-22T01:13:00Z</dcterms:created>
  <dcterms:modified xsi:type="dcterms:W3CDTF">2022-03-23T08:11:48Z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B23541E03B354A3DBD78DDB40D3A41D5</vt:lpwstr>
  </property>
  <property fmtid="{D5CDD505-2E9C-101B-9397-08002B2CF9AE}" pid="3" name="KSOProductBuildVer">
    <vt:lpwstr>2052-11.1.0.11365</vt:lpwstr>
  </property>
</Properties>
</file>