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326" r:id="rId2"/>
    <p:sldId id="340" r:id="rId3"/>
    <p:sldId id="427" r:id="rId4"/>
    <p:sldId id="428" r:id="rId5"/>
    <p:sldId id="429" r:id="rId6"/>
    <p:sldId id="439" r:id="rId7"/>
    <p:sldId id="438" r:id="rId8"/>
    <p:sldId id="430" r:id="rId9"/>
    <p:sldId id="301" r:id="rId10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93E312"/>
    <a:srgbClr val="FFFFFF"/>
    <a:srgbClr val="FF6600"/>
    <a:srgbClr val="FF0000"/>
    <a:srgbClr val="339933"/>
    <a:srgbClr val="D1FD23"/>
    <a:srgbClr val="23FD28"/>
    <a:srgbClr val="CC00CC"/>
    <a:srgbClr val="0033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0"/>
    <p:restoredTop sz="94642"/>
  </p:normalViewPr>
  <p:slideViewPr>
    <p:cSldViewPr showGuides="1">
      <p:cViewPr varScale="1">
        <p:scale>
          <a:sx n="87" d="100"/>
          <a:sy n="87" d="100"/>
        </p:scale>
        <p:origin x="-1062" y="-84"/>
      </p:cViewPr>
      <p:guideLst>
        <p:guide orient="horz" pos="213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580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noFill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第五级</a:t>
            </a: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pPr lvl="0" algn="r" eaLnBrk="1" hangingPunct="1"/>
              <a:t>‹#›</a:t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6" y="1988840"/>
            <a:ext cx="8208912" cy="28575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124075" y="3663950"/>
            <a:ext cx="523938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语文园地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38785" y="1086485"/>
            <a:ext cx="1910715" cy="64670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交流平台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2349500" y="3874770"/>
            <a:ext cx="6167755" cy="1438668"/>
          </a:xfrm>
          <a:prstGeom prst="snip2DiagRect">
            <a:avLst/>
          </a:prstGeom>
          <a:solidFill>
            <a:srgbClr val="00B0F0"/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读书时先想想阅读的目的，再有针对性地选择适合的阅读方法。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938530" y="1955165"/>
            <a:ext cx="727392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我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们要仔细阅读的是与制作和操作这种玩具相关的部分，对有关玩竹节人的有趣经历这一部分，就可以了粗略地浏览一下就可以了。所以我们应该这样做：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4" name="图片 3" descr="图45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8785" y="4003675"/>
            <a:ext cx="1524000" cy="15240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38785" y="1086485"/>
            <a:ext cx="2360930" cy="646749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字词句运用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045210" y="2105660"/>
            <a:ext cx="5211639" cy="548199"/>
          </a:xfrm>
          <a:prstGeom prst="snip2DiagRect">
            <a:avLst/>
          </a:prstGeom>
          <a:solidFill>
            <a:srgbClr val="00B0F0"/>
          </a:solidFill>
        </p:spPr>
        <p:txBody>
          <a:bodyPr wrap="none" rtlCol="0">
            <a:spAutoFit/>
          </a:bodyPr>
          <a:lstStyle/>
          <a:p>
            <a:pPr algn="l"/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（1）爸爸看电视或者看书入迷了……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34820" y="2941955"/>
            <a:ext cx="5975350" cy="552451"/>
          </a:xfrm>
          <a:prstGeom prst="snip2Diag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（2）两位老爷爷在大树下下棋入迷了……</a:t>
            </a: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799715" y="3766185"/>
            <a:ext cx="4509135" cy="554497"/>
          </a:xfrm>
          <a:prstGeom prst="snip2Diag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l"/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（3）美术老师画画入迷了……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95630" y="5348605"/>
            <a:ext cx="6612890" cy="729044"/>
          </a:xfrm>
          <a:prstGeom prst="cloudCallout">
            <a:avLst>
              <a:gd name="adj1" fmla="val -16717"/>
              <a:gd name="adj2" fmla="val -130116"/>
            </a:avLst>
          </a:prstGeom>
          <a:noFill/>
          <a:ln w="57150"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2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r>
              <a:rPr 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试着写一写人物入迷时的情景。</a:t>
            </a:r>
            <a:endParaRPr lang="en-US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337050" y="4513580"/>
            <a:ext cx="771826" cy="554021"/>
          </a:xfrm>
          <a:prstGeom prst="snip2Diag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none" rtlCol="0" anchor="t">
            <a:spAutoFit/>
          </a:bodyPr>
          <a:lstStyle/>
          <a:p>
            <a:pPr algn="l"/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……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38785" y="1086485"/>
            <a:ext cx="1910715" cy="57844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日积月累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963035" y="1521460"/>
            <a:ext cx="274193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胜日寻芳泗水滨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35150" y="4824095"/>
            <a:ext cx="699833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全句的意思:</a:t>
            </a:r>
          </a:p>
          <a:p>
            <a:r>
              <a:rPr lang="zh-CN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在风和日丽的一天,诗人</a:t>
            </a:r>
            <a:r>
              <a:rPr lang="zh-CN" sz="28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到泗</a:t>
            </a:r>
            <a:r>
              <a:rPr lang="zh-CN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水流域去观赏风景。</a:t>
            </a:r>
            <a:endParaRPr lang="zh-CN" altLang="en-US" sz="2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6" name="图片 5" descr="2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70860" y="1086485"/>
            <a:ext cx="3743960" cy="106743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891540" y="2400935"/>
            <a:ext cx="2281902" cy="595205"/>
          </a:xfrm>
          <a:prstGeom prst="flowChartTerminator">
            <a:avLst/>
          </a:prstGeom>
          <a:noFill/>
          <a:ln w="38100">
            <a:solidFill>
              <a:srgbClr val="00B0F0"/>
            </a:solidFill>
          </a:ln>
        </p:spPr>
        <p:txBody>
          <a:bodyPr wrap="none" rtlCol="0">
            <a:spAutoFit/>
          </a:bodyPr>
          <a:lstStyle/>
          <a:p>
            <a:pPr algn="l"/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胜日:好日子。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611880" y="2995930"/>
            <a:ext cx="4616614" cy="595205"/>
          </a:xfrm>
          <a:prstGeom prst="flowChartTerminator">
            <a:avLst/>
          </a:prstGeom>
          <a:noFill/>
          <a:ln w="38100">
            <a:solidFill>
              <a:srgbClr val="FF6600"/>
            </a:solidFill>
          </a:ln>
        </p:spPr>
        <p:txBody>
          <a:bodyPr wrap="none" rtlCol="0">
            <a:spAutoFit/>
          </a:bodyPr>
          <a:lstStyle/>
          <a:p>
            <a:pPr algn="l"/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寻芳:游览、赏玩美好的风景。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38785" y="3775075"/>
            <a:ext cx="4363686" cy="595205"/>
          </a:xfrm>
          <a:prstGeom prst="flowChartTerminator">
            <a:avLst/>
          </a:prstGeom>
          <a:noFill/>
          <a:ln w="38100">
            <a:solidFill>
              <a:srgbClr val="00B050"/>
            </a:solidFill>
          </a:ln>
        </p:spPr>
        <p:txBody>
          <a:bodyPr wrap="none" rtlCol="0">
            <a:spAutoFit/>
          </a:bodyPr>
          <a:lstStyle/>
          <a:p>
            <a:pPr algn="l"/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泗水:河流名,在山东省中部。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137910" y="3849370"/>
            <a:ext cx="1614842" cy="595205"/>
          </a:xfrm>
          <a:prstGeom prst="flowChartTerminator">
            <a:avLst/>
          </a:prstGeom>
          <a:noFill/>
          <a:ln w="38100">
            <a:solidFill>
              <a:srgbClr val="00B0F0"/>
            </a:solidFill>
          </a:ln>
        </p:spPr>
        <p:txBody>
          <a:bodyPr wrap="none" rtlCol="0">
            <a:spAutoFit/>
          </a:bodyPr>
          <a:lstStyle/>
          <a:p>
            <a:pPr algn="l"/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滨:水边。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14" name="图片 13" descr="图片1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9405" y="4722495"/>
            <a:ext cx="1586865" cy="1586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38785" y="1086485"/>
            <a:ext cx="1910715" cy="57844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日积月累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2893695" y="4507865"/>
            <a:ext cx="583819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全句的意思:</a:t>
            </a:r>
          </a:p>
          <a:p>
            <a:r>
              <a:rPr 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那里风光无限,刹那间许多新鲜奇丽的景色映入眼帘。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37590" y="2403475"/>
            <a:ext cx="2466870" cy="537105"/>
          </a:xfrm>
          <a:prstGeom prst="snip2Diag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pPr algn="l"/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光景:风光景物。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335020" y="3160395"/>
            <a:ext cx="4978930" cy="537105"/>
          </a:xfrm>
          <a:prstGeom prst="snip2DiagRect">
            <a:avLst/>
          </a:prstGeom>
          <a:solidFill>
            <a:srgbClr val="00B0F0"/>
          </a:solidFill>
        </p:spPr>
        <p:txBody>
          <a:bodyPr wrap="none" rtlCol="0">
            <a:spAutoFit/>
          </a:bodyPr>
          <a:lstStyle/>
          <a:p>
            <a:pPr algn="l"/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一时:一个时辰,这里形容时间很短。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504565" y="902335"/>
            <a:ext cx="3558540" cy="1202690"/>
            <a:chOff x="3959" y="2162"/>
            <a:chExt cx="5604" cy="1894"/>
          </a:xfrm>
        </p:grpSpPr>
        <p:sp>
          <p:nvSpPr>
            <p:cNvPr id="2" name="文本框 1"/>
            <p:cNvSpPr txBox="1"/>
            <p:nvPr/>
          </p:nvSpPr>
          <p:spPr>
            <a:xfrm>
              <a:off x="5123" y="2963"/>
              <a:ext cx="4208" cy="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sz="28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无边光景一时新</a:t>
              </a:r>
              <a:endPara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8" name="图片 7" descr="40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959" y="2162"/>
              <a:ext cx="5605" cy="1895"/>
            </a:xfrm>
            <a:prstGeom prst="rect">
              <a:avLst/>
            </a:prstGeom>
          </p:spPr>
        </p:pic>
      </p:grpSp>
      <p:pic>
        <p:nvPicPr>
          <p:cNvPr id="10" name="图片 9" descr="图片1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420" y="3529965"/>
            <a:ext cx="3090545" cy="1981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3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38785" y="1086485"/>
            <a:ext cx="1910715" cy="57844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日积月累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2670810" y="4895850"/>
            <a:ext cx="603567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全句的意思:</a:t>
            </a:r>
          </a:p>
          <a:p>
            <a:r>
              <a:rPr 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哪里都可以领略到春风的气息。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352165" y="1247140"/>
            <a:ext cx="4499610" cy="1230630"/>
            <a:chOff x="5279" y="1964"/>
            <a:chExt cx="7086" cy="1938"/>
          </a:xfrm>
        </p:grpSpPr>
        <p:pic>
          <p:nvPicPr>
            <p:cNvPr id="7" name="图片 6" descr="图片1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79" y="1964"/>
              <a:ext cx="7086" cy="1938"/>
            </a:xfrm>
            <a:prstGeom prst="rect">
              <a:avLst/>
            </a:prstGeom>
          </p:spPr>
        </p:pic>
        <p:sp>
          <p:nvSpPr>
            <p:cNvPr id="2" name="文本框 1"/>
            <p:cNvSpPr txBox="1"/>
            <p:nvPr/>
          </p:nvSpPr>
          <p:spPr>
            <a:xfrm>
              <a:off x="5279" y="2638"/>
              <a:ext cx="4208" cy="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sz="28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等闲识得东风面</a:t>
              </a:r>
              <a:endPara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816735" y="2693035"/>
            <a:ext cx="2136648" cy="552450"/>
          </a:xfrm>
          <a:prstGeom prst="hexagon">
            <a:avLst/>
          </a:prstGeom>
          <a:solidFill>
            <a:srgbClr val="00B0F0"/>
          </a:solidFill>
        </p:spPr>
        <p:txBody>
          <a:bodyPr wrap="none" rtlCol="0">
            <a:spAutoFit/>
          </a:bodyPr>
          <a:lstStyle/>
          <a:p>
            <a:pPr algn="l"/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等闲:随意。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493385" y="2693035"/>
            <a:ext cx="2502408" cy="552450"/>
          </a:xfrm>
          <a:prstGeom prst="hexagon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pPr algn="l"/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识得:认识到。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70810" y="3350260"/>
            <a:ext cx="5446395" cy="995934"/>
          </a:xfrm>
          <a:prstGeom prst="hexagon">
            <a:avLst/>
          </a:prstGeom>
          <a:solidFill>
            <a:srgbClr val="D1FD23"/>
          </a:solidFill>
        </p:spPr>
        <p:txBody>
          <a:bodyPr wrap="square" rtlCol="0">
            <a:spAutoFit/>
          </a:bodyPr>
          <a:lstStyle/>
          <a:p>
            <a:pPr algn="l"/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东风面:春天的面貌。我国夏季多为东南风,故称春风为东风。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9" name="图片 8" descr="图片1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7805" y="3350260"/>
            <a:ext cx="2333625" cy="19831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3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38785" y="1086485"/>
            <a:ext cx="1910715" cy="57844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日积月累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3244850" y="1417320"/>
            <a:ext cx="4056380" cy="1280160"/>
            <a:chOff x="5045" y="2622"/>
            <a:chExt cx="6388" cy="2016"/>
          </a:xfrm>
        </p:grpSpPr>
        <p:pic>
          <p:nvPicPr>
            <p:cNvPr id="9" name="图片 8" descr="24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045" y="2622"/>
              <a:ext cx="6388" cy="2017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5045" y="3313"/>
              <a:ext cx="4208" cy="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sz="28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万紫千红总是春</a:t>
              </a:r>
              <a:endPara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433195" y="3107055"/>
            <a:ext cx="5277688" cy="604723"/>
          </a:xfrm>
          <a:prstGeom prst="plaque">
            <a:avLst/>
          </a:prstGeom>
          <a:solidFill>
            <a:srgbClr val="93E312"/>
          </a:solidFill>
        </p:spPr>
        <p:txBody>
          <a:bodyPr wrap="none" rtlCol="0">
            <a:spAutoFit/>
          </a:bodyPr>
          <a:lstStyle/>
          <a:p>
            <a:pPr algn="l"/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万紫千红:形容百花争奇斗艳的景色。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916930" y="3919855"/>
            <a:ext cx="1924888" cy="604723"/>
          </a:xfrm>
          <a:prstGeom prst="plaque">
            <a:avLst/>
          </a:prstGeom>
          <a:solidFill>
            <a:srgbClr val="FF6600"/>
          </a:solidFill>
        </p:spPr>
        <p:txBody>
          <a:bodyPr wrap="none" rtlCol="0">
            <a:spAutoFit/>
          </a:bodyPr>
          <a:lstStyle/>
          <a:p>
            <a:pPr algn="l"/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总是:都是。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067685" y="4740275"/>
            <a:ext cx="598170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全句的意思:</a:t>
            </a:r>
          </a:p>
          <a:p>
            <a:pPr algn="l"/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百花盛开,姹紫嫣红,到处都是春天的景象。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1" name="图片 10" descr="图片1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57150" y="3919855"/>
            <a:ext cx="2903220" cy="2087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38785" y="1086485"/>
            <a:ext cx="1663700" cy="57845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韵味朗读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3517265" y="1379855"/>
            <a:ext cx="4337050" cy="4091420"/>
          </a:xfrm>
          <a:prstGeom prst="verticalScroll">
            <a:avLst/>
          </a:prstGeom>
          <a:solidFill>
            <a:srgbClr val="FFC000"/>
          </a:solidFill>
          <a:ln w="952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</a:t>
            </a:r>
            <a:r>
              <a:rPr 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春日</a:t>
            </a:r>
          </a:p>
          <a:p>
            <a:pPr>
              <a:lnSpc>
                <a:spcPct val="150000"/>
              </a:lnSpc>
            </a:pPr>
            <a:r>
              <a:rPr 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胜日</a:t>
            </a:r>
            <a:r>
              <a:rPr lang="zh-CN" sz="280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寻芳</a:t>
            </a:r>
            <a:r>
              <a:rPr lang="zh-CN" sz="280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泗水</a:t>
            </a:r>
            <a:r>
              <a:rPr lang="zh-CN" sz="280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滨,</a:t>
            </a:r>
          </a:p>
          <a:p>
            <a:pPr>
              <a:lnSpc>
                <a:spcPct val="150000"/>
              </a:lnSpc>
            </a:pPr>
            <a:r>
              <a:rPr 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无边</a:t>
            </a:r>
            <a:r>
              <a:rPr lang="zh-CN" sz="280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光景</a:t>
            </a:r>
            <a:r>
              <a:rPr lang="zh-CN" sz="280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一时</a:t>
            </a:r>
            <a:r>
              <a:rPr lang="zh-CN" sz="280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新。</a:t>
            </a:r>
          </a:p>
          <a:p>
            <a:pPr>
              <a:lnSpc>
                <a:spcPct val="150000"/>
              </a:lnSpc>
            </a:pPr>
            <a:r>
              <a:rPr 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等闲</a:t>
            </a:r>
            <a:r>
              <a:rPr lang="zh-CN" sz="280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识得</a:t>
            </a:r>
            <a:r>
              <a:rPr lang="zh-CN" sz="280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东风</a:t>
            </a:r>
            <a:r>
              <a:rPr lang="zh-CN" sz="280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面,</a:t>
            </a:r>
          </a:p>
          <a:p>
            <a:pPr>
              <a:lnSpc>
                <a:spcPct val="150000"/>
              </a:lnSpc>
            </a:pPr>
            <a:r>
              <a:rPr 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万紫</a:t>
            </a:r>
            <a:r>
              <a:rPr lang="zh-CN" sz="280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千红</a:t>
            </a:r>
            <a:r>
              <a:rPr lang="zh-CN" sz="280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总是</a:t>
            </a:r>
            <a:r>
              <a:rPr lang="zh-CN" sz="280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春。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6" name="图片 5" descr="图片1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970915" y="2226310"/>
            <a:ext cx="2646680" cy="3171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48064" y="2564904"/>
            <a:ext cx="381000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39752" y="2253913"/>
            <a:ext cx="3724096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13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再见</a:t>
            </a:r>
            <a:endParaRPr lang="zh-CN" altLang="en-US" sz="13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​​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波形.thmx</Template>
  <TotalTime>22</TotalTime>
  <Words>508</Words>
  <Application>Microsoft Office PowerPoint</Application>
  <PresentationFormat>On-screen Show (4:3)</PresentationFormat>
  <Paragraphs>44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主题​​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雨林木风</dc:creator>
  <cp:lastModifiedBy>xbany</cp:lastModifiedBy>
  <cp:revision>399</cp:revision>
  <dcterms:created xsi:type="dcterms:W3CDTF">2013-11-14T01:26:00Z</dcterms:created>
  <dcterms:modified xsi:type="dcterms:W3CDTF">2019-08-10T11:59:23Z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2052-11.1.0.8612</vt:lpwstr>
  </property>
</Properties>
</file>