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73" r:id="rId2"/>
    <p:sldId id="275" r:id="rId3"/>
    <p:sldId id="291" r:id="rId4"/>
    <p:sldId id="334" r:id="rId5"/>
    <p:sldId id="350" r:id="rId6"/>
    <p:sldId id="274" r:id="rId7"/>
    <p:sldId id="263" r:id="rId8"/>
    <p:sldId id="264" r:id="rId9"/>
    <p:sldId id="317" r:id="rId10"/>
    <p:sldId id="351" r:id="rId11"/>
    <p:sldId id="267" r:id="rId12"/>
    <p:sldId id="352" r:id="rId13"/>
    <p:sldId id="268" r:id="rId14"/>
    <p:sldId id="295" r:id="rId15"/>
    <p:sldId id="335" r:id="rId16"/>
    <p:sldId id="336" r:id="rId17"/>
    <p:sldId id="337" r:id="rId18"/>
    <p:sldId id="265" r:id="rId19"/>
    <p:sldId id="340" r:id="rId20"/>
    <p:sldId id="341" r:id="rId21"/>
    <p:sldId id="342" r:id="rId22"/>
    <p:sldId id="266" r:id="rId23"/>
    <p:sldId id="343" r:id="rId24"/>
    <p:sldId id="269" r:id="rId25"/>
    <p:sldId id="339" r:id="rId26"/>
    <p:sldId id="344" r:id="rId27"/>
    <p:sldId id="270" r:id="rId28"/>
    <p:sldId id="345" r:id="rId29"/>
    <p:sldId id="346" r:id="rId30"/>
    <p:sldId id="347" r:id="rId31"/>
    <p:sldId id="353" r:id="rId32"/>
    <p:sldId id="271" r:id="rId33"/>
    <p:sldId id="348" r:id="rId34"/>
    <p:sldId id="349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0" d="100"/>
          <a:sy n="50" d="100"/>
        </p:scale>
        <p:origin x="-90" y="-4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2016-10-19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7" Type="http://schemas.openxmlformats.org/officeDocument/2006/relationships/slide" Target="../slides/slide2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8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7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8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7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image" Target="../media/image1.png"/><Relationship Id="rId4" Type="http://schemas.openxmlformats.org/officeDocument/2006/relationships/slide" Target="../slides/slide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7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slide" Target="../slides/slide18.xml"/><Relationship Id="rId4" Type="http://schemas.openxmlformats.org/officeDocument/2006/relationships/slide" Target="../slides/slide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5037341" y="21325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405493" y="21029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3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rId7" action="ppaction://hlinksldjump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1</a:t>
            </a:r>
            <a:r>
              <a:rPr lang="zh-CN" altLang="zh-CN" sz="1600" dirty="0" smtClean="0"/>
              <a:t>　荷塘月色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第一</a:t>
            </a:r>
            <a:r>
              <a:rPr lang="zh-CN" altLang="en-US" b="1" dirty="0" smtClean="0"/>
              <a:t>单元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Y16.eps" descr="id:2147494137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03848" y="1567809"/>
            <a:ext cx="2088232" cy="2926948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4584860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朱自清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(1898—1948),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原名自华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字佩弦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号秋实。祖籍浙江绍兴。现代著名散文家、诗人、学者、民主战士。毛泽东称赞他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表现我们民族的英雄气概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。主要作品有《毁灭》《踪迹》《背影》等。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5746258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38886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42613286"/>
              </p:ext>
            </p:extLst>
          </p:nvPr>
        </p:nvGraphicFramePr>
        <p:xfrm>
          <a:off x="508000" y="2064976"/>
          <a:ext cx="8128000" cy="3956312"/>
        </p:xfrm>
        <a:graphic>
          <a:graphicData uri="http://schemas.openxmlformats.org/presentationml/2006/ole">
            <p:oleObj spid="_x0000_s30729" name="文档" r:id="rId5" imgW="3893887" imgH="18949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92218945"/>
              </p:ext>
            </p:extLst>
          </p:nvPr>
        </p:nvGraphicFramePr>
        <p:xfrm>
          <a:off x="508000" y="2230489"/>
          <a:ext cx="8128000" cy="2998711"/>
        </p:xfrm>
        <a:graphic>
          <a:graphicData uri="http://schemas.openxmlformats.org/presentationml/2006/ole">
            <p:oleObj spid="_x0000_s31747" name="文档" r:id="rId5" imgW="3893887" imgH="143706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166457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44293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63835208"/>
              </p:ext>
            </p:extLst>
          </p:nvPr>
        </p:nvGraphicFramePr>
        <p:xfrm>
          <a:off x="508000" y="2248349"/>
          <a:ext cx="8128000" cy="3412899"/>
        </p:xfrm>
        <a:graphic>
          <a:graphicData uri="http://schemas.openxmlformats.org/presentationml/2006/ole">
            <p:oleObj spid="_x0000_s7197" name="文档" r:id="rId5" imgW="3893887" imgH="163542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蓊蓊郁郁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形容树木茂盛的样子。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文中的意思是享受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弥望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充满视野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脉脉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文中形容水没有声音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好像饱含深情的样子。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文中是大概的轮廓的意思。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敛裾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文中是提着衣襟的意思。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享受。多用于否定。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580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约略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大约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从以上几组数字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约略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看出由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萌芽和演进的路线。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我国是世界上最大的原料药出口国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全世界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的原料药来自中国。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不准确的估计或推算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但适用的对象不同。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约略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副词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大概。一般不用在数字前面。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不十分精确的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不很准确的估计。可以用在数字前面。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29938" y="255388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28184" y="336315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6180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没精打采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萎靡不振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美国明尼苏达州一位竖琴师为当地动物园的大猩猩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演奏竖琴后发现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那些原本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没精打采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的大猩猩变得非常活跃。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由于长期受到生活的压抑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本来就暮气沉沉的老李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显得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萎靡不振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两者都是形容词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不振作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但是词义的轻重程度不同。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没精打采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程度轻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形容不高兴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不振作。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萎靡不振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程度重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多用来形容人精神不振或意志消沉。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18113" y="276038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0543" y="3574995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4614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微风过处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送来缕缕清香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仿佛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远处高楼上渺茫的歌声似的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叶子本是肩并肩密密地挨着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这便宛然有了一道凝碧的波痕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虽然是满月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天上却有一层淡淡的云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所以不能朗照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但我以为这恰是到了好处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酣眠固不可少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小睡也别有风味的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塘中的月色并不均匀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光与影有着和谐的旋律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如梵婀玲上奏着的名曲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93982" y="2575921"/>
            <a:ext cx="333440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21974" y="2976413"/>
            <a:ext cx="362243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1456" y="3790535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60032" y="3790535"/>
            <a:ext cx="22322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68895" y="4188241"/>
            <a:ext cx="30963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55616" y="4188241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18912" y="4581128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4984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这几天心里颇不宁静。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这句话是文眼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放在开篇第一句非常醒目。古人说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揭全文之旨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或在篇首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或在篇中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或在篇末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。散文有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意境才会有虚实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题旨才会有隐现。这句话不但是夜游荷塘的缘由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而且奠定了全篇的感情基调。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颇不宁静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是关键词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字表明不宁静的程度之深。作者不宁静的心绪笼罩全篇。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层层的叶子中间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零星地点缀着些白花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有袅娜地开着的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有羞涩地打着朵儿的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正如一粒粒的明珠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又如碧天里的星星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又如刚出浴的美人。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这句话采用了拟人、比喻的修辞手法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生动形象地描写出了月下荷塘中荷花的形与神。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袅娜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写荷花饱满盛开的形态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羞涩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写荷花含苞待放的情状。这两个词本是用来描写女子娇美的姿态、羞涩的神情的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现在用来写荷花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赋予物以生命力和感情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这是拟人写法。接着连用三个比喻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分别描绘了淡月辉映下荷花的晶莹剔透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绿叶衬托下荷花的忽明忽暗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以及荷花不染纤尘的美质。写出了荷花的神韵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倾注了作者的主观感情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激发了读者的想象。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1521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单元风向标h.eps" descr="id:2147494009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99792" y="908720"/>
            <a:ext cx="2592288" cy="538701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147148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本单元学习写景状物散文。写景状物散文是以描写为主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辅之以记叙、抒情、议论、说明等表达方式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以人文环境、自然景观和特定风物为主要内容的散文。这类散文或描摹山川名胜、描写地域景致、叙述特定事物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或在游览参观、寻踪探微中托物言志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一般因诗意盎然的语言特色、个性鲜明的描写特点、自然率真的情感流露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深深吸引读者。学习写景状物类散文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对于拓展人文视野、提高语言表达能力、陶冶人格情操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具有重要的作用。本单元所选三篇文章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都是写景状物的名篇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但具体看来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却各有侧重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《荷塘月色》以精彩的景物描写备受赞誉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景物的层次与色彩很好地表达了作者的情感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《故都的秋》表现了散文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形散而神不散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最让人称颂的是文中浓郁的情味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作者的襟怀、志趣、性格都洋溢在故都的秋景中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《囚绿记》采用了象征手法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在对常春藤的歌颂中表达了作者对自由与光明的向往。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5742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薄薄的青雾浮起在荷塘里。叶子和花仿佛在牛乳中洗过一样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又像笼着轻纱的梦。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这两句话用词十分精妙。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不但表现了雾的薄和轻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而且暗示了它在荷塘上方不太高的地方悬浮着。青青的叶色可以透过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薄薄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的雾气看出来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似乎雾也被染青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这样的雾才像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写雾的轻、薄、透、柔的质感和动势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的妙喻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写尽梦境的迷离朦胧之感。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9122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高处丛生的灌木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落下参差的斑驳的黑影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峭楞楞如鬼一般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弯弯的杨柳的稀疏的倩影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却又像是画在荷叶上。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这句话的几个形容词能准确入微地描摹物态。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写灌木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的长短不齐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斑驳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形容灌木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的深浅不一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弯弯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摹写单棵杨柳的柔美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稀疏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描绘多棵杨柳的疏朗。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倩影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怎样构成一幅和谐的画面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浓重的色调和质感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写出杨柳的影子那柔美的线条如同美丽的图画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月光像一位高明的画师在荷叶上画出杨柳的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倩影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倩影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和乳白色的月光有烘托作用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共同组成明暗和谐的图画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好像节奏鲜明的舞曲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所以被作者赞为旋律和谐的名曲。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5547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55464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《西洲曲》描写了江南采莲的旧俗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与作者此时的情感并不吻合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怎样理解作者在文中引用《西洲曲》的诗句的用意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首先要理解《西洲曲》原诗所表达的情感。原诗中女主角为了排遣相思之苦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出门采红莲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莲子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怜子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谐音双关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低头弄莲子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又触发了无限的相思。可见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无论是采莲动机还是采莲本身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都没有消解女子的相思之愁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后文有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海水梦悠悠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君愁我亦愁。南风知我意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吹梦到西洲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的叹息。文中朱自清先生引此诗中的句子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可见其情有相通处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消愁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愁更愁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颇不宁静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而夜游荷塘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回到家中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什么声息也没有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不宁静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并未排遣掉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反而有所加重。正是这种内在的情感纽带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使作者自然地想到了《西洲曲》中的句子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对欲断难断的情感进行了补充和延伸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进一步拓展了读者的思考空间。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60189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本文是一篇写景抒情的散文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不是写人叙事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为什么作者却在文章的开头和结尾都写到了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的叙写有两处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一处在开头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妻在屋里拍着闰儿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迷迷糊糊地哼着眠歌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另一处在结尾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轻轻地推门进去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什么声息也没有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妻已睡熟好久了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。这两处描写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除去结构上的前后呼应外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还有感情表达上的作用。这两处描写让人感到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作者苦闷之深而又孤寂至极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连朝夕相处的妻子也难于理解自己。开首处意在表现、交代这种情绪基调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结尾处意在强化、延展这种内心深处不可解脱的寂寥。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是生活中最亲近的人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也难于理解自己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这就将作者的孤独无奈衬托、渲染到了极点。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2566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16M15.eps" descr="id:2147494217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68708" y="1340768"/>
            <a:ext cx="5495580" cy="518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63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23473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《荷塘月色》的写景艺术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融情入景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情景交融。作者将自己此时的感情巧妙地融入对眼前景物的描绘之中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收到了情景交融的效果。作者笔下弥望的田田的叶子、袅娜的花朵、缕缕的清香、凝碧的波痕、脉脉的流水、薄薄的青雾、淡淡的云影、柔和的月光以及光与影和谐的旋律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都让他得到了暂时的安宁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有了淡淡的喜悦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而这安宁毕竟是暂时的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作者心灵深处的惆怅是难以排遣的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猛一抬头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不觉已是自己的门前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作者便从梦幻般的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回到了依然令人苦闷的现实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心中仍是淡淡的哀愁。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静态与动态结合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把荷塘写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。作者笔下的景物都是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不过是动的瞬间表现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动与静相互衬托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表现出各自不同的美。如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这时候叶子与花也有一丝的颤动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像闪电般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霎时传过荷塘的那边去了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0600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虚实结合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写出了散文的神韵。作者通过想象和联想所描绘出来的景物的特点就是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。对眼前景物客观特点的描绘就是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。如作者断定那叶下的水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脉脉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这是由叶子的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引起的合理想象。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调动各种感官写出景物特征。充分调动视觉、听觉、嗅觉等多种感官去感受事物的特征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绘声绘色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描形摹状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让塘上月色和月下荷塘具有立体感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构成了宁静、朦胧、淡雅的意境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具有令人陶醉的美感。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6446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梦里荷塘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心香一瓣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中学时读朱自清先生的《荷塘月色》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总觉得那荷塘、那月色、那蛙声于我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心有戚戚焉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竟是那般熟悉和亲切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那般依恋不舍和刻骨铭心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像早就纠结在心底的一个乡思的结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只要轻轻一碰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酽酽的乡思便会泼洒出满怀意绪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故乡的荷塘与此一般无二。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老家村口有条小河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河中有荷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占据着三分之二的水面。七月刚一探头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塘内便被阔大的荷叶挤满了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河面一时拥挤起来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贴水初翻紫玉团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忽惊矗立傍阑干。瑶池七日来青鸟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玉镜孤奁舞翠鸾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。翠绿的家族汲取日月精华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拓展着生存的空间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彰显着生命的顽强与绰约。微风掠过塘面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田田的荷叶宛若芭蕾舞女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在诗一般的旋律中起舞弄清影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八月一到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荷塘便愈加热闹起来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水面上荷叶积叠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拥拥挤挤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密不透风。荷叶丛中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镶嵌着一朵朵鲜艳夺目的荷花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粉红的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一朵朵妖艳多姿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竞相绽蕊。花间莲蓬挣脱出来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摇着胖胖的莲盘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出浴亭亭媚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凌波步步妍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令人欣喜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让人陶然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这时节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下塘中随意掐一朵荷花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回家插在水瓶里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那花就可以持续开放一周时间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屋里屋外便散溢着奇异的芳香。如果水性好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还可以下塘采莲。将肥硕的莲蓬连柄儿掐下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剥开翡翠玉卵似的莲籽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便露出洁白的莲米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放进口中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甘甜怡人。采莲时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顺着肥嫩的藕簪踩下去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还可采到莲藕和河蚌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莲藕如象牙似玉臂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生食热炒均可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蚌肉焯熟切丝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炒食做馅均可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两者均是无上的美味。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5098850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荷塘最富诗意之时当属夏夜。白天的荷塘像集市一样充满了喧闹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月上中天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这里便成了桨声灯影里的秦淮河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静谧而安详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弥漫着神秘色彩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塘边的垂柳窈窕多姿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似浣纱的仕女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月光柔柔地泻在荷叶上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依稀薄雾浮在水面上。塘中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蛙声渐次响起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高亢而清越的旋律传出很远。荷叶静静的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如淑女的双眸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不甘寂寞的萤火虫儿眨着惺忪的睡眼在叶间呼朋唤友。蒙蒙月色中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送来了荷的幽幽清香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丝丝缕缕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宛若一首优美的小提琴曲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让人迷失陶醉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还似一首绮丽缠绵的情诗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让人怦然心动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宛若一阕醍醐灌顶的偈语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让人顿然彻悟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还似一剂灵丹妙药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让人醒目清心。若是有幸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还会听到村落里传出的横笛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曲折幽咽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为这宁静的夏夜平添了一丝清幽的意境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皓月当空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荷塘迷离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笛音缥缈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人醉画中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600439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28580"/>
            <a:ext cx="145424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目标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导航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12922155"/>
              </p:ext>
            </p:extLst>
          </p:nvPr>
        </p:nvGraphicFramePr>
        <p:xfrm>
          <a:off x="508000" y="1647315"/>
          <a:ext cx="8128000" cy="4950037"/>
        </p:xfrm>
        <a:graphic>
          <a:graphicData uri="http://schemas.openxmlformats.org/presentationml/2006/ole">
            <p:oleObj spid="_x0000_s29705" name="文档" r:id="rId3" imgW="3946425" imgH="240291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09283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时光荏苒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物事走远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而离家多年后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唯有这片荷塘犹驻心间。每当夜幕降临之际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脑海里便会浮现出荷塘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一夜绿荷霜剪破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赚他秋雨不成珠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的水墨境界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那苍翠如盖的荷叶、香远益清的荷花、洁白粗壮的莲藕、青翠精巧的菱角、肥硕笨拙的河蚌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一股脑儿地向我走来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将胸中的暑气一扫而空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人与夜俱变得澄澈起来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齿间情不自禁地吟出了那脍炙人口、清香淡雅的千古绝唱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一片秋云一点霞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十分荷叶五分花。湖边不用关门睡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夜夜凉风香满家。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摘自《池州日报》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7224790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文章借物抒情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把对故乡的思念寄于对荷塘的回忆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变抽象为具象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使情思具体化。在对故乡荷塘的回忆中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按照节令写荷塘之美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景物多变而又条理清晰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既有白天荷塘的热闹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又有夜晚荷塘的宁静清幽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多角度、多视角地展现了故乡的风物人情。另外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文章的语言也很有特色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长短句的使用、诗文的引用增加了文章的华美之感。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620835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荷花是高洁精神的象征。因此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在墨池边、宣纸上生长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在文人墨客的心田绽放。荷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是一种意象、一个隐喻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荷抑或莲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被佛家尊为圣物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是美好与神圣的象征。我国自古就有咏赞荷花的诗歌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就有崇尚高洁精神的文人。下面的人和事都与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荷花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可以积累并运用到以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志向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等为立意的作文中。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78172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我国伟大的浪漫主义诗人屈原对荷花情有独钟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在其长诗《离骚》中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以荷花比喻自己高洁的品行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制芰荷以为衣兮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集芙蓉以为裳。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唐代诗人李颀在其《粲公院各赋一物得初荷》中赋予荷花以深深的禅意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从来不著水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清净本因心。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周敦颐为官刚直清廉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却有山林之志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他生性高洁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酷爱莲花。在任职南康郡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今江西星子县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曾率属下在府署东侧开辟一个四十余丈宽的莲池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池中建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赏莲亭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并写文章赞美道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予独爱莲之出淤泥而不染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濯清涟而不妖。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如果我们联系一下朱自清先生宁可饿死也不领美国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救济粮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的爱国精神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不难发现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朱自清先生不也正是一枝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中通外直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不蔓不枝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香远益清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亭亭净植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的高洁莲花吗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1024332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心有良知璞玉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笔下道德文章。季羡林这位感动中国的人物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对荷花也情有独钟。他在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岁高龄时写的《清塘荷韵》真是其高洁品格和深厚学术素养的表现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季老研究佛学梵文较有造诣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他的研究与印度文化、佛教有着密切关系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作为佛教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净土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代表的荷花丰富了中国荷花文化的内涵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它有不受轮回的污浊环境影响的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佛的本质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。荷花像一个品行高洁的隐居者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正符合季老的追求。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1183278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71233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学习建议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理清层次。学习写景状物散文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要注意散文的题目、开头、结尾及段与段之间的结构层次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分清哪几句或哪几段说了相同的意思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从哪句开始转换了内容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哪句是中心句、关键句等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这样才能理清作者的写作思路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探明作者的写作意图。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分析景物。在写景状物散文中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景物描写能充分地显示出作者对自然景物的感受力和语言才华。品味景物描写是解读这类散文首先要过的一道门槛。在不同作家的笔下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景物呈现出不同的形象、色彩、趣味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所以细致地分析文章中的景物描写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是读懂这类文章的关键。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品味语言。散文语言是艺术化的语言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品味语言是学习这类文章必不可少的一个环节。透过文章优美的语言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体会作者的思想感情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感知文章的音韵美。品味语言的一个重要途径是朗读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朗读是语文学习的基本方法。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6462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体会情感。写景状物散文大都是抒情的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景为情而设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情感占了相当大的比重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所以要特别注意带着感情读课文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要专注于表露作者感情基调、感情线索、感情发展变化的关键语句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进而体会作品蕴含的情感。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7635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</a:t>
            </a:r>
            <a:r>
              <a:rPr lang="zh-CN" altLang="zh-CN" dirty="0"/>
              <a:t>　荷塘月色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朱自清在一身重病、生活极为贫困的情况下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宁愿饿死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也不去领取美国的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救济粮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表现了中国人民不屈于外侮的铮铮铁骨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他以对权贵的蔑视展示了中国知识分子的伟岸人格。他的散文自成一格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成为难以企及的高峰。《荷塘月色》是他的名篇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其优美的语言和多角度、多层次的写景手法是我们学习的重点。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Y01.eps" descr="id:2147494130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655207" y="1326836"/>
            <a:ext cx="3500969" cy="262825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4012243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《荷塘月色》是一篇以写景状物为主的抒情散文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月。当时作者在清华大学教书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住清华园西院。文章中描写的荷塘就在清华园。这一年白色恐怖笼罩着中国大地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朱自清处于苦闷彷徨中。他自己也知道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只有参加革命或反革命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才能解决这惶惶然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但他最终还是选择了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暂时逃避的一法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。但是他毕竟是一个爱国的民主主义者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面对黑暗现实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不能安心于这种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他曾表白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这几天似乎有些异样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像一叶扁舟在无边的大海上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像一个猎人在无尽的森林里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心里是一团乱麻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也可以说是一团火。似乎在挣扎着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要明白些什么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但似乎什么也没有明白。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月的一个静谧月夜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作者为了排遣心中的苦闷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到清华园古井堂附近的荷塘小径散步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忽然觉得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像超出了平常的自己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到了另一世界里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瞬间领悟到了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独处的妙处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。这种无牵无挂独自受用无边荷香月色的自由境地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就是他要摆脱现实的扰乱、追求刹那安宁的心境的反映。《荷塘月色》正是作者这种心迹的真实描摹和生动写照。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963800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241</TotalTime>
  <Words>3829</Words>
  <Application>Microsoft Office PowerPoint</Application>
  <PresentationFormat>全屏显示(4:3)</PresentationFormat>
  <Paragraphs>140</Paragraphs>
  <Slides>34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测控设计模板14新</vt:lpstr>
      <vt:lpstr>文档</vt:lpstr>
      <vt:lpstr>第一单元</vt:lpstr>
      <vt:lpstr>幻灯片 2</vt:lpstr>
      <vt:lpstr>幻灯片 3</vt:lpstr>
      <vt:lpstr>幻灯片 4</vt:lpstr>
      <vt:lpstr>幻灯片 5</vt:lpstr>
      <vt:lpstr>1　荷塘月色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2015-04-23T00:36:31Z</dcterms:created>
  <dcterms:modified xsi:type="dcterms:W3CDTF">2016-10-19T07:32:15Z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