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3" r:id="rId1"/>
  </p:sldMasterIdLst>
  <p:sldIdLst>
    <p:sldId id="273" r:id="rId2"/>
    <p:sldId id="291" r:id="rId3"/>
    <p:sldId id="292" r:id="rId4"/>
    <p:sldId id="357" r:id="rId5"/>
    <p:sldId id="370" r:id="rId6"/>
    <p:sldId id="371" r:id="rId7"/>
    <p:sldId id="358" r:id="rId8"/>
    <p:sldId id="359" r:id="rId9"/>
    <p:sldId id="360" r:id="rId10"/>
    <p:sldId id="361" r:id="rId11"/>
    <p:sldId id="364" r:id="rId12"/>
    <p:sldId id="372" r:id="rId13"/>
    <p:sldId id="373" r:id="rId14"/>
    <p:sldId id="374" r:id="rId15"/>
    <p:sldId id="375"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990" autoAdjust="0"/>
    <p:restoredTop sz="91058" autoAdjust="0"/>
  </p:normalViewPr>
  <p:slideViewPr>
    <p:cSldViewPr snapToGrid="0">
      <p:cViewPr>
        <p:scale>
          <a:sx n="100" d="100"/>
          <a:sy n="100" d="100"/>
        </p:scale>
        <p:origin x="-1038" y="-21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480440"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专题十</a:t>
            </a:r>
            <a:r>
              <a:rPr lang="zh-CN" altLang="en-US" sz="3200" b="1" spc="100" dirty="0">
                <a:latin typeface="微软雅黑" panose="020B0503020204020204" pitchFamily="34" charset="-122"/>
                <a:ea typeface="微软雅黑" panose="020B0503020204020204" pitchFamily="34" charset="-122"/>
              </a:rPr>
              <a:t>　</a:t>
            </a:r>
            <a:r>
              <a:rPr lang="zh-CN" altLang="en-US" sz="3200" b="1" dirty="0" smtClean="0"/>
              <a:t>名句默写</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100411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书写工整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字迹清晰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切忌潦草</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我们平时就要养成良好的书写习惯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要书写工整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字迹清晰</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切忌书写潦草。考试时还要尽量避免乱涂乱画</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以保障试卷扫描的效果。</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spc="200" dirty="0" smtClean="0">
                  <a:solidFill>
                    <a:srgbClr val="2BA7E0"/>
                  </a:solidFill>
                  <a:latin typeface="微软雅黑" panose="020B0503020204020204" pitchFamily="34" charset="-122"/>
                  <a:ea typeface="微软雅黑" panose="020B0503020204020204" pitchFamily="34" charset="-122"/>
                </a:rPr>
                <a:t>随堂巩固训练</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1" name="文本框 6"/>
          <p:cNvSpPr txBox="1"/>
          <p:nvPr/>
        </p:nvSpPr>
        <p:spPr>
          <a:xfrm>
            <a:off x="619654" y="1372318"/>
            <a:ext cx="8021780" cy="2658026"/>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[2018</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安徽</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默写古诗文中的名句。</a:t>
            </a:r>
            <a:r>
              <a:rPr lang="en-US" sz="1400" dirty="0" smtClean="0">
                <a:latin typeface="微软雅黑" panose="020B0503020204020204" pitchFamily="34" charset="-122"/>
                <a:ea typeface="微软雅黑" panose="020B0503020204020204" pitchFamily="34" charset="-122"/>
              </a:rPr>
              <a:t>(10</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补写出下列名句中的上句或下句。</a:t>
            </a:r>
          </a:p>
          <a:p>
            <a:pPr>
              <a:lnSpc>
                <a:spcPct val="150000"/>
              </a:lnSpc>
            </a:pP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所以动心忍性</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孟子</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水何澹澹</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曹操</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观沧海</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③</a:t>
            </a:r>
            <a:r>
              <a:rPr lang="zh-CN" altLang="en-US" sz="1400" dirty="0" smtClean="0">
                <a:latin typeface="微软雅黑" panose="020B0503020204020204" pitchFamily="34" charset="-122"/>
                <a:ea typeface="微软雅黑" panose="020B0503020204020204" pitchFamily="34" charset="-122"/>
              </a:rPr>
              <a:t>至于夏水襄陵</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郦道元</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三峡</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④</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恨别鸟惊心。</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杜甫</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春望</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⑤</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巴山夜雨涨秋池。</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李商隐</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夜雨寄北</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⑥</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身世浮沉雨打萍。</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文天祥</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过零丁洋</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121865" y="1985983"/>
            <a:ext cx="1518481" cy="395869"/>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曾益其所不能</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4" name="文本框 10"/>
          <p:cNvSpPr txBox="1"/>
          <p:nvPr/>
        </p:nvSpPr>
        <p:spPr>
          <a:xfrm>
            <a:off x="1656038" y="2296534"/>
            <a:ext cx="1518481" cy="395869"/>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山岛竦峙</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5" name="文本框 10"/>
          <p:cNvSpPr txBox="1"/>
          <p:nvPr/>
        </p:nvSpPr>
        <p:spPr>
          <a:xfrm>
            <a:off x="2035601" y="2624338"/>
            <a:ext cx="1518481" cy="395869"/>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沿溯阻绝</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1017684" y="2934888"/>
            <a:ext cx="1518481" cy="395869"/>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感时花溅泪</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7" name="文本框 10"/>
          <p:cNvSpPr txBox="1"/>
          <p:nvPr/>
        </p:nvSpPr>
        <p:spPr>
          <a:xfrm>
            <a:off x="1000431" y="3262692"/>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君问归期未有期</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8" name="文本框 10"/>
          <p:cNvSpPr txBox="1"/>
          <p:nvPr/>
        </p:nvSpPr>
        <p:spPr>
          <a:xfrm>
            <a:off x="1000431" y="3573243"/>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山河破碎风飘絮</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11"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100411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根据提示写出相应的名句。</a:t>
            </a:r>
          </a:p>
          <a:p>
            <a:pPr>
              <a:lnSpc>
                <a:spcPct val="150000"/>
              </a:lnSpc>
            </a:pPr>
            <a:r>
              <a:rPr lang="en-US" sz="1400" dirty="0" smtClean="0">
                <a:latin typeface="微软雅黑" panose="020B0503020204020204" pitchFamily="34" charset="-122"/>
                <a:ea typeface="微软雅黑" panose="020B0503020204020204" pitchFamily="34" charset="-122"/>
              </a:rPr>
              <a:t>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渔家傲</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秋思</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范仲淹借酒抒发思乡之情的句子是“</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送东阳马生序</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宋濂面对衣着华丽的“同舍生”的态度是“</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文本框 10"/>
          <p:cNvSpPr txBox="1"/>
          <p:nvPr/>
        </p:nvSpPr>
        <p:spPr>
          <a:xfrm>
            <a:off x="5279133" y="1244111"/>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浊酒一杯家万里</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0"/>
          <p:cNvSpPr txBox="1"/>
          <p:nvPr/>
        </p:nvSpPr>
        <p:spPr>
          <a:xfrm>
            <a:off x="5865730" y="1589168"/>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略无慕艳意</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6" name="文本框 7"/>
          <p:cNvSpPr txBox="1"/>
          <p:nvPr/>
        </p:nvSpPr>
        <p:spPr>
          <a:xfrm>
            <a:off x="761513" y="2831716"/>
            <a:ext cx="7431978" cy="100411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本题考查对古诗文名句的理解与识记。第</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题考查直接默写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注意“曾”不要写成“增”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“竦”不要写成“悚”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“絮”的上面不要写成“奴”。第</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题考查理解默写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分别抓住“借酒抒发思乡之情”“衣着华丽”“态度”等关键词便可确定所要默写的诗句。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709270"/>
            <a:ext cx="7827114" cy="2334861"/>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河北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在下列横线上填写出相应的句子。</a:t>
            </a:r>
            <a:r>
              <a:rPr lang="en-US" sz="1400" dirty="0" smtClean="0">
                <a:latin typeface="微软雅黑" panose="020B0503020204020204" pitchFamily="34" charset="-122"/>
                <a:ea typeface="微软雅黑" panose="020B0503020204020204" pitchFamily="34" charset="-122"/>
              </a:rPr>
              <a:t>	(6</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落红不是无情物</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龚自珍</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己亥杂诗</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拄杖无时夜叩门。</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陆游</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游山西村</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我国古代散文中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有许多描写景物的佳句。陶渊明用“夹岸数百步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中无杂树</a:t>
            </a:r>
            <a:r>
              <a:rPr lang="en-US" sz="1400" dirty="0" smtClean="0">
                <a:latin typeface="微软雅黑" panose="020B0503020204020204" pitchFamily="34" charset="-122"/>
                <a:ea typeface="微软雅黑" panose="020B0503020204020204" pitchFamily="34" charset="-122"/>
              </a:rPr>
              <a:t>,</a:t>
            </a: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”描写出桃花林之景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柳宗元用“潭中鱼可百许头</a:t>
            </a:r>
            <a:r>
              <a:rPr lang="en-US" sz="1400" dirty="0" smtClean="0">
                <a:latin typeface="微软雅黑" panose="020B0503020204020204" pitchFamily="34" charset="-122"/>
                <a:ea typeface="微软雅黑" panose="020B0503020204020204" pitchFamily="34" charset="-122"/>
              </a:rPr>
              <a:t>,</a:t>
            </a: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日光下澈</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”描写出小石潭之景</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当阅读这些句子的时候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我们眼前仿佛出现了一幅幅美丽的图画。</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文本框 10"/>
          <p:cNvSpPr txBox="1"/>
          <p:nvPr/>
        </p:nvSpPr>
        <p:spPr>
          <a:xfrm>
            <a:off x="2328899" y="987638"/>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化作春泥更护花</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0"/>
          <p:cNvSpPr txBox="1"/>
          <p:nvPr/>
        </p:nvSpPr>
        <p:spPr>
          <a:xfrm>
            <a:off x="983178" y="1315441"/>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从今若许闲乘月</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6" name="文本框 10"/>
          <p:cNvSpPr txBox="1"/>
          <p:nvPr/>
        </p:nvSpPr>
        <p:spPr>
          <a:xfrm>
            <a:off x="948672" y="1929067"/>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芳草鲜美</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10"/>
          <p:cNvSpPr txBox="1"/>
          <p:nvPr/>
        </p:nvSpPr>
        <p:spPr>
          <a:xfrm>
            <a:off x="2811977" y="1911815"/>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落英缤纷</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8" name="文本框 10"/>
          <p:cNvSpPr txBox="1"/>
          <p:nvPr/>
        </p:nvSpPr>
        <p:spPr>
          <a:xfrm>
            <a:off x="896913" y="2256871"/>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皆若空游无所依</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10"/>
          <p:cNvSpPr txBox="1"/>
          <p:nvPr/>
        </p:nvSpPr>
        <p:spPr>
          <a:xfrm>
            <a:off x="3674619" y="2256871"/>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影布石上</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文本框 7"/>
          <p:cNvSpPr txBox="1"/>
          <p:nvPr/>
        </p:nvSpPr>
        <p:spPr>
          <a:xfrm>
            <a:off x="602166" y="3121642"/>
            <a:ext cx="7783551"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本题考查古诗文名句的默写。</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注意“作”不要误写为“做”。</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要注意“乘”的书写。</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句为情景式默写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即结合已给的情境写出相应的句子。从第一句话“描写景物的佳句”中可以看出空缺处要求填写描写景物的句子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根据前文的提示“夹岸数百步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中无杂树”写出后文中关于描写景物的句子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要注意“缤纷”的书写。第二处要求填补出关于《小石潭记》中描写小石潭之景的句子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同样文中给出了提示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只需按照原文内容正确书写即可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注意“皆”“影”的书写。</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fade">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2658026"/>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衡阳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古诗文默写。</a:t>
            </a:r>
            <a:r>
              <a:rPr lang="en-US" sz="1400" dirty="0" smtClean="0">
                <a:latin typeface="微软雅黑" panose="020B0503020204020204" pitchFamily="34" charset="-122"/>
                <a:ea typeface="微软雅黑" panose="020B0503020204020204" pitchFamily="34" charset="-122"/>
              </a:rPr>
              <a:t>(8</a:t>
            </a:r>
            <a:r>
              <a:rPr lang="zh-CN" altLang="en-US" sz="1400" dirty="0" smtClean="0">
                <a:latin typeface="微软雅黑" panose="020B0503020204020204" pitchFamily="34" charset="-122"/>
                <a:ea typeface="微软雅黑" panose="020B0503020204020204" pitchFamily="34" charset="-122"/>
              </a:rPr>
              <a:t>分</a:t>
            </a:r>
            <a:r>
              <a:rPr lang="en-US"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感时花溅泪</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杜甫</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春望</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化作春泥更护花。</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龚自珍</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己亥杂诗</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长风破浪会有时</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李白</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行路难</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似曾相识燕归来。</a:t>
            </a:r>
            <a:r>
              <a:rPr lang="en-US"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晏殊</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浣溪沙</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故天将降大任于是人也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必先</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孟子</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“孤帆远影碧空尽</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唯见长江天际流”表达了诗人李白离别时对朋友的依依不舍之情</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岑参</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白雪歌送武判官归京</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中的“</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”两句有异曲同工之妙。</a:t>
            </a:r>
            <a:endParaRPr lang="zh-CN" altLang="en-US" sz="1400" dirty="0">
              <a:latin typeface="微软雅黑" panose="020B0503020204020204" pitchFamily="34" charset="-122"/>
              <a:ea typeface="微软雅黑" panose="020B0503020204020204" pitchFamily="34" charset="-122"/>
            </a:endParaRPr>
          </a:p>
        </p:txBody>
      </p:sp>
      <p:sp>
        <p:nvSpPr>
          <p:cNvPr id="3" name="文本框 10"/>
          <p:cNvSpPr txBox="1"/>
          <p:nvPr/>
        </p:nvSpPr>
        <p:spPr>
          <a:xfrm>
            <a:off x="1914831" y="1261364"/>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恨别鸟惊心</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0"/>
          <p:cNvSpPr txBox="1"/>
          <p:nvPr/>
        </p:nvSpPr>
        <p:spPr>
          <a:xfrm>
            <a:off x="983178" y="1571915"/>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落红不是无情物　</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6" name="文本框 10"/>
          <p:cNvSpPr txBox="1"/>
          <p:nvPr/>
        </p:nvSpPr>
        <p:spPr>
          <a:xfrm>
            <a:off x="2259888" y="1899719"/>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直挂云帆济沧海</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10"/>
          <p:cNvSpPr txBox="1"/>
          <p:nvPr/>
        </p:nvSpPr>
        <p:spPr>
          <a:xfrm>
            <a:off x="965926" y="2210270"/>
            <a:ext cx="151848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无可奈何花落去</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8" name="文本框 10"/>
          <p:cNvSpPr txBox="1"/>
          <p:nvPr/>
        </p:nvSpPr>
        <p:spPr>
          <a:xfrm>
            <a:off x="3709126" y="2538074"/>
            <a:ext cx="2432882"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苦其心志　              劳其筋骨</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文本框 10"/>
          <p:cNvSpPr txBox="1"/>
          <p:nvPr/>
        </p:nvSpPr>
        <p:spPr>
          <a:xfrm>
            <a:off x="2915496" y="3176428"/>
            <a:ext cx="3278271"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山回路转不见君      　雪上空留马行处</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7"/>
          <p:cNvSpPr txBox="1"/>
          <p:nvPr/>
        </p:nvSpPr>
        <p:spPr>
          <a:xfrm>
            <a:off x="602167" y="991801"/>
            <a:ext cx="7828156"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本题考查文言名句及诗词的识记与默写能力。在正确背诵的基础上默写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注意不要出现错字、漏字、加字、颠倒等现象。</a:t>
            </a:r>
            <a:r>
              <a:rPr lang="en-US" altLang="zh-CN" sz="1400" dirty="0" smtClean="0">
                <a:solidFill>
                  <a:srgbClr val="C00000"/>
                </a:solidFill>
                <a:latin typeface="微软雅黑" panose="020B0503020204020204" pitchFamily="34" charset="-122"/>
                <a:ea typeface="微软雅黑" panose="020B0503020204020204" pitchFamily="34" charset="-122"/>
              </a:rPr>
              <a:t>(1)~(5)</a:t>
            </a:r>
            <a:r>
              <a:rPr lang="zh-CN" altLang="zh-CN" sz="1400" dirty="0" smtClean="0">
                <a:solidFill>
                  <a:srgbClr val="C00000"/>
                </a:solidFill>
                <a:latin typeface="微软雅黑" panose="020B0503020204020204" pitchFamily="34" charset="-122"/>
                <a:ea typeface="微软雅黑" panose="020B0503020204020204" pitchFamily="34" charset="-122"/>
              </a:rPr>
              <a:t>句是直接型默写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平时按要求背诵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并注意字形、句式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借助记忆回答。</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句注意“济”不要写成其他的形似字。</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句注意“筋骨”的“筋”的写法。第</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句是理解型默写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本题以诗解诗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我们除了要抓住题干中“离别”“依依不舍”这样的关键词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还要抓住所选诗句“孤帆远影碧空尽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唯见长江天际流”来理解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寻找《白雪歌送武判官归京》中与其异曲同工的句子。</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15" name="文本框 10"/>
          <p:cNvSpPr txBox="1"/>
          <p:nvPr/>
        </p:nvSpPr>
        <p:spPr>
          <a:xfrm>
            <a:off x="672626" y="1882466"/>
            <a:ext cx="7827114" cy="1042199"/>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1.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南京</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用诗词原句填空。</a:t>
            </a: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蒹葭苍苍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白露为霜。所谓伊人</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诗经</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若出其中</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若出其里。</a:t>
            </a:r>
            <a:r>
              <a:rPr 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观沧海</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590478" y="1398716"/>
            <a:ext cx="389525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类型</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直接型默写</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0"/>
          <p:cNvSpPr txBox="1"/>
          <p:nvPr/>
        </p:nvSpPr>
        <p:spPr>
          <a:xfrm>
            <a:off x="707133" y="3107417"/>
            <a:ext cx="7827114" cy="680947"/>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本题考查对诗词的识记。两道题都是直接型默写题。要避免写错字、漏字和添字</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并且要注意书写工整、清楚。</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1" name="文本框 10"/>
          <p:cNvSpPr txBox="1"/>
          <p:nvPr/>
        </p:nvSpPr>
        <p:spPr>
          <a:xfrm>
            <a:off x="3295058" y="2152130"/>
            <a:ext cx="931886"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在水一方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2" name="文本框 10"/>
          <p:cNvSpPr txBox="1"/>
          <p:nvPr/>
        </p:nvSpPr>
        <p:spPr>
          <a:xfrm>
            <a:off x="931420" y="2478397"/>
            <a:ext cx="931886"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日月之行</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3" name="文本框 10"/>
          <p:cNvSpPr txBox="1"/>
          <p:nvPr/>
        </p:nvSpPr>
        <p:spPr>
          <a:xfrm>
            <a:off x="2614280" y="2495650"/>
            <a:ext cx="931886"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星汉灿烂</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nodePh="1">
                                  <p:stCondLst>
                                    <p:cond delay="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1327277"/>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思路分析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直接型默写一般是根据给出的前后句进行补充默写</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主要考查考生对古诗文的熟练背诵及正确书写的能力。这种题型相对简单</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只要平时多读多背</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做足准备</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就容易得分。同时这种题型一般要求零错误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即完全忠于原文</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写错字、漏字、添字均不得分</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因此要求考生在平时注意句子中的生难字</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多抄写几遍至完全掌握</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以防因为写错字而失分。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20869" y="1535086"/>
            <a:ext cx="7677743" cy="1688530"/>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临沂</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刘禹锡的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酬乐天扬州初逢席上见赠</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中体现新事物必将代替旧事物的诗句是</a:t>
            </a:r>
            <a:r>
              <a:rPr lang="en-US" sz="1400" dirty="0" smtClean="0">
                <a:latin typeface="微软雅黑" panose="020B0503020204020204" pitchFamily="34" charset="-122"/>
                <a:ea typeface="微软雅黑" panose="020B0503020204020204" pitchFamily="34" charset="-122"/>
              </a:rPr>
              <a:t>:</a:t>
            </a: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3.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绵阳</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吴均的</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与朱元思书</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”两句写出了富春江江水的迅猛之势。</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矩形 2"/>
          <p:cNvSpPr/>
          <p:nvPr/>
        </p:nvSpPr>
        <p:spPr>
          <a:xfrm>
            <a:off x="590478" y="950142"/>
            <a:ext cx="389525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类型</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理解型默写</a:t>
            </a:r>
          </a:p>
        </p:txBody>
      </p:sp>
      <p:sp>
        <p:nvSpPr>
          <p:cNvPr id="5" name="文本框 10"/>
          <p:cNvSpPr txBox="1"/>
          <p:nvPr/>
        </p:nvSpPr>
        <p:spPr>
          <a:xfrm>
            <a:off x="620868" y="3107417"/>
            <a:ext cx="7827114" cy="680947"/>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本题考查对古诗文语句含义的理解能力。要注意审题</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找出诗文中的重点信息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结合诗文本身进行作答。</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6" name="文本框 10"/>
          <p:cNvSpPr txBox="1"/>
          <p:nvPr/>
        </p:nvSpPr>
        <p:spPr>
          <a:xfrm>
            <a:off x="707132" y="1796201"/>
            <a:ext cx="3933879"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沉舟侧畔千帆过　病树前头万木春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10"/>
          <p:cNvSpPr txBox="1"/>
          <p:nvPr/>
        </p:nvSpPr>
        <p:spPr>
          <a:xfrm>
            <a:off x="4105939" y="2124004"/>
            <a:ext cx="2363873"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急湍甚箭　猛浪若奔</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1004112"/>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思路分析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理解型默写比直接型默写难度高</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要求考生在背诵古诗文篇目的基础上</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理解篇目中每个句子的意思</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才能做出正确选择</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写出正确答案。这就要求考生在平时的背诵过程中不能过耳不过心</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而要在理解古诗文每个句子的基础上去背诵</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或者边背诵边理解</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真正做到理解作品的内容和主旨。</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20869" y="1535086"/>
            <a:ext cx="7677743" cy="136536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南充</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李白</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渡荆门送别</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一诗中“</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”两句与“星垂平野阔</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月涌大江流”意境相似。</a:t>
            </a:r>
            <a:r>
              <a:rPr lang="en-US" sz="1400" dirty="0" smtClean="0">
                <a:latin typeface="微软雅黑" panose="020B0503020204020204" pitchFamily="34" charset="-122"/>
                <a:ea typeface="微软雅黑" panose="020B0503020204020204" pitchFamily="34" charset="-122"/>
              </a:rPr>
              <a:t> </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5. </a:t>
            </a:r>
            <a:r>
              <a:rPr lang="en-US" sz="1400" dirty="0" smtClean="0">
                <a:solidFill>
                  <a:srgbClr val="2BA7E0"/>
                </a:solidFill>
                <a:latin typeface="微软雅黑" panose="020B0503020204020204" pitchFamily="34" charset="-122"/>
                <a:ea typeface="微软雅黑" panose="020B0503020204020204" pitchFamily="34" charset="-122"/>
              </a:rPr>
              <a:t>[2018</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桂林</a:t>
            </a:r>
            <a:r>
              <a:rPr 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上合组织峰会</a:t>
            </a:r>
            <a:r>
              <a:rPr lang="en-US"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日举行</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面对八方来客</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我们可以说</a:t>
            </a:r>
            <a:r>
              <a:rPr lang="en-US" sz="1400" dirty="0" smtClean="0">
                <a:latin typeface="微软雅黑" panose="020B0503020204020204" pitchFamily="34" charset="-122"/>
                <a:ea typeface="微软雅黑" panose="020B0503020204020204" pitchFamily="34" charset="-122"/>
              </a:rPr>
              <a:t>:</a:t>
            </a:r>
          </a:p>
          <a:p>
            <a:pPr>
              <a:lnSpc>
                <a:spcPct val="150000"/>
              </a:lnSpc>
            </a:pP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zh-CN" altLang="en-US" sz="1400" u="sng" dirty="0" smtClean="0">
                <a:latin typeface="微软雅黑" panose="020B0503020204020204" pitchFamily="34" charset="-122"/>
                <a:ea typeface="微软雅黑" panose="020B0503020204020204" pitchFamily="34" charset="-122"/>
              </a:rPr>
              <a:t>　　　　　　</a:t>
            </a:r>
            <a:r>
              <a:rPr 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论语</a:t>
            </a:r>
            <a:r>
              <a:rPr lang="en-US" altLang="zh-CN"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3" name="矩形 2"/>
          <p:cNvSpPr/>
          <p:nvPr/>
        </p:nvSpPr>
        <p:spPr>
          <a:xfrm>
            <a:off x="590478" y="950142"/>
            <a:ext cx="389525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类型</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联想拓展型默写</a:t>
            </a:r>
          </a:p>
        </p:txBody>
      </p:sp>
      <p:sp>
        <p:nvSpPr>
          <p:cNvPr id="5" name="文本框 10"/>
          <p:cNvSpPr txBox="1"/>
          <p:nvPr/>
        </p:nvSpPr>
        <p:spPr>
          <a:xfrm>
            <a:off x="620868" y="3107417"/>
            <a:ext cx="7827114" cy="1004112"/>
          </a:xfrm>
          <a:prstGeom prst="rect">
            <a:avLst/>
          </a:prstGeom>
          <a:noFill/>
        </p:spPr>
        <p:txBody>
          <a:bodyPr wrap="square" lIns="36000" tIns="36000" rIns="36000" bIns="36000" rtlCol="0">
            <a:spAutoFit/>
          </a:bodyPr>
          <a:lstStyle/>
          <a:p>
            <a:pPr>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思路分析</a:t>
            </a:r>
            <a:r>
              <a:rPr 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联想拓展型默写在直接型默写、理解型默写的基础上进一步考查考生对古诗文的运用能力。拓展型默写给考生提供了一定的灵活性和发挥空间</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只要考生多积累</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定能准确做答。胸中有所藏</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考试才不慌</a:t>
            </a:r>
            <a:r>
              <a:rPr 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平时多背多练吧。</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6" name="文本框 10"/>
          <p:cNvSpPr txBox="1"/>
          <p:nvPr/>
        </p:nvSpPr>
        <p:spPr>
          <a:xfrm>
            <a:off x="4520008" y="1502902"/>
            <a:ext cx="2363873"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山随平野尽　江入大荒流</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10"/>
          <p:cNvSpPr txBox="1"/>
          <p:nvPr/>
        </p:nvSpPr>
        <p:spPr>
          <a:xfrm>
            <a:off x="914166" y="2434554"/>
            <a:ext cx="2363873" cy="357781"/>
          </a:xfrm>
          <a:prstGeom prst="rect">
            <a:avLst/>
          </a:prstGeom>
          <a:noFill/>
        </p:spPr>
        <p:txBody>
          <a:bodyPr wrap="square" lIns="36000" tIns="36000" rIns="36000" bIns="36000" rtlCol="0">
            <a:spAutoFit/>
          </a:bodyPr>
          <a:lstStyle/>
          <a:p>
            <a:pPr>
              <a:lnSpc>
                <a:spcPct val="150000"/>
              </a:lnSpc>
            </a:pPr>
            <a:r>
              <a:rPr lang="zh-CN" altLang="en-US" sz="1400" dirty="0" smtClean="0">
                <a:solidFill>
                  <a:srgbClr val="C00000"/>
                </a:solidFill>
                <a:latin typeface="微软雅黑" panose="020B0503020204020204" pitchFamily="34" charset="-122"/>
                <a:ea typeface="微软雅黑" panose="020B0503020204020204" pitchFamily="34" charset="-122"/>
              </a:rPr>
              <a:t>有朋自远方来　不亦乐乎</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1880143"/>
            <a:ext cx="7827114" cy="2011695"/>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古诗文默写是中考试卷必考的部分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考试内容都在所学的课本中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我们在中考备考复习时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除了坚持“读读、背背、写写、默默”外</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还要从以下几个方面加以注意：</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首首过关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字字过关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不写错字别字</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古诗词的默写要做到“首首过关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字字过关”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不能出现错字、别字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否则就不得分。从中考试卷分析情况来看</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学生在默写题中失分的有</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“长河落日圆”的“圆”误写“园”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“化作相思泪”的“作”误写“做”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这些都是我们在复习中千万要加以注意的诗句。</a:t>
            </a:r>
            <a:endParaRPr lang="zh-CN" altLang="en-US" sz="1400" dirty="0">
              <a:latin typeface="微软雅黑" panose="020B0503020204020204" pitchFamily="34" charset="-122"/>
              <a:ea typeface="微软雅黑" panose="020B0503020204020204" pitchFamily="34" charset="-122"/>
            </a:endParaRPr>
          </a:p>
        </p:txBody>
      </p:sp>
      <p:grpSp>
        <p:nvGrpSpPr>
          <p:cNvPr id="3" name="组合 16"/>
          <p:cNvGrpSpPr/>
          <p:nvPr/>
        </p:nvGrpSpPr>
        <p:grpSpPr>
          <a:xfrm>
            <a:off x="573226" y="1017639"/>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名师支招</a:t>
              </a:r>
              <a:endParaRPr lang="en-US" altLang="zh-CN" sz="1400" spc="2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3589435"/>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牢记名句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弄懂内涵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重点记忆</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语文试卷名句默写往往选择的是诗歌或文言文中富有文采或体现主旨的重点句子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这些句子在古代诗词曲中或是优美的句子或是富有哲理的句子。例如意蕴深刻的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如“山重水复疑无路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柳暗花明又一村”</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情深意长的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如“峰回路转不见君</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雪上空留马行处”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警策励志的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如“长风破浪会有时</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直挂云帆济沧海”</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哲思深邃的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如“不畏浮云遮望眼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自缘身在最高层”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景色怡人的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如“忽如一夜春风来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千树万树梨花开”</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抒怀言志的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如“先天下之忧而忧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后天下之乐而乐”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具有生命力的成语</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如“醉翁之意不在酒”等。重点识记这些名句既能抓住古诗词默写的诗句对象的精髓</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达到事半功倍的效果</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同时也通过这些优秀的名句陶冶与丰富学生的人文精神和文化功底。</a:t>
            </a:r>
          </a:p>
          <a:p>
            <a:pPr>
              <a:lnSpc>
                <a:spcPct val="150000"/>
              </a:lnSpc>
            </a:pPr>
            <a:r>
              <a:rPr lang="en-US"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拆分生难字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牢固掌握</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区别记忆</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对于古诗文中出现的一些生难字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在学习时教师可引导学生分析字的结构</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帮助学生记忆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例如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“亵”字可让学生拆分成“衣”</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同时应让学生多写几遍</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牢牢掌握。</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965743"/>
            <a:ext cx="7827114" cy="3627522"/>
          </a:xfrm>
          <a:prstGeom prst="rect">
            <a:avLst/>
          </a:prstGeom>
          <a:noFill/>
        </p:spPr>
        <p:txBody>
          <a:bodyPr wrap="square" lIns="36000" tIns="36000" rIns="36000" bIns="36000" rtlCol="0">
            <a:spAutoFit/>
          </a:bodyPr>
          <a:lstStyle/>
          <a:p>
            <a:pPr>
              <a:lnSpc>
                <a:spcPct val="150000"/>
              </a:lnSpc>
            </a:pPr>
            <a:r>
              <a:rPr lang="en-US"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理解意思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不生混淆</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防止乱写</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很多学生在出现别字时不是不会写</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而是没注意诗句的意思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随便乱写。针对此种情况</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教师对于易错字</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要引导学生理解诗句及易错字的意思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引起学生注意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例如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“濯清涟而不妖”中的“涟”很多学生容易写成“莲”</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教师只要引导学生理解了“清涟”是“清水”的意思</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是三点水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不是草字头</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学生出错的几率就大大降低。</a:t>
            </a:r>
          </a:p>
          <a:p>
            <a:pPr>
              <a:lnSpc>
                <a:spcPct val="150000"/>
              </a:lnSpc>
            </a:pPr>
            <a:r>
              <a:rPr lang="en-US"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学会联想</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强化积累</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事半功倍</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看到一个派别</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就应该想到不同作家、诗人的名句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看到某个作家、诗人</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就该想到他写过的名句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看到某篇文章、某首诗词的题目</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就该想到里面的名句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看到一个名句</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就该想到和它意思相近或相反的名句。</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例如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由范仲淹就能想到“先天下之忧而忧</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后天下之乐而乐”</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看到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登飞来峰</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就能想到“不畏浮云遮望眼</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自缘身在最高层”。</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2508</Words>
  <Application>WPS 演示</Application>
  <PresentationFormat>全屏显示(16:9)</PresentationFormat>
  <Paragraphs>90</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