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3" r:id="rId5"/>
    <p:sldId id="260" r:id="rId6"/>
    <p:sldId id="262" r:id="rId7"/>
    <p:sldId id="264" r:id="rId8"/>
    <p:sldId id="265" r:id="rId9"/>
    <p:sldId id="275" r:id="rId10"/>
    <p:sldId id="267" r:id="rId11"/>
    <p:sldId id="266" r:id="rId12"/>
    <p:sldId id="268" r:id="rId13"/>
    <p:sldId id="269" r:id="rId14"/>
    <p:sldId id="276" r:id="rId15"/>
    <p:sldId id="270" r:id="rId16"/>
    <p:sldId id="271" r:id="rId17"/>
    <p:sldId id="274"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7" d="100"/>
          <a:sy n="67" d="100"/>
        </p:scale>
        <p:origin x="-87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b="6181"/>
          <a:stretch>
            <a:fillRect/>
          </a:stretch>
        </p:blipFill>
        <p:spPr>
          <a:xfrm>
            <a:off x="0" y="0"/>
            <a:ext cx="9144000" cy="6863024"/>
          </a:xfrm>
          <a:prstGeom prst="rect">
            <a:avLst/>
          </a:prstGeom>
        </p:spPr>
      </p:pic>
      <p:sp>
        <p:nvSpPr>
          <p:cNvPr id="4" name="日期占位符 3"/>
          <p:cNvSpPr>
            <a:spLocks noGrp="1"/>
          </p:cNvSpPr>
          <p:nvPr>
            <p:ph type="dt" sz="half" idx="10"/>
          </p:nvPr>
        </p:nvSpPr>
        <p:spPr>
          <a:xfrm>
            <a:off x="628650" y="6394450"/>
            <a:ext cx="2057400" cy="365125"/>
          </a:xfrm>
        </p:spPr>
        <p:txBody>
          <a:bodyPr/>
          <a:lstStyle>
            <a:lvl1pPr>
              <a:defRPr>
                <a:solidFill>
                  <a:schemeClr val="tx1"/>
                </a:solidFill>
              </a:defRPr>
            </a:lvl1pPr>
          </a:lstStyle>
          <a:p>
            <a:fld id="{C9E60F58-3108-4415-857A-6D0360DF626E}" type="datetimeFigureOut">
              <a:rPr lang="zh-CN" altLang="en-US" smtClean="0"/>
              <a:t>2016/5/18</a:t>
            </a:fld>
            <a:endParaRPr lang="zh-CN" altLang="en-US"/>
          </a:p>
        </p:txBody>
      </p:sp>
      <p:sp>
        <p:nvSpPr>
          <p:cNvPr id="5" name="页脚占位符 4"/>
          <p:cNvSpPr>
            <a:spLocks noGrp="1"/>
          </p:cNvSpPr>
          <p:nvPr>
            <p:ph type="ftr" sz="quarter" idx="11"/>
          </p:nvPr>
        </p:nvSpPr>
        <p:spPr>
          <a:xfrm>
            <a:off x="3028950" y="6394450"/>
            <a:ext cx="3086100" cy="365125"/>
          </a:xfrm>
        </p:spPr>
        <p:txBody>
          <a:bodyPr/>
          <a:lstStyle>
            <a:lvl1pPr>
              <a:defRPr>
                <a:solidFill>
                  <a:schemeClr val="tx1"/>
                </a:solidFill>
              </a:defRPr>
            </a:lvl1pPr>
          </a:lstStyle>
          <a:p>
            <a:r>
              <a:rPr lang="zh-CN" altLang="en-US" dirty="0" smtClean="0"/>
              <a:t>北师大天津附中   齐琳</a:t>
            </a:r>
            <a:endParaRPr lang="zh-CN" altLang="en-US" dirty="0"/>
          </a:p>
        </p:txBody>
      </p:sp>
      <p:sp>
        <p:nvSpPr>
          <p:cNvPr id="6" name="灯片编号占位符 5"/>
          <p:cNvSpPr>
            <a:spLocks noGrp="1"/>
          </p:cNvSpPr>
          <p:nvPr>
            <p:ph type="sldNum" sz="quarter" idx="12"/>
          </p:nvPr>
        </p:nvSpPr>
        <p:spPr>
          <a:xfrm>
            <a:off x="6457950" y="6394450"/>
            <a:ext cx="2057400" cy="365125"/>
          </a:xfrm>
        </p:spPr>
        <p:txBody>
          <a:bodyPr/>
          <a:lstStyle>
            <a:lvl1pPr>
              <a:defRPr>
                <a:solidFill>
                  <a:schemeClr val="tx1"/>
                </a:solidFill>
              </a:defRPr>
            </a:lvl1pPr>
          </a:lstStyle>
          <a:p>
            <a:fld id="{4AE85CE2-CEAD-46BB-861E-7D62265DC969}" type="slidenum">
              <a:rPr lang="zh-CN" altLang="en-US" smtClean="0"/>
              <a:t>‹#›</a:t>
            </a:fld>
            <a:endParaRPr lang="zh-CN" altLang="en-US"/>
          </a:p>
        </p:txBody>
      </p:sp>
      <p:sp>
        <p:nvSpPr>
          <p:cNvPr id="3" name="副标题 2"/>
          <p:cNvSpPr>
            <a:spLocks noGrp="1"/>
          </p:cNvSpPr>
          <p:nvPr>
            <p:ph type="subTitle" idx="1"/>
          </p:nvPr>
        </p:nvSpPr>
        <p:spPr>
          <a:xfrm>
            <a:off x="2237850" y="4383262"/>
            <a:ext cx="4668301" cy="734638"/>
          </a:xfrm>
        </p:spPr>
        <p:txBody>
          <a:bodyPr anchor="ctr">
            <a:normAutofit/>
          </a:bodyPr>
          <a:lstStyle>
            <a:lvl1pPr marL="0" indent="0" algn="ctr">
              <a:lnSpc>
                <a:spcPct val="150000"/>
              </a:lnSpc>
              <a:buNone/>
              <a:defRPr sz="2400" b="0">
                <a:ln>
                  <a:noFill/>
                </a:ln>
                <a:solidFill>
                  <a:schemeClr val="tx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
        <p:nvSpPr>
          <p:cNvPr id="2" name="标题 1"/>
          <p:cNvSpPr>
            <a:spLocks noGrp="1"/>
          </p:cNvSpPr>
          <p:nvPr>
            <p:ph type="ctrTitle"/>
          </p:nvPr>
        </p:nvSpPr>
        <p:spPr>
          <a:xfrm>
            <a:off x="1051713" y="2048463"/>
            <a:ext cx="7040575" cy="2222036"/>
          </a:xfrm>
          <a:noFill/>
          <a:ln w="3175">
            <a:noFill/>
          </a:ln>
        </p:spPr>
        <p:txBody>
          <a:bodyPr anchor="ctr">
            <a:noAutofit/>
          </a:bodyPr>
          <a:lstStyle>
            <a:lvl1pPr algn="ctr">
              <a:lnSpc>
                <a:spcPct val="150000"/>
              </a:lnSpc>
              <a:defRPr sz="4400" b="1">
                <a:ln w="3175">
                  <a:solidFill>
                    <a:schemeClr val="accent1"/>
                  </a:solidFill>
                </a:ln>
                <a:solidFill>
                  <a:schemeClr val="accent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3D0CE79-49FB-443D-BEF8-6B709DE8FD0C}" type="datetimeFigureOut">
              <a:rPr lang="zh-CN" altLang="en-US" smtClean="0"/>
              <a:t>2016/5/18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906490-237C-474C-BA2E-D98840BC1F8F}" type="slidenum">
              <a:rPr lang="zh-CN" altLang="en-US" smtClean="0"/>
              <a:t>‹#›</a:t>
            </a:fld>
            <a:endParaRPr lang="zh-CN" altLang="en-US"/>
          </a:p>
        </p:txBody>
      </p:sp>
      <p:sp>
        <p:nvSpPr>
          <p:cNvPr id="7" name="内容占位符 6"/>
          <p:cNvSpPr>
            <a:spLocks noGrp="1"/>
          </p:cNvSpPr>
          <p:nvPr>
            <p:ph sz="quarter" idx="13"/>
          </p:nvPr>
        </p:nvSpPr>
        <p:spPr>
          <a:xfrm>
            <a:off x="629100" y="363600"/>
            <a:ext cx="78867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2535300" y="2379600"/>
            <a:ext cx="4077000" cy="1990800"/>
          </a:xfrm>
        </p:spPr>
        <p:txBody>
          <a:bodyPr anchor="ctr" anchorCtr="0">
            <a:normAutofit/>
          </a:bodyPr>
          <a:lstStyle>
            <a:lvl1pPr marL="0" indent="0" algn="just">
              <a:buFont typeface="Arial" pitchFamily="34" charse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13D0CE79-49FB-443D-BEF8-6B709DE8FD0C}" type="datetimeFigureOut">
              <a:rPr lang="zh-CN" altLang="en-US" smtClean="0"/>
              <a:t>2016/5/18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906490-237C-474C-BA2E-D98840BC1F8F}" type="slidenum">
              <a:rPr lang="zh-CN" altLang="en-US" smtClean="0"/>
              <a:t>‹#›</a:t>
            </a:fld>
            <a:endParaRPr lang="zh-CN" altLang="en-US"/>
          </a:p>
        </p:txBody>
      </p:sp>
      <p:sp>
        <p:nvSpPr>
          <p:cNvPr id="7" name="KSO_Shape"/>
          <p:cNvSpPr/>
          <p:nvPr/>
        </p:nvSpPr>
        <p:spPr bwMode="auto">
          <a:xfrm flipH="1">
            <a:off x="2217842" y="2447292"/>
            <a:ext cx="211033" cy="1850671"/>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KSO_Shape"/>
          <p:cNvSpPr/>
          <p:nvPr/>
        </p:nvSpPr>
        <p:spPr bwMode="auto">
          <a:xfrm>
            <a:off x="6715125" y="2447292"/>
            <a:ext cx="211033" cy="1850671"/>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cxnSp>
        <p:nvCxnSpPr>
          <p:cNvPr id="10" name="直接连接符 9"/>
          <p:cNvCxnSpPr/>
          <p:nvPr/>
        </p:nvCxnSpPr>
        <p:spPr>
          <a:xfrm>
            <a:off x="2146437" y="3909440"/>
            <a:ext cx="48511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10"/>
          </p:nvPr>
        </p:nvSpPr>
        <p:spPr/>
        <p:txBody>
          <a:bodyPr/>
          <a:lstStyle>
            <a:lvl1pPr>
              <a:defRPr>
                <a:solidFill>
                  <a:schemeClr val="tx1"/>
                </a:solidFill>
              </a:defRPr>
            </a:lvl1pPr>
          </a:lstStyle>
          <a:p>
            <a:fld id="{13D0CE79-49FB-443D-BEF8-6B709DE8FD0C}" type="datetimeFigureOut">
              <a:rPr lang="zh-CN" altLang="en-US" smtClean="0"/>
              <a:t>2016/5/18</a:t>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EF906490-237C-474C-BA2E-D98840BC1F8F}" type="slidenum">
              <a:rPr lang="zh-CN" altLang="en-US" smtClean="0"/>
              <a:t>‹#›</a:t>
            </a:fld>
            <a:endParaRPr lang="zh-CN" altLang="en-US"/>
          </a:p>
        </p:txBody>
      </p:sp>
      <p:sp>
        <p:nvSpPr>
          <p:cNvPr id="3" name="文本占位符 2"/>
          <p:cNvSpPr>
            <a:spLocks noGrp="1"/>
          </p:cNvSpPr>
          <p:nvPr>
            <p:ph type="body" idx="1"/>
          </p:nvPr>
        </p:nvSpPr>
        <p:spPr>
          <a:xfrm>
            <a:off x="2146437" y="4205697"/>
            <a:ext cx="4851126" cy="641910"/>
          </a:xfrm>
          <a:noFill/>
        </p:spPr>
        <p:txBody>
          <a:bodyPr anchor="ctr">
            <a:normAutofit/>
          </a:bodyPr>
          <a:lstStyle>
            <a:lvl1pPr marL="0" indent="0" algn="ctr">
              <a:lnSpc>
                <a:spcPct val="150000"/>
              </a:lnSpc>
              <a:buNone/>
              <a:defRPr sz="2000">
                <a:solidFill>
                  <a:schemeClr val="tx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2" name="标题 1"/>
          <p:cNvSpPr>
            <a:spLocks noGrp="1"/>
          </p:cNvSpPr>
          <p:nvPr>
            <p:ph type="title"/>
          </p:nvPr>
        </p:nvSpPr>
        <p:spPr>
          <a:xfrm>
            <a:off x="2146438" y="1168400"/>
            <a:ext cx="4851125" cy="2418553"/>
          </a:xfrm>
          <a:noFill/>
        </p:spPr>
        <p:txBody>
          <a:bodyPr lIns="0" anchor="ctr">
            <a:noAutofit/>
          </a:bodyPr>
          <a:lstStyle>
            <a:lvl1pPr algn="ctr">
              <a:lnSpc>
                <a:spcPct val="150000"/>
              </a:lnSpc>
              <a:defRPr sz="4400">
                <a:solidFill>
                  <a:schemeClr val="accent1"/>
                </a:solidFill>
              </a:defRPr>
            </a:lvl1pPr>
          </a:lstStyle>
          <a:p>
            <a:r>
              <a:rPr lang="zh-CN" altLang="en-US" smtClean="0"/>
              <a:t>单击此处编辑母版标题样式</a:t>
            </a:r>
            <a:endParaRPr lang="zh-CN" altLang="en-US" dirty="0"/>
          </a:p>
        </p:txBody>
      </p:sp>
      <p:sp>
        <p:nvSpPr>
          <p:cNvPr id="13" name="椭圆 12"/>
          <p:cNvSpPr/>
          <p:nvPr/>
        </p:nvSpPr>
        <p:spPr>
          <a:xfrm>
            <a:off x="2908329" y="3650868"/>
            <a:ext cx="349135" cy="465513"/>
          </a:xfrm>
          <a:prstGeom prst="ellipse">
            <a:avLst/>
          </a:prstGeom>
          <a:solidFill>
            <a:schemeClr val="accent1"/>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FFFF"/>
                </a:solidFill>
                <a:latin typeface="+mj-ea"/>
                <a:ea typeface="+mj-ea"/>
              </a:rPr>
              <a:t>第</a:t>
            </a:r>
            <a:endParaRPr lang="zh-CN" altLang="en-US" sz="2000" dirty="0">
              <a:solidFill>
                <a:srgbClr val="FFFFFF"/>
              </a:solidFill>
              <a:latin typeface="+mj-ea"/>
              <a:ea typeface="+mj-ea"/>
            </a:endParaRPr>
          </a:p>
        </p:txBody>
      </p:sp>
      <p:sp>
        <p:nvSpPr>
          <p:cNvPr id="43" name="椭圆 42"/>
          <p:cNvSpPr/>
          <p:nvPr/>
        </p:nvSpPr>
        <p:spPr>
          <a:xfrm>
            <a:off x="4397432" y="3676684"/>
            <a:ext cx="349135" cy="465513"/>
          </a:xfrm>
          <a:prstGeom prst="ellipse">
            <a:avLst/>
          </a:prstGeom>
          <a:solidFill>
            <a:schemeClr val="accent1"/>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FFFF"/>
                </a:solidFill>
                <a:latin typeface="+mj-ea"/>
                <a:ea typeface="+mj-ea"/>
              </a:rPr>
              <a:t>一</a:t>
            </a:r>
            <a:endParaRPr lang="zh-CN" altLang="en-US" sz="2000" dirty="0">
              <a:solidFill>
                <a:srgbClr val="FFFFFF"/>
              </a:solidFill>
              <a:latin typeface="+mj-ea"/>
              <a:ea typeface="+mj-ea"/>
            </a:endParaRPr>
          </a:p>
        </p:txBody>
      </p:sp>
      <p:sp>
        <p:nvSpPr>
          <p:cNvPr id="44" name="椭圆 43"/>
          <p:cNvSpPr/>
          <p:nvPr/>
        </p:nvSpPr>
        <p:spPr>
          <a:xfrm>
            <a:off x="5886536" y="3676684"/>
            <a:ext cx="349135" cy="465513"/>
          </a:xfrm>
          <a:prstGeom prst="ellipse">
            <a:avLst/>
          </a:prstGeom>
          <a:solidFill>
            <a:schemeClr val="accent1"/>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FFFF"/>
                </a:solidFill>
                <a:latin typeface="+mj-ea"/>
                <a:ea typeface="+mj-ea"/>
              </a:rPr>
              <a:t>章</a:t>
            </a:r>
            <a:endParaRPr lang="zh-CN" altLang="en-US" sz="2000" dirty="0">
              <a:solidFill>
                <a:srgbClr val="FFFFFF"/>
              </a:solidFill>
              <a:latin typeface="+mj-ea"/>
              <a:ea typeface="+mj-e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98450"/>
            <a:ext cx="6247800" cy="892175"/>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535300" y="1882800"/>
            <a:ext cx="4077000" cy="1990800"/>
          </a:xfrm>
        </p:spPr>
        <p:txBody>
          <a:bodyPr anchor="ctr" anchorCtr="0"/>
          <a:lstStyle>
            <a:lvl1pPr marL="0" inden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2535300" y="4366800"/>
            <a:ext cx="4077000" cy="1990800"/>
          </a:xfrm>
        </p:spPr>
        <p:txBody>
          <a:bodyPr anchor="ctr" anchorCtr="0"/>
          <a:lstStyle>
            <a:lvl1pPr marL="0" indent="0">
              <a:buNone/>
              <a:defRPr sz="2400"/>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13D0CE79-49FB-443D-BEF8-6B709DE8FD0C}" type="datetimeFigureOut">
              <a:rPr lang="zh-CN" altLang="en-US" smtClean="0"/>
              <a:t>2016/5/18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906490-237C-474C-BA2E-D98840BC1F8F}" type="slidenum">
              <a:rPr lang="zh-CN" altLang="en-US" smtClean="0"/>
              <a:t>‹#›</a:t>
            </a:fld>
            <a:endParaRPr lang="zh-CN" altLang="en-US"/>
          </a:p>
        </p:txBody>
      </p:sp>
      <p:sp>
        <p:nvSpPr>
          <p:cNvPr id="8" name="KSO_Shape"/>
          <p:cNvSpPr/>
          <p:nvPr/>
        </p:nvSpPr>
        <p:spPr bwMode="auto">
          <a:xfrm flipH="1">
            <a:off x="2217842" y="4438017"/>
            <a:ext cx="211033" cy="1850671"/>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 name="KSO_Shape"/>
          <p:cNvSpPr/>
          <p:nvPr/>
        </p:nvSpPr>
        <p:spPr bwMode="auto">
          <a:xfrm>
            <a:off x="6715125" y="4438017"/>
            <a:ext cx="211033" cy="1850671"/>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 name="KSO_Shape"/>
          <p:cNvSpPr/>
          <p:nvPr/>
        </p:nvSpPr>
        <p:spPr bwMode="auto">
          <a:xfrm flipH="1">
            <a:off x="2217842" y="1951992"/>
            <a:ext cx="211033" cy="1850671"/>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 name="KSO_Shape"/>
          <p:cNvSpPr/>
          <p:nvPr/>
        </p:nvSpPr>
        <p:spPr bwMode="auto">
          <a:xfrm>
            <a:off x="6715125" y="1951992"/>
            <a:ext cx="211033" cy="1850671"/>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50927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C9E60F58-3108-4415-857A-6D0360DF626E}" type="datetimeFigureOut">
              <a:rPr lang="zh-CN" altLang="en-US" smtClean="0"/>
              <a:t>2016/5/18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E85CE2-CEAD-46BB-861E-7D62265DC96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817915" y="2344963"/>
            <a:ext cx="5508172" cy="1726293"/>
          </a:xfrm>
          <a:noFill/>
        </p:spPr>
        <p:txBody>
          <a:bodyPr>
            <a:normAutofit/>
          </a:bodyPr>
          <a:lstStyle>
            <a:lvl1pPr algn="ctr">
              <a:defRPr sz="6000">
                <a:solidFill>
                  <a:schemeClr val="accent1"/>
                </a:solidFill>
              </a:defRPr>
            </a:lvl1pPr>
          </a:lstStyle>
          <a:p>
            <a:r>
              <a:rPr lang="zh-CN" altLang="en-US" dirty="0" smtClean="0"/>
              <a:t>此处编辑标题</a:t>
            </a:r>
            <a:endParaRPr lang="zh-CN" altLang="en-US" dirty="0"/>
          </a:p>
        </p:txBody>
      </p:sp>
      <p:sp>
        <p:nvSpPr>
          <p:cNvPr id="3" name="日期占位符 2"/>
          <p:cNvSpPr>
            <a:spLocks noGrp="1"/>
          </p:cNvSpPr>
          <p:nvPr>
            <p:ph type="dt" sz="half" idx="10"/>
          </p:nvPr>
        </p:nvSpPr>
        <p:spPr/>
        <p:txBody>
          <a:bodyPr/>
          <a:lstStyle/>
          <a:p>
            <a:fld id="{13D0CE79-49FB-443D-BEF8-6B709DE8FD0C}" type="datetimeFigureOut">
              <a:rPr lang="zh-CN" altLang="en-US" smtClean="0"/>
              <a:t>2016/5/18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D0CE79-49FB-443D-BEF8-6B709DE8FD0C}" type="datetimeFigureOut">
              <a:rPr lang="zh-CN" altLang="en-US" smtClean="0"/>
              <a:t>2016/5/18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100" y="457200"/>
            <a:ext cx="3123900" cy="1602000"/>
          </a:xfrm>
        </p:spPr>
        <p:txBody>
          <a:bodyPr lIns="0" tIns="0" rIns="0" bIns="0" anchor="ctr" anchorCtr="0"/>
          <a:lstStyle>
            <a:lvl1pPr>
              <a:defRPr sz="3200"/>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3888000" y="457200"/>
            <a:ext cx="46278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smtClean="0"/>
              <a:t>单击图标添加图片</a:t>
            </a:r>
            <a:endParaRPr lang="zh-CN" altLang="en-US" dirty="0"/>
          </a:p>
        </p:txBody>
      </p:sp>
      <p:sp>
        <p:nvSpPr>
          <p:cNvPr id="4" name="文本占位符 3"/>
          <p:cNvSpPr>
            <a:spLocks noGrp="1"/>
          </p:cNvSpPr>
          <p:nvPr>
            <p:ph type="body" sz="half" idx="2"/>
          </p:nvPr>
        </p:nvSpPr>
        <p:spPr>
          <a:xfrm>
            <a:off x="629100" y="2059200"/>
            <a:ext cx="31239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13D0CE79-49FB-443D-BEF8-6B709DE8FD0C}" type="datetimeFigureOut">
              <a:rPr lang="zh-CN" altLang="en-US" smtClean="0"/>
              <a:t>2016/5/18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13D0CE79-49FB-443D-BEF8-6B709DE8FD0C}" type="datetimeFigureOut">
              <a:rPr lang="zh-CN" altLang="en-US" smtClean="0"/>
              <a:t>2016/5/18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a:extLst>
              <a:ext uri="{BEBA8EAE-BF5A-486C-A8C5-ECC9F3942E4B}">
                <a14:imgProps xmlns:a14="http://schemas.microsoft.com/office/drawing/2010/main">
                  <a14:imgLayer r:embed="rId13">
                    <a14:imgEffect>
                      <a14:artisticBlur radius="80"/>
                    </a14:imgEffect>
                  </a14:imgLayer>
                </a14:imgProps>
              </a:ext>
              <a:ext uri="{28A0092B-C50C-407E-A947-70E740481C1C}">
                <a14:useLocalDpi xmlns:a14="http://schemas.microsoft.com/office/drawing/2010/main" val="0"/>
              </a:ext>
            </a:extLst>
          </a:blip>
          <a:srcRect t="33621" b="239"/>
          <a:stretch>
            <a:fillRect/>
          </a:stretch>
        </p:blipFill>
        <p:spPr>
          <a:xfrm>
            <a:off x="0" y="0"/>
            <a:ext cx="9144000" cy="6858000"/>
          </a:xfrm>
          <a:prstGeom prst="rect">
            <a:avLst/>
          </a:prstGeom>
        </p:spPr>
      </p:pic>
      <p:sp>
        <p:nvSpPr>
          <p:cNvPr id="3" name="文本占位符 2"/>
          <p:cNvSpPr>
            <a:spLocks noGrp="1"/>
          </p:cNvSpPr>
          <p:nvPr>
            <p:ph type="body" idx="1"/>
          </p:nvPr>
        </p:nvSpPr>
        <p:spPr>
          <a:xfrm>
            <a:off x="628650" y="1397000"/>
            <a:ext cx="7886700" cy="439420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6300928"/>
            <a:ext cx="2057400" cy="365125"/>
          </a:xfrm>
          <a:prstGeom prst="rect">
            <a:avLst/>
          </a:prstGeom>
        </p:spPr>
        <p:txBody>
          <a:bodyPr vert="horz" lIns="91440" tIns="45720" rIns="91440" bIns="45720" rtlCol="0" anchor="ctr">
            <a:normAutofit/>
          </a:bodyPr>
          <a:lstStyle>
            <a:lvl1pPr algn="l">
              <a:defRPr sz="1500">
                <a:solidFill>
                  <a:schemeClr val="tx1"/>
                </a:solidFill>
              </a:defRPr>
            </a:lvl1pPr>
          </a:lstStyle>
          <a:p>
            <a:fld id="{13D0CE79-49FB-443D-BEF8-6B709DE8FD0C}" type="datetimeFigureOut">
              <a:rPr lang="zh-CN" altLang="en-US" smtClean="0"/>
              <a:t>2016/5/18</a:t>
            </a:fld>
            <a:endParaRPr lang="zh-CN" altLang="en-US"/>
          </a:p>
        </p:txBody>
      </p:sp>
      <p:sp>
        <p:nvSpPr>
          <p:cNvPr id="5" name="页脚占位符 4"/>
          <p:cNvSpPr>
            <a:spLocks noGrp="1"/>
          </p:cNvSpPr>
          <p:nvPr>
            <p:ph type="ftr" sz="quarter" idx="3"/>
          </p:nvPr>
        </p:nvSpPr>
        <p:spPr>
          <a:xfrm>
            <a:off x="3028950" y="6300928"/>
            <a:ext cx="3086100" cy="365125"/>
          </a:xfrm>
          <a:prstGeom prst="rect">
            <a:avLst/>
          </a:prstGeom>
        </p:spPr>
        <p:txBody>
          <a:bodyPr vert="horz" lIns="91440" tIns="45720" rIns="91440" bIns="45720" rtlCol="0" anchor="ctr">
            <a:normAutofit/>
          </a:bodyPr>
          <a:lstStyle>
            <a:lvl1pPr algn="ctr">
              <a:defRPr sz="1500">
                <a:solidFill>
                  <a:schemeClr val="tx1"/>
                </a:solidFill>
              </a:defRPr>
            </a:lvl1pPr>
          </a:lstStyle>
          <a:p>
            <a:r>
              <a:rPr lang="zh-CN" altLang="en-US" dirty="0" smtClean="0"/>
              <a:t>齐琳</a:t>
            </a:r>
            <a:endParaRPr lang="zh-CN" altLang="en-US" dirty="0"/>
          </a:p>
        </p:txBody>
      </p:sp>
      <p:sp>
        <p:nvSpPr>
          <p:cNvPr id="6" name="灯片编号占位符 5"/>
          <p:cNvSpPr>
            <a:spLocks noGrp="1"/>
          </p:cNvSpPr>
          <p:nvPr>
            <p:ph type="sldNum" sz="quarter" idx="4"/>
          </p:nvPr>
        </p:nvSpPr>
        <p:spPr>
          <a:xfrm>
            <a:off x="6457950" y="6300928"/>
            <a:ext cx="2057400" cy="365125"/>
          </a:xfrm>
          <a:prstGeom prst="rect">
            <a:avLst/>
          </a:prstGeom>
        </p:spPr>
        <p:txBody>
          <a:bodyPr vert="horz" lIns="91440" tIns="45720" rIns="91440" bIns="45720" rtlCol="0" anchor="ctr">
            <a:normAutofit/>
          </a:bodyPr>
          <a:lstStyle>
            <a:lvl1pPr algn="r">
              <a:defRPr sz="1500">
                <a:solidFill>
                  <a:schemeClr val="tx1"/>
                </a:solidFill>
              </a:defRPr>
            </a:lvl1pPr>
          </a:lstStyle>
          <a:p>
            <a:fld id="{EF906490-237C-474C-BA2E-D98840BC1F8F}" type="slidenum">
              <a:rPr lang="zh-CN" altLang="en-US" smtClean="0"/>
              <a:t>‹#›</a:t>
            </a:fld>
            <a:endParaRPr lang="zh-CN" altLang="en-US"/>
          </a:p>
        </p:txBody>
      </p:sp>
      <p:sp>
        <p:nvSpPr>
          <p:cNvPr id="2" name="标题占位符 1"/>
          <p:cNvSpPr>
            <a:spLocks noGrp="1"/>
          </p:cNvSpPr>
          <p:nvPr>
            <p:ph type="title"/>
          </p:nvPr>
        </p:nvSpPr>
        <p:spPr>
          <a:xfrm>
            <a:off x="628650" y="298450"/>
            <a:ext cx="7886701" cy="8921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51713" y="1929718"/>
            <a:ext cx="7040575" cy="2222036"/>
          </a:xfrm>
        </p:spPr>
        <p:txBody>
          <a:bodyPr/>
          <a:lstStyle/>
          <a:p>
            <a:r>
              <a:rPr lang="zh-CN" altLang="en-US" sz="8800">
                <a:latin typeface="华文行楷" charset="0"/>
                <a:ea typeface="华文行楷" charset="0"/>
              </a:rPr>
              <a:t>雷雨</a:t>
            </a:r>
          </a:p>
        </p:txBody>
      </p:sp>
      <p:sp>
        <p:nvSpPr>
          <p:cNvPr id="3" name="副标题 2"/>
          <p:cNvSpPr>
            <a:spLocks noGrp="1"/>
          </p:cNvSpPr>
          <p:nvPr>
            <p:ph type="subTitle" idx="1"/>
          </p:nvPr>
        </p:nvSpPr>
        <p:spPr>
          <a:noFill/>
          <a:ln w="3175">
            <a:noFill/>
          </a:ln>
        </p:spPr>
        <p:txBody>
          <a:bodyPr vert="horz" lIns="91440" tIns="45720" rIns="91440" bIns="45720" rtlCol="0" anchor="ctr">
            <a:noAutofit/>
          </a:bodyPr>
          <a:lstStyle/>
          <a:p>
            <a:pPr lvl="0" algn="ctr"/>
            <a:r>
              <a:rPr lang="zh-CN" altLang="en-US" sz="5400" b="1" dirty="0">
                <a:ln w="3175">
                  <a:solidFill>
                    <a:schemeClr val="accent1"/>
                  </a:solidFill>
                </a:ln>
                <a:solidFill>
                  <a:schemeClr val="accent1"/>
                </a:solidFill>
                <a:effectLst>
                  <a:outerShdw blurRad="38100" dist="38100" dir="2700000" algn="tl">
                    <a:srgbClr val="000000">
                      <a:alpha val="43137"/>
                    </a:srgbClr>
                  </a:outerShdw>
                </a:effectLst>
                <a:latin typeface="华文行楷" charset="0"/>
                <a:ea typeface="华文行楷" charset="0"/>
                <a:cs typeface="+mj-cs"/>
                <a:sym typeface="+mn-ea"/>
              </a:rPr>
              <a:t>曹禺</a:t>
            </a:r>
          </a:p>
        </p:txBody>
      </p:sp>
      <p:sp>
        <p:nvSpPr>
          <p:cNvPr id="4" name="副标题 2"/>
          <p:cNvSpPr txBox="1">
            <a:spLocks/>
          </p:cNvSpPr>
          <p:nvPr/>
        </p:nvSpPr>
        <p:spPr>
          <a:xfrm>
            <a:off x="4076175" y="5907262"/>
            <a:ext cx="4668301" cy="734638"/>
          </a:xfrm>
          <a:prstGeom prst="rect">
            <a:avLst/>
          </a:prstGeom>
          <a:noFill/>
          <a:ln w="3175">
            <a:noFill/>
          </a:ln>
        </p:spPr>
        <p:txBody>
          <a:bodyPr vert="horz" lIns="91440" tIns="45720" rIns="91440" bIns="45720" rtlCol="0" anchor="ctr">
            <a:noAutofit/>
          </a:bodyPr>
          <a:lstStyle>
            <a:lvl1pPr marL="0" indent="0" algn="ctr" defTabSz="914400" rtl="0" eaLnBrk="1" latinLnBrk="0" hangingPunct="1">
              <a:lnSpc>
                <a:spcPct val="150000"/>
              </a:lnSpc>
              <a:spcBef>
                <a:spcPts val="1000"/>
              </a:spcBef>
              <a:buFont typeface="Arial" pitchFamily="34" charset="0"/>
              <a:buNone/>
              <a:defRPr sz="2400" b="0" kern="1200">
                <a:ln>
                  <a:noFill/>
                </a:ln>
                <a:solidFill>
                  <a:schemeClr val="tx1"/>
                </a:solidFill>
                <a:effectLst/>
                <a:latin typeface="+mn-lt"/>
                <a:ea typeface="+mn-ea"/>
                <a:cs typeface="+mn-cs"/>
              </a:defRPr>
            </a:lvl1pPr>
            <a:lvl2pPr marL="457200" indent="0" algn="ctr" defTabSz="914400" rtl="0" eaLnBrk="1" latinLnBrk="0" hangingPunct="1">
              <a:lnSpc>
                <a:spcPct val="90000"/>
              </a:lnSpc>
              <a:spcBef>
                <a:spcPts val="500"/>
              </a:spcBef>
              <a:buFont typeface="Arial"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itchFamily="34" charset="0"/>
              <a:buNone/>
              <a:defRPr sz="1600" kern="1200">
                <a:solidFill>
                  <a:schemeClr val="tx1"/>
                </a:solidFill>
                <a:latin typeface="+mn-lt"/>
                <a:ea typeface="+mn-ea"/>
                <a:cs typeface="+mn-cs"/>
              </a:defRPr>
            </a:lvl9pPr>
          </a:lstStyle>
          <a:p>
            <a:r>
              <a:rPr lang="zh-CN" altLang="en-US" sz="2000" b="1" dirty="0" smtClean="0">
                <a:ln w="3175">
                  <a:solidFill>
                    <a:schemeClr val="accent1"/>
                  </a:solidFill>
                </a:ln>
                <a:solidFill>
                  <a:schemeClr val="accent1"/>
                </a:solidFill>
                <a:effectLst>
                  <a:outerShdw blurRad="38100" dist="38100" dir="2700000" algn="tl">
                    <a:srgbClr val="000000">
                      <a:alpha val="43137"/>
                    </a:srgbClr>
                  </a:outerShdw>
                </a:effectLst>
                <a:latin typeface="华文行楷" charset="0"/>
                <a:ea typeface="华文行楷" charset="0"/>
                <a:cs typeface="+mj-cs"/>
                <a:sym typeface="+mn-ea"/>
              </a:rPr>
              <a:t>制作：北师大天津附中 齐琳</a:t>
            </a:r>
            <a:endParaRPr lang="zh-CN" altLang="en-US" sz="2000" b="1" dirty="0">
              <a:ln w="3175">
                <a:solidFill>
                  <a:schemeClr val="accent1"/>
                </a:solidFill>
              </a:ln>
              <a:solidFill>
                <a:schemeClr val="accent1"/>
              </a:solidFill>
              <a:effectLst>
                <a:outerShdw blurRad="38100" dist="38100" dir="2700000" algn="tl">
                  <a:srgbClr val="000000">
                    <a:alpha val="43137"/>
                  </a:srgbClr>
                </a:outerShdw>
              </a:effectLst>
              <a:latin typeface="华文行楷" charset="0"/>
              <a:ea typeface="华文行楷" charset="0"/>
              <a:cs typeface="+mj-cs"/>
              <a:sym typeface="+mn-ea"/>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38" y="490062"/>
            <a:ext cx="7815262" cy="1815882"/>
          </a:xfrm>
          <a:prstGeom prst="rect">
            <a:avLst/>
          </a:prstGeom>
          <a:ln w="57150">
            <a:solidFill>
              <a:schemeClr val="accent1">
                <a:lumMod val="75000"/>
              </a:schemeClr>
            </a:solidFill>
          </a:ln>
        </p:spPr>
        <p:txBody>
          <a:bodyPr wrap="square">
            <a:spAutoFit/>
          </a:bodyPr>
          <a:lstStyle/>
          <a:p>
            <a:r>
              <a:rPr lang="zh-CN" altLang="zh-CN" sz="2800" dirty="0"/>
              <a:t>周朴园</a:t>
            </a:r>
            <a:r>
              <a:rPr lang="zh-CN" altLang="zh-CN" sz="2800" dirty="0" smtClean="0"/>
              <a:t>：</a:t>
            </a:r>
            <a:r>
              <a:rPr lang="zh-CN" altLang="en-US" sz="2800" dirty="0" smtClean="0"/>
              <a:t>三十年前，在无锡有一件很出名的事情</a:t>
            </a:r>
            <a:endParaRPr lang="zh-CN" altLang="zh-CN" sz="2800" dirty="0"/>
          </a:p>
          <a:p>
            <a:pPr algn="ctr"/>
            <a:r>
              <a:rPr lang="en-US" altLang="zh-CN" sz="2800" dirty="0"/>
              <a:t>……</a:t>
            </a:r>
            <a:endParaRPr lang="zh-CN" altLang="zh-CN" sz="2800" dirty="0"/>
          </a:p>
          <a:p>
            <a:r>
              <a:rPr lang="zh-CN" altLang="zh-CN" sz="2800" dirty="0"/>
              <a:t>周朴园：（喘出一口气，沉思地）侍萍，侍萍，对了。</a:t>
            </a:r>
          </a:p>
        </p:txBody>
      </p:sp>
      <p:sp>
        <p:nvSpPr>
          <p:cNvPr id="3" name="圆角矩形 2"/>
          <p:cNvSpPr/>
          <p:nvPr/>
        </p:nvSpPr>
        <p:spPr>
          <a:xfrm>
            <a:off x="500062" y="2628900"/>
            <a:ext cx="8101013"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dirty="0"/>
              <a:t>“痛苦、汗涔涔、喘出一口气、沉思”这些舞台</a:t>
            </a:r>
            <a:r>
              <a:rPr lang="zh-CN" altLang="zh-CN" sz="2400" dirty="0" smtClean="0"/>
              <a:t>说明反映</a:t>
            </a:r>
            <a:r>
              <a:rPr lang="zh-CN" altLang="zh-CN" sz="2400" dirty="0"/>
              <a:t>了周朴</a:t>
            </a:r>
            <a:r>
              <a:rPr lang="zh-CN" altLang="zh-CN" sz="2400" dirty="0" smtClean="0"/>
              <a:t>园</a:t>
            </a:r>
            <a:r>
              <a:rPr lang="zh-CN" altLang="en-US" sz="2400" dirty="0" smtClean="0"/>
              <a:t>怎样</a:t>
            </a:r>
            <a:r>
              <a:rPr lang="zh-CN" altLang="zh-CN" sz="2400" dirty="0" smtClean="0"/>
              <a:t>的</a:t>
            </a:r>
            <a:r>
              <a:rPr lang="zh-CN" altLang="zh-CN" sz="2400" dirty="0"/>
              <a:t>内心世界</a:t>
            </a:r>
            <a:endParaRPr lang="zh-CN" altLang="en-US" sz="2400" dirty="0"/>
          </a:p>
        </p:txBody>
      </p:sp>
      <p:sp>
        <p:nvSpPr>
          <p:cNvPr id="4" name="圆角矩形 3"/>
          <p:cNvSpPr/>
          <p:nvPr/>
        </p:nvSpPr>
        <p:spPr>
          <a:xfrm>
            <a:off x="542923" y="3857625"/>
            <a:ext cx="8101013" cy="780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dirty="0"/>
              <a:t>当周朴园和侍萍谈起无锡的一件往事时，叙述却大相径庭，为什么？</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813" y="535692"/>
            <a:ext cx="7772400" cy="3539430"/>
          </a:xfrm>
          <a:prstGeom prst="rect">
            <a:avLst/>
          </a:prstGeom>
          <a:ln w="57150">
            <a:solidFill>
              <a:schemeClr val="accent1">
                <a:lumMod val="75000"/>
              </a:schemeClr>
            </a:solidFill>
          </a:ln>
        </p:spPr>
        <p:txBody>
          <a:bodyPr wrap="square">
            <a:spAutoFit/>
          </a:bodyPr>
          <a:lstStyle/>
          <a:p>
            <a:r>
              <a:rPr lang="zh-CN" altLang="zh-CN" sz="2800" dirty="0"/>
              <a:t>周朴园：你静一静。把脑子放清醒点。你不要以为我的心是死了，你以为一个人做了一件于心不忍的事就会忘了么？你看这些家具都是你从前顶喜欢的东西，多少年我总是留着，为着纪念你。</a:t>
            </a:r>
          </a:p>
          <a:p>
            <a:r>
              <a:rPr lang="zh-CN" altLang="zh-CN" sz="2800" dirty="0"/>
              <a:t>周朴园：你的生日－－四月十八－－每年我总记得。一切都照着你是正式嫁过周家的人看，甚至于你因为生萍儿，受了病，总要关窗户，这些习惯我都保留着，为的是不忘你，弥补我的罪过。</a:t>
            </a:r>
          </a:p>
        </p:txBody>
      </p:sp>
      <p:sp>
        <p:nvSpPr>
          <p:cNvPr id="3" name="圆角矩形 2"/>
          <p:cNvSpPr/>
          <p:nvPr/>
        </p:nvSpPr>
        <p:spPr>
          <a:xfrm>
            <a:off x="571500" y="4386263"/>
            <a:ext cx="8101013" cy="7376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通过</a:t>
            </a:r>
            <a:r>
              <a:rPr lang="zh-CN" altLang="zh-CN" sz="2400" dirty="0" smtClean="0"/>
              <a:t>这</a:t>
            </a:r>
            <a:r>
              <a:rPr lang="zh-CN" altLang="zh-CN" sz="2400" dirty="0"/>
              <a:t>两段话你认为周朴园对侍萍的怀念是真实的吗</a:t>
            </a:r>
            <a:r>
              <a:rPr lang="zh-CN" altLang="zh-CN" sz="2400" dirty="0" smtClean="0"/>
              <a:t>？</a:t>
            </a:r>
            <a:endParaRPr lang="zh-CN" altLang="en-US" sz="2400" dirty="0"/>
          </a:p>
        </p:txBody>
      </p:sp>
      <p:sp>
        <p:nvSpPr>
          <p:cNvPr id="4" name="矩形 3"/>
          <p:cNvSpPr/>
          <p:nvPr/>
        </p:nvSpPr>
        <p:spPr>
          <a:xfrm>
            <a:off x="1777737" y="5481935"/>
            <a:ext cx="1576073" cy="923330"/>
          </a:xfrm>
          <a:prstGeom prst="rect">
            <a:avLst/>
          </a:prstGeom>
          <a:noFill/>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rPr>
              <a:t>真实</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endParaRPr>
          </a:p>
        </p:txBody>
      </p:sp>
      <p:sp>
        <p:nvSpPr>
          <p:cNvPr id="5" name="矩形 4"/>
          <p:cNvSpPr/>
          <p:nvPr/>
        </p:nvSpPr>
        <p:spPr>
          <a:xfrm>
            <a:off x="5162318" y="5492055"/>
            <a:ext cx="1569661" cy="923330"/>
          </a:xfrm>
          <a:prstGeom prst="rect">
            <a:avLst/>
          </a:prstGeom>
          <a:noFill/>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rPr>
              <a:t>虚伪</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50" y="370225"/>
            <a:ext cx="7386638" cy="3108543"/>
          </a:xfrm>
          <a:prstGeom prst="rect">
            <a:avLst/>
          </a:prstGeom>
          <a:ln w="57150">
            <a:solidFill>
              <a:schemeClr val="accent1">
                <a:lumMod val="75000"/>
              </a:schemeClr>
            </a:solidFill>
          </a:ln>
        </p:spPr>
        <p:txBody>
          <a:bodyPr wrap="square">
            <a:spAutoFit/>
          </a:bodyPr>
          <a:lstStyle/>
          <a:p>
            <a:r>
              <a:rPr lang="zh-CN" altLang="zh-CN" sz="2800" dirty="0"/>
              <a:t>周朴园（不觉地望望柜上的相片，又望鲁妈）</a:t>
            </a:r>
          </a:p>
          <a:p>
            <a:r>
              <a:rPr lang="zh-CN" altLang="zh-CN" sz="2800" dirty="0"/>
              <a:t>朴：（忽然严厉地）你来干什么？</a:t>
            </a:r>
          </a:p>
          <a:p>
            <a:r>
              <a:rPr lang="zh-CN" altLang="zh-CN" sz="2800" dirty="0"/>
              <a:t>鲁：不是我要来的。</a:t>
            </a:r>
          </a:p>
          <a:p>
            <a:r>
              <a:rPr lang="zh-CN" altLang="zh-CN" sz="2800" dirty="0"/>
              <a:t>朴：谁指使你来的？</a:t>
            </a:r>
          </a:p>
          <a:p>
            <a:r>
              <a:rPr lang="zh-CN" altLang="zh-CN" sz="2800" dirty="0"/>
              <a:t>鲁：</a:t>
            </a:r>
            <a:r>
              <a:rPr lang="en-US" altLang="zh-CN" sz="2800" dirty="0"/>
              <a:t>(</a:t>
            </a:r>
            <a:r>
              <a:rPr lang="zh-CN" altLang="zh-CN" sz="2800" dirty="0"/>
              <a:t>悲愤</a:t>
            </a:r>
            <a:r>
              <a:rPr lang="en-US" altLang="zh-CN" sz="2800" dirty="0"/>
              <a:t>)</a:t>
            </a:r>
            <a:r>
              <a:rPr lang="zh-CN" altLang="zh-CN" sz="2800" dirty="0"/>
              <a:t>命！不公平的命指使我来的。</a:t>
            </a:r>
          </a:p>
          <a:p>
            <a:r>
              <a:rPr lang="zh-CN" altLang="zh-CN" sz="2800" dirty="0"/>
              <a:t>朴：</a:t>
            </a:r>
            <a:r>
              <a:rPr lang="en-US" altLang="zh-CN" sz="2800" dirty="0"/>
              <a:t> (</a:t>
            </a:r>
            <a:r>
              <a:rPr lang="zh-CN" altLang="zh-CN" sz="2800" dirty="0"/>
              <a:t>冷冷地</a:t>
            </a:r>
            <a:r>
              <a:rPr lang="en-US" altLang="zh-CN" sz="2800" dirty="0"/>
              <a:t>)</a:t>
            </a:r>
            <a:r>
              <a:rPr lang="zh-CN" altLang="zh-CN" sz="2800" dirty="0"/>
              <a:t>三十年的工夫你还是找到这儿来了。</a:t>
            </a:r>
          </a:p>
        </p:txBody>
      </p:sp>
      <p:sp>
        <p:nvSpPr>
          <p:cNvPr id="3" name="圆角矩形 2"/>
          <p:cNvSpPr/>
          <p:nvPr/>
        </p:nvSpPr>
        <p:spPr>
          <a:xfrm>
            <a:off x="571500" y="3941700"/>
            <a:ext cx="8101013" cy="591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周朴园变脸的原因是什么？</a:t>
            </a:r>
            <a:endParaRPr lang="zh-CN" altLang="en-US" sz="2400" dirty="0"/>
          </a:p>
        </p:txBody>
      </p:sp>
      <p:sp>
        <p:nvSpPr>
          <p:cNvPr id="4" name="矩形 3"/>
          <p:cNvSpPr/>
          <p:nvPr/>
        </p:nvSpPr>
        <p:spPr>
          <a:xfrm>
            <a:off x="1566631" y="4767560"/>
            <a:ext cx="1569661" cy="923330"/>
          </a:xfrm>
          <a:prstGeom prst="rect">
            <a:avLst/>
          </a:prstGeom>
          <a:noFill/>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rPr>
              <a:t>怀旧</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endParaRPr>
          </a:p>
        </p:txBody>
      </p:sp>
      <p:sp>
        <p:nvSpPr>
          <p:cNvPr id="5" name="矩形 4"/>
          <p:cNvSpPr/>
          <p:nvPr/>
        </p:nvSpPr>
        <p:spPr>
          <a:xfrm>
            <a:off x="5209943" y="4820245"/>
            <a:ext cx="1569661" cy="923330"/>
          </a:xfrm>
          <a:prstGeom prst="rect">
            <a:avLst/>
          </a:prstGeom>
          <a:noFill/>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rPr>
              <a:t>现实</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endParaRPr>
          </a:p>
        </p:txBody>
      </p:sp>
      <p:sp>
        <p:nvSpPr>
          <p:cNvPr id="6" name="矩形 5"/>
          <p:cNvSpPr/>
          <p:nvPr/>
        </p:nvSpPr>
        <p:spPr>
          <a:xfrm>
            <a:off x="1960479" y="5634335"/>
            <a:ext cx="1210588" cy="707886"/>
          </a:xfrm>
          <a:prstGeom prst="rect">
            <a:avLst/>
          </a:prstGeom>
          <a:noFill/>
        </p:spPr>
        <p:txBody>
          <a:bodyPr wrap="none" lIns="91440" tIns="45720" rIns="91440" bIns="45720">
            <a:spAutoFit/>
          </a:bodyPr>
          <a:lstStyle/>
          <a:p>
            <a:pPr algn="ctr"/>
            <a:r>
              <a:rPr lang="zh-CN" altLang="en-US" sz="4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rPr>
              <a:t>情感</a:t>
            </a:r>
            <a:endParaRPr lang="zh-CN" altLang="en-US" sz="4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endParaRPr>
          </a:p>
        </p:txBody>
      </p:sp>
      <p:sp>
        <p:nvSpPr>
          <p:cNvPr id="7" name="矩形 6"/>
          <p:cNvSpPr/>
          <p:nvPr/>
        </p:nvSpPr>
        <p:spPr>
          <a:xfrm>
            <a:off x="5012784" y="5610820"/>
            <a:ext cx="1210589" cy="707886"/>
          </a:xfrm>
          <a:prstGeom prst="rect">
            <a:avLst/>
          </a:prstGeom>
          <a:noFill/>
        </p:spPr>
        <p:txBody>
          <a:bodyPr wrap="none" lIns="91440" tIns="45720" rIns="91440" bIns="45720">
            <a:spAutoFit/>
          </a:bodyPr>
          <a:lstStyle/>
          <a:p>
            <a:pPr algn="ctr"/>
            <a:r>
              <a:rPr lang="zh-CN" altLang="en-US" sz="4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rPr>
              <a:t>理智</a:t>
            </a:r>
            <a:endParaRPr lang="zh-CN" altLang="en-US" sz="4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汉仪行楷简" pitchFamily="49" charset="-122"/>
              <a:ea typeface="汉仪行楷简"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5763" y="302003"/>
            <a:ext cx="8429625" cy="3970318"/>
          </a:xfrm>
          <a:prstGeom prst="rect">
            <a:avLst/>
          </a:prstGeom>
          <a:ln w="57150">
            <a:solidFill>
              <a:schemeClr val="accent1">
                <a:lumMod val="75000"/>
              </a:schemeClr>
            </a:solidFill>
          </a:ln>
        </p:spPr>
        <p:txBody>
          <a:bodyPr wrap="square">
            <a:spAutoFit/>
          </a:bodyPr>
          <a:lstStyle/>
          <a:p>
            <a:r>
              <a:rPr lang="zh-CN" altLang="zh-CN" sz="2800" dirty="0"/>
              <a:t>周朴园：那么，我们就这样解决了。我叫他下来，你看一看他，以后鲁家的人永远不许再到周家来。</a:t>
            </a:r>
          </a:p>
          <a:p>
            <a:r>
              <a:rPr lang="zh-CN" altLang="zh-CN" sz="2800" dirty="0"/>
              <a:t>鲁侍萍：好，我希望这一生不要再见你。</a:t>
            </a:r>
          </a:p>
          <a:p>
            <a:r>
              <a:rPr lang="zh-CN" altLang="zh-CN" sz="2800" dirty="0"/>
              <a:t>周朴园</a:t>
            </a:r>
            <a:r>
              <a:rPr lang="en-US" altLang="zh-CN" sz="2800" dirty="0"/>
              <a:t>:(</a:t>
            </a:r>
            <a:r>
              <a:rPr lang="zh-CN" altLang="zh-CN" sz="2800" dirty="0"/>
              <a:t>由衣内取出皮夹的支票</a:t>
            </a:r>
            <a:r>
              <a:rPr lang="en-US" altLang="zh-CN" sz="2800" dirty="0"/>
              <a:t>,</a:t>
            </a:r>
            <a:r>
              <a:rPr lang="zh-CN" altLang="zh-CN" sz="2800" dirty="0"/>
              <a:t>签好</a:t>
            </a:r>
            <a:r>
              <a:rPr lang="en-US" altLang="zh-CN" sz="2800" dirty="0"/>
              <a:t>)</a:t>
            </a:r>
            <a:r>
              <a:rPr lang="zh-CN" altLang="zh-CN" sz="2800" dirty="0"/>
              <a:t>很好，这是一张五千块钱的支票，你可以先拿去用。算是弥补我一点罪过。</a:t>
            </a:r>
          </a:p>
          <a:p>
            <a:r>
              <a:rPr lang="zh-CN" altLang="zh-CN" sz="2800" dirty="0"/>
              <a:t>鲁侍萍</a:t>
            </a:r>
            <a:r>
              <a:rPr lang="en-US" altLang="zh-CN" sz="2800" dirty="0"/>
              <a:t>(</a:t>
            </a:r>
            <a:r>
              <a:rPr lang="zh-CN" altLang="zh-CN" sz="2800" dirty="0"/>
              <a:t>接过支票</a:t>
            </a:r>
            <a:r>
              <a:rPr lang="en-US" altLang="zh-CN" sz="2800" dirty="0"/>
              <a:t>)</a:t>
            </a:r>
            <a:r>
              <a:rPr lang="zh-CN" altLang="zh-CN" sz="2800" dirty="0"/>
              <a:t>谢谢你。（慢慢撕碎支票）</a:t>
            </a:r>
          </a:p>
          <a:p>
            <a:r>
              <a:rPr lang="zh-CN" altLang="zh-CN" sz="2800" dirty="0"/>
              <a:t>周朴园 ：侍萍。</a:t>
            </a:r>
          </a:p>
          <a:p>
            <a:r>
              <a:rPr lang="zh-CN" altLang="zh-CN" sz="2800" dirty="0"/>
              <a:t>鲁侍萍 ：我这些年的苦不是你拿钱就算得清的。</a:t>
            </a:r>
          </a:p>
        </p:txBody>
      </p:sp>
      <p:sp>
        <p:nvSpPr>
          <p:cNvPr id="3" name="圆角矩形 2">
            <a:hlinkClick r:id="rId2" action="ppaction://hlinksldjump"/>
          </p:cNvPr>
          <p:cNvSpPr/>
          <p:nvPr/>
        </p:nvSpPr>
        <p:spPr>
          <a:xfrm>
            <a:off x="385763" y="5785478"/>
            <a:ext cx="8101013" cy="591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dirty="0"/>
              <a:t>通过支票这一解决的方式</a:t>
            </a:r>
            <a:r>
              <a:rPr lang="zh-CN" altLang="zh-CN" sz="2400" dirty="0" smtClean="0"/>
              <a:t>，眼前</a:t>
            </a:r>
            <a:r>
              <a:rPr lang="zh-CN" altLang="zh-CN" sz="2400" dirty="0"/>
              <a:t>的周朴</a:t>
            </a:r>
            <a:r>
              <a:rPr lang="zh-CN" altLang="zh-CN" sz="2400" dirty="0" smtClean="0"/>
              <a:t>园</a:t>
            </a:r>
            <a:r>
              <a:rPr lang="zh-CN" altLang="en-US" sz="2400" dirty="0" smtClean="0"/>
              <a:t>是个怎样的人</a:t>
            </a:r>
            <a:r>
              <a:rPr lang="zh-CN" altLang="zh-CN" sz="2400" dirty="0" smtClean="0"/>
              <a:t>？</a:t>
            </a:r>
            <a:endParaRPr lang="zh-CN" altLang="en-US" sz="2400" dirty="0"/>
          </a:p>
        </p:txBody>
      </p:sp>
      <p:sp>
        <p:nvSpPr>
          <p:cNvPr id="5" name="圆角矩形 4">
            <a:hlinkClick r:id="rId3" action="ppaction://hlinksldjump"/>
          </p:cNvPr>
          <p:cNvSpPr/>
          <p:nvPr/>
        </p:nvSpPr>
        <p:spPr>
          <a:xfrm>
            <a:off x="385764" y="5014913"/>
            <a:ext cx="8101012" cy="6044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zh-CN" sz="2400" dirty="0">
                <a:solidFill>
                  <a:schemeClr val="lt1"/>
                </a:solidFill>
              </a:rPr>
              <a:t>“五千块钱的支票”对周、鲁而言，是一个什么概念？</a:t>
            </a:r>
            <a:endParaRPr lang="zh-CN" altLang="en-US" sz="2400" dirty="0">
              <a:solidFill>
                <a:schemeClr val="l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00038" y="883413"/>
            <a:ext cx="8058150" cy="4401205"/>
          </a:xfrm>
          <a:prstGeom prst="rect">
            <a:avLst/>
          </a:prstGeom>
          <a:ln w="57150">
            <a:solidFill>
              <a:schemeClr val="accent1">
                <a:lumMod val="75000"/>
              </a:schemeClr>
            </a:solidFill>
          </a:ln>
        </p:spPr>
        <p:txBody>
          <a:bodyPr wrap="square">
            <a:spAutoFit/>
          </a:bodyPr>
          <a:lstStyle/>
          <a:p>
            <a:r>
              <a:rPr lang="zh-CN" altLang="zh-CN" sz="2800" dirty="0"/>
              <a:t>鲁</a:t>
            </a:r>
            <a:r>
              <a:rPr lang="zh-CN" altLang="zh-CN" sz="2800" dirty="0" smtClean="0"/>
              <a:t>大海：</a:t>
            </a:r>
            <a:r>
              <a:rPr lang="zh-CN" altLang="en-US" sz="2800" dirty="0" smtClean="0"/>
              <a:t>（</a:t>
            </a:r>
            <a:r>
              <a:rPr lang="zh-CN" altLang="zh-CN" sz="2800" dirty="0" smtClean="0"/>
              <a:t>对仆人</a:t>
            </a:r>
            <a:r>
              <a:rPr lang="zh-CN" altLang="en-US" sz="2800" dirty="0" smtClean="0"/>
              <a:t>）</a:t>
            </a:r>
            <a:r>
              <a:rPr lang="zh-CN" altLang="zh-CN" sz="2800" dirty="0" smtClean="0"/>
              <a:t>你们</a:t>
            </a:r>
            <a:r>
              <a:rPr lang="zh-CN" altLang="zh-CN" sz="2800" dirty="0"/>
              <a:t>这些混帐东西，放开我。我要说，你故意淹死了</a:t>
            </a:r>
            <a:r>
              <a:rPr lang="zh-CN" altLang="zh-CN" sz="2800" dirty="0">
                <a:solidFill>
                  <a:srgbClr val="FFC000"/>
                </a:solidFill>
              </a:rPr>
              <a:t>二千二百个小工</a:t>
            </a:r>
            <a:r>
              <a:rPr lang="zh-CN" altLang="zh-CN" sz="2800" dirty="0"/>
              <a:t>，每一个小工的性命你扣</a:t>
            </a:r>
            <a:r>
              <a:rPr lang="zh-CN" altLang="zh-CN" sz="2800" dirty="0">
                <a:solidFill>
                  <a:srgbClr val="FFC000"/>
                </a:solidFill>
              </a:rPr>
              <a:t>三百块钱</a:t>
            </a:r>
            <a:r>
              <a:rPr lang="zh-CN" altLang="zh-CN" sz="2800" dirty="0"/>
              <a:t>！姓周的，你发的是绝子绝孙的昧心财！你现在还－－”</a:t>
            </a:r>
            <a:endParaRPr lang="en-US" altLang="zh-CN" sz="2800" dirty="0"/>
          </a:p>
          <a:p>
            <a:endParaRPr lang="en-US" altLang="zh-CN" sz="2800" dirty="0"/>
          </a:p>
          <a:p>
            <a:endParaRPr lang="zh-CN" altLang="zh-CN" sz="2800" dirty="0"/>
          </a:p>
          <a:p>
            <a:r>
              <a:rPr lang="zh-CN" altLang="zh-CN" sz="2800" dirty="0" smtClean="0"/>
              <a:t>鲁贵</a:t>
            </a:r>
            <a:r>
              <a:rPr lang="zh-CN" altLang="zh-CN" sz="2800" dirty="0"/>
              <a:t>对四凤：（汹汹地讲</a:t>
            </a:r>
            <a:r>
              <a:rPr lang="zh-CN" altLang="zh-CN" sz="2800" dirty="0" smtClean="0"/>
              <a:t>）</a:t>
            </a:r>
            <a:r>
              <a:rPr lang="zh-CN" altLang="en-US" sz="2800" dirty="0" smtClean="0"/>
              <a:t>还要</a:t>
            </a:r>
            <a:r>
              <a:rPr lang="zh-CN" altLang="zh-CN" sz="2800" dirty="0" smtClean="0"/>
              <a:t>脸</a:t>
            </a:r>
            <a:r>
              <a:rPr lang="zh-CN" altLang="zh-CN" sz="2800" dirty="0"/>
              <a:t>呢，又学你妈的那点穷骨头，你看她！跑到八百里外，女学堂里当老妈：为着</a:t>
            </a:r>
            <a:r>
              <a:rPr lang="zh-CN" altLang="zh-CN" sz="2800" b="1" dirty="0">
                <a:solidFill>
                  <a:srgbClr val="FFC000"/>
                </a:solidFill>
              </a:rPr>
              <a:t>一月八块钱</a:t>
            </a:r>
            <a:r>
              <a:rPr lang="zh-CN" altLang="zh-CN" sz="2800" dirty="0"/>
              <a:t>，两年才回一趟家。这叫本分，还念过书呢；简直是没出息。”</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71500" y="1475276"/>
            <a:ext cx="7786688" cy="26776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2800" dirty="0"/>
              <a:t>“</a:t>
            </a:r>
            <a:r>
              <a:rPr lang="zh-CN" altLang="zh-CN" sz="2800" dirty="0" smtClean="0">
                <a:solidFill>
                  <a:schemeClr val="lt1"/>
                </a:solidFill>
              </a:rPr>
              <a:t>周朴</a:t>
            </a:r>
            <a:r>
              <a:rPr lang="zh-CN" altLang="zh-CN" sz="2800" dirty="0">
                <a:solidFill>
                  <a:schemeClr val="lt1"/>
                </a:solidFill>
              </a:rPr>
              <a:t>园也是一个人，不能认为资本家就没有人性。为了钱，故意淹死两千多个小工，这是他的</a:t>
            </a:r>
            <a:r>
              <a:rPr lang="zh-CN" altLang="zh-CN" sz="2800" dirty="0">
                <a:solidFill>
                  <a:schemeClr val="bg1"/>
                </a:solidFill>
              </a:rPr>
              <a:t>人生</a:t>
            </a:r>
            <a:r>
              <a:rPr lang="zh-CN" altLang="zh-CN" sz="2800" dirty="0">
                <a:solidFill>
                  <a:schemeClr val="lt1"/>
                </a:solidFill>
              </a:rPr>
              <a:t>；爱他所爱的人，在他生活的圈子里需要感情的温暖，这也是他的人性。</a:t>
            </a:r>
            <a:r>
              <a:rPr lang="zh-CN" altLang="zh-CN" sz="2800" dirty="0" smtClean="0">
                <a:solidFill>
                  <a:schemeClr val="lt1"/>
                </a:solidFill>
              </a:rPr>
              <a:t>”</a:t>
            </a:r>
            <a:endParaRPr lang="en-US" altLang="zh-CN" sz="2800" dirty="0" smtClean="0">
              <a:solidFill>
                <a:schemeClr val="lt1"/>
              </a:solidFill>
            </a:endParaRPr>
          </a:p>
          <a:p>
            <a:r>
              <a:rPr lang="en-US" altLang="zh-CN" sz="2800" dirty="0"/>
              <a:t> </a:t>
            </a:r>
            <a:r>
              <a:rPr lang="en-US" altLang="zh-CN" sz="2800" dirty="0" smtClean="0"/>
              <a:t>             ——</a:t>
            </a:r>
            <a:r>
              <a:rPr lang="zh-CN" altLang="zh-CN" sz="2800" dirty="0" smtClean="0">
                <a:solidFill>
                  <a:schemeClr val="lt1"/>
                </a:solidFill>
              </a:rPr>
              <a:t>《曹禺与语文教师谈〈雷雨〉》</a:t>
            </a:r>
            <a:r>
              <a:rPr lang="zh-CN" altLang="zh-CN" sz="2800" dirty="0">
                <a:solidFill>
                  <a:schemeClr val="lt1"/>
                </a:solidFill>
              </a:rPr>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8726" y="558284"/>
            <a:ext cx="2079415"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zh-CN" sz="2800" dirty="0">
                <a:solidFill>
                  <a:schemeClr val="lt1"/>
                </a:solidFill>
              </a:rPr>
              <a:t> </a:t>
            </a:r>
            <a:r>
              <a:rPr lang="zh-CN" altLang="zh-CN" sz="2800" dirty="0" smtClean="0">
                <a:solidFill>
                  <a:schemeClr val="lt1"/>
                </a:solidFill>
              </a:rPr>
              <a:t>揣摩潜台词</a:t>
            </a:r>
            <a:endParaRPr lang="zh-CN" altLang="en-US" sz="2800" dirty="0">
              <a:solidFill>
                <a:schemeClr val="lt1"/>
              </a:solidFill>
            </a:endParaRPr>
          </a:p>
        </p:txBody>
      </p:sp>
      <p:sp>
        <p:nvSpPr>
          <p:cNvPr id="3" name="矩形 2"/>
          <p:cNvSpPr/>
          <p:nvPr/>
        </p:nvSpPr>
        <p:spPr>
          <a:xfrm>
            <a:off x="898726" y="1586984"/>
            <a:ext cx="6987971" cy="523220"/>
          </a:xfrm>
          <a:prstGeom prst="rect">
            <a:avLst/>
          </a:prstGeom>
          <a:ln w="57150">
            <a:solidFill>
              <a:schemeClr val="accent1">
                <a:lumMod val="75000"/>
              </a:schemeClr>
            </a:solidFill>
          </a:ln>
        </p:spPr>
        <p:txBody>
          <a:bodyPr wrap="square">
            <a:spAutoFit/>
          </a:bodyPr>
          <a:lstStyle/>
          <a:p>
            <a:r>
              <a:rPr lang="zh-CN" altLang="zh-CN" sz="2800" dirty="0"/>
              <a:t>“三十年的功夫你还是到这儿来了！”</a:t>
            </a:r>
            <a:endParaRPr lang="zh-CN" altLang="en-US" sz="2800" dirty="0"/>
          </a:p>
        </p:txBody>
      </p:sp>
      <p:sp>
        <p:nvSpPr>
          <p:cNvPr id="4" name="矩形 3"/>
          <p:cNvSpPr/>
          <p:nvPr/>
        </p:nvSpPr>
        <p:spPr>
          <a:xfrm>
            <a:off x="898726" y="2341744"/>
            <a:ext cx="6987971" cy="523220"/>
          </a:xfrm>
          <a:prstGeom prst="rect">
            <a:avLst/>
          </a:prstGeom>
          <a:ln w="57150">
            <a:solidFill>
              <a:schemeClr val="accent1">
                <a:lumMod val="75000"/>
              </a:schemeClr>
            </a:solidFill>
          </a:ln>
        </p:spPr>
        <p:txBody>
          <a:bodyPr wrap="square">
            <a:spAutoFit/>
          </a:bodyPr>
          <a:lstStyle/>
          <a:p>
            <a:r>
              <a:rPr lang="zh-CN" altLang="zh-CN" sz="2800" dirty="0"/>
              <a:t>“现在你我都是有子女的人。”</a:t>
            </a:r>
            <a:endParaRPr lang="zh-CN" altLang="en-US" sz="2800" dirty="0"/>
          </a:p>
        </p:txBody>
      </p:sp>
      <p:sp>
        <p:nvSpPr>
          <p:cNvPr id="5" name="矩形 4"/>
          <p:cNvSpPr/>
          <p:nvPr/>
        </p:nvSpPr>
        <p:spPr>
          <a:xfrm>
            <a:off x="898726" y="3096504"/>
            <a:ext cx="6987972" cy="523220"/>
          </a:xfrm>
          <a:prstGeom prst="rect">
            <a:avLst/>
          </a:prstGeom>
          <a:ln w="57150">
            <a:solidFill>
              <a:schemeClr val="accent1">
                <a:lumMod val="75000"/>
              </a:schemeClr>
            </a:solidFill>
          </a:ln>
        </p:spPr>
        <p:txBody>
          <a:bodyPr wrap="square">
            <a:spAutoFit/>
          </a:bodyPr>
          <a:lstStyle/>
          <a:p>
            <a:r>
              <a:rPr lang="zh-CN" altLang="zh-CN" sz="2800" dirty="0"/>
              <a:t>“我们可以明明白白地谈一谈”</a:t>
            </a:r>
            <a:endParaRPr lang="zh-CN" altLang="en-US" sz="2800" dirty="0"/>
          </a:p>
        </p:txBody>
      </p:sp>
      <p:sp>
        <p:nvSpPr>
          <p:cNvPr id="6" name="矩形 5"/>
          <p:cNvSpPr/>
          <p:nvPr/>
        </p:nvSpPr>
        <p:spPr>
          <a:xfrm>
            <a:off x="898725" y="3851264"/>
            <a:ext cx="6987973" cy="523220"/>
          </a:xfrm>
          <a:prstGeom prst="rect">
            <a:avLst/>
          </a:prstGeom>
          <a:ln w="57150">
            <a:solidFill>
              <a:schemeClr val="accent1">
                <a:lumMod val="75000"/>
              </a:schemeClr>
            </a:solidFill>
          </a:ln>
        </p:spPr>
        <p:txBody>
          <a:bodyPr wrap="square">
            <a:spAutoFit/>
          </a:bodyPr>
          <a:lstStyle/>
          <a:p>
            <a:r>
              <a:rPr lang="zh-CN" altLang="zh-CN" sz="2800" dirty="0"/>
              <a:t>“鲁贵像是个很不老实的人”</a:t>
            </a:r>
            <a:endParaRPr lang="zh-CN" altLang="en-US" sz="2800" dirty="0"/>
          </a:p>
        </p:txBody>
      </p:sp>
      <p:sp>
        <p:nvSpPr>
          <p:cNvPr id="7" name="矩形 6"/>
          <p:cNvSpPr/>
          <p:nvPr/>
        </p:nvSpPr>
        <p:spPr>
          <a:xfrm>
            <a:off x="898726" y="4606023"/>
            <a:ext cx="6987973" cy="954107"/>
          </a:xfrm>
          <a:prstGeom prst="rect">
            <a:avLst/>
          </a:prstGeom>
          <a:ln w="57150">
            <a:solidFill>
              <a:schemeClr val="accent1">
                <a:lumMod val="75000"/>
              </a:schemeClr>
            </a:solidFill>
          </a:ln>
        </p:spPr>
        <p:txBody>
          <a:bodyPr wrap="square">
            <a:spAutoFit/>
          </a:bodyPr>
          <a:lstStyle/>
          <a:p>
            <a:r>
              <a:rPr lang="zh-CN" altLang="zh-CN" sz="2800" dirty="0"/>
              <a:t>“不过是——（顿）他很大了，——并且他以为他母亲死了的。”</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p:txBody>
          <a:bodyPr/>
          <a:lstStyle/>
          <a:p>
            <a:endParaRPr lang="zh-CN" altLang="en-US"/>
          </a:p>
        </p:txBody>
      </p:sp>
      <p:sp>
        <p:nvSpPr>
          <p:cNvPr id="6" name="矩形 5"/>
          <p:cNvSpPr/>
          <p:nvPr/>
        </p:nvSpPr>
        <p:spPr>
          <a:xfrm>
            <a:off x="657225" y="206811"/>
            <a:ext cx="3629025" cy="6370975"/>
          </a:xfrm>
          <a:prstGeom prst="rect">
            <a:avLst/>
          </a:prstGeom>
        </p:spPr>
        <p:txBody>
          <a:bodyPr wrap="square">
            <a:spAutoFit/>
          </a:bodyPr>
          <a:lstStyle/>
          <a:p>
            <a:r>
              <a:rPr lang="zh-CN" altLang="en-US" sz="2400" dirty="0">
                <a:solidFill>
                  <a:srgbClr val="FFC000"/>
                </a:solidFill>
                <a:latin typeface="汉仪行楷简" pitchFamily="49" charset="-122"/>
                <a:ea typeface="汉仪行楷简" pitchFamily="49" charset="-122"/>
              </a:rPr>
              <a:t>等待不难</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时间总是不长不短</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心中有渴望</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和你静静谈一谈</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而雷声轰传</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却让人心慌意乱</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终于我冷却了心情</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窗外的天色已晚</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开口之前</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泪光已在眼里旋转</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你无波的心情</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比我的泪还冰凉</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而再三思量</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避开你又能怎样</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想走却没有方向</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迷乱在狂想的路上</a:t>
            </a:r>
            <a:br>
              <a:rPr lang="zh-CN" altLang="en-US" sz="2400" dirty="0">
                <a:solidFill>
                  <a:srgbClr val="FFC000"/>
                </a:solidFill>
                <a:latin typeface="汉仪行楷简" pitchFamily="49" charset="-122"/>
                <a:ea typeface="汉仪行楷简" pitchFamily="49" charset="-122"/>
              </a:rPr>
            </a:br>
            <a:endParaRPr lang="zh-CN" altLang="en-US" sz="2400" dirty="0">
              <a:solidFill>
                <a:srgbClr val="FFC000"/>
              </a:solidFill>
              <a:latin typeface="汉仪行楷简" pitchFamily="49" charset="-122"/>
              <a:ea typeface="汉仪行楷简" pitchFamily="49" charset="-122"/>
            </a:endParaRPr>
          </a:p>
        </p:txBody>
      </p:sp>
      <p:sp>
        <p:nvSpPr>
          <p:cNvPr id="7" name="矩形 6"/>
          <p:cNvSpPr/>
          <p:nvPr/>
        </p:nvSpPr>
        <p:spPr>
          <a:xfrm>
            <a:off x="4700588" y="2674888"/>
            <a:ext cx="3543300" cy="3046988"/>
          </a:xfrm>
          <a:prstGeom prst="rect">
            <a:avLst/>
          </a:prstGeom>
        </p:spPr>
        <p:txBody>
          <a:bodyPr wrap="square">
            <a:spAutoFit/>
          </a:bodyPr>
          <a:lstStyle/>
          <a:p>
            <a:r>
              <a:rPr lang="zh-CN" altLang="en-US" sz="2400" dirty="0">
                <a:solidFill>
                  <a:srgbClr val="FFC000"/>
                </a:solidFill>
                <a:latin typeface="汉仪行楷简" pitchFamily="49" charset="-122"/>
                <a:ea typeface="汉仪行楷简" pitchFamily="49" charset="-122"/>
              </a:rPr>
              <a:t>夜那么长</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足够我把每一盏灯都点亮</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守在门旁</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换上我最美丽的衣裳</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夜那么长</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所以人们都梦的神魂飘荡</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不会再有空间</a:t>
            </a:r>
            <a:br>
              <a:rPr lang="zh-CN" altLang="en-US" sz="2400" dirty="0">
                <a:solidFill>
                  <a:srgbClr val="FFC000"/>
                </a:solidFill>
                <a:latin typeface="汉仪行楷简" pitchFamily="49" charset="-122"/>
                <a:ea typeface="汉仪行楷简" pitchFamily="49" charset="-122"/>
              </a:rPr>
            </a:br>
            <a:r>
              <a:rPr lang="zh-CN" altLang="en-US" sz="2400" dirty="0">
                <a:solidFill>
                  <a:srgbClr val="FFC000"/>
                </a:solidFill>
                <a:latin typeface="汉仪行楷简" pitchFamily="49" charset="-122"/>
                <a:ea typeface="汉仪行楷简" pitchFamily="49" charset="-122"/>
              </a:rPr>
              <a:t>听我的爱断情伤</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8"/>
          <p:cNvSpPr>
            <a:spLocks noChangeShapeType="1"/>
          </p:cNvSpPr>
          <p:nvPr>
            <p:custDataLst>
              <p:tags r:id="rId2"/>
            </p:custDataLst>
          </p:nvPr>
        </p:nvSpPr>
        <p:spPr bwMode="gray">
          <a:xfrm>
            <a:off x="1034368" y="1750671"/>
            <a:ext cx="0" cy="3635121"/>
          </a:xfrm>
          <a:prstGeom prst="line">
            <a:avLst/>
          </a:prstGeom>
          <a:noFill/>
          <a:ln w="25400">
            <a:solidFill>
              <a:schemeClr val="accent1">
                <a:lumMod val="60000"/>
                <a:lumOff val="4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rmAutofit fontScale="25000" lnSpcReduction="20000"/>
          </a:bodyPr>
          <a:lstStyle/>
          <a:p>
            <a:endParaRPr lang="zh-CN" altLang="en-US">
              <a:sym typeface="Arial" pitchFamily="34" charset="0"/>
            </a:endParaRPr>
          </a:p>
        </p:txBody>
      </p:sp>
      <p:grpSp>
        <p:nvGrpSpPr>
          <p:cNvPr id="4" name="组合 3"/>
          <p:cNvGrpSpPr/>
          <p:nvPr>
            <p:custDataLst>
              <p:tags r:id="rId3"/>
            </p:custDataLst>
          </p:nvPr>
        </p:nvGrpSpPr>
        <p:grpSpPr>
          <a:xfrm>
            <a:off x="918365" y="1333617"/>
            <a:ext cx="7930515" cy="4712335"/>
            <a:chOff x="2756594" y="1056637"/>
            <a:chExt cx="7930792" cy="4712588"/>
          </a:xfrm>
        </p:grpSpPr>
        <p:sp>
          <p:nvSpPr>
            <p:cNvPr id="3" name="Rectangle 19"/>
            <p:cNvSpPr>
              <a:spLocks noChangeArrowheads="1"/>
            </p:cNvSpPr>
            <p:nvPr>
              <p:custDataLst>
                <p:tags r:id="rId5"/>
              </p:custDataLst>
            </p:nvPr>
          </p:nvSpPr>
          <p:spPr bwMode="auto">
            <a:xfrm>
              <a:off x="3182694" y="1056637"/>
              <a:ext cx="7504692" cy="471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nchorCtr="0"/>
            <a:lstStyle/>
            <a:p>
              <a:pPr>
                <a:buClr>
                  <a:srgbClr val="FF0066"/>
                </a:buClr>
                <a:buSzPct val="75000"/>
              </a:pPr>
              <a:r>
                <a:rPr lang="zh-CN" altLang="en-US" sz="2800" b="1" dirty="0">
                  <a:solidFill>
                    <a:schemeClr val="bg1">
                      <a:lumMod val="20000"/>
                      <a:lumOff val="80000"/>
                    </a:schemeClr>
                  </a:solidFill>
                  <a:sym typeface="+mn-ea"/>
                </a:rPr>
                <a:t>曹禺（</a:t>
              </a:r>
              <a:r>
                <a:rPr lang="en-US" altLang="zh-CN" sz="2800" b="1" dirty="0">
                  <a:solidFill>
                    <a:schemeClr val="bg1">
                      <a:lumMod val="20000"/>
                      <a:lumOff val="80000"/>
                    </a:schemeClr>
                  </a:solidFill>
                  <a:sym typeface="+mn-ea"/>
                </a:rPr>
                <a:t>1910—1996</a:t>
              </a:r>
              <a:r>
                <a:rPr lang="zh-CN" altLang="en-US" sz="2800" b="1" dirty="0">
                  <a:solidFill>
                    <a:schemeClr val="bg1">
                      <a:lumMod val="20000"/>
                      <a:lumOff val="80000"/>
                    </a:schemeClr>
                  </a:solidFill>
                  <a:sym typeface="+mn-ea"/>
                </a:rPr>
                <a:t>），原名</a:t>
              </a:r>
              <a:r>
                <a:rPr lang="zh-CN" altLang="en-US" sz="2800" b="1" dirty="0">
                  <a:solidFill>
                    <a:srgbClr val="FFFF00"/>
                  </a:solidFill>
                  <a:sym typeface="+mn-ea"/>
                </a:rPr>
                <a:t>万家宝</a:t>
              </a:r>
              <a:r>
                <a:rPr lang="zh-CN" altLang="en-US" sz="2800" b="1" dirty="0">
                  <a:solidFill>
                    <a:schemeClr val="bg1">
                      <a:lumMod val="20000"/>
                      <a:lumOff val="80000"/>
                    </a:schemeClr>
                  </a:solidFill>
                  <a:sym typeface="+mn-ea"/>
                </a:rPr>
                <a:t>，我国杰出的</a:t>
              </a:r>
              <a:r>
                <a:rPr lang="zh-CN" altLang="en-US" sz="2800" b="1" dirty="0">
                  <a:solidFill>
                    <a:srgbClr val="FFFF00"/>
                  </a:solidFill>
                  <a:sym typeface="+mn-ea"/>
                </a:rPr>
                <a:t>剧作家</a:t>
              </a:r>
              <a:r>
                <a:rPr lang="zh-CN" altLang="en-US" sz="2800" b="1" dirty="0">
                  <a:solidFill>
                    <a:schemeClr val="bg1">
                      <a:lumMod val="20000"/>
                      <a:lumOff val="80000"/>
                    </a:schemeClr>
                  </a:solidFill>
                  <a:sym typeface="+mn-ea"/>
                </a:rPr>
                <a:t>和“当代语言艺术大师”。</a:t>
              </a:r>
              <a:r>
                <a:rPr lang="en-US" altLang="zh-CN" sz="2800" b="1" dirty="0">
                  <a:solidFill>
                    <a:schemeClr val="bg1">
                      <a:lumMod val="20000"/>
                      <a:lumOff val="80000"/>
                    </a:schemeClr>
                  </a:solidFill>
                  <a:sym typeface="+mn-ea"/>
                </a:rPr>
                <a:t>1933</a:t>
              </a:r>
              <a:r>
                <a:rPr lang="zh-CN" altLang="en-US" sz="2800" b="1" dirty="0">
                  <a:solidFill>
                    <a:schemeClr val="bg1">
                      <a:lumMod val="20000"/>
                      <a:lumOff val="80000"/>
                    </a:schemeClr>
                  </a:solidFill>
                  <a:sym typeface="+mn-ea"/>
                </a:rPr>
                <a:t>年在</a:t>
              </a:r>
              <a:r>
                <a:rPr lang="en-US" altLang="zh-CN" sz="2800" b="1" dirty="0">
                  <a:solidFill>
                    <a:schemeClr val="bg1">
                      <a:lumMod val="20000"/>
                      <a:lumOff val="80000"/>
                    </a:schemeClr>
                  </a:solidFill>
                  <a:sym typeface="+mn-ea"/>
                </a:rPr>
                <a:t>《</a:t>
              </a:r>
              <a:r>
                <a:rPr lang="zh-CN" altLang="en-US" sz="2800" b="1" dirty="0">
                  <a:solidFill>
                    <a:schemeClr val="bg1">
                      <a:lumMod val="20000"/>
                      <a:lumOff val="80000"/>
                    </a:schemeClr>
                  </a:solidFill>
                  <a:sym typeface="+mn-ea"/>
                </a:rPr>
                <a:t>文学季刊</a:t>
              </a:r>
              <a:r>
                <a:rPr lang="en-US" altLang="zh-CN" sz="2800" b="1" dirty="0">
                  <a:solidFill>
                    <a:schemeClr val="bg1">
                      <a:lumMod val="20000"/>
                      <a:lumOff val="80000"/>
                    </a:schemeClr>
                  </a:solidFill>
                  <a:sym typeface="+mn-ea"/>
                </a:rPr>
                <a:t>》</a:t>
              </a:r>
              <a:r>
                <a:rPr lang="zh-CN" altLang="en-US" sz="2800" b="1" dirty="0">
                  <a:solidFill>
                    <a:schemeClr val="bg1">
                      <a:lumMod val="20000"/>
                      <a:lumOff val="80000"/>
                    </a:schemeClr>
                  </a:solidFill>
                  <a:sym typeface="+mn-ea"/>
                </a:rPr>
                <a:t>上发表</a:t>
              </a:r>
              <a:r>
                <a:rPr lang="zh-CN" altLang="en-US" sz="2800" b="1" dirty="0">
                  <a:solidFill>
                    <a:srgbClr val="FFFF00"/>
                  </a:solidFill>
                  <a:sym typeface="+mn-ea"/>
                </a:rPr>
                <a:t>处女作《雷雨》</a:t>
              </a:r>
              <a:r>
                <a:rPr lang="zh-CN" altLang="en-US" sz="2800" b="1" dirty="0">
                  <a:solidFill>
                    <a:schemeClr val="bg1">
                      <a:lumMod val="20000"/>
                      <a:lumOff val="80000"/>
                    </a:schemeClr>
                  </a:solidFill>
                  <a:sym typeface="+mn-ea"/>
                </a:rPr>
                <a:t>，一举成名。此后又接连创作了</a:t>
              </a:r>
              <a:r>
                <a:rPr lang="zh-CN" altLang="en-US" sz="2800" b="1" dirty="0">
                  <a:solidFill>
                    <a:srgbClr val="FFFF00"/>
                  </a:solidFill>
                  <a:sym typeface="+mn-ea"/>
                </a:rPr>
                <a:t>《日出》</a:t>
              </a:r>
              <a:r>
                <a:rPr lang="zh-CN" altLang="en-US" sz="2800" b="1" dirty="0">
                  <a:solidFill>
                    <a:schemeClr val="bg1">
                      <a:lumMod val="20000"/>
                      <a:lumOff val="80000"/>
                    </a:schemeClr>
                  </a:solidFill>
                  <a:sym typeface="+mn-ea"/>
                </a:rPr>
                <a:t>（</a:t>
              </a:r>
              <a:r>
                <a:rPr lang="en-US" altLang="zh-CN" sz="2800" b="1" dirty="0">
                  <a:solidFill>
                    <a:schemeClr val="bg1">
                      <a:lumMod val="20000"/>
                      <a:lumOff val="80000"/>
                    </a:schemeClr>
                  </a:solidFill>
                  <a:sym typeface="+mn-ea"/>
                </a:rPr>
                <a:t>1935</a:t>
              </a:r>
              <a:r>
                <a:rPr lang="zh-CN" altLang="en-US" sz="2800" b="1" dirty="0">
                  <a:solidFill>
                    <a:schemeClr val="bg1">
                      <a:lumMod val="20000"/>
                      <a:lumOff val="80000"/>
                    </a:schemeClr>
                  </a:solidFill>
                  <a:sym typeface="+mn-ea"/>
                </a:rPr>
                <a:t>年）</a:t>
              </a:r>
              <a:r>
                <a:rPr lang="zh-CN" altLang="en-US" sz="2800" b="1" dirty="0">
                  <a:solidFill>
                    <a:srgbClr val="FFFF00"/>
                  </a:solidFill>
                  <a:sym typeface="+mn-ea"/>
                </a:rPr>
                <a:t>《原野》</a:t>
              </a:r>
              <a:r>
                <a:rPr lang="zh-CN" altLang="en-US" sz="2800" b="1" dirty="0">
                  <a:solidFill>
                    <a:schemeClr val="bg1">
                      <a:lumMod val="20000"/>
                      <a:lumOff val="80000"/>
                    </a:schemeClr>
                  </a:solidFill>
                  <a:sym typeface="+mn-ea"/>
                </a:rPr>
                <a:t>（</a:t>
              </a:r>
              <a:r>
                <a:rPr lang="en-US" altLang="zh-CN" sz="2800" b="1" dirty="0">
                  <a:solidFill>
                    <a:schemeClr val="bg1">
                      <a:lumMod val="20000"/>
                      <a:lumOff val="80000"/>
                    </a:schemeClr>
                  </a:solidFill>
                  <a:sym typeface="+mn-ea"/>
                </a:rPr>
                <a:t>1937</a:t>
              </a:r>
              <a:r>
                <a:rPr lang="zh-CN" altLang="en-US" sz="2800" b="1" dirty="0">
                  <a:solidFill>
                    <a:schemeClr val="bg1">
                      <a:lumMod val="20000"/>
                      <a:lumOff val="80000"/>
                    </a:schemeClr>
                  </a:solidFill>
                  <a:sym typeface="+mn-ea"/>
                </a:rPr>
                <a:t>年），从而奠定了在中国戏剧界的大师地位。</a:t>
              </a:r>
              <a:r>
                <a:rPr lang="en-US" altLang="zh-CN" sz="2800" b="1" dirty="0">
                  <a:solidFill>
                    <a:schemeClr val="bg1">
                      <a:lumMod val="20000"/>
                      <a:lumOff val="80000"/>
                    </a:schemeClr>
                  </a:solidFill>
                  <a:sym typeface="+mn-ea"/>
                </a:rPr>
                <a:t>1940</a:t>
              </a:r>
              <a:r>
                <a:rPr lang="zh-CN" altLang="en-US" sz="2800" b="1" dirty="0">
                  <a:solidFill>
                    <a:schemeClr val="bg1">
                      <a:lumMod val="20000"/>
                      <a:lumOff val="80000"/>
                    </a:schemeClr>
                  </a:solidFill>
                  <a:sym typeface="+mn-ea"/>
                </a:rPr>
                <a:t>年创作了</a:t>
              </a:r>
              <a:r>
                <a:rPr lang="zh-CN" altLang="en-US" sz="2800" b="1" dirty="0">
                  <a:solidFill>
                    <a:srgbClr val="FFFF00"/>
                  </a:solidFill>
                  <a:sym typeface="+mn-ea"/>
                </a:rPr>
                <a:t>《北京人》</a:t>
              </a:r>
              <a:r>
                <a:rPr lang="zh-CN" altLang="en-US" sz="2800" b="1" dirty="0">
                  <a:solidFill>
                    <a:schemeClr val="bg1">
                      <a:lumMod val="20000"/>
                      <a:lumOff val="80000"/>
                    </a:schemeClr>
                  </a:solidFill>
                  <a:sym typeface="+mn-ea"/>
                </a:rPr>
                <a:t>，并且根据巴金的同名小说成功地改编了话剧</a:t>
              </a:r>
              <a:r>
                <a:rPr lang="en-US" altLang="zh-CN" sz="2800" b="1" dirty="0">
                  <a:solidFill>
                    <a:schemeClr val="bg1">
                      <a:lumMod val="20000"/>
                      <a:lumOff val="80000"/>
                    </a:schemeClr>
                  </a:solidFill>
                  <a:sym typeface="+mn-ea"/>
                </a:rPr>
                <a:t>《</a:t>
              </a:r>
              <a:r>
                <a:rPr lang="zh-CN" altLang="en-US" sz="2800" b="1" dirty="0">
                  <a:solidFill>
                    <a:schemeClr val="bg1">
                      <a:lumMod val="20000"/>
                      <a:lumOff val="80000"/>
                    </a:schemeClr>
                  </a:solidFill>
                  <a:sym typeface="+mn-ea"/>
                </a:rPr>
                <a:t>家</a:t>
              </a:r>
              <a:r>
                <a:rPr lang="en-US" altLang="zh-CN" sz="2800" b="1" dirty="0">
                  <a:solidFill>
                    <a:schemeClr val="bg1">
                      <a:lumMod val="20000"/>
                      <a:lumOff val="80000"/>
                    </a:schemeClr>
                  </a:solidFill>
                  <a:sym typeface="+mn-ea"/>
                </a:rPr>
                <a:t>》</a:t>
              </a:r>
              <a:r>
                <a:rPr lang="zh-CN" altLang="en-US" sz="2800" b="1" dirty="0">
                  <a:solidFill>
                    <a:schemeClr val="bg1">
                      <a:lumMod val="20000"/>
                      <a:lumOff val="80000"/>
                    </a:schemeClr>
                  </a:solidFill>
                  <a:sym typeface="+mn-ea"/>
                </a:rPr>
                <a:t>。解放后，长期担任北京人民艺术剧院院长，这一时期的主要作品为历史剧</a:t>
              </a:r>
              <a:r>
                <a:rPr lang="en-US" altLang="zh-CN" sz="2800" b="1" dirty="0">
                  <a:solidFill>
                    <a:schemeClr val="bg1">
                      <a:lumMod val="20000"/>
                      <a:lumOff val="80000"/>
                    </a:schemeClr>
                  </a:solidFill>
                  <a:sym typeface="+mn-ea"/>
                </a:rPr>
                <a:t>《</a:t>
              </a:r>
              <a:r>
                <a:rPr lang="zh-CN" altLang="en-US" sz="2800" b="1" dirty="0">
                  <a:solidFill>
                    <a:schemeClr val="bg1">
                      <a:lumMod val="20000"/>
                      <a:lumOff val="80000"/>
                    </a:schemeClr>
                  </a:solidFill>
                  <a:sym typeface="+mn-ea"/>
                </a:rPr>
                <a:t>胆剑篇</a:t>
              </a:r>
              <a:r>
                <a:rPr lang="en-US" altLang="zh-CN" sz="2800" b="1" dirty="0">
                  <a:solidFill>
                    <a:schemeClr val="bg1">
                      <a:lumMod val="20000"/>
                      <a:lumOff val="80000"/>
                    </a:schemeClr>
                  </a:solidFill>
                  <a:sym typeface="+mn-ea"/>
                </a:rPr>
                <a:t>》</a:t>
              </a:r>
              <a:r>
                <a:rPr lang="zh-CN" altLang="en-US" sz="2800" b="1" dirty="0">
                  <a:solidFill>
                    <a:schemeClr val="bg1">
                      <a:lumMod val="20000"/>
                      <a:lumOff val="80000"/>
                    </a:schemeClr>
                  </a:solidFill>
                  <a:sym typeface="+mn-ea"/>
                </a:rPr>
                <a:t>（</a:t>
              </a:r>
              <a:r>
                <a:rPr lang="en-US" altLang="zh-CN" sz="2800" b="1" dirty="0">
                  <a:solidFill>
                    <a:schemeClr val="bg1">
                      <a:lumMod val="20000"/>
                      <a:lumOff val="80000"/>
                    </a:schemeClr>
                  </a:solidFill>
                  <a:sym typeface="+mn-ea"/>
                </a:rPr>
                <a:t>1961</a:t>
              </a:r>
              <a:r>
                <a:rPr lang="zh-CN" altLang="en-US" sz="2800" b="1" dirty="0">
                  <a:solidFill>
                    <a:schemeClr val="bg1">
                      <a:lumMod val="20000"/>
                      <a:lumOff val="80000"/>
                    </a:schemeClr>
                  </a:solidFill>
                  <a:sym typeface="+mn-ea"/>
                </a:rPr>
                <a:t>年）和</a:t>
              </a:r>
              <a:r>
                <a:rPr lang="zh-CN" altLang="en-US" sz="2800" b="1" dirty="0">
                  <a:solidFill>
                    <a:srgbClr val="FFFF00"/>
                  </a:solidFill>
                  <a:sym typeface="+mn-ea"/>
                </a:rPr>
                <a:t>《王昭君》</a:t>
              </a:r>
              <a:r>
                <a:rPr lang="zh-CN" altLang="en-US" sz="2800" b="1" dirty="0">
                  <a:solidFill>
                    <a:schemeClr val="bg1">
                      <a:lumMod val="20000"/>
                      <a:lumOff val="80000"/>
                    </a:schemeClr>
                  </a:solidFill>
                  <a:sym typeface="+mn-ea"/>
                </a:rPr>
                <a:t>（</a:t>
              </a:r>
              <a:r>
                <a:rPr lang="en-US" altLang="zh-CN" sz="2800" b="1" dirty="0">
                  <a:solidFill>
                    <a:schemeClr val="bg1">
                      <a:lumMod val="20000"/>
                      <a:lumOff val="80000"/>
                    </a:schemeClr>
                  </a:solidFill>
                  <a:sym typeface="+mn-ea"/>
                </a:rPr>
                <a:t>1978</a:t>
              </a:r>
              <a:r>
                <a:rPr lang="zh-CN" altLang="en-US" sz="2800" b="1" dirty="0">
                  <a:solidFill>
                    <a:schemeClr val="bg1">
                      <a:lumMod val="20000"/>
                      <a:lumOff val="80000"/>
                    </a:schemeClr>
                  </a:solidFill>
                  <a:sym typeface="+mn-ea"/>
                </a:rPr>
                <a:t>年）</a:t>
              </a:r>
              <a:endParaRPr lang="zh-CN" altLang="en-US" sz="2800" b="1" i="0" dirty="0">
                <a:solidFill>
                  <a:schemeClr val="bg1">
                    <a:lumMod val="20000"/>
                    <a:lumOff val="80000"/>
                  </a:schemeClr>
                </a:solidFill>
                <a:latin typeface="+mj-lt"/>
                <a:ea typeface="+mj-ea"/>
                <a:cs typeface="+mj-cs"/>
                <a:sym typeface="+mn-ea"/>
              </a:endParaRPr>
            </a:p>
          </p:txBody>
        </p:sp>
        <p:sp>
          <p:nvSpPr>
            <p:cNvPr id="10" name="Oval 55"/>
            <p:cNvSpPr>
              <a:spLocks noChangeArrowheads="1"/>
            </p:cNvSpPr>
            <p:nvPr>
              <p:custDataLst>
                <p:tags r:id="rId6"/>
              </p:custDataLst>
            </p:nvPr>
          </p:nvSpPr>
          <p:spPr bwMode="gray">
            <a:xfrm>
              <a:off x="2756594" y="2273795"/>
              <a:ext cx="213303" cy="213303"/>
            </a:xfrm>
            <a:prstGeom prst="ellipse">
              <a:avLst/>
            </a:prstGeom>
            <a:gradFill rotWithShape="1">
              <a:gsLst>
                <a:gs pos="0">
                  <a:schemeClr val="accent1">
                    <a:lumMod val="60000"/>
                    <a:lumOff val="40000"/>
                  </a:schemeClr>
                </a:gs>
                <a:gs pos="100000">
                  <a:schemeClr val="accent1">
                    <a:lumMod val="50000"/>
                  </a:schemeClr>
                </a:gs>
              </a:gsLst>
              <a:lin ang="2700000" scaled="1"/>
            </a:gradFill>
            <a:ln w="12700">
              <a:solidFill>
                <a:srgbClr val="F8F8F8"/>
              </a:solidFill>
              <a:round/>
            </a:ln>
            <a:effectLst>
              <a:outerShdw blurRad="25400" dist="25400" dir="2700000" algn="tl" rotWithShape="0">
                <a:prstClr val="black">
                  <a:alpha val="35000"/>
                </a:prstClr>
              </a:outerShdw>
            </a:effectLst>
          </p:spPr>
          <p:txBody>
            <a:bodyPr wrap="none" anchor="ctr">
              <a:normAutofit fontScale="25000" lnSpcReduction="20000"/>
            </a:bodyPr>
            <a:lstStyle/>
            <a:p>
              <a:endParaRPr lang="zh-CN" altLang="en-US">
                <a:sym typeface="Arial" pitchFamily="34" charset="0"/>
              </a:endParaRPr>
            </a:p>
          </p:txBody>
        </p:sp>
      </p:grpSp>
      <p:sp>
        <p:nvSpPr>
          <p:cNvPr id="42" name="矩形 41"/>
          <p:cNvSpPr/>
          <p:nvPr>
            <p:custDataLst>
              <p:tags r:id="rId4"/>
            </p:custDataLst>
          </p:nvPr>
        </p:nvSpPr>
        <p:spPr>
          <a:xfrm>
            <a:off x="205116" y="222954"/>
            <a:ext cx="5466438" cy="1139760"/>
          </a:xfrm>
          <a:prstGeom prst="rect">
            <a:avLst/>
          </a:prstGeom>
        </p:spPr>
        <p:txBody>
          <a:bodyPr wrap="none" anchor="ctr" anchorCtr="0">
            <a:normAutofit/>
          </a:bodyPr>
          <a:lstStyle/>
          <a:p>
            <a:pPr algn="l"/>
            <a:r>
              <a:rPr lang="zh-CN" altLang="en-US" sz="4000" b="1" dirty="0">
                <a:solidFill>
                  <a:schemeClr val="accent1">
                    <a:lumMod val="75000"/>
                  </a:schemeClr>
                </a:solidFill>
                <a:latin typeface="+mj-lt"/>
                <a:ea typeface="+mj-ea"/>
                <a:cs typeface="+mj-cs"/>
                <a:sym typeface="Arial" pitchFamily="34" charset="0"/>
              </a:rPr>
              <a:t>作者简介</a:t>
            </a: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8770" y="250190"/>
            <a:ext cx="8597900" cy="6492240"/>
          </a:xfrm>
          <a:prstGeom prst="rect">
            <a:avLst/>
          </a:prstGeom>
          <a:noFill/>
        </p:spPr>
        <p:txBody>
          <a:bodyPr wrap="square" rtlCol="0">
            <a:spAutoFit/>
          </a:bodyPr>
          <a:lstStyle/>
          <a:p>
            <a:pPr>
              <a:lnSpc>
                <a:spcPct val="150000"/>
              </a:lnSpc>
            </a:pPr>
            <a:r>
              <a:rPr lang="en-US" altLang="zh-CN" sz="2400" dirty="0">
                <a:solidFill>
                  <a:schemeClr val="tx1"/>
                </a:solidFill>
                <a:latin typeface="宋体" pitchFamily="2" charset="-122"/>
                <a:sym typeface="+mn-ea"/>
              </a:rPr>
              <a:t>《</a:t>
            </a:r>
            <a:r>
              <a:rPr lang="zh-CN" altLang="en-US" sz="2400" dirty="0">
                <a:solidFill>
                  <a:schemeClr val="tx1"/>
                </a:solidFill>
                <a:latin typeface="宋体" pitchFamily="2" charset="-122"/>
                <a:sym typeface="+mn-ea"/>
              </a:rPr>
              <a:t>雷雨</a:t>
            </a:r>
            <a:r>
              <a:rPr lang="en-US" altLang="zh-CN" sz="2400" dirty="0">
                <a:solidFill>
                  <a:schemeClr val="tx1"/>
                </a:solidFill>
                <a:latin typeface="宋体" pitchFamily="2" charset="-122"/>
                <a:sym typeface="+mn-ea"/>
              </a:rPr>
              <a:t>》</a:t>
            </a:r>
            <a:r>
              <a:rPr lang="zh-CN" altLang="en-US" sz="2400" dirty="0">
                <a:solidFill>
                  <a:schemeClr val="tx1"/>
                </a:solidFill>
                <a:latin typeface="宋体" pitchFamily="2" charset="-122"/>
                <a:sym typeface="+mn-ea"/>
              </a:rPr>
              <a:t>是一部动人心魄的</a:t>
            </a:r>
            <a:r>
              <a:rPr lang="zh-CN" altLang="en-US" sz="2400" b="1" dirty="0">
                <a:solidFill>
                  <a:srgbClr val="FFFF00"/>
                </a:solidFill>
                <a:latin typeface="宋体" pitchFamily="2" charset="-122"/>
                <a:sym typeface="+mn-ea"/>
              </a:rPr>
              <a:t>悲剧</a:t>
            </a:r>
            <a:r>
              <a:rPr lang="zh-CN" altLang="en-US" sz="2400" dirty="0">
                <a:solidFill>
                  <a:schemeClr val="tx1"/>
                </a:solidFill>
                <a:latin typeface="宋体" pitchFamily="2" charset="-122"/>
                <a:sym typeface="+mn-ea"/>
              </a:rPr>
              <a:t>。剧本以二十世纪二十年代中国半封建半殖民地社会为背景，通过一个带有浓厚封建色彩的资本家周朴园家庭内部的种种纠葛和周鲁两家错综复杂的矛盾冲突，艺术地反映了反动资产阶级的腐朽、糜烂的生活，揭露了资产阶级自私、虚伪的道德性，猛烈抨击了旧中国黑暗腐朽的社会制度，展示出旧制度必然崩溃的历史命运。</a:t>
            </a:r>
            <a:r>
              <a:rPr lang="en-US" altLang="zh-CN" sz="2400" dirty="0">
                <a:solidFill>
                  <a:schemeClr val="tx1"/>
                </a:solidFill>
                <a:latin typeface="宋体" pitchFamily="2" charset="-122"/>
                <a:sym typeface="+mn-ea"/>
              </a:rPr>
              <a:t>《</a:t>
            </a:r>
            <a:r>
              <a:rPr lang="zh-CN" altLang="en-US" sz="2400" dirty="0">
                <a:solidFill>
                  <a:schemeClr val="tx1"/>
                </a:solidFill>
                <a:latin typeface="宋体" pitchFamily="2" charset="-122"/>
                <a:sym typeface="+mn-ea"/>
              </a:rPr>
              <a:t>雷雨</a:t>
            </a:r>
            <a:r>
              <a:rPr lang="en-US" altLang="zh-CN" sz="2400" dirty="0">
                <a:solidFill>
                  <a:schemeClr val="tx1"/>
                </a:solidFill>
                <a:latin typeface="宋体" pitchFamily="2" charset="-122"/>
                <a:sym typeface="+mn-ea"/>
              </a:rPr>
              <a:t>》</a:t>
            </a:r>
            <a:r>
              <a:rPr lang="zh-CN" altLang="en-US" sz="2400" dirty="0">
                <a:solidFill>
                  <a:schemeClr val="tx1"/>
                </a:solidFill>
                <a:latin typeface="宋体" pitchFamily="2" charset="-122"/>
                <a:sym typeface="+mn-ea"/>
              </a:rPr>
              <a:t>以</a:t>
            </a:r>
            <a:r>
              <a:rPr lang="zh-CN" altLang="en-US" sz="2400" b="1" dirty="0">
                <a:solidFill>
                  <a:srgbClr val="FFFF00"/>
                </a:solidFill>
                <a:latin typeface="宋体" pitchFamily="2" charset="-122"/>
                <a:sym typeface="+mn-ea"/>
              </a:rPr>
              <a:t>集中的场景</a:t>
            </a:r>
            <a:r>
              <a:rPr lang="en-US" altLang="zh-CN" sz="2400" dirty="0">
                <a:solidFill>
                  <a:schemeClr val="tx1"/>
                </a:solidFill>
                <a:latin typeface="宋体" pitchFamily="2" charset="-122"/>
                <a:sym typeface="+mn-ea"/>
              </a:rPr>
              <a:t>(</a:t>
            </a:r>
            <a:r>
              <a:rPr lang="zh-CN" altLang="en-US" sz="2400" dirty="0">
                <a:solidFill>
                  <a:schemeClr val="tx1"/>
                </a:solidFill>
                <a:latin typeface="宋体" pitchFamily="2" charset="-122"/>
                <a:sym typeface="+mn-ea"/>
              </a:rPr>
              <a:t>周公馆客厅</a:t>
            </a:r>
            <a:r>
              <a:rPr lang="en-US" altLang="zh-CN" sz="2400" dirty="0">
                <a:solidFill>
                  <a:schemeClr val="tx1"/>
                </a:solidFill>
                <a:latin typeface="宋体" pitchFamily="2" charset="-122"/>
                <a:sym typeface="+mn-ea"/>
              </a:rPr>
              <a:t>)</a:t>
            </a:r>
            <a:r>
              <a:rPr lang="zh-CN" altLang="en-US" sz="2400" dirty="0">
                <a:solidFill>
                  <a:schemeClr val="tx1"/>
                </a:solidFill>
                <a:latin typeface="宋体" pitchFamily="2" charset="-122"/>
                <a:sym typeface="+mn-ea"/>
              </a:rPr>
              <a:t>和</a:t>
            </a:r>
            <a:r>
              <a:rPr lang="zh-CN" altLang="en-US" sz="2400" b="1" dirty="0">
                <a:solidFill>
                  <a:srgbClr val="FFFF00"/>
                </a:solidFill>
                <a:latin typeface="宋体" pitchFamily="2" charset="-122"/>
                <a:sym typeface="+mn-ea"/>
              </a:rPr>
              <a:t>集中的时间</a:t>
            </a:r>
            <a:r>
              <a:rPr lang="en-US" altLang="zh-CN" sz="2400" dirty="0">
                <a:solidFill>
                  <a:schemeClr val="tx1"/>
                </a:solidFill>
                <a:latin typeface="宋体" pitchFamily="2" charset="-122"/>
                <a:sym typeface="+mn-ea"/>
              </a:rPr>
              <a:t>(</a:t>
            </a:r>
            <a:r>
              <a:rPr lang="zh-CN" altLang="en-US" sz="2400" dirty="0">
                <a:solidFill>
                  <a:schemeClr val="tx1"/>
                </a:solidFill>
                <a:latin typeface="宋体" pitchFamily="2" charset="-122"/>
                <a:sym typeface="+mn-ea"/>
              </a:rPr>
              <a:t>同一天上午至午夜</a:t>
            </a:r>
            <a:r>
              <a:rPr lang="en-US" altLang="zh-CN" sz="2400" dirty="0">
                <a:solidFill>
                  <a:schemeClr val="tx1"/>
                </a:solidFill>
                <a:latin typeface="宋体" pitchFamily="2" charset="-122"/>
                <a:sym typeface="+mn-ea"/>
              </a:rPr>
              <a:t>)</a:t>
            </a:r>
            <a:r>
              <a:rPr lang="zh-CN" altLang="en-US" sz="2400" dirty="0">
                <a:solidFill>
                  <a:schemeClr val="tx1"/>
                </a:solidFill>
                <a:latin typeface="宋体" pitchFamily="2" charset="-122"/>
                <a:sym typeface="+mn-ea"/>
              </a:rPr>
              <a:t>，表现了</a:t>
            </a:r>
            <a:r>
              <a:rPr lang="zh-CN" altLang="en-US" sz="2400" b="1" dirty="0">
                <a:solidFill>
                  <a:srgbClr val="FFFF00"/>
                </a:solidFill>
                <a:latin typeface="宋体" pitchFamily="2" charset="-122"/>
                <a:sym typeface="+mn-ea"/>
              </a:rPr>
              <a:t>周鲁两家以爱情的、血缘的、阶级的复杂关系为内容的尖锐的戏剧冲突</a:t>
            </a:r>
            <a:r>
              <a:rPr lang="zh-CN" altLang="en-US" sz="2400" dirty="0">
                <a:solidFill>
                  <a:schemeClr val="tx1"/>
                </a:solidFill>
                <a:latin typeface="宋体" pitchFamily="2" charset="-122"/>
                <a:sym typeface="+mn-ea"/>
              </a:rPr>
              <a:t>。</a:t>
            </a:r>
            <a:r>
              <a:rPr lang="en-US" altLang="zh-CN" sz="2400" dirty="0">
                <a:solidFill>
                  <a:schemeClr val="tx1"/>
                </a:solidFill>
                <a:latin typeface="宋体" pitchFamily="2" charset="-122"/>
                <a:sym typeface="+mn-ea"/>
              </a:rPr>
              <a:t>《</a:t>
            </a:r>
            <a:r>
              <a:rPr lang="zh-CN" altLang="en-US" sz="2400" dirty="0">
                <a:solidFill>
                  <a:schemeClr val="tx1"/>
                </a:solidFill>
                <a:latin typeface="宋体" pitchFamily="2" charset="-122"/>
                <a:sym typeface="+mn-ea"/>
              </a:rPr>
              <a:t>雷雨</a:t>
            </a:r>
            <a:r>
              <a:rPr lang="en-US" altLang="zh-CN" sz="2400" dirty="0">
                <a:solidFill>
                  <a:schemeClr val="tx1"/>
                </a:solidFill>
                <a:latin typeface="宋体" pitchFamily="2" charset="-122"/>
                <a:sym typeface="+mn-ea"/>
              </a:rPr>
              <a:t>》</a:t>
            </a:r>
            <a:r>
              <a:rPr lang="zh-CN" altLang="en-US" sz="2400" dirty="0">
                <a:solidFill>
                  <a:schemeClr val="tx1"/>
                </a:solidFill>
                <a:latin typeface="宋体" pitchFamily="2" charset="-122"/>
                <a:sym typeface="+mn-ea"/>
              </a:rPr>
              <a:t>是</a:t>
            </a:r>
            <a:r>
              <a:rPr lang="zh-CN" altLang="en-US" sz="2400" b="1" dirty="0">
                <a:solidFill>
                  <a:srgbClr val="FFFF00"/>
                </a:solidFill>
                <a:latin typeface="宋体" pitchFamily="2" charset="-122"/>
                <a:sym typeface="+mn-ea"/>
              </a:rPr>
              <a:t>四幕话剧</a:t>
            </a:r>
            <a:r>
              <a:rPr lang="zh-CN" altLang="en-US" sz="2400" dirty="0">
                <a:solidFill>
                  <a:schemeClr val="tx1"/>
                </a:solidFill>
                <a:latin typeface="宋体" pitchFamily="2" charset="-122"/>
                <a:sym typeface="+mn-ea"/>
              </a:rPr>
              <a:t>，写于</a:t>
            </a:r>
            <a:r>
              <a:rPr lang="en-US" altLang="zh-CN" sz="2400" dirty="0">
                <a:solidFill>
                  <a:schemeClr val="tx1"/>
                </a:solidFill>
                <a:latin typeface="宋体" pitchFamily="2" charset="-122"/>
                <a:sym typeface="+mn-ea"/>
              </a:rPr>
              <a:t>1932</a:t>
            </a:r>
            <a:r>
              <a:rPr lang="zh-CN" altLang="en-US" sz="2400" dirty="0">
                <a:solidFill>
                  <a:schemeClr val="tx1"/>
                </a:solidFill>
                <a:latin typeface="宋体" pitchFamily="2" charset="-122"/>
                <a:sym typeface="+mn-ea"/>
              </a:rPr>
              <a:t>年，一经诞生，就引起轰动，震惊剧坛，至今长演不衰。课文是其第二幕第一部分。</a:t>
            </a:r>
          </a:p>
          <a:p>
            <a:endParaRPr lang="zh-CN" altLang="en-US" sz="2400" dirty="0">
              <a:solidFill>
                <a:schemeClr val="tx1"/>
              </a:solidFill>
              <a:latin typeface="宋体" pitchFamily="2" charset="-122"/>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ly1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8600"/>
            <a:ext cx="1270000" cy="1600200"/>
          </a:xfrm>
          <a:prstGeom prst="rect">
            <a:avLst/>
          </a:prstGeom>
          <a:noFill/>
          <a:extLst>
            <a:ext uri="{909E8E84-426E-40DD-AFC4-6F175D3DCCD1}">
              <a14:hiddenFill xmlns:a14="http://schemas.microsoft.com/office/drawing/2010/main">
                <a:solidFill>
                  <a:srgbClr val="FFFFFF"/>
                </a:solidFill>
              </a14:hiddenFill>
            </a:ext>
          </a:extLst>
        </p:spPr>
      </p:pic>
      <p:pic>
        <p:nvPicPr>
          <p:cNvPr id="41987" name="Picture 3" descr="ly1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914400"/>
            <a:ext cx="1249363" cy="1585913"/>
          </a:xfrm>
          <a:prstGeom prst="rect">
            <a:avLst/>
          </a:prstGeom>
          <a:noFill/>
          <a:extLst>
            <a:ext uri="{909E8E84-426E-40DD-AFC4-6F175D3DCCD1}">
              <a14:hiddenFill xmlns:a14="http://schemas.microsoft.com/office/drawing/2010/main">
                <a:solidFill>
                  <a:srgbClr val="FFFFFF"/>
                </a:solidFill>
              </a14:hiddenFill>
            </a:ext>
          </a:extLst>
        </p:spPr>
      </p:pic>
      <p:pic>
        <p:nvPicPr>
          <p:cNvPr id="41988" name="Picture 4" descr="ly1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228600"/>
            <a:ext cx="1249363" cy="1595438"/>
          </a:xfrm>
          <a:prstGeom prst="rect">
            <a:avLst/>
          </a:prstGeom>
          <a:noFill/>
          <a:extLst>
            <a:ext uri="{909E8E84-426E-40DD-AFC4-6F175D3DCCD1}">
              <a14:hiddenFill xmlns:a14="http://schemas.microsoft.com/office/drawing/2010/main">
                <a:solidFill>
                  <a:srgbClr val="FFFFFF"/>
                </a:solidFill>
              </a14:hiddenFill>
            </a:ext>
          </a:extLst>
        </p:spPr>
      </p:pic>
      <p:pic>
        <p:nvPicPr>
          <p:cNvPr id="41989" name="Picture 5" descr="ly1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4800600"/>
            <a:ext cx="1306513" cy="1638300"/>
          </a:xfrm>
          <a:prstGeom prst="rect">
            <a:avLst/>
          </a:prstGeom>
          <a:noFill/>
          <a:extLst>
            <a:ext uri="{909E8E84-426E-40DD-AFC4-6F175D3DCCD1}">
              <a14:hiddenFill xmlns:a14="http://schemas.microsoft.com/office/drawing/2010/main">
                <a:solidFill>
                  <a:srgbClr val="FFFFFF"/>
                </a:solidFill>
              </a14:hiddenFill>
            </a:ext>
          </a:extLst>
        </p:spPr>
      </p:pic>
      <p:pic>
        <p:nvPicPr>
          <p:cNvPr id="41990" name="Picture 6" descr="ly1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2514600"/>
            <a:ext cx="1249363" cy="1595438"/>
          </a:xfrm>
          <a:prstGeom prst="rect">
            <a:avLst/>
          </a:prstGeom>
          <a:noFill/>
          <a:extLst>
            <a:ext uri="{909E8E84-426E-40DD-AFC4-6F175D3DCCD1}">
              <a14:hiddenFill xmlns:a14="http://schemas.microsoft.com/office/drawing/2010/main">
                <a:solidFill>
                  <a:srgbClr val="FFFFFF"/>
                </a:solidFill>
              </a14:hiddenFill>
            </a:ext>
          </a:extLst>
        </p:spPr>
      </p:pic>
      <p:pic>
        <p:nvPicPr>
          <p:cNvPr id="41991" name="Picture 7" descr="ly20[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62600" y="2514600"/>
            <a:ext cx="1263650" cy="1600200"/>
          </a:xfrm>
          <a:prstGeom prst="rect">
            <a:avLst/>
          </a:prstGeom>
          <a:noFill/>
          <a:extLst>
            <a:ext uri="{909E8E84-426E-40DD-AFC4-6F175D3DCCD1}">
              <a14:hiddenFill xmlns:a14="http://schemas.microsoft.com/office/drawing/2010/main">
                <a:solidFill>
                  <a:srgbClr val="FFFFFF"/>
                </a:solidFill>
              </a14:hiddenFill>
            </a:ext>
          </a:extLst>
        </p:spPr>
      </p:pic>
      <p:pic>
        <p:nvPicPr>
          <p:cNvPr id="41992" name="Picture 8" descr="ly18[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1000" y="4800600"/>
            <a:ext cx="1249363" cy="1590675"/>
          </a:xfrm>
          <a:prstGeom prst="rect">
            <a:avLst/>
          </a:prstGeom>
          <a:noFill/>
          <a:extLst>
            <a:ext uri="{909E8E84-426E-40DD-AFC4-6F175D3DCCD1}">
              <a14:hiddenFill xmlns:a14="http://schemas.microsoft.com/office/drawing/2010/main">
                <a:solidFill>
                  <a:srgbClr val="FFFFFF"/>
                </a:solidFill>
              </a14:hiddenFill>
            </a:ext>
          </a:extLst>
        </p:spPr>
      </p:pic>
      <p:pic>
        <p:nvPicPr>
          <p:cNvPr id="41993" name="Picture 9" descr="ly13[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24600" y="4724400"/>
            <a:ext cx="1311275" cy="1709738"/>
          </a:xfrm>
          <a:prstGeom prst="rect">
            <a:avLst/>
          </a:prstGeom>
          <a:noFill/>
          <a:extLst>
            <a:ext uri="{909E8E84-426E-40DD-AFC4-6F175D3DCCD1}">
              <a14:hiddenFill xmlns:a14="http://schemas.microsoft.com/office/drawing/2010/main">
                <a:solidFill>
                  <a:srgbClr val="FFFFFF"/>
                </a:solidFill>
              </a14:hiddenFill>
            </a:ext>
          </a:extLst>
        </p:spPr>
      </p:pic>
      <p:sp>
        <p:nvSpPr>
          <p:cNvPr id="42034" name="Text Box 50"/>
          <p:cNvSpPr txBox="1">
            <a:spLocks noChangeArrowheads="1"/>
          </p:cNvSpPr>
          <p:nvPr/>
        </p:nvSpPr>
        <p:spPr bwMode="auto">
          <a:xfrm>
            <a:off x="203200" y="6477000"/>
            <a:ext cx="8839200" cy="335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1600">
                <a:solidFill>
                  <a:schemeClr val="tx1"/>
                </a:solidFill>
                <a:latin typeface="Times New Roman"/>
                <a:ea typeface="楷体_GB2312" pitchFamily="49" charset="-122"/>
              </a:rPr>
              <a:t>——</a:t>
            </a:r>
            <a:r>
              <a:rPr lang="zh-CN" altLang="en-US" sz="1600">
                <a:solidFill>
                  <a:schemeClr val="tx1"/>
                </a:solidFill>
                <a:latin typeface="楷体_GB2312" pitchFamily="49" charset="-122"/>
                <a:ea typeface="楷体_GB2312" pitchFamily="49" charset="-122"/>
              </a:rPr>
              <a:t>父子（女）    </a:t>
            </a:r>
            <a:r>
              <a:rPr lang="en-US" altLang="zh-CN" sz="1600">
                <a:solidFill>
                  <a:srgbClr val="FF0000"/>
                </a:solidFill>
                <a:latin typeface="Times New Roman"/>
                <a:ea typeface="楷体_GB2312" pitchFamily="49" charset="-122"/>
              </a:rPr>
              <a:t>——</a:t>
            </a:r>
            <a:r>
              <a:rPr lang="zh-CN" altLang="en-US" sz="1600">
                <a:solidFill>
                  <a:srgbClr val="FF0000"/>
                </a:solidFill>
                <a:latin typeface="楷体_GB2312" pitchFamily="49" charset="-122"/>
                <a:ea typeface="楷体_GB2312" pitchFamily="49" charset="-122"/>
              </a:rPr>
              <a:t>情人夫妻</a:t>
            </a:r>
            <a:r>
              <a:rPr lang="zh-CN" altLang="en-US" sz="1600">
                <a:solidFill>
                  <a:schemeClr val="tx1"/>
                </a:solidFill>
                <a:latin typeface="楷体_GB2312" pitchFamily="49" charset="-122"/>
                <a:ea typeface="楷体_GB2312" pitchFamily="49" charset="-122"/>
              </a:rPr>
              <a:t>    </a:t>
            </a:r>
            <a:r>
              <a:rPr lang="en-US" altLang="zh-CN" sz="1600">
                <a:solidFill>
                  <a:srgbClr val="CC9900"/>
                </a:solidFill>
                <a:latin typeface="Times New Roman"/>
                <a:ea typeface="楷体_GB2312" pitchFamily="49" charset="-122"/>
              </a:rPr>
              <a:t>——</a:t>
            </a:r>
            <a:r>
              <a:rPr lang="zh-CN" altLang="en-US" sz="1600">
                <a:solidFill>
                  <a:srgbClr val="CC9900"/>
                </a:solidFill>
                <a:latin typeface="楷体_GB2312" pitchFamily="49" charset="-122"/>
                <a:ea typeface="楷体_GB2312" pitchFamily="49" charset="-122"/>
              </a:rPr>
              <a:t>母子（女）</a:t>
            </a:r>
            <a:r>
              <a:rPr lang="zh-CN" altLang="en-US" sz="1600">
                <a:solidFill>
                  <a:schemeClr val="tx1"/>
                </a:solidFill>
                <a:latin typeface="楷体_GB2312" pitchFamily="49" charset="-122"/>
                <a:ea typeface="楷体_GB2312" pitchFamily="49" charset="-122"/>
              </a:rPr>
              <a:t>    </a:t>
            </a:r>
            <a:r>
              <a:rPr lang="en-US" altLang="zh-CN" sz="1600">
                <a:solidFill>
                  <a:srgbClr val="6600CC"/>
                </a:solidFill>
                <a:latin typeface="Times New Roman"/>
                <a:ea typeface="楷体_GB2312" pitchFamily="49" charset="-122"/>
              </a:rPr>
              <a:t>——</a:t>
            </a:r>
            <a:r>
              <a:rPr lang="zh-CN" altLang="en-US" sz="1600">
                <a:solidFill>
                  <a:srgbClr val="6600CC"/>
                </a:solidFill>
                <a:latin typeface="楷体_GB2312" pitchFamily="49" charset="-122"/>
                <a:ea typeface="楷体_GB2312" pitchFamily="49" charset="-122"/>
              </a:rPr>
              <a:t>兄弟妹</a:t>
            </a:r>
            <a:r>
              <a:rPr lang="zh-CN" altLang="en-US" sz="1600">
                <a:solidFill>
                  <a:schemeClr val="tx1"/>
                </a:solidFill>
                <a:latin typeface="楷体_GB2312" pitchFamily="49" charset="-122"/>
                <a:ea typeface="楷体_GB2312" pitchFamily="49" charset="-122"/>
              </a:rPr>
              <a:t>    </a:t>
            </a:r>
            <a:r>
              <a:rPr lang="en-US" altLang="zh-CN" sz="1600">
                <a:solidFill>
                  <a:srgbClr val="339933"/>
                </a:solidFill>
                <a:latin typeface="Times New Roman"/>
                <a:ea typeface="楷体_GB2312" pitchFamily="49" charset="-122"/>
              </a:rPr>
              <a:t>——</a:t>
            </a:r>
            <a:r>
              <a:rPr lang="zh-CN" altLang="en-US" sz="1600">
                <a:solidFill>
                  <a:srgbClr val="339933"/>
                </a:solidFill>
                <a:latin typeface="楷体_GB2312" pitchFamily="49" charset="-122"/>
                <a:ea typeface="楷体_GB2312" pitchFamily="49" charset="-122"/>
              </a:rPr>
              <a:t>情敌</a:t>
            </a:r>
          </a:p>
        </p:txBody>
      </p:sp>
      <p:sp>
        <p:nvSpPr>
          <p:cNvPr id="42038" name="Text Box 54"/>
          <p:cNvSpPr txBox="1">
            <a:spLocks noChangeArrowheads="1"/>
          </p:cNvSpPr>
          <p:nvPr/>
        </p:nvSpPr>
        <p:spPr bwMode="auto">
          <a:xfrm>
            <a:off x="7924800" y="762000"/>
            <a:ext cx="1006475" cy="489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r>
              <a:rPr lang="zh-CN" altLang="en-US" sz="5400">
                <a:solidFill>
                  <a:srgbClr val="FF00FF"/>
                </a:solidFill>
                <a:latin typeface="Arial Black" pitchFamily="34" charset="0"/>
              </a:rPr>
              <a:t>人物关系一览表</a:t>
            </a:r>
          </a:p>
        </p:txBody>
      </p:sp>
      <p:cxnSp>
        <p:nvCxnSpPr>
          <p:cNvPr id="2" name="直接连接符 1"/>
          <p:cNvCxnSpPr/>
          <p:nvPr/>
        </p:nvCxnSpPr>
        <p:spPr>
          <a:xfrm>
            <a:off x="759460" y="2070100"/>
            <a:ext cx="13335" cy="2413000"/>
          </a:xfrm>
          <a:prstGeom prst="line">
            <a:avLst/>
          </a:prstGeom>
          <a:ln w="50800" cmpd="sng">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878330" y="563245"/>
            <a:ext cx="1510030" cy="834390"/>
          </a:xfrm>
          <a:prstGeom prst="line">
            <a:avLst/>
          </a:prstGeom>
          <a:ln w="50800" cmpd="sng">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771650" y="1327150"/>
            <a:ext cx="3646805" cy="2177415"/>
          </a:xfrm>
          <a:prstGeom prst="line">
            <a:avLst/>
          </a:prstGeom>
          <a:ln w="50800" cmpd="sng">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609850" y="1870710"/>
            <a:ext cx="778510" cy="1007745"/>
          </a:xfrm>
          <a:prstGeom prst="line">
            <a:avLst/>
          </a:prstGeom>
          <a:ln w="50800" cmpd="sng">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3999230" y="2623820"/>
            <a:ext cx="35560" cy="1964055"/>
          </a:xfrm>
          <a:prstGeom prst="line">
            <a:avLst/>
          </a:prstGeom>
          <a:ln w="50800" cmpd="sng">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820545" y="732790"/>
            <a:ext cx="4361180" cy="28575"/>
          </a:xfrm>
          <a:prstGeom prst="line">
            <a:avLst/>
          </a:prstGeom>
          <a:ln w="50800" cmpd="sng">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426200" y="4206875"/>
            <a:ext cx="656590" cy="473075"/>
          </a:xfrm>
          <a:prstGeom prst="line">
            <a:avLst/>
          </a:prstGeom>
          <a:ln w="69850" cmpd="sng">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1358265" y="1886585"/>
            <a:ext cx="289560" cy="549275"/>
          </a:xfrm>
          <a:prstGeom prst="line">
            <a:avLst/>
          </a:prstGeom>
          <a:ln w="50800" cmpd="sng">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300595" y="1898015"/>
            <a:ext cx="41275" cy="2660015"/>
          </a:xfrm>
          <a:prstGeom prst="line">
            <a:avLst/>
          </a:prstGeom>
          <a:ln w="50800" cmpd="sng">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1809750" y="5712460"/>
            <a:ext cx="1486535" cy="5715"/>
          </a:xfrm>
          <a:prstGeom prst="line">
            <a:avLst/>
          </a:prstGeom>
          <a:ln w="76200" cmpd="sng">
            <a:solidFill>
              <a:schemeClr val="accent4"/>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4747260" y="1260475"/>
            <a:ext cx="1388745" cy="15240"/>
          </a:xfrm>
          <a:prstGeom prst="line">
            <a:avLst/>
          </a:prstGeom>
          <a:ln w="50800" cmpd="sng">
            <a:solidFill>
              <a:srgbClr val="FFFF00"/>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014085" y="1402715"/>
            <a:ext cx="248920" cy="1002665"/>
          </a:xfrm>
          <a:prstGeom prst="line">
            <a:avLst/>
          </a:prstGeom>
          <a:ln w="50800" cmpd="sng">
            <a:solidFill>
              <a:srgbClr val="FFFF00"/>
            </a:soli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250950" y="4135120"/>
            <a:ext cx="600710" cy="560070"/>
          </a:xfrm>
          <a:prstGeom prst="line">
            <a:avLst/>
          </a:prstGeom>
          <a:ln w="50800" cmpd="sng">
            <a:solidFill>
              <a:srgbClr val="FFFF00"/>
            </a:soli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457065" y="1402715"/>
            <a:ext cx="1805940" cy="3307715"/>
          </a:xfrm>
          <a:prstGeom prst="line">
            <a:avLst/>
          </a:prstGeom>
          <a:ln w="50800" cmpd="sng">
            <a:solidFill>
              <a:srgbClr val="FFFF00"/>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4614545" y="2044065"/>
            <a:ext cx="895985" cy="452755"/>
          </a:xfrm>
          <a:prstGeom prst="line">
            <a:avLst/>
          </a:prstGeom>
          <a:ln w="50800"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3648075" y="2695575"/>
            <a:ext cx="15240" cy="1892935"/>
          </a:xfrm>
          <a:prstGeom prst="line">
            <a:avLst/>
          </a:prstGeom>
          <a:ln w="50800"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4212590" y="3702685"/>
            <a:ext cx="1221105" cy="992505"/>
          </a:xfrm>
          <a:prstGeom prst="line">
            <a:avLst/>
          </a:prstGeom>
          <a:ln w="50800"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718945" y="2573020"/>
            <a:ext cx="1760855" cy="2666365"/>
          </a:xfrm>
          <a:prstGeom prst="line">
            <a:avLst/>
          </a:prstGeom>
          <a:ln w="50800"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673225" y="3504565"/>
            <a:ext cx="3790950" cy="1841500"/>
          </a:xfrm>
          <a:prstGeom prst="line">
            <a:avLst/>
          </a:prstGeom>
          <a:ln w="50800"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2604135" y="3437890"/>
            <a:ext cx="967740" cy="1211580"/>
          </a:xfrm>
          <a:prstGeom prst="line">
            <a:avLst/>
          </a:prstGeom>
          <a:ln w="50800" cmpd="sng">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677670" y="2557780"/>
            <a:ext cx="2565400" cy="2930525"/>
          </a:xfrm>
          <a:prstGeom prst="line">
            <a:avLst/>
          </a:prstGeom>
          <a:ln w="50800" cmpd="sng">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2562860" y="1886585"/>
            <a:ext cx="4184015" cy="1205230"/>
          </a:xfrm>
          <a:prstGeom prst="line">
            <a:avLst/>
          </a:prstGeom>
          <a:ln w="50800" cmpd="sng">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823460" y="5565140"/>
            <a:ext cx="1435100" cy="30480"/>
          </a:xfrm>
          <a:prstGeom prst="line">
            <a:avLst/>
          </a:prstGeom>
          <a:ln w="50800" cmpd="sng">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41987" idx="1"/>
          </p:cNvCxnSpPr>
          <p:nvPr/>
        </p:nvCxnSpPr>
        <p:spPr>
          <a:xfrm flipH="1" flipV="1">
            <a:off x="1744346" y="1165860"/>
            <a:ext cx="1684654" cy="541497"/>
          </a:xfrm>
          <a:prstGeom prst="line">
            <a:avLst/>
          </a:prstGeom>
          <a:ln w="50800" cmpd="sng">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flipV="1">
            <a:off x="1727201" y="1028700"/>
            <a:ext cx="4531359" cy="4317365"/>
          </a:xfrm>
          <a:prstGeom prst="line">
            <a:avLst/>
          </a:prstGeom>
          <a:ln w="50800" cmpd="sng">
            <a:solidFill>
              <a:srgbClr val="00B05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ox(in)">
                                      <p:cBhvr>
                                        <p:cTn id="19" dur="2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ox(in)">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ox(in)">
                                      <p:cBhvr>
                                        <p:cTn id="29" dur="20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ox(in)">
                                      <p:cBhvr>
                                        <p:cTn id="34" dur="2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ox(in)">
                                      <p:cBhvr>
                                        <p:cTn id="39" dur="20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ox(in)">
                                      <p:cBhvr>
                                        <p:cTn id="44" dur="2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box(in)">
                                      <p:cBhvr>
                                        <p:cTn id="49" dur="20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4" presetClass="entr" presetSubtype="16"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box(in)">
                                      <p:cBhvr>
                                        <p:cTn id="54" dur="20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box(in)">
                                      <p:cBhvr>
                                        <p:cTn id="59" dur="20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4" presetClass="entr" presetSubtype="16"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box(in)">
                                      <p:cBhvr>
                                        <p:cTn id="64" dur="20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4" presetClass="entr" presetSubtype="16" fill="hold"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box(in)">
                                      <p:cBhvr>
                                        <p:cTn id="69" dur="2000"/>
                                        <p:tgtEl>
                                          <p:spTgt spid="14"/>
                                        </p:tgtEl>
                                      </p:cBhvr>
                                    </p:animEffect>
                                  </p:childTnLst>
                                </p:cTn>
                              </p:par>
                            </p:childTnLst>
                          </p:cTn>
                        </p:par>
                      </p:childTnLst>
                    </p:cTn>
                  </p:par>
                  <p:par>
                    <p:cTn id="70" fill="hold">
                      <p:stCondLst>
                        <p:cond delay="indefinite"/>
                      </p:stCondLst>
                      <p:childTnLst>
                        <p:par>
                          <p:cTn id="71" fill="hold">
                            <p:stCondLst>
                              <p:cond delay="0"/>
                            </p:stCondLst>
                            <p:childTnLst>
                              <p:par>
                                <p:cTn id="72" presetID="4" presetClass="entr" presetSubtype="16" fill="hold"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box(in)">
                                      <p:cBhvr>
                                        <p:cTn id="74" dur="20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4" presetClass="entr" presetSubtype="16"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box(in)">
                                      <p:cBhvr>
                                        <p:cTn id="79" dur="2000"/>
                                        <p:tgtEl>
                                          <p:spTgt spid="16"/>
                                        </p:tgtEl>
                                      </p:cBhvr>
                                    </p:animEffect>
                                  </p:childTnLst>
                                </p:cTn>
                              </p:par>
                            </p:childTnLst>
                          </p:cTn>
                        </p:par>
                      </p:childTnLst>
                    </p:cTn>
                  </p:par>
                  <p:par>
                    <p:cTn id="80" fill="hold">
                      <p:stCondLst>
                        <p:cond delay="indefinite"/>
                      </p:stCondLst>
                      <p:childTnLst>
                        <p:par>
                          <p:cTn id="81" fill="hold">
                            <p:stCondLst>
                              <p:cond delay="0"/>
                            </p:stCondLst>
                            <p:childTnLst>
                              <p:par>
                                <p:cTn id="82" presetID="4" presetClass="entr" presetSubtype="16" fill="hold"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box(in)">
                                      <p:cBhvr>
                                        <p:cTn id="84" dur="2000"/>
                                        <p:tgtEl>
                                          <p:spTgt spid="17"/>
                                        </p:tgtEl>
                                      </p:cBhvr>
                                    </p:animEffect>
                                  </p:childTnLst>
                                </p:cTn>
                              </p:par>
                            </p:childTnLst>
                          </p:cTn>
                        </p:par>
                      </p:childTnLst>
                    </p:cTn>
                  </p:par>
                  <p:par>
                    <p:cTn id="85" fill="hold">
                      <p:stCondLst>
                        <p:cond delay="indefinite"/>
                      </p:stCondLst>
                      <p:childTnLst>
                        <p:par>
                          <p:cTn id="86" fill="hold">
                            <p:stCondLst>
                              <p:cond delay="0"/>
                            </p:stCondLst>
                            <p:childTnLst>
                              <p:par>
                                <p:cTn id="87" presetID="4" presetClass="entr" presetSubtype="16" fill="hold" nodeType="click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box(in)">
                                      <p:cBhvr>
                                        <p:cTn id="89" dur="2000"/>
                                        <p:tgtEl>
                                          <p:spTgt spid="18"/>
                                        </p:tgtEl>
                                      </p:cBhvr>
                                    </p:animEffect>
                                  </p:childTnLst>
                                </p:cTn>
                              </p:par>
                            </p:childTnLst>
                          </p:cTn>
                        </p:par>
                      </p:childTnLst>
                    </p:cTn>
                  </p:par>
                  <p:par>
                    <p:cTn id="90" fill="hold">
                      <p:stCondLst>
                        <p:cond delay="indefinite"/>
                      </p:stCondLst>
                      <p:childTnLst>
                        <p:par>
                          <p:cTn id="91" fill="hold">
                            <p:stCondLst>
                              <p:cond delay="0"/>
                            </p:stCondLst>
                            <p:childTnLst>
                              <p:par>
                                <p:cTn id="92" presetID="4" presetClass="entr" presetSubtype="16" fill="hold"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box(in)">
                                      <p:cBhvr>
                                        <p:cTn id="94" dur="20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4" presetClass="entr" presetSubtype="16" fill="hold" nodeType="click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box(in)">
                                      <p:cBhvr>
                                        <p:cTn id="99" dur="2000"/>
                                        <p:tgtEl>
                                          <p:spTgt spid="20"/>
                                        </p:tgtEl>
                                      </p:cBhvr>
                                    </p:animEffect>
                                  </p:childTnLst>
                                </p:cTn>
                              </p:par>
                            </p:childTnLst>
                          </p:cTn>
                        </p:par>
                      </p:childTnLst>
                    </p:cTn>
                  </p:par>
                  <p:par>
                    <p:cTn id="100" fill="hold">
                      <p:stCondLst>
                        <p:cond delay="indefinite"/>
                      </p:stCondLst>
                      <p:childTnLst>
                        <p:par>
                          <p:cTn id="101" fill="hold">
                            <p:stCondLst>
                              <p:cond delay="0"/>
                            </p:stCondLst>
                            <p:childTnLst>
                              <p:par>
                                <p:cTn id="102" presetID="4" presetClass="entr" presetSubtype="16" fill="hold" nodeType="clickEffect">
                                  <p:stCondLst>
                                    <p:cond delay="0"/>
                                  </p:stCondLst>
                                  <p:childTnLst>
                                    <p:set>
                                      <p:cBhvr>
                                        <p:cTn id="103" dur="1" fill="hold">
                                          <p:stCondLst>
                                            <p:cond delay="0"/>
                                          </p:stCondLst>
                                        </p:cTn>
                                        <p:tgtEl>
                                          <p:spTgt spid="21"/>
                                        </p:tgtEl>
                                        <p:attrNameLst>
                                          <p:attrName>style.visibility</p:attrName>
                                        </p:attrNameLst>
                                      </p:cBhvr>
                                      <p:to>
                                        <p:strVal val="visible"/>
                                      </p:to>
                                    </p:set>
                                    <p:animEffect transition="in" filter="box(in)">
                                      <p:cBhvr>
                                        <p:cTn id="104" dur="2000"/>
                                        <p:tgtEl>
                                          <p:spTgt spid="21"/>
                                        </p:tgtEl>
                                      </p:cBhvr>
                                    </p:animEffect>
                                  </p:childTnLst>
                                </p:cTn>
                              </p:par>
                            </p:childTnLst>
                          </p:cTn>
                        </p:par>
                      </p:childTnLst>
                    </p:cTn>
                  </p:par>
                  <p:par>
                    <p:cTn id="105" fill="hold">
                      <p:stCondLst>
                        <p:cond delay="indefinite"/>
                      </p:stCondLst>
                      <p:childTnLst>
                        <p:par>
                          <p:cTn id="106" fill="hold">
                            <p:stCondLst>
                              <p:cond delay="0"/>
                            </p:stCondLst>
                            <p:childTnLst>
                              <p:par>
                                <p:cTn id="107" presetID="4" presetClass="entr" presetSubtype="16" fill="hold" nodeType="click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box(in)">
                                      <p:cBhvr>
                                        <p:cTn id="109" dur="2000"/>
                                        <p:tgtEl>
                                          <p:spTgt spid="22"/>
                                        </p:tgtEl>
                                      </p:cBhvr>
                                    </p:animEffect>
                                  </p:childTnLst>
                                </p:cTn>
                              </p:par>
                            </p:childTnLst>
                          </p:cTn>
                        </p:par>
                      </p:childTnLst>
                    </p:cTn>
                  </p:par>
                  <p:par>
                    <p:cTn id="110" fill="hold">
                      <p:stCondLst>
                        <p:cond delay="indefinite"/>
                      </p:stCondLst>
                      <p:childTnLst>
                        <p:par>
                          <p:cTn id="111" fill="hold">
                            <p:stCondLst>
                              <p:cond delay="0"/>
                            </p:stCondLst>
                            <p:childTnLst>
                              <p:par>
                                <p:cTn id="112" presetID="4" presetClass="entr" presetSubtype="16" fill="hold" nodeType="clickEffect">
                                  <p:stCondLst>
                                    <p:cond delay="0"/>
                                  </p:stCondLst>
                                  <p:childTnLst>
                                    <p:set>
                                      <p:cBhvr>
                                        <p:cTn id="113" dur="1" fill="hold">
                                          <p:stCondLst>
                                            <p:cond delay="0"/>
                                          </p:stCondLst>
                                        </p:cTn>
                                        <p:tgtEl>
                                          <p:spTgt spid="23"/>
                                        </p:tgtEl>
                                        <p:attrNameLst>
                                          <p:attrName>style.visibility</p:attrName>
                                        </p:attrNameLst>
                                      </p:cBhvr>
                                      <p:to>
                                        <p:strVal val="visible"/>
                                      </p:to>
                                    </p:set>
                                    <p:animEffect transition="in" filter="box(in)">
                                      <p:cBhvr>
                                        <p:cTn id="114" dur="2000"/>
                                        <p:tgtEl>
                                          <p:spTgt spid="23"/>
                                        </p:tgtEl>
                                      </p:cBhvr>
                                    </p:animEffect>
                                  </p:childTnLst>
                                </p:cTn>
                              </p:par>
                            </p:childTnLst>
                          </p:cTn>
                        </p:par>
                      </p:childTnLst>
                    </p:cTn>
                  </p:par>
                  <p:par>
                    <p:cTn id="115" fill="hold">
                      <p:stCondLst>
                        <p:cond delay="indefinite"/>
                      </p:stCondLst>
                      <p:childTnLst>
                        <p:par>
                          <p:cTn id="116" fill="hold">
                            <p:stCondLst>
                              <p:cond delay="0"/>
                            </p:stCondLst>
                            <p:childTnLst>
                              <p:par>
                                <p:cTn id="117" presetID="4" presetClass="entr" presetSubtype="16" fill="hold" nodeType="clickEffect">
                                  <p:stCondLst>
                                    <p:cond delay="0"/>
                                  </p:stCondLst>
                                  <p:childTnLst>
                                    <p:set>
                                      <p:cBhvr>
                                        <p:cTn id="118" dur="1" fill="hold">
                                          <p:stCondLst>
                                            <p:cond delay="0"/>
                                          </p:stCondLst>
                                        </p:cTn>
                                        <p:tgtEl>
                                          <p:spTgt spid="24"/>
                                        </p:tgtEl>
                                        <p:attrNameLst>
                                          <p:attrName>style.visibility</p:attrName>
                                        </p:attrNameLst>
                                      </p:cBhvr>
                                      <p:to>
                                        <p:strVal val="visible"/>
                                      </p:to>
                                    </p:set>
                                    <p:animEffect transition="in" filter="box(in)">
                                      <p:cBhvr>
                                        <p:cTn id="119" dur="2000"/>
                                        <p:tgtEl>
                                          <p:spTgt spid="24"/>
                                        </p:tgtEl>
                                      </p:cBhvr>
                                    </p:animEffect>
                                  </p:childTnLst>
                                </p:cTn>
                              </p:par>
                            </p:childTnLst>
                          </p:cTn>
                        </p:par>
                      </p:childTnLst>
                    </p:cTn>
                  </p:par>
                  <p:par>
                    <p:cTn id="120" fill="hold">
                      <p:stCondLst>
                        <p:cond delay="indefinite"/>
                      </p:stCondLst>
                      <p:childTnLst>
                        <p:par>
                          <p:cTn id="121" fill="hold">
                            <p:stCondLst>
                              <p:cond delay="0"/>
                            </p:stCondLst>
                            <p:childTnLst>
                              <p:par>
                                <p:cTn id="122" presetID="4" presetClass="entr" presetSubtype="16" fill="hold" nodeType="click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box(in)">
                                      <p:cBhvr>
                                        <p:cTn id="124" dur="2000"/>
                                        <p:tgtEl>
                                          <p:spTgt spid="35"/>
                                        </p:tgtEl>
                                      </p:cBhvr>
                                    </p:animEffect>
                                  </p:childTnLst>
                                </p:cTn>
                              </p:par>
                            </p:childTnLst>
                          </p:cTn>
                        </p:par>
                      </p:childTnLst>
                    </p:cTn>
                  </p:par>
                  <p:par>
                    <p:cTn id="125" fill="hold">
                      <p:stCondLst>
                        <p:cond delay="indefinite"/>
                      </p:stCondLst>
                      <p:childTnLst>
                        <p:par>
                          <p:cTn id="126" fill="hold">
                            <p:stCondLst>
                              <p:cond delay="0"/>
                            </p:stCondLst>
                            <p:childTnLst>
                              <p:par>
                                <p:cTn id="127" presetID="4" presetClass="entr" presetSubtype="16" fill="hold" nodeType="clickEffect">
                                  <p:stCondLst>
                                    <p:cond delay="0"/>
                                  </p:stCondLst>
                                  <p:childTnLst>
                                    <p:set>
                                      <p:cBhvr>
                                        <p:cTn id="128" dur="1" fill="hold">
                                          <p:stCondLst>
                                            <p:cond delay="0"/>
                                          </p:stCondLst>
                                        </p:cTn>
                                        <p:tgtEl>
                                          <p:spTgt spid="37"/>
                                        </p:tgtEl>
                                        <p:attrNameLst>
                                          <p:attrName>style.visibility</p:attrName>
                                        </p:attrNameLst>
                                      </p:cBhvr>
                                      <p:to>
                                        <p:strVal val="visible"/>
                                      </p:to>
                                    </p:set>
                                    <p:animEffect transition="in" filter="box(in)">
                                      <p:cBhvr>
                                        <p:cTn id="129"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1499" y="189934"/>
            <a:ext cx="7900987" cy="4154984"/>
          </a:xfrm>
          <a:prstGeom prst="rect">
            <a:avLst/>
          </a:prstGeom>
        </p:spPr>
        <p:txBody>
          <a:bodyPr wrap="square">
            <a:spAutoFit/>
          </a:bodyPr>
          <a:lstStyle/>
          <a:p>
            <a:r>
              <a:rPr lang="zh-CN" altLang="en-US" sz="2400" dirty="0" smtClean="0"/>
              <a:t>    朴</a:t>
            </a:r>
            <a:r>
              <a:rPr lang="zh-CN" altLang="en-US" sz="2400" dirty="0"/>
              <a:t>：（沉思）无锡？嗯，无锡（</a:t>
            </a:r>
            <a:r>
              <a:rPr lang="zh-CN" altLang="en-US" sz="2400" dirty="0" smtClean="0"/>
              <a:t>忽而</a:t>
            </a:r>
            <a:r>
              <a:rPr lang="en-US" altLang="zh-CN" sz="2400" dirty="0"/>
              <a:t>)</a:t>
            </a:r>
            <a:r>
              <a:rPr lang="zh-CN" altLang="en-US" sz="2400" dirty="0" smtClean="0"/>
              <a:t>你</a:t>
            </a:r>
            <a:r>
              <a:rPr lang="zh-CN" altLang="en-US" sz="2400" dirty="0"/>
              <a:t>在无锡是什么时候？</a:t>
            </a:r>
          </a:p>
          <a:p>
            <a:r>
              <a:rPr lang="zh-CN" altLang="en-US" sz="2400" dirty="0"/>
              <a:t>　</a:t>
            </a:r>
            <a:r>
              <a:rPr lang="zh-CN" altLang="en-US" sz="2400" dirty="0" smtClean="0"/>
              <a:t>鲁</a:t>
            </a:r>
            <a:r>
              <a:rPr lang="zh-CN" altLang="en-US" sz="2400" dirty="0"/>
              <a:t>：光绪二十年，离现在有</a:t>
            </a:r>
            <a:r>
              <a:rPr lang="zh-CN" altLang="en-US" sz="2400" b="1" dirty="0">
                <a:solidFill>
                  <a:srgbClr val="FFFF00"/>
                </a:solidFill>
              </a:rPr>
              <a:t>三十多年</a:t>
            </a:r>
            <a:r>
              <a:rPr lang="zh-CN" altLang="en-US" sz="2400" dirty="0"/>
              <a:t>了。</a:t>
            </a:r>
          </a:p>
          <a:p>
            <a:r>
              <a:rPr lang="zh-CN" altLang="en-US" sz="2400" dirty="0"/>
              <a:t>　朴：哦，</a:t>
            </a:r>
            <a:r>
              <a:rPr lang="zh-CN" altLang="en-US" sz="2400" b="1" dirty="0">
                <a:solidFill>
                  <a:srgbClr val="FFFF00"/>
                </a:solidFill>
              </a:rPr>
              <a:t>三十年前</a:t>
            </a:r>
            <a:r>
              <a:rPr lang="zh-CN" altLang="en-US" sz="2400" dirty="0"/>
              <a:t>你在无锡？</a:t>
            </a:r>
          </a:p>
          <a:p>
            <a:r>
              <a:rPr lang="zh-CN" altLang="en-US" sz="2400" dirty="0"/>
              <a:t>　鲁：是的，</a:t>
            </a:r>
            <a:r>
              <a:rPr lang="zh-CN" altLang="en-US" sz="2400" b="1" dirty="0">
                <a:solidFill>
                  <a:srgbClr val="FFFF00"/>
                </a:solidFill>
              </a:rPr>
              <a:t>三十多年前</a:t>
            </a:r>
            <a:r>
              <a:rPr lang="zh-CN" altLang="en-US" sz="2400" dirty="0"/>
              <a:t>呢，那时候我记得</a:t>
            </a:r>
            <a:r>
              <a:rPr lang="zh-CN" altLang="en-US" sz="2400" b="1" dirty="0">
                <a:solidFill>
                  <a:srgbClr val="FFFF00"/>
                </a:solidFill>
              </a:rPr>
              <a:t>我们</a:t>
            </a:r>
            <a:r>
              <a:rPr lang="zh-CN" altLang="en-US" sz="2400" dirty="0"/>
              <a:t>还没有用</a:t>
            </a:r>
            <a:r>
              <a:rPr lang="zh-CN" altLang="en-US" sz="2400" b="1" dirty="0">
                <a:solidFill>
                  <a:srgbClr val="FFFF00"/>
                </a:solidFill>
              </a:rPr>
              <a:t>洋火</a:t>
            </a:r>
            <a:r>
              <a:rPr lang="zh-CN" altLang="en-US" sz="2400" dirty="0"/>
              <a:t>呢。</a:t>
            </a:r>
          </a:p>
          <a:p>
            <a:r>
              <a:rPr lang="zh-CN" altLang="en-US" sz="2400" dirty="0"/>
              <a:t>　朴：（沉思）</a:t>
            </a:r>
            <a:r>
              <a:rPr lang="zh-CN" altLang="en-US" sz="2400" b="1" dirty="0">
                <a:solidFill>
                  <a:srgbClr val="FFFF00"/>
                </a:solidFill>
              </a:rPr>
              <a:t>三十多年前</a:t>
            </a:r>
            <a:r>
              <a:rPr lang="zh-CN" altLang="en-US" sz="2400" dirty="0"/>
              <a:t>，是的，很远啦，我想想，我大概是二十多岁的时候。那时候我还在 无锡呢。</a:t>
            </a:r>
          </a:p>
          <a:p>
            <a:r>
              <a:rPr lang="zh-CN" altLang="en-US" sz="2400" dirty="0"/>
              <a:t>　鲁：老爷是那个地方的人？</a:t>
            </a:r>
          </a:p>
          <a:p>
            <a:r>
              <a:rPr lang="zh-CN" altLang="en-US" sz="2400" dirty="0"/>
              <a:t>　朴：嗯</a:t>
            </a:r>
            <a:r>
              <a:rPr lang="zh-CN" altLang="en-US" sz="2400" dirty="0" smtClean="0"/>
              <a:t>，</a:t>
            </a:r>
            <a:r>
              <a:rPr lang="en-US" altLang="zh-CN" sz="2400" dirty="0" smtClean="0"/>
              <a:t>(</a:t>
            </a:r>
            <a:r>
              <a:rPr lang="zh-CN" altLang="en-US" sz="2400" dirty="0" smtClean="0"/>
              <a:t>沉吟</a:t>
            </a:r>
            <a:r>
              <a:rPr lang="en-US" altLang="zh-CN" sz="2400" dirty="0"/>
              <a:t>)</a:t>
            </a:r>
            <a:r>
              <a:rPr lang="zh-CN" altLang="en-US" sz="2400" dirty="0" smtClean="0"/>
              <a:t>无锡</a:t>
            </a:r>
            <a:r>
              <a:rPr lang="zh-CN" altLang="en-US" sz="2400" dirty="0"/>
              <a:t>是个好地方。</a:t>
            </a:r>
          </a:p>
          <a:p>
            <a:r>
              <a:rPr lang="zh-CN" altLang="en-US" sz="2400" dirty="0"/>
              <a:t>　鲁：哦，好地方。</a:t>
            </a:r>
          </a:p>
        </p:txBody>
      </p:sp>
      <p:sp>
        <p:nvSpPr>
          <p:cNvPr id="5" name="圆角矩形 4"/>
          <p:cNvSpPr/>
          <p:nvPr/>
        </p:nvSpPr>
        <p:spPr>
          <a:xfrm>
            <a:off x="571500" y="4532800"/>
            <a:ext cx="8101013" cy="591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t>1</a:t>
            </a:r>
            <a:r>
              <a:rPr lang="zh-CN" altLang="zh-CN" sz="2400" dirty="0"/>
              <a:t>、 </a:t>
            </a:r>
            <a:r>
              <a:rPr lang="zh-CN" altLang="en-US" sz="2400" dirty="0"/>
              <a:t>鲁侍</a:t>
            </a:r>
            <a:r>
              <a:rPr lang="zh-CN" altLang="en-US" sz="2400" dirty="0" smtClean="0"/>
              <a:t>萍为何提到了“我们”？</a:t>
            </a:r>
            <a:endParaRPr lang="zh-CN" altLang="en-US" sz="2400" dirty="0"/>
          </a:p>
        </p:txBody>
      </p:sp>
      <p:sp>
        <p:nvSpPr>
          <p:cNvPr id="6" name="圆角矩形 5">
            <a:hlinkClick r:id="rId2" action="ppaction://hlinksldjump"/>
          </p:cNvPr>
          <p:cNvSpPr/>
          <p:nvPr/>
        </p:nvSpPr>
        <p:spPr>
          <a:xfrm>
            <a:off x="571500" y="5218325"/>
            <a:ext cx="8101013" cy="591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t>2</a:t>
            </a:r>
            <a:r>
              <a:rPr lang="zh-CN" altLang="zh-CN" sz="2400" dirty="0" smtClean="0"/>
              <a:t>、</a:t>
            </a:r>
            <a:r>
              <a:rPr lang="zh-CN" altLang="en-US" sz="2400" dirty="0" smtClean="0"/>
              <a:t>为何反复提到“三十年前”？</a:t>
            </a:r>
            <a:endParaRPr lang="zh-CN" altLang="en-US" sz="2400" dirty="0"/>
          </a:p>
        </p:txBody>
      </p:sp>
      <p:sp>
        <p:nvSpPr>
          <p:cNvPr id="7" name="圆角矩形 6">
            <a:hlinkClick r:id="rId3" action="ppaction://hlinksldjump"/>
          </p:cNvPr>
          <p:cNvSpPr/>
          <p:nvPr/>
        </p:nvSpPr>
        <p:spPr>
          <a:xfrm>
            <a:off x="571500" y="5970250"/>
            <a:ext cx="8101013" cy="591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t>3</a:t>
            </a:r>
            <a:r>
              <a:rPr lang="zh-CN" altLang="zh-CN" sz="2400" dirty="0" smtClean="0"/>
              <a:t>、</a:t>
            </a:r>
            <a:r>
              <a:rPr lang="zh-CN" altLang="en-US" sz="2400" dirty="0" smtClean="0"/>
              <a:t>为何想到了当年的“洋火”？</a:t>
            </a: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74" y="1750577"/>
            <a:ext cx="8101013" cy="3970318"/>
          </a:xfrm>
          <a:prstGeom prst="rect">
            <a:avLst/>
          </a:prstGeom>
        </p:spPr>
        <p:txBody>
          <a:bodyPr wrap="square">
            <a:spAutoFit/>
          </a:bodyPr>
          <a:lstStyle/>
          <a:p>
            <a:r>
              <a:rPr lang="zh-CN" altLang="zh-CN" sz="2800" dirty="0" smtClean="0"/>
              <a:t>周朴</a:t>
            </a:r>
            <a:r>
              <a:rPr lang="zh-CN" altLang="zh-CN" sz="2800" dirty="0"/>
              <a:t>园――某煤矿公司董事长，五十五岁</a:t>
            </a:r>
            <a:r>
              <a:rPr lang="zh-CN" altLang="zh-CN" sz="2800" dirty="0" smtClean="0"/>
              <a:t>。</a:t>
            </a:r>
            <a:endParaRPr lang="en-US" altLang="zh-CN" sz="2800" dirty="0" smtClean="0"/>
          </a:p>
          <a:p>
            <a:r>
              <a:rPr lang="zh-CN" altLang="zh-CN" sz="2800" dirty="0" smtClean="0"/>
              <a:t>周繁漪</a:t>
            </a:r>
            <a:r>
              <a:rPr lang="zh-CN" altLang="zh-CN" sz="2800" dirty="0"/>
              <a:t>－－其妻，三十五岁</a:t>
            </a:r>
            <a:r>
              <a:rPr lang="zh-CN" altLang="zh-CN" sz="2800" dirty="0" smtClean="0"/>
              <a:t>。</a:t>
            </a:r>
            <a:endParaRPr lang="en-US" altLang="zh-CN" sz="2800" dirty="0" smtClean="0"/>
          </a:p>
          <a:p>
            <a:r>
              <a:rPr lang="zh-CN" altLang="zh-CN" sz="2800" dirty="0" smtClean="0"/>
              <a:t>周萍</a:t>
            </a:r>
            <a:r>
              <a:rPr lang="zh-CN" altLang="zh-CN" sz="2800" dirty="0"/>
              <a:t>－－其前妻鲁侍萍生子，年</a:t>
            </a:r>
            <a:r>
              <a:rPr lang="zh-CN" altLang="zh-CN" sz="2800" b="1" dirty="0">
                <a:solidFill>
                  <a:srgbClr val="FFFF00"/>
                </a:solidFill>
              </a:rPr>
              <a:t>二十八</a:t>
            </a:r>
            <a:r>
              <a:rPr lang="zh-CN" altLang="zh-CN" sz="2800" dirty="0" smtClean="0"/>
              <a:t>。</a:t>
            </a:r>
            <a:endParaRPr lang="en-US" altLang="zh-CN" sz="2800" dirty="0" smtClean="0"/>
          </a:p>
          <a:p>
            <a:r>
              <a:rPr lang="zh-CN" altLang="zh-CN" sz="2800" dirty="0" smtClean="0"/>
              <a:t>周冲</a:t>
            </a:r>
            <a:r>
              <a:rPr lang="zh-CN" altLang="zh-CN" sz="2800" dirty="0"/>
              <a:t>－－繁漪生子，年十七</a:t>
            </a:r>
            <a:r>
              <a:rPr lang="zh-CN" altLang="zh-CN" sz="2800" dirty="0" smtClean="0"/>
              <a:t>。</a:t>
            </a:r>
            <a:endParaRPr lang="en-US" altLang="zh-CN" sz="2800" dirty="0" smtClean="0"/>
          </a:p>
          <a:p>
            <a:r>
              <a:rPr lang="zh-CN" altLang="zh-CN" sz="2800" dirty="0" smtClean="0"/>
              <a:t>鲁贵</a:t>
            </a:r>
            <a:r>
              <a:rPr lang="zh-CN" altLang="zh-CN" sz="2800" dirty="0"/>
              <a:t>－－周宅仆人，年四十八</a:t>
            </a:r>
            <a:r>
              <a:rPr lang="zh-CN" altLang="zh-CN" sz="2800" dirty="0" smtClean="0"/>
              <a:t>。</a:t>
            </a:r>
            <a:endParaRPr lang="en-US" altLang="zh-CN" sz="2800" dirty="0" smtClean="0"/>
          </a:p>
          <a:p>
            <a:r>
              <a:rPr lang="zh-CN" altLang="zh-CN" sz="2800" dirty="0" smtClean="0"/>
              <a:t>鲁</a:t>
            </a:r>
            <a:r>
              <a:rPr lang="zh-CN" altLang="zh-CN" sz="2800" dirty="0"/>
              <a:t>侍萍－－其前妻，某校女佣，年四十七</a:t>
            </a:r>
            <a:r>
              <a:rPr lang="zh-CN" altLang="zh-CN" sz="2800" dirty="0" smtClean="0"/>
              <a:t>。</a:t>
            </a:r>
            <a:endParaRPr lang="en-US" altLang="zh-CN" sz="2800" dirty="0" smtClean="0"/>
          </a:p>
          <a:p>
            <a:r>
              <a:rPr lang="zh-CN" altLang="zh-CN" sz="2800" dirty="0" smtClean="0"/>
              <a:t>鲁</a:t>
            </a:r>
            <a:r>
              <a:rPr lang="zh-CN" altLang="zh-CN" sz="2800" dirty="0"/>
              <a:t>大海－－侍萍与前夫周朴园之子，煤矿工人，</a:t>
            </a:r>
            <a:r>
              <a:rPr lang="zh-CN" altLang="zh-CN" sz="2800" dirty="0" smtClean="0"/>
              <a:t>年</a:t>
            </a:r>
            <a:r>
              <a:rPr lang="en-US" altLang="zh-CN" sz="2800" dirty="0" smtClean="0"/>
              <a:t>              </a:t>
            </a:r>
          </a:p>
          <a:p>
            <a:r>
              <a:rPr lang="en-US" altLang="zh-CN" sz="2800" b="1" dirty="0">
                <a:solidFill>
                  <a:srgbClr val="FFFF00"/>
                </a:solidFill>
              </a:rPr>
              <a:t> </a:t>
            </a:r>
            <a:r>
              <a:rPr lang="en-US" altLang="zh-CN" sz="2800" b="1" dirty="0" smtClean="0">
                <a:solidFill>
                  <a:srgbClr val="FFFF00"/>
                </a:solidFill>
              </a:rPr>
              <a:t>                 </a:t>
            </a:r>
            <a:r>
              <a:rPr lang="zh-CN" altLang="zh-CN" sz="2800" b="1" dirty="0" smtClean="0">
                <a:solidFill>
                  <a:srgbClr val="FFFF00"/>
                </a:solidFill>
              </a:rPr>
              <a:t>二十七</a:t>
            </a:r>
            <a:r>
              <a:rPr lang="zh-CN" altLang="zh-CN" sz="2800" dirty="0" smtClean="0"/>
              <a:t>。</a:t>
            </a:r>
            <a:endParaRPr lang="en-US" altLang="zh-CN" sz="2800" dirty="0" smtClean="0"/>
          </a:p>
          <a:p>
            <a:r>
              <a:rPr lang="zh-CN" altLang="zh-CN" sz="2800" dirty="0" smtClean="0"/>
              <a:t>鲁</a:t>
            </a:r>
            <a:r>
              <a:rPr lang="zh-CN" altLang="zh-CN" sz="2800" dirty="0"/>
              <a:t>四凤－－鲁贵与侍萍之女，年十八，周家使女。</a:t>
            </a:r>
          </a:p>
        </p:txBody>
      </p:sp>
      <p:sp>
        <p:nvSpPr>
          <p:cNvPr id="3" name="圆角矩形 2">
            <a:hlinkClick r:id="rId2" action="ppaction://hlinksldjump"/>
          </p:cNvPr>
          <p:cNvSpPr/>
          <p:nvPr/>
        </p:nvSpPr>
        <p:spPr>
          <a:xfrm>
            <a:off x="714375" y="503725"/>
            <a:ext cx="8101013" cy="591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dirty="0"/>
              <a:t>曹禺在序幕中明确写出的人物关系表</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114425" y="1853982"/>
            <a:ext cx="7386637" cy="1940957"/>
          </a:xfrm>
          <a:prstGeom prst="round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zh-CN" sz="3600" dirty="0"/>
              <a:t>凡是你不想记忆的东西</a:t>
            </a:r>
            <a:r>
              <a:rPr lang="zh-CN" altLang="zh-CN" sz="3600" dirty="0" smtClean="0"/>
              <a:t>，</a:t>
            </a:r>
            <a:endParaRPr lang="en-US" altLang="zh-CN" sz="3600" dirty="0" smtClean="0"/>
          </a:p>
          <a:p>
            <a:r>
              <a:rPr lang="zh-CN" altLang="zh-CN" sz="3600" dirty="0" smtClean="0"/>
              <a:t>你</a:t>
            </a:r>
            <a:r>
              <a:rPr lang="zh-CN" altLang="zh-CN" sz="3600" dirty="0"/>
              <a:t>总是会忘记的</a:t>
            </a:r>
            <a:r>
              <a:rPr lang="zh-CN" altLang="zh-CN" sz="3600" dirty="0" smtClean="0"/>
              <a:t>。</a:t>
            </a:r>
            <a:endParaRPr lang="en-US" altLang="zh-CN" sz="3600" dirty="0" smtClean="0"/>
          </a:p>
          <a:p>
            <a:r>
              <a:rPr lang="en-US" altLang="zh-CN" sz="3600" dirty="0"/>
              <a:t> </a:t>
            </a:r>
            <a:r>
              <a:rPr lang="en-US" altLang="zh-CN" sz="3600" dirty="0" smtClean="0"/>
              <a:t>              </a:t>
            </a:r>
            <a:r>
              <a:rPr lang="zh-CN" altLang="zh-CN" sz="3600" dirty="0" smtClean="0"/>
              <a:t>——</a:t>
            </a:r>
            <a:r>
              <a:rPr lang="zh-CN" altLang="zh-CN" sz="3600" dirty="0"/>
              <a:t>（奥地利）弗洛伊德</a:t>
            </a:r>
          </a:p>
        </p:txBody>
      </p:sp>
      <p:sp>
        <p:nvSpPr>
          <p:cNvPr id="3" name="圆角矩形 2"/>
          <p:cNvSpPr/>
          <p:nvPr/>
        </p:nvSpPr>
        <p:spPr>
          <a:xfrm>
            <a:off x="763270" y="4791710"/>
            <a:ext cx="8119110" cy="709386"/>
          </a:xfrm>
          <a:prstGeom prst="round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zh-CN" sz="3600" dirty="0">
                <a:solidFill>
                  <a:schemeClr val="lt1"/>
                </a:solidFill>
              </a:rPr>
              <a:t>后来</a:t>
            </a:r>
            <a:r>
              <a:rPr lang="zh-CN" altLang="zh-CN" sz="3600" dirty="0" smtClean="0">
                <a:solidFill>
                  <a:schemeClr val="lt1"/>
                </a:solidFill>
              </a:rPr>
              <a:t>发生</a:t>
            </a:r>
            <a:r>
              <a:rPr lang="zh-CN" altLang="en-US" sz="3600" dirty="0"/>
              <a:t>什么</a:t>
            </a:r>
            <a:r>
              <a:rPr lang="zh-CN" altLang="zh-CN" sz="3600" dirty="0" smtClean="0">
                <a:solidFill>
                  <a:schemeClr val="lt1"/>
                </a:solidFill>
              </a:rPr>
              <a:t>事</a:t>
            </a:r>
            <a:r>
              <a:rPr lang="zh-CN" altLang="zh-CN" sz="3600" dirty="0">
                <a:solidFill>
                  <a:schemeClr val="lt1"/>
                </a:solidFill>
              </a:rPr>
              <a:t>而导致两人</a:t>
            </a:r>
            <a:r>
              <a:rPr lang="zh-CN" altLang="zh-CN" sz="3600" dirty="0" smtClean="0">
                <a:solidFill>
                  <a:schemeClr val="lt1"/>
                </a:solidFill>
              </a:rPr>
              <a:t>分手呢 </a:t>
            </a:r>
            <a:r>
              <a:rPr lang="zh-CN" altLang="en-US" sz="3600" dirty="0" smtClean="0">
                <a:solidFill>
                  <a:schemeClr val="lt1"/>
                </a:solidFill>
              </a:rPr>
              <a:t>？</a:t>
            </a:r>
            <a:endParaRPr lang="zh-CN" altLang="en-US" sz="3600" dirty="0">
              <a:solidFill>
                <a:schemeClr val="l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1560" y="584538"/>
            <a:ext cx="6972301" cy="3108543"/>
          </a:xfrm>
          <a:prstGeom prst="rect">
            <a:avLst/>
          </a:prstGeom>
          <a:ln w="57150">
            <a:solidFill>
              <a:schemeClr val="accent1">
                <a:lumMod val="75000"/>
              </a:schemeClr>
            </a:solidFill>
          </a:ln>
        </p:spPr>
        <p:txBody>
          <a:bodyPr wrap="square">
            <a:spAutoFit/>
          </a:bodyPr>
          <a:lstStyle/>
          <a:p>
            <a:r>
              <a:rPr lang="zh-CN" altLang="zh-CN" sz="2800" dirty="0"/>
              <a:t>鲁：哭？哼，我的眼泪早哭干了，我没有委屈，我有的是恨，是悔，是三十年一天一天我自己受的苦。</a:t>
            </a:r>
            <a:r>
              <a:rPr lang="zh-CN" altLang="zh-CN" sz="2800" dirty="0">
                <a:solidFill>
                  <a:srgbClr val="FFFF00"/>
                </a:solidFill>
              </a:rPr>
              <a:t>你</a:t>
            </a:r>
            <a:r>
              <a:rPr lang="zh-CN" altLang="zh-CN" sz="2800" dirty="0"/>
              <a:t>大概已经忘了你做的事了！三十年前，过年三十的晚上我生下你的第二个儿子才三天，</a:t>
            </a:r>
            <a:r>
              <a:rPr lang="zh-CN" altLang="zh-CN" sz="2800" dirty="0">
                <a:solidFill>
                  <a:srgbClr val="FFFF00"/>
                </a:solidFill>
              </a:rPr>
              <a:t>你</a:t>
            </a:r>
            <a:r>
              <a:rPr lang="zh-CN" altLang="zh-CN" sz="2800" dirty="0"/>
              <a:t>为了要赶紧娶那位有钱有门第的小姐，</a:t>
            </a:r>
            <a:r>
              <a:rPr lang="zh-CN" altLang="zh-CN" sz="2800" dirty="0">
                <a:solidFill>
                  <a:srgbClr val="FFFF00"/>
                </a:solidFill>
              </a:rPr>
              <a:t>你们</a:t>
            </a:r>
            <a:r>
              <a:rPr lang="zh-CN" altLang="zh-CN" sz="2800" dirty="0"/>
              <a:t>逼着我冒着大雪出去，要我离开</a:t>
            </a:r>
            <a:r>
              <a:rPr lang="zh-CN" altLang="zh-CN" sz="2800" dirty="0">
                <a:solidFill>
                  <a:srgbClr val="FFFF00"/>
                </a:solidFill>
              </a:rPr>
              <a:t>你们</a:t>
            </a:r>
            <a:r>
              <a:rPr lang="zh-CN" altLang="zh-CN" sz="2800" dirty="0"/>
              <a:t>周家的门。</a:t>
            </a:r>
          </a:p>
        </p:txBody>
      </p:sp>
      <p:sp>
        <p:nvSpPr>
          <p:cNvPr id="4" name="圆角矩形 3"/>
          <p:cNvSpPr/>
          <p:nvPr/>
        </p:nvSpPr>
        <p:spPr>
          <a:xfrm>
            <a:off x="571500" y="4459712"/>
            <a:ext cx="8101013" cy="591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为何多次提到“你们”？</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85812" y="1114426"/>
            <a:ext cx="8101013" cy="19145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dirty="0"/>
              <a:t>“鲁侍萍被周家赶走，周朴园是不情愿的，但在“父母之命、媒约之言”不可违的时代，他又是没有办法阻止的。何况在赶走之前，周家始终未让他与鲁侍萍见上一面。”</a:t>
            </a:r>
          </a:p>
          <a:p>
            <a:r>
              <a:rPr lang="en-US" altLang="zh-CN" sz="2400" dirty="0" smtClean="0"/>
              <a:t>                                             </a:t>
            </a:r>
            <a:r>
              <a:rPr lang="zh-CN" altLang="zh-CN" sz="2400" dirty="0" smtClean="0"/>
              <a:t>——</a:t>
            </a:r>
            <a:r>
              <a:rPr lang="zh-CN" altLang="zh-CN" sz="2400" dirty="0"/>
              <a:t>曹禺《雷雨》创作回顾</a:t>
            </a:r>
          </a:p>
          <a:p>
            <a:endParaRPr lang="zh-CN" altLang="en-US" sz="2400" dirty="0"/>
          </a:p>
        </p:txBody>
      </p:sp>
      <p:sp>
        <p:nvSpPr>
          <p:cNvPr id="3" name="矩形 2"/>
          <p:cNvSpPr/>
          <p:nvPr/>
        </p:nvSpPr>
        <p:spPr>
          <a:xfrm>
            <a:off x="1335405" y="3841115"/>
            <a:ext cx="7337425" cy="8121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zh-CN" sz="2400" dirty="0">
                <a:solidFill>
                  <a:schemeClr val="lt1"/>
                </a:solidFill>
              </a:rPr>
              <a:t>当周朴园后来得知侍萍被赶走，有没有行动呢？</a:t>
            </a:r>
            <a:endParaRPr lang="zh-CN" altLang="en-US" sz="2400" dirty="0">
              <a:solidFill>
                <a:schemeClr val="l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51"/>
</p:tagLst>
</file>

<file path=ppt/tags/tag2.xml><?xml version="1.0" encoding="utf-8"?>
<p:tagLst xmlns:a="http://schemas.openxmlformats.org/drawingml/2006/main" xmlns:r="http://schemas.openxmlformats.org/officeDocument/2006/relationships" xmlns:p="http://schemas.openxmlformats.org/presentationml/2006/main">
  <p:tag name="KSO_WM_SLIDE_ID" val="150995263"/>
  <p:tag name="KSO_WM_SLIDE_INDEX" val="1"/>
  <p:tag name="KSO_WM_SLIDE_ITEM_CNT" val="1"/>
  <p:tag name="KSO_WM_SLIDE_LAYOUT" val="l_a"/>
  <p:tag name="KSO_WM_SLIDE_LAYOUT_CNT" val="1_1"/>
  <p:tag name="KSO_WM_SLIDE_TYPE" val="text"/>
  <p:tag name="KSO_WM_BEAUTIFY_FLAG" val="#wm#"/>
  <p:tag name="KSO_WM_SLIDE_POSITION" val="201*116"/>
  <p:tag name="KSO_WM_SLIDE_SIZE" val="441*286"/>
  <p:tag name="KSO_WM_TEMPLATE_CATEGORY" val="diagram"/>
  <p:tag name="KSO_WM_TEMPLATE_INDEX" val="588"/>
  <p:tag name="KSO_WM_TAG_VERSION" val="1.0"/>
  <p:tag name="KSO_WM_DIAGRAM_GROUP_CODE" val="l1-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588"/>
  <p:tag name="KSO_WM_UNIT_TYPE" val="l_i"/>
  <p:tag name="KSO_WM_UNIT_INDEX" val="1_1"/>
  <p:tag name="KSO_WM_UNIT_ID" val="319*l_i*1_1"/>
  <p:tag name="KSO_WM_UNIT_CLEAR" val="1"/>
  <p:tag name="KSO_WM_UNIT_LAYERLEVEL" val="1_1"/>
  <p:tag name="KSO_WM_BEAUTIFY_FLAG" val="#wm#"/>
  <p:tag name="KSO_WM_TAG_VERSION" val="1.0"/>
  <p:tag name="KSO_WM_DIAGRAM_GROUP_CODE" val="l1-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63*i*1"/>
  <p:tag name="KSO_WM_TEMPLATE_CATEGORY" val="diagram"/>
  <p:tag name="KSO_WM_TEMPLATE_INDEX" val="588"/>
</p:tagLst>
</file>

<file path=ppt/tags/tag5.xml><?xml version="1.0" encoding="utf-8"?>
<p:tagLst xmlns:a="http://schemas.openxmlformats.org/drawingml/2006/main" xmlns:r="http://schemas.openxmlformats.org/officeDocument/2006/relationships" xmlns:p="http://schemas.openxmlformats.org/presentationml/2006/main">
  <p:tag name="KSO_WM_UNIT_RELATE_UNITID" val="319*l*1"/>
  <p:tag name="KSO_WM_TEMPLATE_CATEGORY" val="diagram"/>
  <p:tag name="KSO_WM_TEMPLATE_INDEX" val="588"/>
  <p:tag name="KSO_WM_UNIT_TYPE" val="a"/>
  <p:tag name="KSO_WM_UNIT_INDEX" val="1"/>
  <p:tag name="KSO_WM_UNIT_ID" val="319*a*1"/>
  <p:tag name="KSO_WM_UNIT_CLEAR" val="1"/>
  <p:tag name="KSO_WM_UNIT_LAYERLEVEL" val="1"/>
  <p:tag name="KSO_WM_UNIT_VALUE" val="34"/>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588"/>
  <p:tag name="KSO_WM_UNIT_TYPE" val="l_h_a"/>
  <p:tag name="KSO_WM_UNIT_INDEX" val="1_1_1"/>
  <p:tag name="KSO_WM_UNIT_ID" val="319*l_h_a*1_1_1"/>
  <p:tag name="KSO_WM_UNIT_CLEAR" val="1"/>
  <p:tag name="KSO_WM_UNIT_LAYERLEVEL" val="1_1_1"/>
  <p:tag name="KSO_WM_UNIT_VALUE" val="13"/>
  <p:tag name="KSO_WM_UNIT_HIGHLIGHT" val="0"/>
  <p:tag name="KSO_WM_UNIT_COMPATIBLE" val="0"/>
  <p:tag name="KSO_WM_BEAUTIFY_FLAG" val="#wm#"/>
  <p:tag name="KSO_WM_TAG_VERSION" val="1.0"/>
  <p:tag name="KSO_WM_DIAGRAM_GROUP_CODE" val="l1-1"/>
  <p:tag name="KSO_WM_UNIT_PRESET_TEXT" val="LOREM IPSUM"/>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588"/>
  <p:tag name="KSO_WM_UNIT_TYPE" val="l_i"/>
  <p:tag name="KSO_WM_UNIT_INDEX" val="1_2"/>
  <p:tag name="KSO_WM_UNIT_ID" val="319*l_i*1_2"/>
  <p:tag name="KSO_WM_UNIT_CLEAR" val="1"/>
  <p:tag name="KSO_WM_UNIT_LAYERLEVEL" val="1_1"/>
  <p:tag name="KSO_WM_BEAUTIFY_FLAG" val="#wm#"/>
  <p:tag name="KSO_WM_TAG_VERSION" val="1.0"/>
  <p:tag name="KSO_WM_DIAGRAM_GROUP_CODE" val="l1-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251"/>
</p:tagLst>
</file>

<file path=ppt/theme/theme1.xml><?xml version="1.0" encoding="utf-8"?>
<a:theme xmlns:a="http://schemas.openxmlformats.org/drawingml/2006/main" name="向天歌稻壳儿模板23XIN - 副本">
  <a:themeElements>
    <a:clrScheme name="自定义 18">
      <a:dk1>
        <a:srgbClr val="FFFFFF"/>
      </a:dk1>
      <a:lt1>
        <a:srgbClr val="4B4B4B"/>
      </a:lt1>
      <a:dk2>
        <a:srgbClr val="FFFFFF"/>
      </a:dk2>
      <a:lt2>
        <a:srgbClr val="4B4B4B"/>
      </a:lt2>
      <a:accent1>
        <a:srgbClr val="DAC95F"/>
      </a:accent1>
      <a:accent2>
        <a:srgbClr val="CC9F6E"/>
      </a:accent2>
      <a:accent3>
        <a:srgbClr val="C87E72"/>
      </a:accent3>
      <a:accent4>
        <a:srgbClr val="CF4953"/>
      </a:accent4>
      <a:accent5>
        <a:srgbClr val="9FCE4A"/>
      </a:accent5>
      <a:accent6>
        <a:srgbClr val="9E7A9B"/>
      </a:accent6>
      <a:hlink>
        <a:srgbClr val="5699C2"/>
      </a:hlink>
      <a:folHlink>
        <a:srgbClr val="BABD91"/>
      </a:folHlink>
    </a:clrScheme>
    <a:fontScheme name="自定义 3">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1381</Words>
  <Paragraphs>81</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向天歌稻壳儿模板23XIN - 副本</vt:lpstr>
      <vt:lpstr>雷雨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cp:lastModifiedBy>
  <dcterms:created xsi:type="dcterms:W3CDTF">2016-05-17T07:37:00Z</dcterms:created>
  <dcterms:modified xsi:type="dcterms:W3CDTF">2018-08-19T20:28:12Z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