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5" r:id="rId3"/>
    <p:sldId id="303" r:id="rId4"/>
    <p:sldId id="304" r:id="rId5"/>
    <p:sldId id="306" r:id="rId6"/>
    <p:sldId id="296" r:id="rId8"/>
    <p:sldId id="300" r:id="rId9"/>
    <p:sldId id="307" r:id="rId10"/>
    <p:sldId id="302" r:id="rId11"/>
    <p:sldId id="308" r:id="rId12"/>
    <p:sldId id="309" r:id="rId13"/>
    <p:sldId id="31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5C25"/>
    <a:srgbClr val="006600"/>
    <a:srgbClr val="008000"/>
    <a:srgbClr val="FF0000"/>
    <a:srgbClr val="993300"/>
    <a:srgbClr val="FF9933"/>
    <a:srgbClr val="CC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83" autoAdjust="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9BA10-DB42-41DD-830F-8030E9126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8EC3D-F526-48E1-9520-4397A29D6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8EC3D-F526-48E1-9520-4397A29D6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0C921-360E-45CB-BA36-5EFA126443C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28882-13E3-4110-BF25-CB74BEB953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B7E3C-0317-445A-A6D4-9313B29807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47826-E24B-406E-9899-77525EF64B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C51F5-F6EA-4D05-B546-4216EF2EBD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C710D-85D7-46C8-BA69-C58F26F03E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B865D-FAD8-4606-8A83-7972C43B5D3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39988-6CC3-4CE2-AAA5-973F42EC65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2ED00-2C2C-44F2-8DB2-23CDACADA5B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4B962-A9FE-45C3-A510-6642B7438C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294F8-76D0-480B-AB24-9C80DED226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AD00C68-2B94-4D90-9275-7CC67679187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259632" y="1412776"/>
            <a:ext cx="5207932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dirty="0">
                <a:latin typeface="汉仪大宋简" pitchFamily="49" charset="-122"/>
                <a:ea typeface="汉仪大宋简" pitchFamily="49" charset="-122"/>
              </a:rPr>
              <a:t>题临安邸</a:t>
            </a:r>
            <a:endParaRPr lang="zh-CN" altLang="en-US" sz="8800" dirty="0">
              <a:latin typeface="汉仪大宋简" pitchFamily="49" charset="-122"/>
              <a:ea typeface="汉仪大宋简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/>
              <a:t>（宋</a:t>
            </a:r>
            <a:r>
              <a:rPr lang="zh-CN" altLang="en-US" sz="3200" dirty="0"/>
              <a:t>）林</a:t>
            </a:r>
            <a:r>
              <a:rPr lang="zh-CN" altLang="en-US" sz="3200" dirty="0" smtClean="0"/>
              <a:t>升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Img250172672"/>
          <p:cNvPicPr>
            <a:picLocks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076825" cy="4076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5148263" y="1412776"/>
            <a:ext cx="37449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/>
              <a:t>谁</a:t>
            </a:r>
            <a:r>
              <a:rPr lang="zh-CN" altLang="en-US" sz="3200" b="1" dirty="0"/>
              <a:t>把“杭州”作 “汴州”？为什么？</a:t>
            </a:r>
            <a:endParaRPr lang="zh-CN" altLang="en-US" sz="3200" b="1" dirty="0"/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50825" y="4581525"/>
            <a:ext cx="889317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游人，即达官贵人。他们忘了国破家亡，沉醉在玩乐中，简直把临时避难的杭州当作首都汴州了。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67734" y="980728"/>
            <a:ext cx="853244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/>
              <a:t>古</a:t>
            </a:r>
            <a:r>
              <a:rPr lang="zh-CN" altLang="en-US" sz="4400" b="1" dirty="0"/>
              <a:t>诗表达了诗人怎样的思想感情？</a:t>
            </a:r>
            <a:endParaRPr lang="zh-CN" altLang="en-US" sz="4400" b="1" dirty="0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67734" y="2636802"/>
            <a:ext cx="82804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/>
              <a:t>表达了诗人对达官贵人的辛辣讽刺、愤怒。也表达了对国家命运的担忧。 </a:t>
            </a:r>
            <a:r>
              <a:rPr lang="zh-CN" altLang="en-US" sz="4400" b="1" dirty="0" smtClean="0"/>
              <a:t> 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981200" y="609600"/>
            <a:ext cx="622935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题临安邸 </a:t>
            </a:r>
            <a:endParaRPr kumimoji="1" lang="zh-CN" altLang="en-US" sz="48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南宋  林升</a:t>
            </a:r>
            <a:endParaRPr kumimoji="1"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山外青山楼外楼，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西湖歌舞几时休？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暖风熏</a:t>
            </a:r>
            <a:r>
              <a:rPr kumimoji="1" lang="en-US" altLang="zh-CN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( </a:t>
            </a:r>
            <a:r>
              <a:rPr kumimoji="1" lang="en-US" altLang="zh-CN" sz="4000" b="1" dirty="0" err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x</a:t>
            </a:r>
            <a:r>
              <a:rPr kumimoji="1" lang="en-US" altLang="en-US" sz="4000" b="1" dirty="0" err="1">
                <a:solidFill>
                  <a:srgbClr val="008000"/>
                </a:solidFill>
                <a:latin typeface="Times New Roman" panose="02020603050405020304" pitchFamily="18" charset="0"/>
              </a:rPr>
              <a:t>ū</a:t>
            </a:r>
            <a:r>
              <a:rPr kumimoji="1" lang="en-US" altLang="zh-CN" sz="4000" b="1" dirty="0" err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n</a:t>
            </a:r>
            <a:r>
              <a:rPr kumimoji="1" lang="en-US" altLang="zh-CN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)</a:t>
            </a:r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得游人醉，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直把杭州作汴（</a:t>
            </a:r>
            <a:r>
              <a:rPr kumimoji="1" lang="en-US" altLang="zh-CN" sz="4000" b="1" dirty="0" err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bi</a:t>
            </a:r>
            <a:r>
              <a:rPr kumimoji="1" lang="en-US" altLang="en-US" sz="4000" b="1" dirty="0" err="1">
                <a:solidFill>
                  <a:srgbClr val="008000"/>
                </a:solidFill>
                <a:latin typeface="Times New Roman" panose="02020603050405020304" pitchFamily="18" charset="0"/>
              </a:rPr>
              <a:t>à</a:t>
            </a:r>
            <a:r>
              <a:rPr kumimoji="1" lang="en-US" altLang="zh-CN" sz="4000" b="1" dirty="0" err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n</a:t>
            </a:r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）州</a:t>
            </a:r>
            <a:r>
              <a:rPr kumimoji="1" lang="zh-CN" altLang="en-US" sz="36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36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95536" y="1484784"/>
            <a:ext cx="831348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题临安邸：写在临安旅店（墙壁上）的诗。 </a:t>
            </a:r>
            <a:endParaRPr kumimoji="1" lang="zh-CN" altLang="en-US" sz="32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3200" b="1" dirty="0" smtClean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题：写</a:t>
            </a:r>
            <a:r>
              <a:rPr kumimoji="1" lang="zh-CN" altLang="en-US" sz="32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32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3200" b="1" dirty="0" smtClean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临</a:t>
            </a:r>
            <a:r>
              <a:rPr kumimoji="1" lang="zh-CN" altLang="en-US" sz="32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安：南宋都城，现在的浙江省杭州市。</a:t>
            </a:r>
            <a:endParaRPr kumimoji="1" lang="zh-CN" altLang="en-US" sz="32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3200" b="1" dirty="0" smtClean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邸</a:t>
            </a:r>
            <a:r>
              <a:rPr kumimoji="1" lang="zh-CN" altLang="en-US" sz="32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：官府，官邸，旅店，客栈，诗中指旅店。</a:t>
            </a:r>
            <a:endParaRPr kumimoji="1" lang="zh-CN" altLang="en-US" sz="32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52120" y="60212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4221088"/>
            <a:ext cx="8797932" cy="1584176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800"/>
              </a:spcBef>
              <a:buFontTx/>
              <a:buNone/>
            </a:pPr>
            <a:r>
              <a:rPr lang="zh-CN" altLang="en-US" sz="2400" dirty="0"/>
              <a:t>①邸：官府，官邸。 ②休：停止、罢休。 ③直：简直。④汴（</a:t>
            </a:r>
            <a:r>
              <a:rPr lang="en-US" altLang="zh-CN" sz="2400" dirty="0" err="1"/>
              <a:t>biàn</a:t>
            </a:r>
            <a:r>
              <a:rPr lang="zh-CN" altLang="en-US" sz="2400" dirty="0"/>
              <a:t>）州：即汴梁（今河南省开封市），北宋京城 ⑤暖风：这里不仅指自然界和煦的风，还指由歌舞所带来的令人痴迷的“暖风”。⑥临安：南宋的京城，即今浙江省杭州市。 </a:t>
            </a:r>
            <a:endParaRPr lang="zh-CN" altLang="en-US" sz="2400" dirty="0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971550" y="1412875"/>
            <a:ext cx="741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981744" y="908720"/>
            <a:ext cx="511333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山外青山楼外楼，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西湖歌舞几时休。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暖风熏得游人醉，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直把杭州作汴州。 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0112" y="941794"/>
            <a:ext cx="430117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题临安邸 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南宋林升</a:t>
            </a:r>
            <a:endParaRPr kumimoji="1" lang="zh-CN" altLang="en-US" sz="32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山外青山楼外楼，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西湖歌舞几时休？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暖风熏得游人醉，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直把杭州作汴州。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325665" y="1124744"/>
            <a:ext cx="444728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休，停止，罢休。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暖风，暖洋洋的春风。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熏，在这里是吹拂的意思。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游人，指那些整天寻欢作乐的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权贵。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醉，形容头脑糊涂，不清醒。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直，简直。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汴州，北宋都城，就是现在的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河南开封，当时为入侵的金人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所占</a:t>
            </a:r>
            <a:r>
              <a:rPr kumimoji="1" lang="zh-CN" altLang="en-US" sz="2400" b="1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。</a:t>
            </a:r>
            <a:endParaRPr kumimoji="1"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0" y="968375"/>
            <a:ext cx="430117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题临安邸 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南宋林升</a:t>
            </a:r>
            <a:endParaRPr kumimoji="1" lang="zh-CN" altLang="en-US" sz="32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山外青山楼外楼，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西湖歌舞几时休？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暖风熏得游人醉，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000" b="1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直把杭州作汴州。</a:t>
            </a:r>
            <a:endParaRPr kumimoji="1" lang="zh-CN" altLang="en-US" sz="4000" b="1" dirty="0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223930" y="1583928"/>
            <a:ext cx="4798849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青山之外还有青山，高楼之外还有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高楼。形容西湖周围青山楼阁重重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叠叠，触目皆是，风光极其优美。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那些统治者在西湖边上听歌赏舞，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寻欢作乐的生活到什么时候才能停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止呢？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暖洋洋的春风把这帮终日只知游山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玩水的家伙吹得像喝醉了酒一样。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那些游人（统治者）简直把这临时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22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避难的杭州当作老家汴州了。</a:t>
            </a:r>
            <a:endParaRPr kumimoji="1" lang="zh-CN" altLang="en-US" sz="22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11560" y="692696"/>
            <a:ext cx="7992888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chemeClr val="accent2"/>
                </a:solidFill>
              </a:rPr>
              <a:t>意思：</a:t>
            </a:r>
            <a:r>
              <a:rPr lang="zh-CN" altLang="en-US" sz="2800" b="1" dirty="0"/>
              <a:t> </a:t>
            </a:r>
            <a:endParaRPr lang="zh-CN" altLang="en-US" sz="2800" b="1" dirty="0"/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山外青山楼外楼：</a:t>
            </a:r>
            <a:r>
              <a:rPr lang="zh-CN" altLang="en-US" sz="2800" b="1" dirty="0"/>
              <a:t>青山之外还有青山，高楼之外还有高楼，</a:t>
            </a:r>
            <a:endParaRPr lang="zh-CN" altLang="en-US" sz="2800" b="1" dirty="0"/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西湖歌舞几时休：</a:t>
            </a:r>
            <a:r>
              <a:rPr lang="zh-CN" altLang="en-US" sz="2800" b="1" dirty="0"/>
              <a:t>湖中的游客皆达官贵人，他们通宵达旦与歌女一起寻欢作乐，纸醉金迷，这种情况不只何时才能罢休？</a:t>
            </a:r>
            <a:endParaRPr lang="zh-CN" altLang="en-US" sz="2800" b="1" dirty="0"/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暖风熏得游人醉：</a:t>
            </a:r>
            <a:r>
              <a:rPr lang="zh-CN" altLang="en-US" sz="2800" b="1" dirty="0"/>
              <a:t>暖洋洋的春风把游人吹得醉醺醺的，</a:t>
            </a:r>
            <a:endParaRPr lang="zh-CN" altLang="en-US" sz="2800" b="1" dirty="0"/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直把杭州作汴州：</a:t>
            </a:r>
            <a:r>
              <a:rPr lang="zh-CN" altLang="en-US" sz="2800" b="1" dirty="0"/>
              <a:t>他们忘乎所以，只图偷安宴乐于西湖，竟把杭州当成了汴州。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981200" y="609600"/>
            <a:ext cx="5060950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题临安邸 </a:t>
            </a:r>
            <a:endParaRPr kumimoji="1" lang="zh-CN" altLang="en-US" sz="4800" b="1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南宋林升</a:t>
            </a:r>
            <a:endParaRPr kumimoji="1"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山外青山楼外楼，</a:t>
            </a:r>
            <a:endParaRPr kumimoji="1" lang="zh-CN" altLang="en-US" sz="4800" b="1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西湖歌舞几时休？</a:t>
            </a:r>
            <a:endParaRPr kumimoji="1" lang="zh-CN" altLang="en-US" sz="4800" b="1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暖风熏得游人醉，</a:t>
            </a:r>
            <a:endParaRPr kumimoji="1" lang="zh-CN" altLang="en-US" sz="4800" b="1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kumimoji="1" lang="zh-CN" altLang="en-US" sz="4800" b="1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直把杭州作汴州。</a:t>
            </a:r>
            <a:endParaRPr kumimoji="1" lang="zh-CN" altLang="en-US" sz="4800" b="1">
              <a:solidFill>
                <a:srgbClr val="008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0312" y="1196752"/>
            <a:ext cx="9144000" cy="369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本课小结：这是一首写在临安旅店墙壁上的诗，它描述了诗人在杭州的所见所闻及所感，讽刺和揭露了南宋王朝统治者只顾游山玩水，醉生梦死，忘记了山河破碎的耻辱，而将收复北方失地完全置之脑后的可耻行径。 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1827</Words>
  <Application>WPS 演示</Application>
  <PresentationFormat>全屏显示(4:3)</PresentationFormat>
  <Paragraphs>93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汉仪大宋简</vt:lpstr>
      <vt:lpstr>微软雅黑</vt:lpstr>
      <vt:lpstr>隶书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45</cp:revision>
  <dcterms:created xsi:type="dcterms:W3CDTF">2113-01-01T00:00:00Z</dcterms:created>
  <dcterms:modified xsi:type="dcterms:W3CDTF">2021-11-15T01:09:02Z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