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4" r:id="rId4"/>
    <p:sldId id="275" r:id="rId5"/>
    <p:sldId id="276" r:id="rId6"/>
    <p:sldId id="258" r:id="rId7"/>
    <p:sldId id="281" r:id="rId8"/>
    <p:sldId id="278" r:id="rId9"/>
    <p:sldId id="277" r:id="rId10"/>
    <p:sldId id="283" r:id="rId11"/>
    <p:sldId id="269" r:id="rId12"/>
    <p:sldId id="318" r:id="rId13"/>
    <p:sldId id="314" r:id="rId14"/>
    <p:sldId id="315" r:id="rId15"/>
    <p:sldId id="323" r:id="rId16"/>
    <p:sldId id="317" r:id="rId17"/>
    <p:sldId id="319"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4A0D"/>
    <a:srgbClr val="E49D61"/>
    <a:srgbClr val="FFFFFF"/>
    <a:srgbClr val="C93149"/>
    <a:srgbClr val="A50B0A"/>
    <a:srgbClr val="B04F0B"/>
    <a:srgbClr val="6E0831"/>
    <a:srgbClr val="9A2035"/>
    <a:srgbClr val="06542B"/>
    <a:srgbClr val="D65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3" autoAdjust="0"/>
    <p:restoredTop sz="94660"/>
  </p:normalViewPr>
  <p:slideViewPr>
    <p:cSldViewPr snapToGrid="0" showGuides="1">
      <p:cViewPr varScale="1">
        <p:scale>
          <a:sx n="76" d="100"/>
          <a:sy n="76" d="100"/>
        </p:scale>
        <p:origin x="-282" y="-96"/>
      </p:cViewPr>
      <p:guideLst>
        <p:guide orient="horz" pos="2122"/>
        <p:guide pos="38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a:stretch>
            <a:fillRect/>
          </a:stretch>
        </p:blipFill>
        <p:spPr>
          <a:xfrm>
            <a:off x="-600" y="0"/>
            <a:ext cx="12193200" cy="4963886"/>
          </a:xfrm>
          <a:prstGeom prst="rect">
            <a:avLst/>
          </a:prstGeom>
        </p:spPr>
      </p:pic>
      <p:pic>
        <p:nvPicPr>
          <p:cNvPr id="4" name="图片 3"/>
          <p:cNvPicPr>
            <a:picLocks noChangeAspect="1"/>
          </p:cNvPicPr>
          <p:nvPr userDrawn="1"/>
        </p:nvPicPr>
        <p:blipFill rotWithShape="1">
          <a:blip r:embed="rId3" cstate="screen"/>
          <a:srcRect/>
          <a:stretch>
            <a:fillRect/>
          </a:stretch>
        </p:blipFill>
        <p:spPr>
          <a:xfrm>
            <a:off x="-600" y="4987636"/>
            <a:ext cx="12193200" cy="1870364"/>
          </a:xfrm>
          <a:prstGeom prst="rect">
            <a:avLst/>
          </a:prstGeom>
        </p:spPr>
      </p:pic>
      <p:sp>
        <p:nvSpPr>
          <p:cNvPr id="6" name="TextBox 14"/>
          <p:cNvSpPr txBox="1"/>
          <p:nvPr userDrawn="1"/>
        </p:nvSpPr>
        <p:spPr>
          <a:xfrm>
            <a:off x="943846" y="1310752"/>
            <a:ext cx="10304309" cy="1846580"/>
          </a:xfrm>
          <a:prstGeom prst="rect">
            <a:avLst/>
          </a:prstGeom>
          <a:noFill/>
        </p:spPr>
        <p:txBody>
          <a:bodyPr wrap="square" rtlCol="0">
            <a:spAutoFit/>
          </a:bodyPr>
          <a:lstStyle/>
          <a:p>
            <a:pPr algn="ctr">
              <a:lnSpc>
                <a:spcPct val="120000"/>
              </a:lnSpc>
            </a:pPr>
            <a:r>
              <a:rPr lang="zh-CN" altLang="en-US" sz="6000" b="1" dirty="0">
                <a:solidFill>
                  <a:schemeClr val="bg1"/>
                </a:solidFill>
                <a:latin typeface="微软雅黑" panose="020B0503020204020204" pitchFamily="34" charset="-122"/>
                <a:ea typeface="微软雅黑" panose="020B0503020204020204" pitchFamily="34" charset="-122"/>
              </a:rPr>
              <a:t>我来到这个世界为的是看太阳</a:t>
            </a:r>
            <a:endParaRPr lang="zh-CN" altLang="en-US" sz="60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3600" b="0" dirty="0" smtClean="0">
                <a:solidFill>
                  <a:schemeClr val="bg1"/>
                </a:solidFill>
                <a:latin typeface="微软雅黑" panose="020B0503020204020204" pitchFamily="34" charset="-122"/>
                <a:ea typeface="微软雅黑" panose="020B0503020204020204" pitchFamily="34" charset="-122"/>
              </a:rPr>
              <a:t>—— [</a:t>
            </a:r>
            <a:r>
              <a:rPr lang="zh-CN" altLang="en-US" sz="3600" b="0" dirty="0" smtClean="0">
                <a:solidFill>
                  <a:schemeClr val="bg1"/>
                </a:solidFill>
                <a:latin typeface="微软雅黑" panose="020B0503020204020204" pitchFamily="34" charset="-122"/>
                <a:ea typeface="微软雅黑" panose="020B0503020204020204" pitchFamily="34" charset="-122"/>
              </a:rPr>
              <a:t>俄</a:t>
            </a:r>
            <a:r>
              <a:rPr lang="en-US" altLang="zh-CN" sz="3600" b="0" dirty="0" smtClean="0">
                <a:solidFill>
                  <a:schemeClr val="bg1"/>
                </a:solidFill>
                <a:latin typeface="微软雅黑" panose="020B0503020204020204" pitchFamily="34" charset="-122"/>
                <a:ea typeface="微软雅黑" panose="020B0503020204020204" pitchFamily="34" charset="-122"/>
              </a:rPr>
              <a:t>]</a:t>
            </a:r>
            <a:r>
              <a:rPr lang="zh-CN" altLang="en-US" sz="3600" b="0" dirty="0" smtClean="0">
                <a:solidFill>
                  <a:schemeClr val="bg1"/>
                </a:solidFill>
                <a:latin typeface="微软雅黑" panose="020B0503020204020204" pitchFamily="34" charset="-122"/>
                <a:ea typeface="微软雅黑" panose="020B0503020204020204" pitchFamily="34" charset="-122"/>
              </a:rPr>
              <a:t>巴尔蒙特</a:t>
            </a:r>
            <a:r>
              <a:rPr lang="zh-CN" altLang="en-US" sz="3600" b="0" dirty="0" smtClean="0">
                <a:solidFill>
                  <a:schemeClr val="bg1"/>
                </a:solidFill>
                <a:latin typeface="Dotum" panose="020B0600000101010101" pitchFamily="34" charset="-127"/>
                <a:ea typeface="Dotum" panose="020B0600000101010101" pitchFamily="34" charset="-127"/>
              </a:rPr>
              <a:t> </a:t>
            </a:r>
            <a:r>
              <a:rPr lang="en-US" altLang="zh-CN" sz="3600" b="0" dirty="0" smtClean="0">
                <a:solidFill>
                  <a:schemeClr val="bg1"/>
                </a:solidFill>
                <a:latin typeface="Dotum" panose="020B0600000101010101" pitchFamily="34" charset="-127"/>
                <a:ea typeface="Dotum" panose="020B0600000101010101" pitchFamily="34" charset="-127"/>
              </a:rPr>
              <a:t>——</a:t>
            </a:r>
            <a:endParaRPr lang="zh-CN" altLang="en-US" sz="3600" b="0" dirty="0">
              <a:solidFill>
                <a:schemeClr val="bg1"/>
              </a:solidFill>
              <a:latin typeface="Dotum" panose="020B0600000101010101" pitchFamily="34" charset="-127"/>
              <a:ea typeface="Dotum" panose="020B0600000101010101" pitchFamily="34" charset="-127"/>
            </a:endParaRPr>
          </a:p>
        </p:txBody>
      </p:sp>
      <p:grpSp>
        <p:nvGrpSpPr>
          <p:cNvPr id="7" name="组合 6"/>
          <p:cNvGrpSpPr/>
          <p:nvPr userDrawn="1"/>
        </p:nvGrpSpPr>
        <p:grpSpPr>
          <a:xfrm>
            <a:off x="5240152" y="4504899"/>
            <a:ext cx="1660682" cy="989503"/>
            <a:chOff x="10050199" y="4101042"/>
            <a:chExt cx="1660682" cy="989503"/>
          </a:xfrm>
        </p:grpSpPr>
        <p:sp>
          <p:nvSpPr>
            <p:cNvPr id="8" name="圆角矩形 7"/>
            <p:cNvSpPr/>
            <p:nvPr userDrawn="1"/>
          </p:nvSpPr>
          <p:spPr>
            <a:xfrm>
              <a:off x="10050199" y="4105700"/>
              <a:ext cx="1660682" cy="866686"/>
            </a:xfrm>
            <a:prstGeom prst="roundRect">
              <a:avLst>
                <a:gd name="adj" fmla="val 50000"/>
              </a:avLst>
            </a:prstGeom>
            <a:solidFill>
              <a:srgbClr val="FAFAFA">
                <a:alpha val="45098"/>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31871" y="4143065"/>
              <a:ext cx="615486" cy="947480"/>
              <a:chOff x="9178925" y="1724026"/>
              <a:chExt cx="2598738" cy="4000499"/>
            </a:xfrm>
          </p:grpSpPr>
          <p:sp>
            <p:nvSpPr>
              <p:cNvPr id="12" name="Freeform 1281"/>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83"/>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84"/>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89"/>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92"/>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298"/>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99"/>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300"/>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01"/>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302"/>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03"/>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04"/>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305"/>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306"/>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307"/>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308"/>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09"/>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310"/>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11"/>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Freeform 1313"/>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14"/>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15"/>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16"/>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17"/>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19"/>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20"/>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21"/>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322"/>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23"/>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24"/>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25"/>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26"/>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27"/>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Freeform 1329"/>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30"/>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331"/>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332"/>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333"/>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334"/>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335"/>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336"/>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Freeform 60"/>
            <p:cNvSpPr/>
            <p:nvPr userDrawn="1"/>
          </p:nvSpPr>
          <p:spPr bwMode="auto">
            <a:xfrm flipH="1">
              <a:off x="10832003" y="4101042"/>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solidFill>
              <a:srgbClr val="FF9100"/>
            </a:solidFill>
            <a:ln>
              <a:solidFill>
                <a:schemeClr val="bg1"/>
              </a:solidFill>
            </a:ln>
          </p:spPr>
          <p:txBody>
            <a:bodyPr vert="horz" wrap="square" lIns="91440" tIns="45720" rIns="91440" bIns="45720" numCol="1" anchor="t" anchorCtr="0" compatLnSpc="1"/>
            <a:lstStyle/>
            <a:p>
              <a:endParaRPr lang="zh-CN" altLang="en-US" dirty="0"/>
            </a:p>
          </p:txBody>
        </p:sp>
      </p:grpSp>
      <p:sp>
        <p:nvSpPr>
          <p:cNvPr id="3" name="文本框 2"/>
          <p:cNvSpPr txBox="1"/>
          <p:nvPr userDrawn="1"/>
        </p:nvSpPr>
        <p:spPr>
          <a:xfrm>
            <a:off x="6037580" y="4717415"/>
            <a:ext cx="904875" cy="659130"/>
          </a:xfrm>
          <a:prstGeom prst="rect">
            <a:avLst/>
          </a:prstGeom>
          <a:noFill/>
        </p:spPr>
        <p:txBody>
          <a:bodyPr wrap="square" rtlCol="0">
            <a:spAutoFit/>
          </a:bodyPr>
          <a:p>
            <a:r>
              <a:rPr lang="zh-CN" altLang="en-US" dirty="0" smtClean="0">
                <a:solidFill>
                  <a:schemeClr val="bg1"/>
                </a:solidFill>
                <a:latin typeface="微软雅黑" panose="020B0503020204020204" pitchFamily="34" charset="-122"/>
                <a:ea typeface="微软雅黑" panose="020B0503020204020204" pitchFamily="34" charset="-122"/>
              </a:rPr>
              <a:t>高职护理</a:t>
            </a:r>
            <a:r>
              <a:rPr lang="en-US" altLang="zh-CN" dirty="0" smtClean="0">
                <a:solidFill>
                  <a:schemeClr val="bg1"/>
                </a:solidFill>
                <a:latin typeface="微软雅黑" panose="020B0503020204020204" pitchFamily="34" charset="-122"/>
                <a:ea typeface="微软雅黑" panose="020B0503020204020204" pitchFamily="34" charset="-122"/>
              </a:rPr>
              <a:t>3</a:t>
            </a:r>
            <a:r>
              <a:rPr lang="zh-CN" altLang="en-US" dirty="0" smtClean="0">
                <a:solidFill>
                  <a:schemeClr val="bg1"/>
                </a:solidFill>
                <a:latin typeface="微软雅黑" panose="020B0503020204020204" pitchFamily="34" charset="-122"/>
                <a:ea typeface="微软雅黑" panose="020B0503020204020204" pitchFamily="34" charset="-122"/>
              </a:rPr>
              <a:t>班</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1083832" y="376124"/>
            <a:ext cx="2697754"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偿债篇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来自</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于诺丁汉大学的两封信</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bg>
      <p:bgPr>
        <a:solidFill>
          <a:srgbClr val="FFE6C5"/>
        </a:solidFill>
        <a:effectLst/>
      </p:bgPr>
    </p:bg>
    <p:spTree>
      <p:nvGrpSpPr>
        <p:cNvPr id="1" name=""/>
        <p:cNvGrpSpPr/>
        <p:nvPr/>
      </p:nvGrpSpPr>
      <p:grpSpPr>
        <a:xfrm>
          <a:off x="0" y="0"/>
          <a:ext cx="0" cy="0"/>
          <a:chOff x="0" y="0"/>
          <a:chExt cx="0" cy="0"/>
        </a:xfrm>
      </p:grpSpPr>
      <p:sp>
        <p:nvSpPr>
          <p:cNvPr id="2" name="矩形 1"/>
          <p:cNvSpPr/>
          <p:nvPr userDrawn="1"/>
        </p:nvSpPr>
        <p:spPr>
          <a:xfrm>
            <a:off x="-8255" y="0"/>
            <a:ext cx="60984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1905665" y="2023145"/>
            <a:ext cx="2116920" cy="2116920"/>
            <a:chOff x="8171208" y="363766"/>
            <a:chExt cx="2116920" cy="2116920"/>
          </a:xfrm>
        </p:grpSpPr>
        <p:sp>
          <p:nvSpPr>
            <p:cNvPr id="4" name="椭圆 3"/>
            <p:cNvSpPr/>
            <p:nvPr userDrawn="1"/>
          </p:nvSpPr>
          <p:spPr>
            <a:xfrm>
              <a:off x="8171208" y="363766"/>
              <a:ext cx="2116920" cy="2116920"/>
            </a:xfrm>
            <a:prstGeom prst="ellipse">
              <a:avLst/>
            </a:prstGeom>
            <a:solidFill>
              <a:srgbClr val="F3EFE5"/>
            </a:solidFill>
            <a:ln w="57150">
              <a:solidFill>
                <a:srgbClr val="FF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8633063" y="643857"/>
              <a:ext cx="1193210" cy="1836829"/>
              <a:chOff x="9178925" y="1724026"/>
              <a:chExt cx="2598738" cy="4000499"/>
            </a:xfrm>
          </p:grpSpPr>
          <p:sp>
            <p:nvSpPr>
              <p:cNvPr id="6" name="Freeform 1281"/>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283"/>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84"/>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89"/>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92"/>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98"/>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99"/>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00"/>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01"/>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02"/>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303"/>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04"/>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305"/>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306"/>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07"/>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308"/>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09"/>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10"/>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311"/>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Freeform 1313"/>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314"/>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15"/>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316"/>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17"/>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18"/>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19"/>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20"/>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21"/>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22"/>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23"/>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24"/>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25"/>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26"/>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27"/>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 name="Freeform 1329"/>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30"/>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31"/>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32"/>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33"/>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34"/>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35"/>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36"/>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55" name="任意多边形 54"/>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800" dirty="0" smtClean="0">
                <a:latin typeface="微软雅黑" panose="020B0503020204020204" pitchFamily="34" charset="-122"/>
                <a:ea typeface="微软雅黑" panose="020B0503020204020204" pitchFamily="34" charset="-122"/>
              </a:rPr>
              <a:t>15</a:t>
            </a:r>
            <a:r>
              <a:rPr lang="zh-CN" altLang="en-US" sz="1800" dirty="0" smtClean="0">
                <a:latin typeface="微软雅黑" panose="020B0503020204020204" pitchFamily="34" charset="-122"/>
                <a:ea typeface="微软雅黑" panose="020B0503020204020204" pitchFamily="34" charset="-122"/>
              </a:rPr>
              <a:t>高职护理三班</a:t>
            </a:r>
            <a:endParaRPr lang="zh-CN" altLang="en-US" sz="1800" dirty="0" smtClean="0">
              <a:latin typeface="微软雅黑" panose="020B0503020204020204" pitchFamily="34" charset="-122"/>
              <a:ea typeface="微软雅黑" panose="020B0503020204020204" pitchFamily="34" charset="-122"/>
            </a:endParaRPr>
          </a:p>
        </p:txBody>
      </p:sp>
      <p:pic>
        <p:nvPicPr>
          <p:cNvPr id="56" name="图片 55" descr="F:\ppt制作与学习\真人图片\图片23.png图片23"/>
          <p:cNvPicPr>
            <a:picLocks noChangeAspect="1"/>
          </p:cNvPicPr>
          <p:nvPr userDrawn="1"/>
        </p:nvPicPr>
        <p:blipFill>
          <a:blip r:embed="rId2"/>
          <a:srcRect/>
          <a:stretch>
            <a:fillRect/>
          </a:stretch>
        </p:blipFill>
        <p:spPr>
          <a:xfrm>
            <a:off x="6090285" y="3592925"/>
            <a:ext cx="2344420" cy="3265288"/>
          </a:xfrm>
          <a:prstGeom prst="rect">
            <a:avLst/>
          </a:prstGeom>
          <a:noFill/>
          <a:ln>
            <a:noFill/>
          </a:ln>
          <a:effectLst>
            <a:glow rad="139700">
              <a:schemeClr val="accent4">
                <a:satMod val="175000"/>
                <a:alpha val="40000"/>
              </a:schemeClr>
            </a:glow>
          </a:effectLst>
        </p:spPr>
      </p:pic>
      <p:grpSp>
        <p:nvGrpSpPr>
          <p:cNvPr id="63" name="组合 62"/>
          <p:cNvGrpSpPr>
            <a:grpSpLocks noChangeAspect="1"/>
          </p:cNvGrpSpPr>
          <p:nvPr userDrawn="1"/>
        </p:nvGrpSpPr>
        <p:grpSpPr>
          <a:xfrm>
            <a:off x="700813" y="949889"/>
            <a:ext cx="4809488" cy="504000"/>
            <a:chOff x="1120776" y="1179513"/>
            <a:chExt cx="3908425" cy="409575"/>
          </a:xfrm>
          <a:solidFill>
            <a:srgbClr val="FFE6C5"/>
          </a:solidFill>
        </p:grpSpPr>
        <p:sp>
          <p:nvSpPr>
            <p:cNvPr id="64"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lstStyle/>
            <a:p>
              <a:endParaRPr lang="zh-CN" altLang="en-US"/>
            </a:p>
          </p:txBody>
        </p:sp>
        <p:sp>
          <p:nvSpPr>
            <p:cNvPr id="65"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lstStyle/>
            <a:p>
              <a:endParaRPr lang="zh-CN" altLang="en-US"/>
            </a:p>
          </p:txBody>
        </p:sp>
        <p:sp>
          <p:nvSpPr>
            <p:cNvPr id="66"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lstStyle/>
            <a:p>
              <a:endParaRPr lang="zh-CN" altLang="en-US"/>
            </a:p>
          </p:txBody>
        </p:sp>
        <p:sp>
          <p:nvSpPr>
            <p:cNvPr id="67"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lstStyle/>
            <a:p>
              <a:endParaRPr lang="zh-CN" altLang="en-US"/>
            </a:p>
          </p:txBody>
        </p:sp>
        <p:sp>
          <p:nvSpPr>
            <p:cNvPr id="68" name="Freeform 18"/>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lstStyle/>
            <a:p>
              <a:endParaRPr lang="zh-CN" altLang="en-US"/>
            </a:p>
          </p:txBody>
        </p:sp>
        <p:sp>
          <p:nvSpPr>
            <p:cNvPr id="69"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lstStyle/>
            <a:p>
              <a:endParaRPr lang="zh-CN" altLang="en-US"/>
            </a:p>
          </p:txBody>
        </p:sp>
        <p:sp>
          <p:nvSpPr>
            <p:cNvPr id="70"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lstStyle/>
            <a:p>
              <a:endParaRPr lang="zh-CN" altLang="en-US"/>
            </a:p>
          </p:txBody>
        </p:sp>
        <p:sp>
          <p:nvSpPr>
            <p:cNvPr id="71"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lstStyle/>
            <a:p>
              <a:endParaRPr lang="zh-CN" altLang="en-US"/>
            </a:p>
          </p:txBody>
        </p:sp>
        <p:sp>
          <p:nvSpPr>
            <p:cNvPr id="72"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lstStyle/>
            <a:p>
              <a:endParaRPr lang="zh-CN" altLang="en-US"/>
            </a:p>
          </p:txBody>
        </p:sp>
      </p:grpSp>
      <p:sp>
        <p:nvSpPr>
          <p:cNvPr id="73" name="Freeform 148"/>
          <p:cNvSpPr>
            <a:spLocks noChangeAspect="1" noEditPoints="1"/>
          </p:cNvSpPr>
          <p:nvPr userDrawn="1"/>
        </p:nvSpPr>
        <p:spPr bwMode="auto">
          <a:xfrm rot="6764112">
            <a:off x="51382" y="4036002"/>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a:p>
        </p:txBody>
      </p:sp>
      <p:pic>
        <p:nvPicPr>
          <p:cNvPr id="83" name="图片 82" descr="F:\ppt制作与学习\表情图片\图片51.png图片51"/>
          <p:cNvPicPr>
            <a:picLocks noChangeAspect="1"/>
          </p:cNvPicPr>
          <p:nvPr userDrawn="1"/>
        </p:nvPicPr>
        <p:blipFill>
          <a:blip r:embed="rId3"/>
          <a:srcRect/>
          <a:stretch>
            <a:fillRect/>
          </a:stretch>
        </p:blipFill>
        <p:spPr>
          <a:xfrm>
            <a:off x="10516870" y="5243830"/>
            <a:ext cx="1533525" cy="16141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组合 5"/>
          <p:cNvGrpSpPr/>
          <p:nvPr userDrawn="1"/>
        </p:nvGrpSpPr>
        <p:grpSpPr>
          <a:xfrm>
            <a:off x="243290" y="456340"/>
            <a:ext cx="812406" cy="621321"/>
            <a:chOff x="2902084" y="643410"/>
            <a:chExt cx="812406" cy="621321"/>
          </a:xfrm>
          <a:solidFill>
            <a:schemeClr val="tx1">
              <a:lumMod val="65000"/>
              <a:lumOff val="35000"/>
            </a:schemeClr>
          </a:solidFill>
        </p:grpSpPr>
        <p:sp>
          <p:nvSpPr>
            <p:cNvPr id="7" name="菱形 6"/>
            <p:cNvSpPr/>
            <p:nvPr/>
          </p:nvSpPr>
          <p:spPr>
            <a:xfrm>
              <a:off x="2902084" y="643410"/>
              <a:ext cx="621321" cy="621321"/>
            </a:xfrm>
            <a:prstGeom prst="diamond">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8" name="菱形 7"/>
            <p:cNvSpPr/>
            <p:nvPr/>
          </p:nvSpPr>
          <p:spPr>
            <a:xfrm>
              <a:off x="3093169" y="643410"/>
              <a:ext cx="621321" cy="621321"/>
            </a:xfrm>
            <a:prstGeom prst="diamond">
              <a:avLst/>
            </a:prstGeom>
            <a:solidFill>
              <a:srgbClr val="C93149">
                <a:alpha val="58039"/>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9" name="TextBox 15"/>
          <p:cNvSpPr txBox="1"/>
          <p:nvPr userDrawn="1"/>
        </p:nvSpPr>
        <p:spPr>
          <a:xfrm>
            <a:off x="11003833" y="6404268"/>
            <a:ext cx="982961" cy="338554"/>
          </a:xfrm>
          <a:prstGeom prst="rect">
            <a:avLst/>
          </a:prstGeom>
          <a:noFill/>
        </p:spPr>
        <p:txBody>
          <a:bodyPr wrap="none" rtlCol="0">
            <a:spAutoFit/>
          </a:bodyPr>
          <a:lstStyle/>
          <a:p>
            <a:r>
              <a:rPr lang="en-US" altLang="zh-CN" sz="1600" dirty="0" smtClean="0">
                <a:solidFill>
                  <a:schemeClr val="tx1">
                    <a:lumMod val="65000"/>
                    <a:lumOff val="35000"/>
                  </a:schemeClr>
                </a:solidFill>
              </a:rPr>
              <a:t>—  </a:t>
            </a:r>
            <a:fld id="{2EEF1883-7A0E-4F66-9932-E581691AD397}" type="slidenum">
              <a:rPr lang="zh-CN" altLang="en-US" sz="1600" dirty="0" smtClean="0">
                <a:solidFill>
                  <a:schemeClr val="tx1">
                    <a:lumMod val="65000"/>
                    <a:lumOff val="35000"/>
                  </a:schemeClr>
                </a:solidFill>
              </a:rPr>
            </a:fld>
            <a:r>
              <a:rPr lang="zh-CN" altLang="en-US" sz="1600" dirty="0" smtClean="0">
                <a:solidFill>
                  <a:schemeClr val="tx1">
                    <a:lumMod val="65000"/>
                    <a:lumOff val="35000"/>
                  </a:schemeClr>
                </a:solidFill>
              </a:rPr>
              <a:t> </a:t>
            </a:r>
            <a:r>
              <a:rPr lang="en-US" altLang="zh-CN" sz="1600" dirty="0" smtClean="0">
                <a:solidFill>
                  <a:schemeClr val="tx1">
                    <a:lumMod val="65000"/>
                    <a:lumOff val="35000"/>
                  </a:schemeClr>
                </a:solidFill>
              </a:rPr>
              <a:t>—</a:t>
            </a:r>
            <a:r>
              <a:rPr lang="zh-CN" altLang="en-US" sz="1600" dirty="0" smtClean="0">
                <a:solidFill>
                  <a:schemeClr val="tx1">
                    <a:lumMod val="65000"/>
                    <a:lumOff val="35000"/>
                  </a:schemeClr>
                </a:solidFill>
              </a:rPr>
              <a:t> </a:t>
            </a:r>
            <a:endParaRPr lang="zh-CN" altLang="en-US" sz="16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4.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4.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7.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7.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7.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slide" Target="slide6.xml"/><Relationship Id="rId4" Type="http://schemas.openxmlformats.org/officeDocument/2006/relationships/slide" Target="slide9.xml"/><Relationship Id="rId3" Type="http://schemas.openxmlformats.org/officeDocument/2006/relationships/slide" Target="slide7.xml"/><Relationship Id="rId2" Type="http://schemas.openxmlformats.org/officeDocument/2006/relationships/slide" Target="slide8.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slide" Target="slide12.xml"/><Relationship Id="rId1" Type="http://schemas.openxmlformats.org/officeDocument/2006/relationships/slide" Target="slide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6.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slide" Target="slide16.xml"/><Relationship Id="rId4" Type="http://schemas.openxmlformats.org/officeDocument/2006/relationships/slide" Target="slide14.xml"/><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6.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6.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Desktop\001J100Vzy6HtTktRu858&amp;690.jpg001J100Vzy6HtTktRu858&amp;690"/>
          <p:cNvPicPr>
            <a:picLocks noChangeAspect="1"/>
          </p:cNvPicPr>
          <p:nvPr/>
        </p:nvPicPr>
        <p:blipFill>
          <a:blip r:embed="rId1"/>
          <a:srcRect/>
          <a:stretch>
            <a:fillRect/>
          </a:stretch>
        </p:blipFill>
        <p:spPr>
          <a:xfrm>
            <a:off x="6595385" y="2456962"/>
            <a:ext cx="5092065" cy="3431906"/>
          </a:xfrm>
          <a:prstGeom prst="rect">
            <a:avLst/>
          </a:prstGeom>
        </p:spPr>
      </p:pic>
      <p:sp>
        <p:nvSpPr>
          <p:cNvPr id="9" name="矩形 8"/>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象征派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765" y="2456964"/>
            <a:ext cx="6101766" cy="3431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2" name="矩形 11"/>
          <p:cNvSpPr/>
          <p:nvPr/>
        </p:nvSpPr>
        <p:spPr>
          <a:xfrm>
            <a:off x="-5715" y="2386965"/>
            <a:ext cx="6097270" cy="3223260"/>
          </a:xfrm>
          <a:prstGeom prst="rect">
            <a:avLst/>
          </a:prstGeom>
          <a:noFill/>
        </p:spPr>
        <p:txBody>
          <a:bodyPr wrap="square" rtlCol="0">
            <a:spAutoFit/>
          </a:bodyPr>
          <a:lstStyle/>
          <a:p>
            <a:pPr indent="0">
              <a:lnSpc>
                <a:spcPct val="127000"/>
              </a:lnSpc>
              <a:buFont typeface="Arial" panose="020B0604020202020204" pitchFamily="34" charset="0"/>
              <a:buNone/>
            </a:pPr>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源出于19世纪末叶法国兴起的象征主义。1857年发表诗集《恶之花》的诗人波特莱尔被认为是象征派文学的先驱。</a:t>
            </a:r>
            <a:endParaRPr lang="zh-CN" altLang="en-US" dirty="0" smtClean="0">
              <a:solidFill>
                <a:schemeClr val="bg1"/>
              </a:solidFill>
              <a:latin typeface="微软雅黑" panose="020B0503020204020204" pitchFamily="34" charset="-122"/>
              <a:ea typeface="微软雅黑" panose="020B0503020204020204" pitchFamily="34" charset="-122"/>
            </a:endParaRPr>
          </a:p>
          <a:p>
            <a:pPr indent="0">
              <a:lnSpc>
                <a:spcPct val="127000"/>
              </a:lnSpc>
              <a:buFont typeface="Arial" panose="020B0604020202020204" pitchFamily="34" charset="0"/>
              <a:buNone/>
            </a:pPr>
            <a:r>
              <a:rPr lang="en-US" altLang="zh-CN" dirty="0">
                <a:solidFill>
                  <a:schemeClr val="bg1"/>
                </a:solidFill>
                <a:latin typeface="微软雅黑" panose="020B0503020204020204" pitchFamily="34" charset="-122"/>
                <a:ea typeface="微软雅黑" panose="020B0503020204020204" pitchFamily="34" charset="-122"/>
              </a:rPr>
              <a:t>2. 象征派艺术的哲学基础是主观唯心主义。在题材上,它表现了世纪末一部分知识分子的颓废的思想感情和对于病态的“心灵与官能的狂热”的追求；</a:t>
            </a:r>
            <a:endParaRPr lang="en-US" altLang="zh-CN" dirty="0">
              <a:solidFill>
                <a:schemeClr val="bg1"/>
              </a:solidFill>
              <a:latin typeface="微软雅黑" panose="020B0503020204020204" pitchFamily="34" charset="-122"/>
              <a:ea typeface="微软雅黑" panose="020B0503020204020204" pitchFamily="34" charset="-122"/>
            </a:endParaRPr>
          </a:p>
          <a:p>
            <a:pPr indent="0">
              <a:lnSpc>
                <a:spcPct val="127000"/>
              </a:lnSpc>
              <a:buFont typeface="Arial" panose="020B0604020202020204" pitchFamily="34" charset="0"/>
              <a:buNone/>
            </a:pPr>
            <a:r>
              <a:rPr lang="en-US" altLang="zh-CN" dirty="0">
                <a:solidFill>
                  <a:schemeClr val="bg1"/>
                </a:solidFill>
                <a:latin typeface="微软雅黑" panose="020B0503020204020204" pitchFamily="34" charset="-122"/>
                <a:ea typeface="微软雅黑" panose="020B0503020204020204" pitchFamily="34" charset="-122"/>
              </a:rPr>
              <a:t>3. 在艺术方法上，它发展了神秘主义哲学家提出的“对应论”的观点，把自然万物视为可以向人们发出各种信息的“象征的森林”，强调通过暗示、烘托、对比、联想等手段来传达诗人内心的微妙世界。</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 name="下弧形箭头 1">
            <a:hlinkClick r:id="rId2" action="ppaction://hlinksldjump"/>
          </p:cNvPr>
          <p:cNvSpPr/>
          <p:nvPr/>
        </p:nvSpPr>
        <p:spPr>
          <a:xfrm>
            <a:off x="10433050" y="6256020"/>
            <a:ext cx="594360" cy="47244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Desktop\十月革命.jpg十月革命"/>
          <p:cNvPicPr>
            <a:picLocks noChangeAspect="1"/>
          </p:cNvPicPr>
          <p:nvPr/>
        </p:nvPicPr>
        <p:blipFill>
          <a:blip r:embed="rId1"/>
          <a:srcRect/>
          <a:stretch>
            <a:fillRect/>
          </a:stretch>
        </p:blipFill>
        <p:spPr>
          <a:xfrm>
            <a:off x="6183905" y="3690632"/>
            <a:ext cx="5092065" cy="2351405"/>
          </a:xfrm>
          <a:prstGeom prst="rect">
            <a:avLst/>
          </a:prstGeom>
        </p:spPr>
      </p:pic>
      <p:sp>
        <p:nvSpPr>
          <p:cNvPr id="9" name="矩形 8"/>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十月革命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210" y="2387114"/>
            <a:ext cx="6101766" cy="3431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2" name="矩形 11"/>
          <p:cNvSpPr/>
          <p:nvPr/>
        </p:nvSpPr>
        <p:spPr>
          <a:xfrm>
            <a:off x="-10160" y="2561590"/>
            <a:ext cx="6097270" cy="3223260"/>
          </a:xfrm>
          <a:prstGeom prst="rect">
            <a:avLst/>
          </a:prstGeom>
          <a:noFill/>
        </p:spPr>
        <p:txBody>
          <a:bodyPr wrap="square" rtlCol="0">
            <a:spAutoFit/>
          </a:bodyPr>
          <a:lstStyle/>
          <a:p>
            <a:pPr indent="0">
              <a:lnSpc>
                <a:spcPct val="127000"/>
              </a:lnSpc>
              <a:buFont typeface="Arial" panose="020B0604020202020204" pitchFamily="34" charset="0"/>
              <a:buNone/>
            </a:pPr>
            <a:r>
              <a:rPr dirty="0" smtClean="0">
                <a:solidFill>
                  <a:schemeClr val="bg1"/>
                </a:solidFill>
                <a:latin typeface="微软雅黑" panose="020B0503020204020204" pitchFamily="34" charset="-122"/>
                <a:ea typeface="微软雅黑" panose="020B0503020204020204" pitchFamily="34" charset="-122"/>
              </a:rPr>
              <a:t>十月革命发生于1917年11月7日（俄历10月25日）。</a:t>
            </a:r>
            <a:endParaRPr dirty="0" smtClean="0">
              <a:solidFill>
                <a:schemeClr val="bg1"/>
              </a:solidFill>
              <a:latin typeface="微软雅黑" panose="020B0503020204020204" pitchFamily="34" charset="-122"/>
              <a:ea typeface="微软雅黑" panose="020B0503020204020204" pitchFamily="34" charset="-122"/>
            </a:endParaRPr>
          </a:p>
          <a:p>
            <a:pPr indent="0">
              <a:lnSpc>
                <a:spcPct val="127000"/>
              </a:lnSpc>
              <a:buFont typeface="Arial" panose="020B0604020202020204" pitchFamily="34" charset="0"/>
              <a:buNone/>
            </a:pPr>
            <a:r>
              <a:rPr dirty="0" smtClean="0">
                <a:solidFill>
                  <a:schemeClr val="bg1"/>
                </a:solidFill>
                <a:latin typeface="微软雅黑" panose="020B0503020204020204" pitchFamily="34" charset="-122"/>
                <a:ea typeface="微软雅黑" panose="020B0503020204020204" pitchFamily="34" charset="-122"/>
              </a:rPr>
              <a:t>十月革命是经伟大革命导师列宁同志和托洛茨基领导下的布尔什维克领导的武装起义，建立了人类历史上第二个无产阶级政权（第一个是巴黎公社无产阶级政权）和由马克思主义政党领导的第一个社会主义国家──俄罗斯苏维埃联邦社会主义共和国简称苏俄。革命推翻了以克伦斯基为领导的资产阶级俄国临时政府，为1918-1920的俄国内战和1922年苏联成立奠定了基础。</a:t>
            </a:r>
            <a:endParaRPr dirty="0" smtClean="0">
              <a:solidFill>
                <a:schemeClr val="bg1"/>
              </a:solidFill>
              <a:latin typeface="微软雅黑" panose="020B0503020204020204" pitchFamily="34" charset="-122"/>
              <a:ea typeface="微软雅黑" panose="020B0503020204020204" pitchFamily="34" charset="-122"/>
            </a:endParaRPr>
          </a:p>
          <a:p>
            <a:pPr indent="0">
              <a:lnSpc>
                <a:spcPct val="127000"/>
              </a:lnSpc>
              <a:buFont typeface="Arial" panose="020B0604020202020204" pitchFamily="34" charset="0"/>
              <a:buNone/>
            </a:pPr>
            <a:endParaRPr dirty="0" smtClean="0">
              <a:solidFill>
                <a:schemeClr val="bg1"/>
              </a:solidFill>
              <a:latin typeface="微软雅黑" panose="020B0503020204020204" pitchFamily="34" charset="-122"/>
              <a:ea typeface="微软雅黑" panose="020B0503020204020204" pitchFamily="34" charset="-122"/>
            </a:endParaRPr>
          </a:p>
        </p:txBody>
      </p:sp>
      <p:sp>
        <p:nvSpPr>
          <p:cNvPr id="2" name="下弧形箭头 1">
            <a:hlinkClick r:id="rId2" action="ppaction://hlinksldjump"/>
          </p:cNvPr>
          <p:cNvSpPr/>
          <p:nvPr/>
        </p:nvSpPr>
        <p:spPr>
          <a:xfrm>
            <a:off x="10494010" y="6195060"/>
            <a:ext cx="563880" cy="44196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 name="矩形 3"/>
          <p:cNvSpPr/>
          <p:nvPr/>
        </p:nvSpPr>
        <p:spPr>
          <a:xfrm>
            <a:off x="6087110" y="766445"/>
            <a:ext cx="6101715" cy="2107565"/>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p>
            <a:pPr algn="ctr" defTabSz="1422400">
              <a:lnSpc>
                <a:spcPct val="90000"/>
              </a:lnSpc>
              <a:spcBef>
                <a:spcPct val="0"/>
              </a:spcBef>
              <a:spcAft>
                <a:spcPct val="35000"/>
              </a:spcAft>
            </a:pPr>
            <a:endParaRPr lang="zh-CN" altLang="en-US" sz="3200"/>
          </a:p>
        </p:txBody>
      </p:sp>
      <p:sp>
        <p:nvSpPr>
          <p:cNvPr id="7" name="文本框 6"/>
          <p:cNvSpPr txBox="1"/>
          <p:nvPr/>
        </p:nvSpPr>
        <p:spPr>
          <a:xfrm>
            <a:off x="6343650" y="1149985"/>
            <a:ext cx="5589270" cy="1482090"/>
          </a:xfrm>
          <a:prstGeom prst="rect">
            <a:avLst/>
          </a:prstGeom>
          <a:noFill/>
        </p:spPr>
        <p:txBody>
          <a:bodyPr wrap="square" rtlCol="0">
            <a:spAutoFit/>
          </a:bodyPr>
          <a:p>
            <a:r>
              <a:rPr lang="zh-CN" dirty="0" smtClean="0">
                <a:solidFill>
                  <a:schemeClr val="bg1"/>
                </a:solidFill>
                <a:latin typeface="微软雅黑" panose="020B0503020204020204" pitchFamily="34" charset="-122"/>
                <a:ea typeface="微软雅黑" panose="020B0503020204020204" pitchFamily="34" charset="-122"/>
              </a:rPr>
              <a:t>毛泽东：</a:t>
            </a:r>
            <a:r>
              <a:rPr dirty="0" smtClean="0">
                <a:solidFill>
                  <a:schemeClr val="bg1"/>
                </a:solidFill>
                <a:latin typeface="微软雅黑" panose="020B0503020204020204" pitchFamily="34" charset="-122"/>
                <a:ea typeface="微软雅黑" panose="020B0503020204020204" pitchFamily="34" charset="-122"/>
              </a:rPr>
              <a:t>十月革命一声炮响，给我们送来了马克思列宁主义。十月革命帮助了全世界的也帮助了 中国的先进分子，用无产阶级的 宇宙观作为观察国家命运的工具，重新考虑自己的问题。走俄国人的路——这就是结论。</a:t>
            </a:r>
            <a:endParaRPr lang="zh-CN" altLang="en-US"/>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429000"/>
            <a:ext cx="12192600" cy="3429000"/>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2" y="376124"/>
            <a:ext cx="2697754"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意象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2236695" y="5712119"/>
            <a:ext cx="7718611" cy="690880"/>
          </a:xfrm>
          <a:prstGeom prst="rect">
            <a:avLst/>
          </a:prstGeom>
          <a:noFill/>
        </p:spPr>
        <p:txBody>
          <a:bodyPr wrap="square" rtlCol="0">
            <a:spAutoFit/>
          </a:bodyPr>
          <a:lstStyle/>
          <a:p>
            <a:pPr algn="ctr">
              <a:lnSpc>
                <a:spcPct val="123000"/>
              </a:lnSpc>
            </a:pPr>
            <a:r>
              <a:rPr lang="zh-CN" altLang="en-US" sz="3200" b="1" dirty="0" smtClean="0">
                <a:solidFill>
                  <a:schemeClr val="bg1"/>
                </a:solidFill>
                <a:latin typeface="微软雅黑" panose="020B0503020204020204" pitchFamily="34" charset="-122"/>
                <a:ea typeface="微软雅黑" panose="020B0503020204020204" pitchFamily="34" charset="-122"/>
              </a:rPr>
              <a:t>我来到这个世界为的是看太阳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9" name="图片 8" descr="F:\ppt制作与学习\真人图片\图片65.png图片65"/>
          <p:cNvPicPr>
            <a:picLocks noChangeAspect="1"/>
          </p:cNvPicPr>
          <p:nvPr/>
        </p:nvPicPr>
        <p:blipFill>
          <a:blip r:embed="rId1"/>
          <a:srcRect/>
          <a:stretch>
            <a:fillRect/>
          </a:stretch>
        </p:blipFill>
        <p:spPr>
          <a:xfrm>
            <a:off x="9743483" y="2561104"/>
            <a:ext cx="2700533" cy="2700020"/>
          </a:xfrm>
          <a:prstGeom prst="rect">
            <a:avLst/>
          </a:prstGeom>
        </p:spPr>
      </p:pic>
      <p:sp>
        <p:nvSpPr>
          <p:cNvPr id="14" name="TextBox 14"/>
          <p:cNvSpPr txBox="1"/>
          <p:nvPr/>
        </p:nvSpPr>
        <p:spPr>
          <a:xfrm>
            <a:off x="794271" y="921721"/>
            <a:ext cx="8186779" cy="2788920"/>
          </a:xfrm>
          <a:prstGeom prst="rect">
            <a:avLst/>
          </a:prstGeom>
          <a:noFill/>
        </p:spPr>
        <p:txBody>
          <a:bodyPr wrap="square" rtlCol="0">
            <a:spAutoFit/>
          </a:bodyPr>
          <a:lstStyle/>
          <a:p>
            <a:pPr indent="0">
              <a:lnSpc>
                <a:spcPct val="123000"/>
              </a:lnSpc>
              <a:buFont typeface="+mj-ea"/>
              <a:buNone/>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意象是诗歌中浸染了作者感情的东西，是诗人用来兴寄思想感情的人、物、景、事等。</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0">
              <a:lnSpc>
                <a:spcPct val="123000"/>
              </a:lnSpc>
              <a:buFont typeface="+mj-ea"/>
              <a:buNone/>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例如：“杨柳”，是一个关乎离别的意象。“菊花”是一个关乎“隐逸者”的意象。“明月”，是一个关乎“思乡”、“思人”的意象，古人有“对月思人”之说。“白云”，是一个关乎“思友”的意象，古人有“望云思友”之说。</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0">
              <a:lnSpc>
                <a:spcPct val="123000"/>
              </a:lnSpc>
              <a:buFont typeface="+mj-ea"/>
              <a:buNone/>
            </a:pP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作用：意象，对于诗人抒发感情，有着独特的作用。懂得意象的知识，有助于我们理解诗歌的内容及诗人的感情</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下弧形箭头 1">
            <a:hlinkClick r:id="rId2" action="ppaction://hlinksldjump"/>
          </p:cNvPr>
          <p:cNvSpPr/>
          <p:nvPr/>
        </p:nvSpPr>
        <p:spPr>
          <a:xfrm>
            <a:off x="9845040" y="6240780"/>
            <a:ext cx="685800" cy="41148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ppt制作与学习\真人图片\图片49.png图片49"/>
          <p:cNvPicPr>
            <a:picLocks noChangeAspect="1"/>
          </p:cNvPicPr>
          <p:nvPr/>
        </p:nvPicPr>
        <p:blipFill>
          <a:blip r:embed="rId1"/>
          <a:srcRect/>
          <a:stretch>
            <a:fillRect/>
          </a:stretch>
        </p:blipFill>
        <p:spPr>
          <a:xfrm>
            <a:off x="101558" y="3296432"/>
            <a:ext cx="3114040" cy="3431906"/>
          </a:xfrm>
          <a:prstGeom prst="rect">
            <a:avLst/>
          </a:prstGeom>
        </p:spPr>
      </p:pic>
      <p:sp>
        <p:nvSpPr>
          <p:cNvPr id="9" name="矩形 8"/>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象征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432935" y="2456815"/>
            <a:ext cx="6193155" cy="3431906"/>
            <a:chOff x="9168" y="3869"/>
            <a:chExt cx="9753" cy="5405"/>
          </a:xfrm>
        </p:grpSpPr>
        <p:sp>
          <p:nvSpPr>
            <p:cNvPr id="10" name="矩形 9"/>
            <p:cNvSpPr/>
            <p:nvPr/>
          </p:nvSpPr>
          <p:spPr>
            <a:xfrm>
              <a:off x="9168" y="3869"/>
              <a:ext cx="9609" cy="5405"/>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2" name="矩形 11"/>
            <p:cNvSpPr/>
            <p:nvPr/>
          </p:nvSpPr>
          <p:spPr>
            <a:xfrm>
              <a:off x="9319" y="4855"/>
              <a:ext cx="9602" cy="3432"/>
            </a:xfrm>
            <a:prstGeom prst="rect">
              <a:avLst/>
            </a:prstGeom>
            <a:noFill/>
          </p:spPr>
          <p:txBody>
            <a:bodyPr wrap="square" rtlCol="0">
              <a:spAutoFit/>
            </a:bodyPr>
            <a:lstStyle/>
            <a:p>
              <a:pPr indent="0">
                <a:lnSpc>
                  <a:spcPct val="127000"/>
                </a:lnSpc>
                <a:buFont typeface="Arial" panose="020B0604020202020204" pitchFamily="34" charset="0"/>
                <a:buNone/>
              </a:pPr>
              <a:r>
                <a:rPr dirty="0" smtClean="0">
                  <a:solidFill>
                    <a:schemeClr val="bg1"/>
                  </a:solidFill>
                  <a:latin typeface="微软雅黑" panose="020B0503020204020204" pitchFamily="34" charset="-122"/>
                  <a:ea typeface="微软雅黑" panose="020B0503020204020204" pitchFamily="34" charset="-122"/>
                </a:rPr>
                <a:t>象征手法是根据事物之间的某种联系，借助某人某物的具体形象（象征体），以表现某种抽象的概念、思想和情感。它可以使文章立意高远，含蓄深刻。恰当地运用象征手法，可以将某些比较抽象的精神品质化为具体的可以感知的形象，从而给读者留下深刻的印象，赋予文章以深意，从而给读者留下咀嚼回味的余地。</a:t>
              </a:r>
              <a:endParaRPr dirty="0" smtClean="0">
                <a:solidFill>
                  <a:schemeClr val="bg1"/>
                </a:solidFill>
                <a:latin typeface="微软雅黑" panose="020B0503020204020204" pitchFamily="34" charset="-122"/>
                <a:ea typeface="微软雅黑" panose="020B0503020204020204" pitchFamily="34" charset="-122"/>
              </a:endParaRPr>
            </a:p>
          </p:txBody>
        </p:sp>
      </p:grpSp>
      <p:sp>
        <p:nvSpPr>
          <p:cNvPr id="5" name="下弧形箭头 4">
            <a:hlinkClick r:id="rId2" tooltip="" action="ppaction://hlinksldjump"/>
          </p:cNvPr>
          <p:cNvSpPr/>
          <p:nvPr/>
        </p:nvSpPr>
        <p:spPr>
          <a:xfrm>
            <a:off x="9083040" y="6416040"/>
            <a:ext cx="502920" cy="36576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2" y="376124"/>
            <a:ext cx="2697754"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修辞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descr="F:\ppt制作与学习\真人图片\图片32.png图片32"/>
          <p:cNvPicPr>
            <a:picLocks noChangeAspect="1"/>
          </p:cNvPicPr>
          <p:nvPr/>
        </p:nvPicPr>
        <p:blipFill>
          <a:blip r:embed="rId1"/>
          <a:srcRect/>
          <a:stretch>
            <a:fillRect/>
          </a:stretch>
        </p:blipFill>
        <p:spPr>
          <a:xfrm>
            <a:off x="9371373" y="4429909"/>
            <a:ext cx="2700533" cy="1766570"/>
          </a:xfrm>
          <a:prstGeom prst="rect">
            <a:avLst/>
          </a:prstGeom>
        </p:spPr>
      </p:pic>
      <p:sp>
        <p:nvSpPr>
          <p:cNvPr id="14" name="TextBox 14"/>
          <p:cNvSpPr txBox="1"/>
          <p:nvPr/>
        </p:nvSpPr>
        <p:spPr>
          <a:xfrm>
            <a:off x="1083945" y="1150620"/>
            <a:ext cx="8674100" cy="5486400"/>
          </a:xfrm>
          <a:prstGeom prst="rect">
            <a:avLst/>
          </a:prstGeom>
          <a:noFill/>
        </p:spPr>
        <p:txBody>
          <a:bodyPr wrap="square" rtlCol="0">
            <a:spAutoFit/>
          </a:bodyPr>
          <a:lstStyle/>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比喻：用具体常见的事物、情境或道理来比方抽象、生疏的事物、情境或道理的修辞方法。</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拟人：拟物为人，把事物人格化，将它写成和人一样有感情、有行为的修辞方法。</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夸张：运用丰富的想象，为了更突出、鲜明地勾画某一事物而对其形象、特征、作用、程度等作传神的扩大或缩小、或超前描述的修辞方法。（ 她还没有端酒怀，就醉了）</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排比：把内容紧密关联、结构基本相同或相似、语气基本一致的三个或三个以上的句子或短语递相排列，用来表达相近或相关语意的修辞方法。</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对偶：用结构相同，字数相等，内容关联的一对短语或句子来表达两个相对或相近的意思的修辞方法。（横眉冷对千夫指，俯首甘为孺子牛）</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反复：根据表达的需要，使同一个词语或句子一再出现的一种修辞方法。包括连续反复和间隔反复。</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借代  用相关的事物代替所要表达的事物。  借代种类：特征代事物、具体代抽象、部分代全体、整体代部分。  如：不拿群众一针一线。  先生，给现钱，袁世凯，不行么？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设问：先提出问题，然后紧接着把自己的看法说出来的修辞方法。</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下弧形箭头 1">
            <a:hlinkClick r:id="rId2" action="ppaction://hlinksldjump"/>
          </p:cNvPr>
          <p:cNvSpPr/>
          <p:nvPr/>
        </p:nvSpPr>
        <p:spPr>
          <a:xfrm>
            <a:off x="8900160" y="6355080"/>
            <a:ext cx="579120" cy="3048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2" y="376124"/>
            <a:ext cx="2697754"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原文</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descr="F:\ppt制作与学习\真人图片\图片44.png图片44"/>
          <p:cNvPicPr>
            <a:picLocks noChangeAspect="1"/>
          </p:cNvPicPr>
          <p:nvPr/>
        </p:nvPicPr>
        <p:blipFill>
          <a:blip r:embed="rId1"/>
          <a:srcRect/>
          <a:stretch>
            <a:fillRect/>
          </a:stretch>
        </p:blipFill>
        <p:spPr>
          <a:xfrm>
            <a:off x="9540875" y="3735070"/>
            <a:ext cx="2618740" cy="2620010"/>
          </a:xfrm>
          <a:prstGeom prst="rect">
            <a:avLst/>
          </a:prstGeom>
        </p:spPr>
      </p:pic>
      <p:sp>
        <p:nvSpPr>
          <p:cNvPr id="14" name="TextBox 14"/>
          <p:cNvSpPr txBox="1"/>
          <p:nvPr/>
        </p:nvSpPr>
        <p:spPr>
          <a:xfrm>
            <a:off x="1083945" y="1150620"/>
            <a:ext cx="3904615" cy="4474845"/>
          </a:xfrm>
          <a:prstGeom prst="rect">
            <a:avLst/>
          </a:prstGeom>
          <a:noFill/>
        </p:spPr>
        <p:txBody>
          <a:bodyPr wrap="square" rtlCol="0">
            <a:spAutoFit/>
          </a:bodyPr>
          <a:lstStyle/>
          <a:p>
            <a:pPr indent="0">
              <a:lnSpc>
                <a:spcPct val="123000"/>
              </a:lnSpc>
              <a:buFont typeface="+mj-ea"/>
              <a:buNone/>
            </a:pPr>
            <a:r>
              <a:rPr lang="zh-CN" altLang="en-US" sz="2000" b="1" dirty="0">
                <a:solidFill>
                  <a:srgbClr val="000000"/>
                </a:solidFill>
                <a:latin typeface="微软雅黑" panose="020B0503020204020204" pitchFamily="34" charset="-122"/>
                <a:ea typeface="微软雅黑" panose="020B0503020204020204" pitchFamily="34" charset="-122"/>
                <a:sym typeface="+mn-ea"/>
              </a:rPr>
              <a:t>我</a:t>
            </a:r>
            <a:r>
              <a:rPr sz="2000" b="1">
                <a:latin typeface="微软雅黑" panose="020B0503020204020204" pitchFamily="34" charset="-122"/>
                <a:ea typeface="微软雅黑" panose="020B0503020204020204" pitchFamily="34" charset="-122"/>
                <a:sym typeface="+mn-ea"/>
              </a:rPr>
              <a:t>来到这个世界为的是看太阳,</a:t>
            </a:r>
            <a:endParaRPr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和蔚蓝色的田野</a:t>
            </a:r>
            <a:r>
              <a:rPr lang="zh-CN" sz="2000" b="1">
                <a:latin typeface="微软雅黑" panose="020B0503020204020204" pitchFamily="34" charset="-122"/>
                <a:ea typeface="微软雅黑" panose="020B0503020204020204" pitchFamily="34" charset="-122"/>
                <a:sym typeface="+mn-ea"/>
              </a:rPr>
              <a:t>。</a:t>
            </a:r>
            <a:endParaRPr lang="zh-CN"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我来到这个世界为的是看太阳,</a:t>
            </a:r>
            <a:endParaRPr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和连绵的群山</a:t>
            </a:r>
            <a:r>
              <a:rPr lang="zh-CN" sz="2000" b="1">
                <a:latin typeface="微软雅黑" panose="020B0503020204020204" pitchFamily="34" charset="-122"/>
                <a:ea typeface="微软雅黑" panose="020B0503020204020204" pitchFamily="34" charset="-122"/>
                <a:sym typeface="+mn-ea"/>
              </a:rPr>
              <a:t>。</a:t>
            </a:r>
            <a:endParaRPr lang="zh-CN"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endParaRPr lang="zh-CN">
              <a:sym typeface="+mn-ea"/>
            </a:endParaRPr>
          </a:p>
          <a:p>
            <a:pPr indent="0">
              <a:lnSpc>
                <a:spcPct val="123000"/>
              </a:lnSpc>
              <a:buFont typeface="+mj-ea"/>
              <a:buNone/>
            </a:pPr>
            <a:endParaRPr lang="zh-CN">
              <a:sym typeface="+mn-ea"/>
            </a:endParaRPr>
          </a:p>
          <a:p>
            <a:pPr indent="0">
              <a:lnSpc>
                <a:spcPct val="123000"/>
              </a:lnSpc>
              <a:buFont typeface="+mj-ea"/>
              <a:buNone/>
            </a:pPr>
            <a:r>
              <a:rPr sz="2000" b="1">
                <a:solidFill>
                  <a:schemeClr val="tx1"/>
                </a:solidFill>
                <a:latin typeface="微软雅黑" panose="020B0503020204020204" pitchFamily="34" charset="-122"/>
                <a:ea typeface="微软雅黑" panose="020B0503020204020204" pitchFamily="34" charset="-122"/>
                <a:sym typeface="+mn-ea"/>
              </a:rPr>
              <a:t>我来到这个世界为的是看大海,</a:t>
            </a:r>
            <a:endParaRPr sz="2000" b="1">
              <a:solidFill>
                <a:schemeClr val="tx1"/>
              </a:solidFill>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solidFill>
                  <a:schemeClr val="tx1"/>
                </a:solidFill>
                <a:latin typeface="微软雅黑" panose="020B0503020204020204" pitchFamily="34" charset="-122"/>
                <a:ea typeface="微软雅黑" panose="020B0503020204020204" pitchFamily="34" charset="-122"/>
                <a:sym typeface="+mn-ea"/>
              </a:rPr>
              <a:t>和百花盛开的峡谷。</a:t>
            </a:r>
            <a:endParaRPr sz="2000" b="1">
              <a:solidFill>
                <a:schemeClr val="tx1"/>
              </a:solidFill>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solidFill>
                  <a:schemeClr val="tx1"/>
                </a:solidFill>
                <a:latin typeface="微软雅黑" panose="020B0503020204020204" pitchFamily="34" charset="-122"/>
                <a:ea typeface="微软雅黑" panose="020B0503020204020204" pitchFamily="34" charset="-122"/>
                <a:sym typeface="+mn-ea"/>
              </a:rPr>
              <a:t>我与世界</a:t>
            </a:r>
            <a:r>
              <a:rPr lang="zh-CN" sz="2000" b="1">
                <a:solidFill>
                  <a:schemeClr val="tx1"/>
                </a:solidFill>
                <a:latin typeface="微软雅黑" panose="020B0503020204020204" pitchFamily="34" charset="-122"/>
                <a:ea typeface="微软雅黑" panose="020B0503020204020204" pitchFamily="34" charset="-122"/>
                <a:sym typeface="+mn-ea"/>
              </a:rPr>
              <a:t>面对面</a:t>
            </a:r>
            <a:r>
              <a:rPr sz="2000" b="1">
                <a:solidFill>
                  <a:schemeClr val="tx1"/>
                </a:solidFill>
                <a:latin typeface="微软雅黑" panose="020B0503020204020204" pitchFamily="34" charset="-122"/>
                <a:ea typeface="微软雅黑" panose="020B0503020204020204" pitchFamily="34" charset="-122"/>
                <a:sym typeface="+mn-ea"/>
              </a:rPr>
              <a:t>签定了和约,</a:t>
            </a:r>
            <a:endParaRPr sz="2000" b="1">
              <a:solidFill>
                <a:schemeClr val="tx1"/>
              </a:solidFill>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solidFill>
                  <a:schemeClr val="tx1"/>
                </a:solidFill>
                <a:latin typeface="微软雅黑" panose="020B0503020204020204" pitchFamily="34" charset="-122"/>
                <a:ea typeface="微软雅黑" panose="020B0503020204020204" pitchFamily="34" charset="-122"/>
                <a:sym typeface="+mn-ea"/>
              </a:rPr>
              <a:t>我是世界的真主。</a:t>
            </a:r>
            <a:endParaRPr sz="2000" b="1">
              <a:solidFill>
                <a:schemeClr val="tx1"/>
              </a:solidFill>
              <a:latin typeface="微软雅黑" panose="020B0503020204020204" pitchFamily="34" charset="-122"/>
              <a:ea typeface="微软雅黑" panose="020B0503020204020204" pitchFamily="34" charset="-122"/>
              <a:sym typeface="+mn-ea"/>
            </a:endParaRPr>
          </a:p>
          <a:p>
            <a:pPr indent="0">
              <a:lnSpc>
                <a:spcPct val="123000"/>
              </a:lnSpc>
              <a:buFont typeface="+mj-ea"/>
              <a:buNone/>
            </a:pPr>
            <a:endParaRPr sz="2000" b="1">
              <a:solidFill>
                <a:schemeClr val="tx1"/>
              </a:solidFill>
              <a:latin typeface="微软雅黑" panose="020B0503020204020204" pitchFamily="34" charset="-122"/>
              <a:ea typeface="微软雅黑" panose="020B0503020204020204" pitchFamily="34" charset="-122"/>
              <a:sym typeface="+mn-ea"/>
            </a:endParaRPr>
          </a:p>
          <a:p>
            <a:pPr indent="0">
              <a:lnSpc>
                <a:spcPct val="123000"/>
              </a:lnSpc>
              <a:buFont typeface="+mj-ea"/>
              <a:buNone/>
            </a:pPr>
            <a:endParaRPr>
              <a:sym typeface="+mn-ea"/>
            </a:endParaRPr>
          </a:p>
        </p:txBody>
      </p:sp>
      <p:sp>
        <p:nvSpPr>
          <p:cNvPr id="3" name="文本框 2"/>
          <p:cNvSpPr txBox="1"/>
          <p:nvPr/>
        </p:nvSpPr>
        <p:spPr>
          <a:xfrm>
            <a:off x="6005195" y="1150620"/>
            <a:ext cx="3474085" cy="1590040"/>
          </a:xfrm>
          <a:prstGeom prst="rect">
            <a:avLst/>
          </a:prstGeom>
          <a:noFill/>
        </p:spPr>
        <p:txBody>
          <a:bodyPr wrap="square" rtlCol="0">
            <a:spAutoFit/>
          </a:bodyPr>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我战胜了冷漠无言的</a:t>
            </a:r>
            <a:r>
              <a:rPr lang="zh-CN" sz="2000" b="1">
                <a:latin typeface="微软雅黑" panose="020B0503020204020204" pitchFamily="34" charset="-122"/>
                <a:ea typeface="微软雅黑" panose="020B0503020204020204" pitchFamily="34" charset="-122"/>
                <a:sym typeface="+mn-ea"/>
              </a:rPr>
              <a:t>忘</a:t>
            </a:r>
            <a:r>
              <a:rPr sz="2000" b="1">
                <a:latin typeface="微软雅黑" panose="020B0503020204020204" pitchFamily="34" charset="-122"/>
                <a:ea typeface="微软雅黑" panose="020B0503020204020204" pitchFamily="34" charset="-122"/>
                <a:sym typeface="+mn-ea"/>
              </a:rPr>
              <a:t>川,</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我创造了自己的理想。</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我每时每刻都充满了启示,</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我时时刻刻都在歌唱。</a:t>
            </a:r>
            <a:endParaRPr sz="2000" b="1">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6005195" y="2652395"/>
            <a:ext cx="3839210" cy="1927225"/>
          </a:xfrm>
          <a:prstGeom prst="rect">
            <a:avLst/>
          </a:prstGeom>
          <a:noFill/>
        </p:spPr>
        <p:txBody>
          <a:bodyPr wrap="square" rtlCol="0">
            <a:spAutoFit/>
          </a:bodyPr>
          <a:p>
            <a:pPr indent="0">
              <a:lnSpc>
                <a:spcPct val="123000"/>
              </a:lnSpc>
              <a:buFont typeface="+mj-ea"/>
              <a:buNone/>
            </a:pPr>
            <a:endParaRPr>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我的理想来自苦难,</a:t>
            </a:r>
            <a:endParaRPr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但我因此而受人喜爱。</a:t>
            </a:r>
            <a:endParaRPr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试问天下谁能与我的歌声媲美?</a:t>
            </a:r>
            <a:endParaRPr sz="2000" b="1">
              <a:latin typeface="微软雅黑" panose="020B0503020204020204" pitchFamily="34" charset="-122"/>
              <a:ea typeface="微软雅黑" panose="020B0503020204020204" pitchFamily="34" charset="-122"/>
              <a:sym typeface="+mn-ea"/>
            </a:endParaRPr>
          </a:p>
          <a:p>
            <a:pPr indent="0">
              <a:lnSpc>
                <a:spcPct val="123000"/>
              </a:lnSpc>
              <a:buFont typeface="+mj-ea"/>
              <a:buNone/>
            </a:pPr>
            <a:r>
              <a:rPr sz="2000" b="1">
                <a:latin typeface="微软雅黑" panose="020B0503020204020204" pitchFamily="34" charset="-122"/>
                <a:ea typeface="微软雅黑" panose="020B0503020204020204" pitchFamily="34" charset="-122"/>
                <a:sym typeface="+mn-ea"/>
              </a:rPr>
              <a:t>无人、无人媲美。</a:t>
            </a:r>
            <a:endParaRPr sz="2000" b="1">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6005195" y="4770120"/>
            <a:ext cx="3838575" cy="1864360"/>
          </a:xfrm>
          <a:prstGeom prst="rect">
            <a:avLst/>
          </a:prstGeom>
          <a:noFill/>
        </p:spPr>
        <p:txBody>
          <a:bodyPr wrap="square" rtlCol="0">
            <a:spAutoFit/>
          </a:bodyPr>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我来到这个世界为的是看太阳,</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而一旦天光熄灭,</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我也仍将歌唱……我要歌颂太阳</a:t>
            </a:r>
            <a:endParaRPr sz="2000" b="1">
              <a:latin typeface="微软雅黑" panose="020B0503020204020204" pitchFamily="34" charset="-122"/>
              <a:ea typeface="微软雅黑" panose="020B0503020204020204" pitchFamily="34" charset="-122"/>
              <a:sym typeface="+mn-ea"/>
            </a:endParaRPr>
          </a:p>
          <a:p>
            <a:pPr algn="l">
              <a:lnSpc>
                <a:spcPct val="123000"/>
              </a:lnSpc>
              <a:buFont typeface="+mj-ea"/>
              <a:buNone/>
            </a:pPr>
            <a:r>
              <a:rPr sz="2000" b="1">
                <a:latin typeface="微软雅黑" panose="020B0503020204020204" pitchFamily="34" charset="-122"/>
                <a:ea typeface="微软雅黑" panose="020B0503020204020204" pitchFamily="34" charset="-122"/>
                <a:sym typeface="+mn-ea"/>
              </a:rPr>
              <a:t>直到人生的最后时光!</a:t>
            </a:r>
            <a:endParaRPr>
              <a:sym typeface="+mn-ea"/>
            </a:endParaRPr>
          </a:p>
          <a:p>
            <a:endParaRPr lang="zh-CN" altLang="en-US"/>
          </a:p>
        </p:txBody>
      </p:sp>
      <p:grpSp>
        <p:nvGrpSpPr>
          <p:cNvPr id="11" name="组合 10"/>
          <p:cNvGrpSpPr/>
          <p:nvPr/>
        </p:nvGrpSpPr>
        <p:grpSpPr>
          <a:xfrm>
            <a:off x="106680" y="6370320"/>
            <a:ext cx="1005840" cy="381000"/>
            <a:chOff x="168" y="10032"/>
            <a:chExt cx="1584" cy="600"/>
          </a:xfrm>
        </p:grpSpPr>
        <p:sp>
          <p:nvSpPr>
            <p:cNvPr id="8" name="矩形 7"/>
            <p:cNvSpPr/>
            <p:nvPr/>
          </p:nvSpPr>
          <p:spPr>
            <a:xfrm>
              <a:off x="168" y="10032"/>
              <a:ext cx="1584" cy="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76" y="10056"/>
              <a:ext cx="1368" cy="576"/>
            </a:xfrm>
            <a:prstGeom prst="rect">
              <a:avLst/>
            </a:prstGeom>
            <a:noFill/>
          </p:spPr>
          <p:txBody>
            <a:bodyPr wrap="none" rtlCol="0">
              <a:spAutoFit/>
            </a:bodyPr>
            <a:p>
              <a:r>
                <a:rPr lang="zh-CN" altLang="en-US">
                  <a:hlinkClick r:id="rId2" action="ppaction://hlinksldjump"/>
                </a:rPr>
                <a:t>结构篇</a:t>
              </a:r>
              <a:endParaRPr lang="zh-CN" altLang="en-US"/>
            </a:p>
          </p:txBody>
        </p:sp>
      </p:grpSp>
      <p:grpSp>
        <p:nvGrpSpPr>
          <p:cNvPr id="17" name="组合 16"/>
          <p:cNvGrpSpPr/>
          <p:nvPr/>
        </p:nvGrpSpPr>
        <p:grpSpPr>
          <a:xfrm>
            <a:off x="1319530" y="6370320"/>
            <a:ext cx="1005840" cy="396240"/>
            <a:chOff x="2078" y="10032"/>
            <a:chExt cx="1584" cy="624"/>
          </a:xfrm>
        </p:grpSpPr>
        <p:sp>
          <p:nvSpPr>
            <p:cNvPr id="12" name="矩形 11"/>
            <p:cNvSpPr/>
            <p:nvPr/>
          </p:nvSpPr>
          <p:spPr>
            <a:xfrm>
              <a:off x="2078" y="10032"/>
              <a:ext cx="1584" cy="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2186" y="10080"/>
              <a:ext cx="1368" cy="576"/>
            </a:xfrm>
            <a:prstGeom prst="rect">
              <a:avLst/>
            </a:prstGeom>
            <a:noFill/>
          </p:spPr>
          <p:txBody>
            <a:bodyPr wrap="none" rtlCol="0">
              <a:spAutoFit/>
            </a:bodyPr>
            <a:p>
              <a:r>
                <a:rPr lang="zh-CN" altLang="en-US">
                  <a:hlinkClick r:id="rId3" action="ppaction://hlinksldjump"/>
                </a:rPr>
                <a:t>理解</a:t>
              </a:r>
              <a:r>
                <a:rPr lang="zh-CN" altLang="en-US"/>
                <a:t>篇</a:t>
              </a:r>
              <a:endParaRPr lang="zh-CN" altLang="en-US"/>
            </a:p>
          </p:txBody>
        </p:sp>
      </p:grpSp>
      <p:grpSp>
        <p:nvGrpSpPr>
          <p:cNvPr id="19" name="组合 18"/>
          <p:cNvGrpSpPr/>
          <p:nvPr/>
        </p:nvGrpSpPr>
        <p:grpSpPr>
          <a:xfrm>
            <a:off x="2533015" y="6377940"/>
            <a:ext cx="1005840" cy="381000"/>
            <a:chOff x="3989" y="10044"/>
            <a:chExt cx="1584" cy="600"/>
          </a:xfrm>
        </p:grpSpPr>
        <p:sp>
          <p:nvSpPr>
            <p:cNvPr id="13" name="矩形 12"/>
            <p:cNvSpPr/>
            <p:nvPr/>
          </p:nvSpPr>
          <p:spPr>
            <a:xfrm>
              <a:off x="3989" y="10044"/>
              <a:ext cx="1584" cy="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4064" y="10056"/>
              <a:ext cx="1490" cy="580"/>
            </a:xfrm>
            <a:prstGeom prst="rect">
              <a:avLst/>
            </a:prstGeom>
            <a:noFill/>
          </p:spPr>
          <p:txBody>
            <a:bodyPr wrap="square" rtlCol="0">
              <a:spAutoFit/>
            </a:bodyPr>
            <a:p>
              <a:r>
                <a:rPr lang="en-US" altLang="zh-CN"/>
                <a:t> </a:t>
              </a:r>
              <a:r>
                <a:rPr lang="zh-CN" altLang="en-US">
                  <a:hlinkClick r:id="rId4" action="ppaction://hlinksldjump"/>
                </a:rPr>
                <a:t>感悟</a:t>
              </a:r>
              <a:r>
                <a:rPr lang="zh-CN" altLang="en-US"/>
                <a:t>篇</a:t>
              </a:r>
              <a:endParaRPr lang="zh-CN" altLang="en-US"/>
            </a:p>
          </p:txBody>
        </p:sp>
      </p:grpSp>
      <p:grpSp>
        <p:nvGrpSpPr>
          <p:cNvPr id="22" name="组合 21"/>
          <p:cNvGrpSpPr/>
          <p:nvPr/>
        </p:nvGrpSpPr>
        <p:grpSpPr>
          <a:xfrm>
            <a:off x="3855720" y="6385560"/>
            <a:ext cx="1097280" cy="381635"/>
            <a:chOff x="6072" y="10056"/>
            <a:chExt cx="1728" cy="601"/>
          </a:xfrm>
        </p:grpSpPr>
        <p:sp>
          <p:nvSpPr>
            <p:cNvPr id="20" name="矩形 19"/>
            <p:cNvSpPr/>
            <p:nvPr/>
          </p:nvSpPr>
          <p:spPr>
            <a:xfrm>
              <a:off x="6072" y="10056"/>
              <a:ext cx="1728" cy="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a:hlinkClick r:id="rId5" action="ppaction://hlinksldjump"/>
            </p:cNvPr>
            <p:cNvSpPr txBox="1"/>
            <p:nvPr/>
          </p:nvSpPr>
          <p:spPr>
            <a:xfrm>
              <a:off x="6252" y="10081"/>
              <a:ext cx="1368" cy="576"/>
            </a:xfrm>
            <a:prstGeom prst="rect">
              <a:avLst/>
            </a:prstGeom>
            <a:noFill/>
          </p:spPr>
          <p:txBody>
            <a:bodyPr wrap="none" rtlCol="0">
              <a:spAutoFit/>
            </a:bodyPr>
            <a:p>
              <a:r>
                <a:rPr lang="zh-CN" altLang="en-US"/>
                <a:t>诵读</a:t>
              </a:r>
              <a:r>
                <a:rPr lang="zh-CN" altLang="en-US">
                  <a:hlinkClick r:id="rId5" action="ppaction://hlinksldjump"/>
                </a:rPr>
                <a:t>篇</a:t>
              </a:r>
              <a:endParaRPr lang="zh-CN" altLang="en-US"/>
            </a:p>
          </p:txBody>
        </p:sp>
      </p:gr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95753" y="5004511"/>
            <a:ext cx="10536922" cy="1072729"/>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lang="zh-CN" altLang="en-US" sz="2400" b="1" dirty="0" smtClean="0">
                <a:solidFill>
                  <a:srgbClr val="D65840"/>
                </a:solidFill>
                <a:latin typeface="微软雅黑" panose="020B0503020204020204" pitchFamily="34" charset="-122"/>
                <a:ea typeface="微软雅黑" panose="020B0503020204020204" pitchFamily="34" charset="-122"/>
              </a:rPr>
              <a:t>关于本课</a:t>
            </a: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2" name="图片 1" descr="C:\Users\Administrator\Desktop\诗选.jpg诗选"/>
          <p:cNvPicPr>
            <a:picLocks noChangeAspect="1"/>
          </p:cNvPicPr>
          <p:nvPr/>
        </p:nvPicPr>
        <p:blipFill rotWithShape="1">
          <a:blip r:embed="rId1"/>
          <a:srcRect/>
          <a:stretch>
            <a:fillRect/>
          </a:stretch>
        </p:blipFill>
        <p:spPr>
          <a:xfrm>
            <a:off x="9407525" y="3151505"/>
            <a:ext cx="2324735" cy="2917825"/>
          </a:xfrm>
          <a:prstGeom prst="rect">
            <a:avLst/>
          </a:prstGeom>
          <a:ln w="28575">
            <a:solidFill>
              <a:srgbClr val="D65840"/>
            </a:solidFill>
          </a:ln>
          <a:effectLst/>
        </p:spPr>
      </p:pic>
      <p:sp>
        <p:nvSpPr>
          <p:cNvPr id="6" name="TextBox 14"/>
          <p:cNvSpPr txBox="1"/>
          <p:nvPr/>
        </p:nvSpPr>
        <p:spPr>
          <a:xfrm>
            <a:off x="943846" y="1310752"/>
            <a:ext cx="11041828" cy="822960"/>
          </a:xfrm>
          <a:prstGeom prst="rect">
            <a:avLst/>
          </a:prstGeom>
          <a:noFill/>
        </p:spPr>
        <p:txBody>
          <a:bodyPr wrap="square" rtlCol="0">
            <a:spAutoFit/>
          </a:bodyPr>
          <a:lstStyle/>
          <a:p>
            <a:pPr algn="l">
              <a:lnSpc>
                <a:spcPct val="120000"/>
              </a:lnSpc>
            </a:pPr>
            <a:r>
              <a:rPr lang="zh-CN" altLang="en-US" sz="4000" b="1" dirty="0" smtClean="0">
                <a:solidFill>
                  <a:srgbClr val="B04F0B"/>
                </a:solidFill>
                <a:latin typeface="微软雅黑" panose="020B0503020204020204" pitchFamily="34" charset="-122"/>
                <a:ea typeface="微软雅黑" panose="020B0503020204020204" pitchFamily="34" charset="-122"/>
              </a:rPr>
              <a:t>教学目标：</a:t>
            </a:r>
            <a:endParaRPr lang="zh-CN" altLang="en-US" sz="4000" b="0" dirty="0">
              <a:solidFill>
                <a:srgbClr val="B04F0B"/>
              </a:solidFill>
              <a:latin typeface="Dotum" panose="020B0600000101010101" pitchFamily="34" charset="-127"/>
              <a:ea typeface="Dotum" panose="020B0600000101010101" pitchFamily="34" charset="-127"/>
            </a:endParaRPr>
          </a:p>
        </p:txBody>
      </p:sp>
      <p:sp>
        <p:nvSpPr>
          <p:cNvPr id="8" name="矩形 7"/>
          <p:cNvSpPr/>
          <p:nvPr/>
        </p:nvSpPr>
        <p:spPr>
          <a:xfrm>
            <a:off x="1267021" y="5299564"/>
            <a:ext cx="7821636" cy="481330"/>
          </a:xfrm>
          <a:prstGeom prst="rect">
            <a:avLst/>
          </a:prstGeom>
        </p:spPr>
        <p:txBody>
          <a:bodyPr wrap="square">
            <a:spAutoFit/>
          </a:bodyPr>
          <a:lstStyle/>
          <a:p>
            <a:pPr>
              <a:lnSpc>
                <a:spcPct val="128000"/>
              </a:lnSpc>
            </a:pPr>
            <a:r>
              <a:rPr lang="zh-CN" altLang="en-US" sz="2000" b="1" dirty="0" smtClean="0">
                <a:solidFill>
                  <a:schemeClr val="bg1"/>
                </a:solidFill>
                <a:latin typeface="微软雅黑" panose="020B0503020204020204" pitchFamily="34" charset="-122"/>
                <a:ea typeface="微软雅黑" panose="020B0503020204020204" pitchFamily="34" charset="-122"/>
              </a:rPr>
              <a:t>我来到这个世界为的是看太阳。</a:t>
            </a:r>
            <a:r>
              <a:rPr lang="en-US" altLang="zh-CN" dirty="0" smtClean="0">
                <a:solidFill>
                  <a:srgbClr val="B04F0B"/>
                </a:solidFill>
                <a:latin typeface="微软雅黑" panose="020B0503020204020204" pitchFamily="34" charset="-122"/>
                <a:ea typeface="微软雅黑" panose="020B0503020204020204" pitchFamily="34" charset="-122"/>
              </a:rPr>
              <a:t>——</a:t>
            </a:r>
            <a:r>
              <a:rPr lang="zh-CN" altLang="en-US" dirty="0" smtClean="0">
                <a:solidFill>
                  <a:srgbClr val="B04F0B"/>
                </a:solidFill>
                <a:latin typeface="微软雅黑" panose="020B0503020204020204" pitchFamily="34" charset="-122"/>
                <a:ea typeface="微软雅黑" panose="020B0503020204020204" pitchFamily="34" charset="-122"/>
              </a:rPr>
              <a:t>巴尔蒙特</a:t>
            </a:r>
            <a:endParaRPr lang="zh-CN" altLang="en-US" dirty="0" smtClean="0">
              <a:solidFill>
                <a:srgbClr val="B04F0B"/>
              </a:solidFill>
              <a:latin typeface="微软雅黑" panose="020B0503020204020204" pitchFamily="34" charset="-122"/>
              <a:ea typeface="微软雅黑" panose="020B0503020204020204" pitchFamily="34" charset="-122"/>
            </a:endParaRPr>
          </a:p>
        </p:txBody>
      </p:sp>
      <p:sp>
        <p:nvSpPr>
          <p:cNvPr id="10" name="TextBox 14"/>
          <p:cNvSpPr txBox="1"/>
          <p:nvPr/>
        </p:nvSpPr>
        <p:spPr>
          <a:xfrm>
            <a:off x="1083831" y="3074371"/>
            <a:ext cx="8186779" cy="1590040"/>
          </a:xfrm>
          <a:prstGeom prst="rect">
            <a:avLst/>
          </a:prstGeom>
          <a:noFill/>
        </p:spPr>
        <p:txBody>
          <a:bodyPr wrap="square" rtlCol="0">
            <a:spAutoFit/>
          </a:bodyPr>
          <a:lstStyle/>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理解诗歌意象、反复及想象的手法运用；</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理清诗歌脉络及各部分之间的关系；</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感受并领悟诗歌的艺术魅力；</a:t>
            </a:r>
            <a:endParaRPr lang="en-US" altLang="zh-CN" sz="2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领悟诗歌真谛，引发个人思考。</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lang="zh-CN" altLang="en-US" sz="2400" b="1" dirty="0" smtClean="0">
                <a:solidFill>
                  <a:srgbClr val="D65840"/>
                </a:solidFill>
                <a:latin typeface="微软雅黑" panose="020B0503020204020204" pitchFamily="34" charset="-122"/>
                <a:ea typeface="微软雅黑" panose="020B0503020204020204" pitchFamily="34" charset="-122"/>
              </a:rPr>
              <a:t>关于</a:t>
            </a:r>
            <a:r>
              <a:rPr lang="zh-CN" altLang="en-US" sz="2400" b="1" dirty="0">
                <a:solidFill>
                  <a:srgbClr val="D65840"/>
                </a:solidFill>
                <a:latin typeface="微软雅黑" panose="020B0503020204020204" pitchFamily="34" charset="-122"/>
                <a:ea typeface="微软雅黑" panose="020B0503020204020204" pitchFamily="34" charset="-122"/>
              </a:rPr>
              <a:t>作者</a:t>
            </a: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巴尔蒙特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083831" y="1325992"/>
            <a:ext cx="10658226" cy="1102995"/>
          </a:xfrm>
          <a:prstGeom prst="rect">
            <a:avLst/>
          </a:prstGeom>
          <a:noFill/>
        </p:spPr>
        <p:txBody>
          <a:bodyPr wrap="square" rtlCol="0">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康斯坦丁·德米特里耶维奇·巴尔蒙特（1867-1942），俄国诗人、评论家、翻译家。童年时代大量阅读，尤其对诗歌感兴趣，尝试自己写诗。巴尔蒙特在20世纪初的俄国诗坛中占有重要地位。他一生执著于太阳的崇拜，自称为“太阳的歌手”，以太阳为题材的作品成为他创作的高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0" y="3779322"/>
            <a:ext cx="12191999" cy="312349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2" name="矩形 11"/>
          <p:cNvSpPr/>
          <p:nvPr/>
        </p:nvSpPr>
        <p:spPr>
          <a:xfrm>
            <a:off x="330721" y="4717095"/>
            <a:ext cx="10658226" cy="2504440"/>
          </a:xfrm>
          <a:prstGeom prst="rect">
            <a:avLst/>
          </a:prstGeom>
        </p:spPr>
        <p:txBody>
          <a:bodyPr wrap="square">
            <a:spAutoFit/>
          </a:bodyPr>
          <a:lstStyle/>
          <a:p>
            <a:pPr algn="ctr">
              <a:lnSpc>
                <a:spcPct val="120000"/>
              </a:lnSpc>
            </a:pPr>
            <a:r>
              <a:rPr lang="zh-CN" altLang="en-US"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为了看阳光     我来到世上</a:t>
            </a:r>
            <a:endParaRPr lang="zh-CN" altLang="en-US"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pPr algn="ctr">
              <a:lnSpc>
                <a:spcPct val="120000"/>
              </a:lnSpc>
            </a:pPr>
            <a:r>
              <a:rPr lang="zh-CN" altLang="en-US" sz="66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                         </a:t>
            </a:r>
            <a:endParaRPr lang="zh-CN" altLang="en-US" dirty="0">
              <a:solidFill>
                <a:srgbClr val="B04F0B"/>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656830" y="6355080"/>
            <a:ext cx="3442335" cy="659130"/>
          </a:xfrm>
          <a:prstGeom prst="rect">
            <a:avLst/>
          </a:prstGeom>
          <a:noFill/>
        </p:spPr>
        <p:txBody>
          <a:bodyPr wrap="square" rtlCol="0">
            <a:spAutoFit/>
          </a:bodyPr>
          <a:p>
            <a:r>
              <a:rPr lang="zh-CN" altLang="en-US" dirty="0">
                <a:solidFill>
                  <a:srgbClr val="B04F0B"/>
                </a:solidFill>
                <a:latin typeface="微软雅黑" panose="020B0503020204020204" pitchFamily="34" charset="-122"/>
                <a:ea typeface="微软雅黑" panose="020B0503020204020204" pitchFamily="34" charset="-122"/>
                <a:sym typeface="+mn-ea"/>
              </a:rPr>
              <a:t>------希腊哲学家 阿那克萨哥拉</a:t>
            </a:r>
            <a:endParaRPr lang="zh-CN" altLang="en-US" dirty="0">
              <a:solidFill>
                <a:srgbClr val="B04F0B"/>
              </a:solidFill>
              <a:latin typeface="微软雅黑" panose="020B0503020204020204" pitchFamily="34" charset="-122"/>
              <a:ea typeface="微软雅黑" panose="020B0503020204020204" pitchFamily="34" charset="-122"/>
            </a:endParaRPr>
          </a:p>
          <a:p>
            <a:endParaRPr lang="zh-CN" altLang="en-US"/>
          </a:p>
        </p:txBody>
      </p:sp>
      <p:sp>
        <p:nvSpPr>
          <p:cNvPr id="3" name="文本框 2"/>
          <p:cNvSpPr txBox="1"/>
          <p:nvPr/>
        </p:nvSpPr>
        <p:spPr>
          <a:xfrm>
            <a:off x="1083945" y="2662555"/>
            <a:ext cx="8753475" cy="1207770"/>
          </a:xfrm>
          <a:prstGeom prst="rect">
            <a:avLst/>
          </a:prstGeom>
          <a:noFill/>
        </p:spPr>
        <p:txBody>
          <a:bodyPr wrap="square" rtlCol="0">
            <a:spAutoFit/>
          </a:bodyPr>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我来到这个世界为的是看太阳》写于1903年，是诗集《我们将像太阳一样》的开篇之作。这首诗奠定了整部诗集的基调，有着极为重要的意义。在诗集的扉页上引用了古希腊哲学家阿那克萨哥拉的名言：我来到这世界为观赏太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0" y="3734509"/>
            <a:ext cx="12193200" cy="3123491"/>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作者简介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1083830" y="4507080"/>
            <a:ext cx="11108169" cy="2114550"/>
          </a:xfrm>
          <a:prstGeom prst="rect">
            <a:avLst/>
          </a:prstGeom>
          <a:noFill/>
        </p:spPr>
        <p:txBody>
          <a:bodyPr wrap="square" rtlCol="0">
            <a:spAutoFit/>
          </a:bodyPr>
          <a:lstStyle/>
          <a:p>
            <a:pPr>
              <a:lnSpc>
                <a:spcPct val="123000"/>
              </a:lnSpc>
            </a:pPr>
            <a:r>
              <a:rPr lang="zh-CN" altLang="en-US" dirty="0" smtClean="0">
                <a:solidFill>
                  <a:schemeClr val="bg1"/>
                </a:solidFill>
                <a:latin typeface="微软雅黑" panose="020B0503020204020204" pitchFamily="34" charset="-122"/>
                <a:ea typeface="微软雅黑" panose="020B0503020204020204" pitchFamily="34" charset="-122"/>
                <a:sym typeface="+mn-ea"/>
              </a:rPr>
              <a:t>巴尔蒙特作为俄国</a:t>
            </a:r>
            <a:r>
              <a:rPr lang="zh-CN" altLang="en-US" dirty="0" smtClean="0">
                <a:solidFill>
                  <a:schemeClr val="bg1"/>
                </a:solidFill>
                <a:latin typeface="微软雅黑" panose="020B0503020204020204" pitchFamily="34" charset="-122"/>
                <a:ea typeface="微软雅黑" panose="020B0503020204020204" pitchFamily="34" charset="-122"/>
                <a:sym typeface="+mn-ea"/>
                <a:hlinkClick r:id="rId1" action="ppaction://hlinksldjump"/>
              </a:rPr>
              <a:t>象征派</a:t>
            </a:r>
            <a:r>
              <a:rPr lang="zh-CN" altLang="en-US" dirty="0" smtClean="0">
                <a:solidFill>
                  <a:schemeClr val="bg1"/>
                </a:solidFill>
                <a:latin typeface="微软雅黑" panose="020B0503020204020204" pitchFamily="34" charset="-122"/>
                <a:ea typeface="微软雅黑" panose="020B0503020204020204" pitchFamily="34" charset="-122"/>
                <a:sym typeface="+mn-ea"/>
              </a:rPr>
              <a:t>领袖人物之一，追求音乐性强、辞藻优美、意境深远的诗风。他的诗歌以鲜明的形象性和独到的艺术手法得到世人的赞誉。1890年以后出版了三本诗集：《在北方的天空下》（1894），《在无穷之中》(1895)，《静》（1898）。它们不仅确立了巴尔蒙特的诗人地位，也是俄罗斯象征主义的奠基之作。此后诗人笔耕不辍，创作了大量诗篇。1906-1913年居住在法国，多次旅行。巴尔蒙特不接受</a:t>
            </a:r>
            <a:r>
              <a:rPr lang="zh-CN" altLang="en-US" dirty="0" smtClean="0">
                <a:solidFill>
                  <a:schemeClr val="bg1"/>
                </a:solidFill>
                <a:latin typeface="微软雅黑" panose="020B0503020204020204" pitchFamily="34" charset="-122"/>
                <a:ea typeface="微软雅黑" panose="020B0503020204020204" pitchFamily="34" charset="-122"/>
                <a:sym typeface="+mn-ea"/>
                <a:hlinkClick r:id="rId2" action="ppaction://hlinksldjump"/>
              </a:rPr>
              <a:t>十月革命</a:t>
            </a:r>
            <a:r>
              <a:rPr lang="zh-CN" altLang="en-US" dirty="0" smtClean="0">
                <a:solidFill>
                  <a:schemeClr val="bg1"/>
                </a:solidFill>
                <a:latin typeface="微软雅黑" panose="020B0503020204020204" pitchFamily="34" charset="-122"/>
                <a:ea typeface="微软雅黑" panose="020B0503020204020204" pitchFamily="34" charset="-122"/>
                <a:sym typeface="+mn-ea"/>
              </a:rPr>
              <a:t>，1920年举家迁往法国，并在国外继续从事创作。1937年出版了最后一本诗集。 </a:t>
            </a:r>
            <a:endParaRPr lang="zh-CN" altLang="en-US" dirty="0"/>
          </a:p>
          <a:p>
            <a:pPr>
              <a:lnSpc>
                <a:spcPct val="123000"/>
              </a:lnSpc>
            </a:pP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870876" y="1348582"/>
            <a:ext cx="10036840" cy="2889590"/>
            <a:chOff x="1629534" y="1290526"/>
            <a:chExt cx="10036840" cy="2889590"/>
          </a:xfrm>
        </p:grpSpPr>
        <p:pic>
          <p:nvPicPr>
            <p:cNvPr id="3" name="图片 2" descr="C:\Users\Administrator\Desktop\向日葵.jpg向日葵"/>
            <p:cNvPicPr>
              <a:picLocks noChangeAspect="1"/>
            </p:cNvPicPr>
            <p:nvPr/>
          </p:nvPicPr>
          <p:blipFill rotWithShape="1">
            <a:blip r:embed="rId3"/>
            <a:srcRect/>
            <a:stretch>
              <a:fillRect/>
            </a:stretch>
          </p:blipFill>
          <p:spPr>
            <a:xfrm>
              <a:off x="6096000" y="1312921"/>
              <a:ext cx="5570374" cy="2844800"/>
            </a:xfrm>
            <a:prstGeom prst="rect">
              <a:avLst/>
            </a:prstGeom>
          </p:spPr>
        </p:pic>
        <p:pic>
          <p:nvPicPr>
            <p:cNvPr id="5" name="图片 4" descr="C:\Users\Administrator\Desktop\巴尔蒙特.jpg巴尔蒙特"/>
            <p:cNvPicPr>
              <a:picLocks noChangeAspect="1"/>
            </p:cNvPicPr>
            <p:nvPr/>
          </p:nvPicPr>
          <p:blipFill rotWithShape="1">
            <a:blip r:embed="rId4"/>
            <a:srcRect/>
            <a:stretch>
              <a:fillRect/>
            </a:stretch>
          </p:blipFill>
          <p:spPr>
            <a:xfrm>
              <a:off x="1629534" y="1290526"/>
              <a:ext cx="2889250" cy="28895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83832" y="376124"/>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目录页 </a:t>
            </a:r>
            <a:r>
              <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12000"/>
              </a:lnSpc>
              <a:spcBef>
                <a:spcPts val="0"/>
              </a:spcBef>
              <a:spcAft>
                <a:spcPts val="0"/>
              </a:spcAft>
              <a:buClrTx/>
              <a:buSzTx/>
              <a:buFontTx/>
              <a:buNone/>
              <a:defRPr/>
            </a:pPr>
            <a:r>
              <a:rPr kumimoji="0" lang="en-US" altLang="zh-CN" sz="1600" b="0" i="0" u="none" strike="noStrike" kern="1200" cap="none" spc="0" normalizeH="0" baseline="0" noProof="0" dirty="0" smtClean="0">
                <a:ln>
                  <a:noFill/>
                </a:ln>
                <a:solidFill>
                  <a:schemeClr val="bg1"/>
                </a:solidFill>
                <a:effectLst/>
                <a:uLnTx/>
                <a:uFillTx/>
                <a:latin typeface="Calibri" panose="020F0502020204030204"/>
                <a:ea typeface="宋体" panose="02010600030101010101" pitchFamily="2" charset="-122"/>
              </a:rPr>
              <a:t>CONTENTS PAGE </a:t>
            </a:r>
            <a:endParaRPr kumimoji="0" lang="zh-CN" altLang="en-US" sz="1800" b="0" i="0" u="none" strike="noStrike" kern="0" cap="none" spc="0" normalizeH="0" baseline="0" noProof="0" dirty="0" smtClean="0">
              <a:ln>
                <a:noFill/>
              </a:ln>
              <a:solidFill>
                <a:schemeClr val="bg1"/>
              </a:solidFill>
              <a:effectLst/>
              <a:uLnTx/>
              <a:uFillTx/>
            </a:endParaRPr>
          </a:p>
        </p:txBody>
      </p:sp>
      <p:grpSp>
        <p:nvGrpSpPr>
          <p:cNvPr id="14" name="组合 13"/>
          <p:cNvGrpSpPr/>
          <p:nvPr/>
        </p:nvGrpSpPr>
        <p:grpSpPr>
          <a:xfrm>
            <a:off x="243290" y="456340"/>
            <a:ext cx="812406" cy="621321"/>
            <a:chOff x="2902084" y="643410"/>
            <a:chExt cx="812406" cy="621321"/>
          </a:xfrm>
        </p:grpSpPr>
        <p:sp>
          <p:nvSpPr>
            <p:cNvPr id="12" name="菱形 11"/>
            <p:cNvSpPr/>
            <p:nvPr/>
          </p:nvSpPr>
          <p:spPr>
            <a:xfrm>
              <a:off x="2902084" y="643410"/>
              <a:ext cx="621321" cy="621321"/>
            </a:xfrm>
            <a:prstGeom prst="diamond">
              <a:avLst/>
            </a:prstGeom>
            <a:solidFill>
              <a:srgbClr val="FFFFFF">
                <a:alpha val="32157"/>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3" name="菱形 12"/>
            <p:cNvSpPr/>
            <p:nvPr/>
          </p:nvSpPr>
          <p:spPr>
            <a:xfrm>
              <a:off x="3093169" y="643410"/>
              <a:ext cx="621321" cy="621321"/>
            </a:xfrm>
            <a:prstGeom prst="diamond">
              <a:avLst/>
            </a:prstGeom>
            <a:solidFill>
              <a:srgbClr val="FFFFFF">
                <a:alpha val="5098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grpSp>
      <p:sp>
        <p:nvSpPr>
          <p:cNvPr id="16" name="菱形 15"/>
          <p:cNvSpPr/>
          <p:nvPr/>
        </p:nvSpPr>
        <p:spPr>
          <a:xfrm>
            <a:off x="4064811" y="2700870"/>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7" name="菱形 16"/>
          <p:cNvSpPr/>
          <p:nvPr/>
        </p:nvSpPr>
        <p:spPr>
          <a:xfrm>
            <a:off x="2033619" y="2700870"/>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4" name="菱形 23"/>
          <p:cNvSpPr/>
          <p:nvPr/>
        </p:nvSpPr>
        <p:spPr>
          <a:xfrm>
            <a:off x="6096001" y="2700868"/>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25" name="菱形 24"/>
          <p:cNvSpPr/>
          <p:nvPr/>
        </p:nvSpPr>
        <p:spPr>
          <a:xfrm>
            <a:off x="8127190" y="2700864"/>
            <a:ext cx="2031192" cy="2031192"/>
          </a:xfrm>
          <a:prstGeom prst="diamond">
            <a:avLst/>
          </a:prstGeom>
          <a:solidFill>
            <a:srgbClr val="FFFFFF">
              <a:alpha val="32157"/>
            </a:srgbClr>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9" name="矩形 18"/>
          <p:cNvSpPr/>
          <p:nvPr/>
        </p:nvSpPr>
        <p:spPr>
          <a:xfrm>
            <a:off x="2501565" y="3485634"/>
            <a:ext cx="1097280" cy="48323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诵读篇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4526402" y="3485632"/>
            <a:ext cx="1097280" cy="48323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结构篇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557589" y="3485620"/>
            <a:ext cx="1097280" cy="48323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理解篇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588778" y="3481537"/>
            <a:ext cx="1097280" cy="48323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感悟篇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429000"/>
            <a:ext cx="12192600" cy="3429000"/>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4" name="矩形 3"/>
          <p:cNvSpPr/>
          <p:nvPr/>
        </p:nvSpPr>
        <p:spPr>
          <a:xfrm>
            <a:off x="1083832" y="376124"/>
            <a:ext cx="2697754"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诵读篇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2236695" y="5712119"/>
            <a:ext cx="7718611" cy="690880"/>
          </a:xfrm>
          <a:prstGeom prst="rect">
            <a:avLst/>
          </a:prstGeom>
          <a:noFill/>
        </p:spPr>
        <p:txBody>
          <a:bodyPr wrap="square" rtlCol="0">
            <a:spAutoFit/>
          </a:bodyPr>
          <a:lstStyle/>
          <a:p>
            <a:pPr algn="ctr">
              <a:lnSpc>
                <a:spcPct val="123000"/>
              </a:lnSpc>
            </a:pPr>
            <a:r>
              <a:rPr lang="zh-CN" altLang="en-US" sz="3200" b="1" dirty="0" smtClean="0">
                <a:solidFill>
                  <a:schemeClr val="bg1"/>
                </a:solidFill>
                <a:latin typeface="微软雅黑" panose="020B0503020204020204" pitchFamily="34" charset="-122"/>
                <a:ea typeface="微软雅黑" panose="020B0503020204020204" pitchFamily="34" charset="-122"/>
              </a:rPr>
              <a:t>我来到这个世界为的是看太阳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pic>
        <p:nvPicPr>
          <p:cNvPr id="9" name="图片 8" descr="F:\ppt制作与学习\真人图片\图片47.png图片47"/>
          <p:cNvPicPr>
            <a:picLocks noChangeAspect="1"/>
          </p:cNvPicPr>
          <p:nvPr/>
        </p:nvPicPr>
        <p:blipFill>
          <a:blip r:embed="rId1"/>
          <a:srcRect/>
          <a:stretch>
            <a:fillRect/>
          </a:stretch>
        </p:blipFill>
        <p:spPr>
          <a:xfrm>
            <a:off x="8898933" y="1864509"/>
            <a:ext cx="2700533" cy="3178810"/>
          </a:xfrm>
          <a:prstGeom prst="rect">
            <a:avLst/>
          </a:prstGeom>
        </p:spPr>
      </p:pic>
      <p:sp>
        <p:nvSpPr>
          <p:cNvPr id="14" name="TextBox 14"/>
          <p:cNvSpPr txBox="1"/>
          <p:nvPr/>
        </p:nvSpPr>
        <p:spPr>
          <a:xfrm>
            <a:off x="1083831" y="1150321"/>
            <a:ext cx="8186779" cy="1102995"/>
          </a:xfrm>
          <a:prstGeom prst="rect">
            <a:avLst/>
          </a:prstGeom>
          <a:noFill/>
        </p:spPr>
        <p:txBody>
          <a:bodyPr wrap="square" rtlCol="0">
            <a:spAutoFit/>
          </a:bodyPr>
          <a:lstStyle/>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标出各节的停顿与重音；</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范读；</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mj-ea"/>
              <a:buAutoNum type="circleNumDbPlai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点名学生读；</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燕尾形箭头 1">
            <a:hlinkClick r:id="rId2" action="ppaction://hlinksldjump"/>
          </p:cNvPr>
          <p:cNvSpPr/>
          <p:nvPr/>
        </p:nvSpPr>
        <p:spPr>
          <a:xfrm>
            <a:off x="9631680" y="6294120"/>
            <a:ext cx="1036320" cy="5029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lang="zh-CN" altLang="en-US" sz="2400" b="1" dirty="0" smtClean="0">
                <a:solidFill>
                  <a:srgbClr val="D65840"/>
                </a:solidFill>
                <a:latin typeface="微软雅黑" panose="020B0503020204020204" pitchFamily="34" charset="-122"/>
                <a:ea typeface="微软雅黑" panose="020B0503020204020204" pitchFamily="34" charset="-122"/>
              </a:rPr>
              <a:t>理解篇</a:t>
            </a: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descr="F:\ppt制作与学习\真人图片\图片40.jpg图片40"/>
          <p:cNvPicPr>
            <a:picLocks noChangeAspect="1"/>
          </p:cNvPicPr>
          <p:nvPr/>
        </p:nvPicPr>
        <p:blipFill rotWithShape="1">
          <a:blip r:embed="rId1"/>
          <a:srcRect/>
          <a:stretch>
            <a:fillRect/>
          </a:stretch>
        </p:blipFill>
        <p:spPr>
          <a:xfrm>
            <a:off x="6096000" y="81915"/>
            <a:ext cx="6096000" cy="6694170"/>
          </a:xfrm>
          <a:prstGeom prst="rect">
            <a:avLst/>
          </a:prstGeom>
        </p:spPr>
      </p:pic>
      <p:sp>
        <p:nvSpPr>
          <p:cNvPr id="8" name="TextBox 14"/>
          <p:cNvSpPr txBox="1"/>
          <p:nvPr/>
        </p:nvSpPr>
        <p:spPr>
          <a:xfrm>
            <a:off x="456451" y="1489411"/>
            <a:ext cx="5012169" cy="4812030"/>
          </a:xfrm>
          <a:prstGeom prst="rect">
            <a:avLst/>
          </a:prstGeom>
          <a:noFill/>
        </p:spPr>
        <p:txBody>
          <a:bodyPr wrap="square" rtlCol="0">
            <a:spAutoFit/>
          </a:bodyPr>
          <a:lstStyle/>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理解字词含义；和约  忘川  真主   媲美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0">
              <a:lnSpc>
                <a:spcPct val="123000"/>
              </a:lnSpc>
              <a:buFont typeface="Arial" panose="020B0604020202020204" pitchFamily="34" charset="0"/>
              <a:buNone/>
            </a:pP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何谓</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hlinkClick r:id="rId2" action="ppaction://hlinksldjump"/>
              </a:rPr>
              <a:t>诗歌意象</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？第1、2两段中诗人运用了哪些意象？这些意象使用有什么作用？</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0">
              <a:lnSpc>
                <a:spcPct val="123000"/>
              </a:lnSpc>
              <a:buFont typeface="Arial" panose="020B0604020202020204" pitchFamily="34" charset="0"/>
              <a:buNone/>
            </a:pP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怎样理解艺术魅力？（</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hlinkClick r:id="rId3" action="ppaction://hlinksldjump"/>
              </a:rPr>
              <a:t>修辞</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，表达方式，表达技巧）</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indent="0">
              <a:lnSpc>
                <a:spcPct val="123000"/>
              </a:lnSpc>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诗中几次出现“我来到这个世界为的是看太 </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a:lnSpc>
                <a:spcPct val="123000"/>
              </a:lnSpc>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       阳”采用了什么样的修辞手法？有何作用？</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a:lnSpc>
                <a:spcPct val="123000"/>
              </a:lnSpc>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什么是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hlinkClick r:id="rId4" tooltip="" action="ppaction://hlinksldjump"/>
              </a:rPr>
              <a:t>象征</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？文中多次出现“太阳”这个意</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0">
              <a:lnSpc>
                <a:spcPct val="123000"/>
              </a:lnSpc>
              <a:buFont typeface="Arial" panose="020B0604020202020204" pitchFamily="34" charset="0"/>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      象，有何象征意义？</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nSpc>
                <a:spcPct val="123000"/>
              </a:lnSpc>
              <a:buFont typeface="Arial" panose="020B0604020202020204" pitchFamily="34" charset="0"/>
              <a:buChar char="•"/>
            </a:pP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342900" indent="-342900">
              <a:lnSpc>
                <a:spcPct val="123000"/>
              </a:lnSpc>
              <a:buFont typeface="Arial" panose="020B0604020202020204" pitchFamily="34" charset="0"/>
              <a:buChar char="•"/>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怎样理解“我的理想”“受人喜爱”“无人媲美”？</a:t>
            </a:r>
            <a:endPar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6096000" y="81915"/>
            <a:ext cx="6080125" cy="196532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6096000" y="597535"/>
            <a:ext cx="6096635" cy="933450"/>
          </a:xfrm>
          <a:prstGeom prst="rect">
            <a:avLst/>
          </a:prstGeom>
          <a:solidFill>
            <a:schemeClr val="bg1">
              <a:lumMod val="85000"/>
            </a:schemeClr>
          </a:solidFill>
        </p:spPr>
        <p:txBody>
          <a:bodyPr wrap="square" rtlCol="0">
            <a:spAutoFit/>
          </a:bodyPr>
          <a:p>
            <a:r>
              <a:rPr lang="zh-CN" altLang="en-US" dirty="0" smtClean="0">
                <a:ln>
                  <a:noFill/>
                </a:ln>
                <a:latin typeface="微软雅黑" panose="020B0503020204020204" pitchFamily="34" charset="-122"/>
                <a:ea typeface="微软雅黑" panose="020B0503020204020204" pitchFamily="34" charset="-122"/>
              </a:rPr>
              <a:t>太阳、原野、群山、大海峡谷等意象，营造了一种宏伟阔大的意境，使作者的豪情尽显纸上，弘扬了诗人对大自然的喜爱。</a:t>
            </a:r>
            <a:endParaRPr lang="zh-CN" altLang="en-US" dirty="0">
              <a:ln>
                <a:noFill/>
              </a:ln>
              <a:effectLst>
                <a:outerShdw blurRad="38100" dist="25400" dir="5400000" algn="ctr" rotWithShape="0">
                  <a:srgbClr val="6E747A">
                    <a:alpha val="43000"/>
                  </a:srgbClr>
                </a:outerShdw>
              </a:effectLst>
            </a:endParaRPr>
          </a:p>
        </p:txBody>
      </p:sp>
      <p:sp>
        <p:nvSpPr>
          <p:cNvPr id="7" name="矩形 6"/>
          <p:cNvSpPr/>
          <p:nvPr/>
        </p:nvSpPr>
        <p:spPr>
          <a:xfrm>
            <a:off x="6203315" y="269444"/>
            <a:ext cx="6096000" cy="1777365"/>
          </a:xfrm>
          <a:prstGeom prst="rect">
            <a:avLst/>
          </a:prstGeom>
          <a:solidFill>
            <a:schemeClr val="bg1">
              <a:lumMod val="85000"/>
            </a:schemeClr>
          </a:solidFill>
          <a:ln>
            <a:solidFill>
              <a:schemeClr val="bg1">
                <a:lumMod val="85000"/>
              </a:schemeClr>
            </a:solidFill>
          </a:ln>
        </p:spPr>
        <p:txBody>
          <a:bodyPr wrap="square" rtlCol="0">
            <a:spAutoFit/>
          </a:bodyPr>
          <a:lstStyle/>
          <a:p>
            <a:pPr algn="l">
              <a:lnSpc>
                <a:spcPct val="123000"/>
              </a:lnSpc>
            </a:pPr>
            <a:r>
              <a:rPr lang="zh-CN" altLang="en-US" dirty="0" smtClean="0">
                <a:ln>
                  <a:noFill/>
                </a:ln>
                <a:solidFill>
                  <a:schemeClr val="tx1"/>
                </a:solidFill>
                <a:latin typeface="微软雅黑" panose="020B0503020204020204" pitchFamily="34" charset="-122"/>
                <a:ea typeface="微软雅黑" panose="020B0503020204020204" pitchFamily="34" charset="-122"/>
                <a:sym typeface="+mn-ea"/>
              </a:rPr>
              <a:t>在诗中，“太阳”一词多次重复出现，它不仅仅代表自然界中的一个星体，更重要的是它象征着一个崭新的富有生机的世界，象征着希望、光明、爱等生命中一切崇高美好的事物，是生命不息追求的东西，是世间万物生生不息的源泉。</a:t>
            </a:r>
            <a:r>
              <a:rPr lang="zh-CN" altLang="en-US" dirty="0" smtClean="0">
                <a:ln>
                  <a:noFill/>
                </a:ln>
                <a:solidFill>
                  <a:schemeClr val="tx1"/>
                </a:solidFill>
                <a:latin typeface="微软雅黑" panose="020B0503020204020204" pitchFamily="34" charset="-122"/>
                <a:ea typeface="微软雅黑" panose="020B0503020204020204" pitchFamily="34" charset="-122"/>
              </a:rPr>
              <a:t>将沦为奴隶</a:t>
            </a:r>
            <a:r>
              <a:rPr lang="zh-CN" altLang="en-US" dirty="0">
                <a:ln>
                  <a:noFill/>
                </a:ln>
                <a:solidFill>
                  <a:schemeClr val="tx1"/>
                </a:solidFill>
                <a:latin typeface="微软雅黑" panose="020B0503020204020204" pitchFamily="34" charset="-122"/>
                <a:ea typeface="微软雅黑" panose="020B0503020204020204" pitchFamily="34" charset="-122"/>
              </a:rPr>
              <a:t>。</a:t>
            </a:r>
            <a:endParaRPr lang="zh-CN" altLang="en-US" dirty="0">
              <a:ln>
                <a:noFill/>
              </a:ln>
              <a:solidFill>
                <a:schemeClr val="tx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635" y="692150"/>
            <a:ext cx="6096000" cy="933450"/>
          </a:xfrm>
          <a:prstGeom prst="rect">
            <a:avLst/>
          </a:prstGeom>
          <a:solidFill>
            <a:schemeClr val="bg1">
              <a:lumMod val="85000"/>
            </a:schemeClr>
          </a:solidFill>
        </p:spPr>
        <p:txBody>
          <a:bodyPr wrap="square" rtlCol="0">
            <a:spAutoFit/>
          </a:bodyPr>
          <a:p>
            <a:r>
              <a:rPr lang="zh-CN" altLang="en-US" dirty="0" smtClean="0">
                <a:ln>
                  <a:noFill/>
                </a:ln>
                <a:latin typeface="微软雅黑" panose="020B0503020204020204" pitchFamily="34" charset="-122"/>
                <a:ea typeface="微软雅黑" panose="020B0503020204020204" pitchFamily="34" charset="-122"/>
              </a:rPr>
              <a:t>因为“我”创造了自己的理想，“我”的理想来自于苦难，但我战胜了苦难，，才成就了理想，这样的理想来之不易又难能可贵。</a:t>
            </a:r>
            <a:endParaRPr lang="zh-CN" altLang="en-US" dirty="0">
              <a:ln>
                <a:noFill/>
              </a:ln>
              <a:effectLst>
                <a:outerShdw blurRad="38100" dist="25400" dir="5400000" algn="ctr" rotWithShape="0">
                  <a:srgbClr val="6E747A">
                    <a:alpha val="43000"/>
                  </a:srgbClr>
                </a:outerShdw>
              </a:effectLst>
            </a:endParaRPr>
          </a:p>
        </p:txBody>
      </p:sp>
      <p:sp>
        <p:nvSpPr>
          <p:cNvPr id="3" name="文本框 2"/>
          <p:cNvSpPr txBox="1"/>
          <p:nvPr/>
        </p:nvSpPr>
        <p:spPr>
          <a:xfrm>
            <a:off x="6202680" y="691515"/>
            <a:ext cx="6096635" cy="933450"/>
          </a:xfrm>
          <a:prstGeom prst="rect">
            <a:avLst/>
          </a:prstGeom>
          <a:solidFill>
            <a:schemeClr val="bg1">
              <a:lumMod val="85000"/>
            </a:schemeClr>
          </a:solidFill>
        </p:spPr>
        <p:txBody>
          <a:bodyPr wrap="square" rtlCol="0">
            <a:spAutoFit/>
          </a:bodyPr>
          <a:p>
            <a:r>
              <a:rPr lang="zh-CN" altLang="en-US" dirty="0" smtClean="0">
                <a:ln>
                  <a:noFill/>
                </a:ln>
                <a:latin typeface="微软雅黑" panose="020B0503020204020204" pitchFamily="34" charset="-122"/>
                <a:ea typeface="微软雅黑" panose="020B0503020204020204" pitchFamily="34" charset="-122"/>
                <a:sym typeface="+mn-ea"/>
              </a:rPr>
              <a:t>采用反复使用的修辞手法。</a:t>
            </a:r>
            <a:endParaRPr lang="zh-CN" altLang="en-US" dirty="0" smtClean="0">
              <a:ln>
                <a:noFill/>
              </a:ln>
              <a:latin typeface="微软雅黑" panose="020B0503020204020204" pitchFamily="34" charset="-122"/>
              <a:ea typeface="微软雅黑" panose="020B0503020204020204" pitchFamily="34" charset="-122"/>
            </a:endParaRPr>
          </a:p>
          <a:p>
            <a:r>
              <a:rPr lang="zh-CN" altLang="en-US" dirty="0" smtClean="0">
                <a:ln>
                  <a:noFill/>
                </a:ln>
                <a:latin typeface="微软雅黑" panose="020B0503020204020204" pitchFamily="34" charset="-122"/>
                <a:ea typeface="微软雅黑" panose="020B0503020204020204" pitchFamily="34" charset="-122"/>
                <a:sym typeface="+mn-ea"/>
              </a:rPr>
              <a:t>这种复沓手法，使得作品的主题不断提升，情绪不断高扬，从而突出了主题</a:t>
            </a:r>
            <a:endParaRPr lang="zh-CN" altLang="en-US" dirty="0" smtClean="0">
              <a:ln>
                <a:noFill/>
              </a:ln>
              <a:latin typeface="微软雅黑" panose="020B0503020204020204" pitchFamily="34" charset="-122"/>
              <a:ea typeface="微软雅黑" panose="020B0503020204020204" pitchFamily="34" charset="-122"/>
            </a:endParaRPr>
          </a:p>
        </p:txBody>
      </p:sp>
      <p:sp>
        <p:nvSpPr>
          <p:cNvPr id="11" name="燕尾形箭头 10">
            <a:hlinkClick r:id="rId5" action="ppaction://hlinksldjump"/>
          </p:cNvPr>
          <p:cNvSpPr/>
          <p:nvPr/>
        </p:nvSpPr>
        <p:spPr>
          <a:xfrm>
            <a:off x="4968240" y="6301740"/>
            <a:ext cx="1127760" cy="56388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xit" presetSubtype="8" fill="hold" grpId="1" nodeType="clickEffect">
                                  <p:stCondLst>
                                    <p:cond delay="0"/>
                                  </p:stCondLst>
                                  <p:childTnLst>
                                    <p:anim calcmode="lin" valueType="num">
                                      <p:cBhvr additive="base">
                                        <p:cTn id="12" dur="500"/>
                                        <p:tgtEl>
                                          <p:spTgt spid="2"/>
                                        </p:tgtEl>
                                        <p:attrNameLst>
                                          <p:attrName>ppt_x</p:attrName>
                                        </p:attrNameLst>
                                      </p:cBhvr>
                                      <p:tavLst>
                                        <p:tav tm="0">
                                          <p:val>
                                            <p:strVal val="ppt_x"/>
                                          </p:val>
                                        </p:tav>
                                        <p:tav tm="100000">
                                          <p:val>
                                            <p:strVal val="0-ppt_w/2"/>
                                          </p:val>
                                        </p:tav>
                                      </p:tavLst>
                                    </p:anim>
                                    <p:anim calcmode="lin" valueType="num">
                                      <p:cBhvr additive="base">
                                        <p:cTn id="13" dur="500"/>
                                        <p:tgtEl>
                                          <p:spTgt spid="2"/>
                                        </p:tgtEl>
                                        <p:attrNameLst>
                                          <p:attrName>ppt_y</p:attrName>
                                        </p:attrNameLst>
                                      </p:cBhvr>
                                      <p:tavLst>
                                        <p:tav tm="0">
                                          <p:val>
                                            <p:strVal val="ppt_y"/>
                                          </p:val>
                                        </p:tav>
                                        <p:tav tm="100000">
                                          <p:val>
                                            <p:strVal val="ppt_y"/>
                                          </p:val>
                                        </p:tav>
                                      </p:tavLst>
                                    </p:anim>
                                    <p:set>
                                      <p:cBhvr>
                                        <p:cTn id="14" dur="1" fill="hold">
                                          <p:stCondLst>
                                            <p:cond delay="499"/>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xit" presetSubtype="8" fill="hold" grpId="1" nodeType="clickEffect">
                                  <p:stCondLst>
                                    <p:cond delay="0"/>
                                  </p:stCondLst>
                                  <p:childTnLst>
                                    <p:anim calcmode="lin" valueType="num">
                                      <p:cBhvr additive="base">
                                        <p:cTn id="24" dur="500"/>
                                        <p:tgtEl>
                                          <p:spTgt spid="3"/>
                                        </p:tgtEl>
                                        <p:attrNameLst>
                                          <p:attrName>ppt_x</p:attrName>
                                        </p:attrNameLst>
                                      </p:cBhvr>
                                      <p:tavLst>
                                        <p:tav tm="0">
                                          <p:val>
                                            <p:strVal val="ppt_x"/>
                                          </p:val>
                                        </p:tav>
                                        <p:tav tm="100000">
                                          <p:val>
                                            <p:strVal val="0-ppt_w/2"/>
                                          </p:val>
                                        </p:tav>
                                      </p:tavLst>
                                    </p:anim>
                                    <p:anim calcmode="lin" valueType="num">
                                      <p:cBhvr additive="base">
                                        <p:cTn id="25" dur="500"/>
                                        <p:tgtEl>
                                          <p:spTgt spid="3"/>
                                        </p:tgtEl>
                                        <p:attrNameLst>
                                          <p:attrName>ppt_y</p:attrName>
                                        </p:attrNameLst>
                                      </p:cBhvr>
                                      <p:tavLst>
                                        <p:tav tm="0">
                                          <p:val>
                                            <p:strVal val="ppt_y"/>
                                          </p:val>
                                        </p:tav>
                                        <p:tav tm="100000">
                                          <p:val>
                                            <p:strVal val="ppt_y"/>
                                          </p:val>
                                        </p:tav>
                                      </p:tavLst>
                                    </p:anim>
                                    <p:set>
                                      <p:cBhvr>
                                        <p:cTn id="26" dur="1" fill="hold">
                                          <p:stCondLst>
                                            <p:cond delay="499"/>
                                          </p:stCondLst>
                                        </p:cTn>
                                        <p:tgtEl>
                                          <p:spTgt spid="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2" fill="hold" grpId="2"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8" fill="hold" grpId="3" nodeType="clickEffect">
                                  <p:stCondLst>
                                    <p:cond delay="0"/>
                                  </p:stCondLst>
                                  <p:childTnLst>
                                    <p:anim calcmode="lin" valueType="num">
                                      <p:cBhvr additive="base">
                                        <p:cTn id="36" dur="500"/>
                                        <p:tgtEl>
                                          <p:spTgt spid="7"/>
                                        </p:tgtEl>
                                        <p:attrNameLst>
                                          <p:attrName>ppt_x</p:attrName>
                                        </p:attrNameLst>
                                      </p:cBhvr>
                                      <p:tavLst>
                                        <p:tav tm="0">
                                          <p:val>
                                            <p:strVal val="ppt_x"/>
                                          </p:val>
                                        </p:tav>
                                        <p:tav tm="100000">
                                          <p:val>
                                            <p:strVal val="0-ppt_w/2"/>
                                          </p:val>
                                        </p:tav>
                                      </p:tavLst>
                                    </p:anim>
                                    <p:anim calcmode="lin" valueType="num">
                                      <p:cBhvr additive="base">
                                        <p:cTn id="37" dur="500"/>
                                        <p:tgtEl>
                                          <p:spTgt spid="7"/>
                                        </p:tgtEl>
                                        <p:attrNameLst>
                                          <p:attrName>ppt_y</p:attrName>
                                        </p:attrNameLst>
                                      </p:cBhvr>
                                      <p:tavLst>
                                        <p:tav tm="0">
                                          <p:val>
                                            <p:strVal val="ppt_y"/>
                                          </p:val>
                                        </p:tav>
                                        <p:tav tm="100000">
                                          <p:val>
                                            <p:strVal val="ppt_y"/>
                                          </p:val>
                                        </p:tav>
                                      </p:tavLst>
                                    </p:anim>
                                    <p:set>
                                      <p:cBhvr>
                                        <p:cTn id="38" dur="1" fill="hold">
                                          <p:stCondLst>
                                            <p:cond delay="499"/>
                                          </p:stCondLst>
                                        </p:cTn>
                                        <p:tgtEl>
                                          <p:spTgt spid="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2" presetClass="entr" presetSubtype="2"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 grpId="0" bldLvl="0" animBg="1"/>
      <p:bldP spid="2" grpId="1" bldLvl="0" animBg="1"/>
      <p:bldP spid="7" grpId="2" bldLvl="0" animBg="1"/>
      <p:bldP spid="7" grpId="3" bldLvl="0" animBg="1"/>
      <p:bldP spid="3" grpId="0" bldLvl="0" animBg="1"/>
      <p:bldP spid="3" grpId="1" bldLvl="0" animBg="1"/>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srcRect/>
          <a:stretch>
            <a:fillRect/>
          </a:stretch>
        </p:blipFill>
        <p:spPr>
          <a:xfrm>
            <a:off x="0" y="1750695"/>
            <a:ext cx="12192000" cy="3356610"/>
          </a:xfrm>
          <a:prstGeom prst="rect">
            <a:avLst/>
          </a:prstGeom>
        </p:spPr>
      </p:pic>
      <p:sp>
        <p:nvSpPr>
          <p:cNvPr id="3" name="矩形 2"/>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lang="zh-CN" altLang="en-US" sz="2400" b="1" dirty="0" smtClean="0">
                <a:solidFill>
                  <a:srgbClr val="D65840"/>
                </a:solidFill>
                <a:latin typeface="微软雅黑" panose="020B0503020204020204" pitchFamily="34" charset="-122"/>
                <a:ea typeface="微软雅黑" panose="020B0503020204020204" pitchFamily="34" charset="-122"/>
              </a:rPr>
              <a:t>结构篇</a:t>
            </a: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0" y="1602596"/>
            <a:ext cx="12192000" cy="147917"/>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7" name="矩形 6"/>
          <p:cNvSpPr/>
          <p:nvPr/>
        </p:nvSpPr>
        <p:spPr>
          <a:xfrm>
            <a:off x="0" y="5107488"/>
            <a:ext cx="12192000" cy="147917"/>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9" name="文本框 8"/>
          <p:cNvSpPr txBox="1"/>
          <p:nvPr/>
        </p:nvSpPr>
        <p:spPr>
          <a:xfrm>
            <a:off x="8387556" y="650536"/>
            <a:ext cx="3535680" cy="808990"/>
          </a:xfrm>
          <a:prstGeom prst="rect">
            <a:avLst/>
          </a:prstGeom>
          <a:noFill/>
        </p:spPr>
        <p:txBody>
          <a:bodyPr wrap="none" rtlCol="0" anchor="ctr">
            <a:spAutoFit/>
          </a:bodyPr>
          <a:lstStyle/>
          <a:p>
            <a:pPr algn="r"/>
            <a:r>
              <a:rPr lang="zh-CN" altLang="en-US" sz="4400" b="1" dirty="0">
                <a:solidFill>
                  <a:srgbClr val="D65840"/>
                </a:solidFill>
                <a:latin typeface="微软雅黑" panose="020B0503020204020204" pitchFamily="34" charset="-122"/>
                <a:ea typeface="微软雅黑" panose="020B0503020204020204" pitchFamily="34" charset="-122"/>
              </a:rPr>
              <a:t>层次结构划分</a:t>
            </a:r>
            <a:endParaRPr lang="zh-CN" altLang="en-US" sz="4400" b="1" dirty="0">
              <a:solidFill>
                <a:srgbClr val="D65840"/>
              </a:solidFill>
              <a:latin typeface="微软雅黑" panose="020B0503020204020204" pitchFamily="34" charset="-122"/>
              <a:ea typeface="微软雅黑" panose="020B0503020204020204" pitchFamily="34" charset="-122"/>
            </a:endParaRPr>
          </a:p>
        </p:txBody>
      </p:sp>
      <p:sp>
        <p:nvSpPr>
          <p:cNvPr id="10" name="矩形 9"/>
          <p:cNvSpPr/>
          <p:nvPr/>
        </p:nvSpPr>
        <p:spPr>
          <a:xfrm>
            <a:off x="1083831" y="5345542"/>
            <a:ext cx="10839405" cy="765810"/>
          </a:xfrm>
          <a:prstGeom prst="rect">
            <a:avLst/>
          </a:prstGeom>
          <a:noFill/>
        </p:spPr>
        <p:txBody>
          <a:bodyPr wrap="square" rtlCol="0">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段之间是什么关系？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段之间是什么关系？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68045" y="2354580"/>
            <a:ext cx="6592570" cy="1946275"/>
          </a:xfrm>
          <a:prstGeom prst="rect">
            <a:avLst/>
          </a:prstGeom>
          <a:noFill/>
        </p:spPr>
        <p:txBody>
          <a:bodyPr wrap="square" rtlCol="0">
            <a:spAutoFit/>
          </a:bodyPr>
          <a:p>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第一部分（</a:t>
            </a:r>
            <a:r>
              <a:rPr lang="en-US" altLang="zh-CN"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1,2</a:t>
            </a:r>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段）：诗人庄严的宣告 </a:t>
            </a:r>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a:p>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a:p>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第二部分（</a:t>
            </a:r>
            <a:r>
              <a:rPr lang="en-US" altLang="zh-CN"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3,4</a:t>
            </a:r>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段）：诗人的自我告白</a:t>
            </a:r>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a:p>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a:p>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第三部分（第</a:t>
            </a:r>
            <a:r>
              <a:rPr lang="en-US" altLang="zh-CN"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5</a:t>
            </a:r>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段）：诗人再次宣告，深化主题</a:t>
            </a:r>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燕尾形箭头 3">
            <a:hlinkClick r:id="rId2" action="ppaction://hlinksldjump"/>
          </p:cNvPr>
          <p:cNvSpPr/>
          <p:nvPr/>
        </p:nvSpPr>
        <p:spPr>
          <a:xfrm>
            <a:off x="8061960" y="6309360"/>
            <a:ext cx="807720" cy="50292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flip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Desktop\太阳.jpg太阳"/>
          <p:cNvPicPr>
            <a:picLocks noChangeAspect="1"/>
          </p:cNvPicPr>
          <p:nvPr/>
        </p:nvPicPr>
        <p:blipFill>
          <a:blip r:embed="rId1"/>
          <a:srcRect/>
          <a:stretch>
            <a:fillRect/>
          </a:stretch>
        </p:blipFill>
        <p:spPr>
          <a:xfrm>
            <a:off x="6092465" y="2456962"/>
            <a:ext cx="6097905" cy="3431906"/>
          </a:xfrm>
          <a:prstGeom prst="rect">
            <a:avLst/>
          </a:prstGeom>
        </p:spPr>
      </p:pic>
      <p:sp>
        <p:nvSpPr>
          <p:cNvPr id="9" name="矩形 8"/>
          <p:cNvSpPr/>
          <p:nvPr/>
        </p:nvSpPr>
        <p:spPr>
          <a:xfrm>
            <a:off x="1083831" y="376124"/>
            <a:ext cx="3348683" cy="774065"/>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defRPr/>
            </a:pPr>
            <a:r>
              <a:rPr lang="zh-CN" altLang="en-US" sz="2400" b="1" dirty="0" smtClean="0">
                <a:solidFill>
                  <a:srgbClr val="D65840"/>
                </a:solidFill>
                <a:latin typeface="微软雅黑" panose="020B0503020204020204" pitchFamily="34" charset="-122"/>
                <a:ea typeface="微软雅黑" panose="020B0503020204020204" pitchFamily="34" charset="-122"/>
              </a:rPr>
              <a:t>感悟篇</a:t>
            </a:r>
            <a:r>
              <a:rPr kumimoji="0" lang="zh-CN" altLang="en-US"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rPr>
              <a:t> </a:t>
            </a:r>
            <a:endParaRPr kumimoji="0" lang="en-US" altLang="zh-CN" sz="2400" b="1" i="0" u="none" strike="noStrike" kern="1200" cap="none" spc="0" normalizeH="0" baseline="0" noProof="0" dirty="0" smtClean="0">
              <a:ln>
                <a:noFill/>
              </a:ln>
              <a:solidFill>
                <a:srgbClr val="D65840"/>
              </a:solidFill>
              <a:effectLst/>
              <a:uLnTx/>
              <a:uFillTx/>
              <a:latin typeface="微软雅黑" panose="020B0503020204020204" pitchFamily="34" charset="-122"/>
              <a:ea typeface="微软雅黑" panose="020B0503020204020204" pitchFamily="34" charset="-122"/>
            </a:endParaRPr>
          </a:p>
          <a:p>
            <a:pPr lvl="0">
              <a:lnSpc>
                <a:spcPct val="112000"/>
              </a:lnSpc>
              <a:defRPr/>
            </a:pP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765" y="2456964"/>
            <a:ext cx="6101766" cy="3431906"/>
          </a:xfrm>
          <a:prstGeom prst="rect">
            <a:avLst/>
          </a:prstGeom>
          <a:solidFill>
            <a:srgbClr val="D65840">
              <a:alpha val="41961"/>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4240" tIns="434931" rIns="394240" bIns="434931" numCol="1" spcCol="1270" anchor="ctr" anchorCtr="0">
            <a:noAutofit/>
          </a:bodyPr>
          <a:lstStyle/>
          <a:p>
            <a:pPr algn="ctr" defTabSz="1422400">
              <a:lnSpc>
                <a:spcPct val="90000"/>
              </a:lnSpc>
              <a:spcBef>
                <a:spcPct val="0"/>
              </a:spcBef>
              <a:spcAft>
                <a:spcPct val="35000"/>
              </a:spcAft>
            </a:pPr>
            <a:endParaRPr lang="zh-CN" altLang="en-US" sz="3200"/>
          </a:p>
        </p:txBody>
      </p:sp>
      <p:sp>
        <p:nvSpPr>
          <p:cNvPr id="11" name="文本框 10"/>
          <p:cNvSpPr txBox="1"/>
          <p:nvPr/>
        </p:nvSpPr>
        <p:spPr>
          <a:xfrm>
            <a:off x="3489961" y="1518438"/>
            <a:ext cx="5212080" cy="808990"/>
          </a:xfrm>
          <a:prstGeom prst="rect">
            <a:avLst/>
          </a:prstGeom>
          <a:noFill/>
        </p:spPr>
        <p:txBody>
          <a:bodyPr wrap="none" rtlCol="0" anchor="ctr">
            <a:spAutoFit/>
          </a:bodyPr>
          <a:lstStyle/>
          <a:p>
            <a:pPr algn="ctr"/>
            <a:r>
              <a:rPr lang="zh-CN" altLang="en-US" sz="4400" b="1" dirty="0">
                <a:solidFill>
                  <a:srgbClr val="D65840"/>
                </a:solidFill>
                <a:latin typeface="微软雅黑" panose="020B0503020204020204" pitchFamily="34" charset="-122"/>
                <a:ea typeface="微软雅黑" panose="020B0503020204020204" pitchFamily="34" charset="-122"/>
              </a:rPr>
              <a:t>怎样理解这篇诗歌？</a:t>
            </a:r>
            <a:endParaRPr lang="zh-CN" altLang="en-US" sz="4400" b="1" dirty="0">
              <a:solidFill>
                <a:srgbClr val="D65840"/>
              </a:solidFill>
              <a:latin typeface="微软雅黑" panose="020B0503020204020204" pitchFamily="34" charset="-122"/>
              <a:ea typeface="微软雅黑" panose="020B0503020204020204" pitchFamily="34" charset="-122"/>
            </a:endParaRPr>
          </a:p>
        </p:txBody>
      </p:sp>
      <p:sp>
        <p:nvSpPr>
          <p:cNvPr id="12" name="矩形 11"/>
          <p:cNvSpPr/>
          <p:nvPr/>
        </p:nvSpPr>
        <p:spPr>
          <a:xfrm>
            <a:off x="1083831" y="2786774"/>
            <a:ext cx="5007004" cy="2875280"/>
          </a:xfrm>
          <a:prstGeom prst="rect">
            <a:avLst/>
          </a:prstGeom>
          <a:noFill/>
        </p:spPr>
        <p:txBody>
          <a:bodyPr wrap="square" rtlCol="0">
            <a:spAutoFit/>
          </a:bodyPr>
          <a:lstStyle/>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rPr>
              <a:t>诗歌特点：意象鲜明，复沓手法，象征手法；</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sym typeface="+mn-ea"/>
              </a:rPr>
              <a:t>诗歌主题：传达出诗人对大自然额 生命的热爱，对理想和光明的渴求，弘扬着诗人奔放的激情和傲岸的个性，色彩明快，意象鲜明，音节铿锵，充满了生命的张力，令人振奋！开始；</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342900" indent="-342900">
              <a:lnSpc>
                <a:spcPct val="127000"/>
              </a:lnSpc>
              <a:buFont typeface="Arial" panose="020B0604020202020204" pitchFamily="34" charset="0"/>
              <a:buChar char="•"/>
            </a:pPr>
            <a:r>
              <a:rPr lang="zh-CN" altLang="en-US" dirty="0" smtClean="0">
                <a:solidFill>
                  <a:schemeClr val="bg1"/>
                </a:solidFill>
                <a:latin typeface="微软雅黑" panose="020B0503020204020204" pitchFamily="34" charset="-122"/>
                <a:ea typeface="微软雅黑" panose="020B0503020204020204" pitchFamily="34" charset="-122"/>
                <a:sym typeface="+mn-ea"/>
              </a:rPr>
              <a:t>对你有什么启示呢？</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342900" indent="-342900">
              <a:lnSpc>
                <a:spcPct val="127000"/>
              </a:lnSpc>
              <a:buFont typeface="Arial" panose="020B0604020202020204" pitchFamily="34" charset="0"/>
              <a:buChar char="•"/>
            </a:pP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 name="燕尾形箭头 1">
            <a:hlinkClick r:id="rId2" action="ppaction://hlinksldjump"/>
          </p:cNvPr>
          <p:cNvSpPr/>
          <p:nvPr/>
        </p:nvSpPr>
        <p:spPr>
          <a:xfrm>
            <a:off x="9472930" y="6484620"/>
            <a:ext cx="685800" cy="33528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2956</Words>
  <Paragraphs>183</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微软雅黑</vt:lpstr>
      <vt:lpstr>Dotum</vt:lpstr>
      <vt:lpstr>Calibri</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dcterms:created xsi:type="dcterms:W3CDTF">2014-05-10T00:29:00Z</dcterms:created>
  <dcterms:modified xsi:type="dcterms:W3CDTF">2018-08-19T19:34:53Z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