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325"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5" r:id="rId18"/>
    <p:sldId id="277" r:id="rId19"/>
    <p:sldId id="278" r:id="rId20"/>
    <p:sldId id="279" r:id="rId21"/>
    <p:sldId id="280" r:id="rId22"/>
    <p:sldId id="281" r:id="rId23"/>
    <p:sldId id="282" r:id="rId24"/>
    <p:sldId id="283" r:id="rId25"/>
    <p:sldId id="284" r:id="rId26"/>
    <p:sldId id="285" r:id="rId27"/>
    <p:sldId id="286" r:id="rId28"/>
    <p:sldId id="287"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7" r:id="rId57"/>
    <p:sldId id="318" r:id="rId58"/>
    <p:sldId id="319" r:id="rId59"/>
    <p:sldId id="321" r:id="rId60"/>
    <p:sldId id="322" r:id="rId61"/>
    <p:sldId id="324" r:id="rId62"/>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9.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专题十二 语段综合</a:t>
            </a: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(课标</a:t>
            </a:r>
            <a:r>
              <a:rPr lang="en-US" altLang="zh-CN" sz="1800" dirty="0" smtClean="0">
                <a:solidFill>
                  <a:schemeClr val="tx1"/>
                </a:solidFill>
                <a:ea typeface="黑体" panose="02010600030101010101" pitchFamily="49" charset="-122"/>
              </a:rPr>
              <a:t>Ⅲ</a:t>
            </a:r>
            <a:r>
              <a:rPr lang="zh-CN" altLang="en-US" sz="1800" dirty="0" smtClean="0">
                <a:solidFill>
                  <a:schemeClr val="tx1"/>
                </a:solidFill>
                <a:ea typeface="黑体" panose="02010600030101010101" pitchFamily="49" charset="-122"/>
              </a:rPr>
              <a:t>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6535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本题考查语言表达连贯的能力。本段材料围绕“戏曲的传承创新”这一话题展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开论述,上文说的是“创新”,根据话题一致的原则,后面宜接“创新精神的缺失”,故可淘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汰A、B两项;此句意在突出缺失创新精神的危害,C项和D项相比较,前者突出“制约”,后者突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出“作用”,故选C项。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本题考查正确使用词语(包括熟语)的能力。第一空,无疾而终:常喻指事情没有什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么特别的原因而终止,含有不了了之的意思。寿终正寝:旧时指老死在家中,泛指事物的消亡。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前文中“固守”“只强调复制和模仿”等显然是说戏曲消亡的原因,不能用“无疾而终”。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第二空,对京剧名伶们的成就表达高度的赞美。名噪一时:一时名声很大。名垂青史:好的名声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和事迹载入史籍永远流传。两者存在着程度差异,后者更能突出成就之高,根据语境,应选“名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垂青史”。第三空,兼容并蓄:把内容不同、性质相反的东西都吸收保留下来。博采众长:广泛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地采纳各家的长处。“博采众长”强调采纳学习长处,更符合语境中探索创新、超越前人的</a:t>
            </a:r>
            <a:r>
              <a:rPr dirty="0"/>
              <a:t/>
            </a:r>
            <a:br>
              <a:rPr dirty="0"/>
            </a:b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需要。第四空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按图索骥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比喻按照死规矩机械、呆板地做事。照猫画虎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比喻照着样子模仿。</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第四空前后说的是尚小云等大师在艺术上不满足于模仿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力求创新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照猫画虎”强调模仿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非创新,符合语境要求。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本题考查辨析并修改病句的能力。比较四个选项,是否恰当重点要看两处:一是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“眼花缭乱”之前要不要加“令人”,如果不加,眼花缭乱的是“戏曲的创新”,于理不通,而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且平时使用习惯就是“令人眼花缭乱”,故A、D两项属于成分残缺;二是“才能”之前是否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加“这样”,根据关联词语“是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而不是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”可知,前面的分句已经表述完整,最后一个分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句缺少主语,应用“这样”来指代并总括前面的内容,故选B。</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三、(2018课标全国Ⅰ,17—19,9分)阅读下面的文字,完成1—3题。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“大洋一号”是中国第一艘现代化的综合性远洋科学考察船。自1995年以来,</a:t>
            </a:r>
            <a:r>
              <a:rPr lang="zh-CN" altLang="en-US" sz="1530" u="sng" kern="0" dirty="0" smtClean="0">
                <a:solidFill>
                  <a:srgbClr val="000000"/>
                </a:solidFill>
                <a:latin typeface="Times New Roman" panose="02020603050405020304" pitchFamily="65" charset="-122"/>
                <a:ea typeface="宋体" panose="02010600030101010101" pitchFamily="2" charset="-122"/>
              </a:rPr>
              <a:t>这艘船经历了</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大洋矿产资源研究开发专项的多个远洋调查航次和大陆架勘查多个航次的任务。</a:t>
            </a:r>
            <a:r>
              <a:rPr lang="zh-CN" altLang="en-US" sz="1530" kern="0" dirty="0" smtClean="0">
                <a:solidFill>
                  <a:srgbClr val="000000"/>
                </a:solidFill>
                <a:latin typeface="Times New Roman" panose="02020603050405020304" pitchFamily="65" charset="-122"/>
                <a:ea typeface="宋体" panose="02010600030101010101" pitchFamily="2" charset="-122"/>
              </a:rPr>
              <a:t>今年,它又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完成了历时45天、航程6 208海里的综合海试任务。对不熟悉的人而言,(　　　　)。在这里,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重力和ADCP实验室、磁力实验室、地震实验室、综合电子实验室、地质实验室、生物基因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实验室、深拖和超短基线实验室等各种实验室</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,分布在第三、四层船舱。由于船上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配备了很多先进设备,人不用下水就能进行海底勘探。比如,深海可视采样系统可以将海底微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地形地貌图像传到科学考察船上,犹如有了千里眼,海底世界可以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,并可根据需要</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地抓取矿物样品和采集海底水样;深海浅层岩芯取样钻机可以在深海底比较坚硬的岩石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上钻取岩芯。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“大洋一号”的远航活动,与郑和下西洋相呼应。600年前,伟大的航海家郑和七下西洋,在世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界航海史上留下了光辉的一页。600年后,“大洋一号”不断进步,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,在《联合国海洋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法公约》的法律框架下,探索海洋奥秘,开发海洋资源,以实际行动为人类和平利用海洋作出了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中国人民的贡献。</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1.文中画横线的句子有语病,下列修改最恰当的一项是(3分)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A.这艘船经历了大洋矿产资源研究开发专项的多个远洋调查航次和大陆架勘查多个航次的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B.这艘船执行了大洋矿产资源研究开发专项的多个远洋调查航次和多个大陆架勘查航次的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C.这艘船经历了大洋矿产资源研究开发专项的多个远洋调查航次,完成了多个航次大陆架勘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查任务。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D.这艘船执行了大洋矿产资源研究开发专项的多个远洋调查航次,完成了多个大陆架勘查航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次的任务。</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A.“大洋一号”的实验室很多,就像迷宫一样</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B.“大洋一号”有十几个像迷宫一样的实验室</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C.走进“大洋一号”,犹如进入了一座迷宫</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D.进入迷宫一样的“大洋一号”,会分辨不出方向</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A.一应俱全　　一览无余　　易如反掌　　东山再起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B.应有尽有　　一览无余　　轻而易举　　再接再厉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C.一应俱全　　一目了然　　轻而易举　　东山再起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D.应有尽有　　一目了然　　易如反掌　　再接再厉</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本题考查辨析并修改病句的能力。“经历了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任务”搭配不当,应将“经历”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改为“执行”;“大陆架勘查多个航次”语序不当,应将“多个”移至“大陆架”之前。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本题考查选用句式、语言表达连贯的能力。由前句“对不熟悉的人而言”可知,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括号里面应填写的语句应着重描写这些“不熟悉的人”对“大洋一号”的感觉,排除A、B两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项。再由后文对船上各种实验室的描述可知,D项强调“分辨不出方向”不恰当。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本题考查正确使用成语的能力。一应俱全:形容一切齐全,应有尽有。应有尽有: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该有的全都有了,形容很齐全。一览无余:一眼看过,便无剩余。形容粗略一看就把事物尽收眼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底。一目了然:一眼就能看清楚。易如反掌:像翻一下手掌那样容易,形容事情极容易办。轻而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易举:形容事情很容易做。东山再起:借指失势之后重新恢复地位。再接再厉:一次又一次地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继续努力。用排除法,“易如反掌”不能作状语,排除A、D两项。“东山再起”不合语境,排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除C项。</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一、</a:t>
            </a:r>
            <a:r>
              <a:rPr lang="en-US" altLang="zh-CN" sz="1530" kern="0" dirty="0" smtClean="0">
                <a:solidFill>
                  <a:srgbClr val="000000"/>
                </a:solidFill>
                <a:latin typeface="Times New Roman" panose="02020603050405020304" pitchFamily="65" charset="-122"/>
                <a:ea typeface="宋体" panose="02010600030101010101" pitchFamily="2" charset="-122"/>
              </a:rPr>
              <a:t>(2018</a:t>
            </a:r>
            <a:r>
              <a:rPr lang="zh-CN" altLang="en-US" sz="1530" kern="0" dirty="0" smtClean="0">
                <a:solidFill>
                  <a:srgbClr val="000000"/>
                </a:solidFill>
                <a:latin typeface="Times New Roman" panose="02020603050405020304" pitchFamily="65" charset="-122"/>
                <a:ea typeface="宋体" panose="02010600030101010101" pitchFamily="2" charset="-122"/>
              </a:rPr>
              <a:t>浙江</a:t>
            </a:r>
            <a:r>
              <a:rPr lang="en-US" altLang="zh-CN" sz="1530" kern="0" dirty="0" smtClean="0">
                <a:solidFill>
                  <a:srgbClr val="000000"/>
                </a:solidFill>
                <a:latin typeface="Times New Roman" panose="02020603050405020304" pitchFamily="65" charset="-122"/>
                <a:ea typeface="宋体" panose="02010600030101010101" pitchFamily="2" charset="-122"/>
              </a:rPr>
              <a:t>,2—3,5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阅读下面的文字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1—2</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在第</a:t>
            </a:r>
            <a:r>
              <a:rPr lang="en-US" altLang="zh-CN" sz="1530" kern="0" dirty="0" smtClean="0">
                <a:solidFill>
                  <a:srgbClr val="000000"/>
                </a:solidFill>
                <a:latin typeface="Times New Roman" panose="02020603050405020304" pitchFamily="65" charset="-122"/>
                <a:ea typeface="宋体" panose="02010600030101010101" pitchFamily="2" charset="-122"/>
              </a:rPr>
              <a:t>55</a:t>
            </a:r>
            <a:r>
              <a:rPr lang="zh-CN" altLang="en-US" sz="1530" kern="0" dirty="0" smtClean="0">
                <a:solidFill>
                  <a:srgbClr val="000000"/>
                </a:solidFill>
                <a:latin typeface="Times New Roman" panose="02020603050405020304" pitchFamily="65" charset="-122"/>
                <a:ea typeface="宋体" panose="02010600030101010101" pitchFamily="2" charset="-122"/>
              </a:rPr>
              <a:t>届博洛尼亚国际儿童书展上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中国插画展现场的观众</a:t>
            </a:r>
            <a:r>
              <a:rPr lang="zh-CN" altLang="en-US" sz="1530" u="sng" kern="0" dirty="0" smtClean="0">
                <a:solidFill>
                  <a:srgbClr val="000000"/>
                </a:solidFill>
                <a:latin typeface="Times New Roman" panose="02020603050405020304" pitchFamily="65" charset="-122"/>
                <a:ea typeface="宋体" panose="02010600030101010101" pitchFamily="2" charset="-122"/>
              </a:rPr>
              <a:t>络绎不绝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显示出各界对中国插画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现状与发展的关切。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什么是插画</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插画就是出版物中的插图</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一本书如果以插画为主</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以文</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字为辅</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就被称为绘本</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顾名思义就是画出来的书。</a:t>
            </a:r>
            <a:r>
              <a:rPr lang="zh-CN" altLang="en-US" sz="1530" kern="0" dirty="0" smtClean="0">
                <a:solidFill>
                  <a:srgbClr val="000000"/>
                </a:solidFill>
                <a:latin typeface="Times New Roman" panose="02020603050405020304" pitchFamily="65" charset="-122"/>
                <a:ea typeface="宋体" panose="02010600030101010101" pitchFamily="2" charset="-122"/>
              </a:rPr>
              <a:t>一本优秀的绘本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可以让不认字的孩子</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“读”出其中蕴涵的深意。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在各色画笔下</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蝴蝶、花朵、叶子、大树等跃然纸上</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孩子可</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以对色彩、实物进行认知学习。</a:t>
            </a:r>
            <a:r>
              <a:rPr lang="zh-CN" altLang="en-US" sz="1530" kern="0" dirty="0" smtClean="0">
                <a:solidFill>
                  <a:srgbClr val="000000"/>
                </a:solidFill>
                <a:latin typeface="Times New Roman" panose="02020603050405020304" pitchFamily="65" charset="-122"/>
                <a:ea typeface="宋体" panose="02010600030101010101" pitchFamily="2" charset="-122"/>
              </a:rPr>
              <a:t>在学校里阅读的绘本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父母在家里也可以和孩子一起阅读。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如此一来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孩子在幼儿园抑或在家里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都拥有一个语言互通的环境。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“绘本在儿童早期教</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育中的作用已被越来越多的人认识</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但绘本的发展还需加快步伐。”</a:t>
            </a:r>
            <a:r>
              <a:rPr lang="zh-CN" altLang="en-US" sz="1530" kern="0" dirty="0" smtClean="0">
                <a:solidFill>
                  <a:srgbClr val="000000"/>
                </a:solidFill>
                <a:latin typeface="Times New Roman" panose="02020603050405020304" pitchFamily="65" charset="-122"/>
                <a:ea typeface="宋体" panose="02010600030101010101" pitchFamily="2" charset="-122"/>
              </a:rPr>
              <a:t>书展上多家出版社的负</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责人都持类似观点。当然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关于</a:t>
            </a:r>
            <a:r>
              <a:rPr lang="zh-CN" altLang="en-US" sz="1530" kern="0" dirty="0" smtClean="0">
                <a:solidFill>
                  <a:srgbClr val="000000"/>
                </a:solidFill>
                <a:latin typeface="Times New Roman" panose="02020603050405020304" pitchFamily="65" charset="-122"/>
                <a:ea typeface="宋体" panose="02010600030101010101" pitchFamily="2" charset="-122"/>
              </a:rPr>
              <a:t>绘本创作者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需要</a:t>
            </a:r>
            <a:r>
              <a:rPr lang="zh-CN" altLang="en-US" sz="1530" u="sng" kern="0" dirty="0" smtClean="0">
                <a:solidFill>
                  <a:srgbClr val="000000"/>
                </a:solidFill>
                <a:latin typeface="Times New Roman" panose="02020603050405020304" pitchFamily="65" charset="-122"/>
                <a:ea typeface="宋体" panose="02010600030101010101" pitchFamily="2" charset="-122"/>
              </a:rPr>
              <a:t>观照</a:t>
            </a:r>
            <a:r>
              <a:rPr lang="zh-CN" altLang="en-US" sz="1530" kern="0" dirty="0" smtClean="0">
                <a:solidFill>
                  <a:srgbClr val="000000"/>
                </a:solidFill>
                <a:latin typeface="Times New Roman" panose="02020603050405020304" pitchFamily="65" charset="-122"/>
                <a:ea typeface="宋体" panose="02010600030101010101" pitchFamily="2" charset="-122"/>
              </a:rPr>
              <a:t>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不仅有儿童心灵成长的需求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还有成</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年读者的精神世界。</a:t>
            </a:r>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络绎不绝　　</a:t>
            </a: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跃然纸上　　</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关于　　</a:t>
            </a: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观照</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标点有误的一项是</a:t>
            </a: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sz="1600" dirty="0" smtClean="0"/>
          </a:p>
        </p:txBody>
      </p:sp>
      <p:sp>
        <p:nvSpPr>
          <p:cNvPr id="3" name="TextBox 11"/>
          <p:cNvSpPr txBox="1"/>
          <p:nvPr/>
        </p:nvSpPr>
        <p:spPr>
          <a:xfrm>
            <a:off x="2519712" y="1062815"/>
            <a:ext cx="4445448"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B</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自主命题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省（区、市）卷题组</a:t>
            </a:r>
            <a:endParaRPr lang="en-US" altLang="zh-CN" sz="2000" b="1" dirty="0" smtClean="0">
              <a:latin typeface="黑体" panose="02010600030101010101" pitchFamily="49" charset="-122"/>
              <a:ea typeface="黑体" panose="0201060003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本题考查正确使用词语的能力。</a:t>
            </a: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络绎不绝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形容来往的行人或车马前后相接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连续不断。使用正确。</a:t>
            </a: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跃然纸上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形容描写或刻画得十分生动逼真。使用正确。</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关于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表</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示关涉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句中表对象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应用“对于”。</a:t>
            </a: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观照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仔细观察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审视。使用正确。</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正确使用词语“三注意”</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注意凭借语感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排除选项</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先选定自己最有把握的词语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凭借语感选择出容易分辨的选项予以排除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然后再辨析其他选项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这样就可以降低试题的难度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提高解题的效率。</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注意词不离句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结合语境</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汉语词语虽多义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但在具体语境中只有一个确定的意义。分析语境的提示作用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是我们判定选</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词合适与否的重要方法。可以运用代入法进行判定。</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注意综合运用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仔细辨析</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要灵活运用多种方法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对难以确定的选项仔细辨析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切不可草率下结论。</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本题考查正确使用标点符号的能力。甲句中“插画就是出版物中的插图”是对</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“什么是插画”的回答,答句完整,故后面的冒号要改为句号。</a:t>
            </a:r>
            <a:endParaRPr lang="zh-CN" altLang="en-US" sz="16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二、(2017浙江,2—3,5分)阅读下面的文字,完成1—2题。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有人曾将人工智能与人类之间存在的微妙关系,称为“智慧争夺战”。[甲]</a:t>
            </a:r>
            <a:r>
              <a:rPr lang="zh-CN" altLang="en-US" sz="1530" u="sng" kern="0" dirty="0" smtClean="0">
                <a:solidFill>
                  <a:srgbClr val="000000"/>
                </a:solidFill>
                <a:latin typeface="Times New Roman" panose="02020603050405020304" pitchFamily="65" charset="-122"/>
                <a:ea typeface="宋体" panose="02010600030101010101" pitchFamily="2" charset="-122"/>
              </a:rPr>
              <a:t>也是在这个意义</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上,欧洲开启了“人脑项目”,集神经科学、医学和计算机等多领域为一体,试图从科学高地上</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把握技术。</a:t>
            </a:r>
            <a:r>
              <a:rPr lang="zh-CN" altLang="en-US" sz="1530" kern="0" dirty="0" smtClean="0">
                <a:solidFill>
                  <a:srgbClr val="000000"/>
                </a:solidFill>
                <a:latin typeface="Times New Roman" panose="02020603050405020304" pitchFamily="65" charset="-122"/>
                <a:ea typeface="宋体" panose="02010600030101010101" pitchFamily="2" charset="-122"/>
              </a:rPr>
              <a:t>这种“智慧竞争”不只是人类脑科学研究的自我赶超,更包括心理与情绪在内的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自我认知。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让这场智能革命惠及所有的人群,使得人人可以享受智能的红利,这是时代</a:t>
            </a:r>
            <a:r>
              <a:rPr lang="zh-CN" altLang="en-US" sz="1530" u="sng" kern="0" dirty="0" smtClean="0">
                <a:solidFill>
                  <a:srgbClr val="000000"/>
                </a:solidFill>
                <a:latin typeface="Times New Roman" panose="02020603050405020304" pitchFamily="65" charset="-122"/>
                <a:ea typeface="宋体" panose="02010600030101010101" pitchFamily="2" charset="-122"/>
              </a:rPr>
              <a:t>付与</a:t>
            </a:r>
            <a:r>
              <a:rPr lang="zh-CN" altLang="en-US" sz="1530" kern="0" dirty="0" smtClean="0">
                <a:solidFill>
                  <a:srgbClr val="000000"/>
                </a:solidFill>
                <a:latin typeface="Times New Roman" panose="02020603050405020304" pitchFamily="65" charset="-122"/>
                <a:ea typeface="宋体" panose="02010600030101010101" pitchFamily="2" charset="-122"/>
              </a:rPr>
              <a:t>我们的使命。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不管达到临界值,超过人类智能总和的“奇点时刻”能否到来,我们都应当从智慧的延伸</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中,努力升华那独一无二的想象与思考,理性与善良。</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这或许才是人类认识自己、激发潜</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力的关键所在。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1.文段中加点的词,运用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A.开启　　B.付与　　C.不管　　D.独一无二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2.文段中画线的甲、乙、丙句,标点有误的一项是(2分)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“付与”应改为“赋予”。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判断词语使用是否正确,必须注意三点。第一,准确理解词语含义,不能望文生义;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第二,要全面理解语境,为选用合适的词语奠定基础;第三,要注意词语的色彩,包括感情色彩、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语体色彩等。如“开启”意为“打开;开创”,在本题所给定语境中是合适的。“付与”是指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一般的“交给”,而此处语境所表示的是重大、神圣的“使命”,故应该用表示“交给重大任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务、使命等”的“赋予”。“不管”是表无条件的连词,相当于“不论”,在任何条件下都应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该怎么样,用在此处正确。“独一无二”意为“没有相同的,没有可以相比的”,用来限定独特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的“想象与思考”“理性与善良”是正确的。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“达到临界值”“超过人类智能总和”为两个并列的定语,共同修饰“奇点时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刻”,所以二者之间应用顿号;“想象与思考”“理性与善良”之间的逗号应改为顿号。</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91509"/>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一、(2018课标全国Ⅲ,17—19,9分)阅读下面的文字,完成1—3题。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除了人会为了理想奔波迁徙以外,很多动物也有着自己</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的迁徙盛举。冬季来临,天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气寒冷,食物短缺,很多动物选择集体逃离,待到春暖花开、万物复苏再一起回来。动物迁徙是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有确定路线的。它们对驻地有着自己的坚守和执着,而不是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。对于动物究竟如何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确定自己的迁徙路线,科学家一直都充满好奇。有科学家认为,迁徙动物都有独特的“助航设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施”,</a:t>
            </a:r>
            <a:r>
              <a:rPr lang="zh-CN" altLang="en-US" sz="1530" u="sng" kern="0" dirty="0" smtClean="0">
                <a:solidFill>
                  <a:srgbClr val="000000"/>
                </a:solidFill>
                <a:latin typeface="Times New Roman" panose="02020603050405020304" pitchFamily="65" charset="-122"/>
                <a:ea typeface="宋体" panose="02010600030101010101" pitchFamily="2" charset="-122"/>
              </a:rPr>
              <a:t>它们通过海岸线等作为参照,利用特殊的嗅觉和听觉等获得方向。</a:t>
            </a:r>
            <a:r>
              <a:rPr lang="zh-CN" altLang="en-US" sz="1530" kern="0" dirty="0" smtClean="0">
                <a:solidFill>
                  <a:srgbClr val="000000"/>
                </a:solidFill>
                <a:latin typeface="Times New Roman" panose="02020603050405020304" pitchFamily="65" charset="-122"/>
                <a:ea typeface="宋体" panose="02010600030101010101" pitchFamily="2" charset="-122"/>
              </a:rPr>
              <a:t>也有科学家认为,迁徙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动物身体中存在磁受体,可以感应地球磁场,它们有自己的生物指南针。更有趣的是,又有科学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家发现即使是室内饲养的、从未接触过其他同伴的年轻乌鸦,也会沿着祖辈飞过的路线进行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迁徙,也就是说,(　　),它们天生就知道去哪里寻找温暖的地方过冬。到目前为止,关于动物迁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徙路线确定的问题,科学家仍在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地进行探究,我们期待着更加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的故事出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a:t>
            </a:r>
            <a:endParaRPr lang="zh-CN" altLang="en-US" dirty="0"/>
          </a:p>
        </p:txBody>
      </p:sp>
      <p:sp>
        <p:nvSpPr>
          <p:cNvPr id="3" name="TextBox 11"/>
          <p:cNvSpPr txBox="1"/>
          <p:nvPr/>
        </p:nvSpPr>
        <p:spPr>
          <a:xfrm>
            <a:off x="2829752" y="1539342"/>
            <a:ext cx="3413114"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A</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统一命题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课标卷题组</a:t>
            </a:r>
            <a:endParaRPr lang="en-US" altLang="zh-CN" sz="2000" b="1" dirty="0" smtClean="0">
              <a:latin typeface="黑体" panose="02010600030101010101" pitchFamily="49" charset="-122"/>
              <a:ea typeface="黑体" panose="02010600030101010101" pitchFamily="49" charset="-122"/>
            </a:endParaRPr>
          </a:p>
        </p:txBody>
      </p:sp>
      <p:pic>
        <p:nvPicPr>
          <p:cNvPr id="5" name="Picture 2" descr="E:\2016年\图书出版\2017版 53B教参\教参课件\栏目图.png"/>
          <p:cNvPicPr>
            <a:picLocks noChangeAspect="1"/>
          </p:cNvPicPr>
          <p:nvPr/>
        </p:nvPicPr>
        <p:blipFill>
          <a:blip r:embed="rId3"/>
          <a:stretch>
            <a:fillRect/>
          </a:stretch>
        </p:blipFill>
        <p:spPr>
          <a:xfrm>
            <a:off x="3330515" y="991377"/>
            <a:ext cx="2543175" cy="549275"/>
          </a:xfrm>
          <a:prstGeom prst="rect">
            <a:avLst/>
          </a:prstGeom>
          <a:noFill/>
          <a:ln w="9525">
            <a:noFill/>
          </a:ln>
        </p:spPr>
      </p:pic>
      <p:sp>
        <p:nvSpPr>
          <p:cNvPr id="6" name="矩形 6"/>
          <p:cNvSpPr/>
          <p:nvPr/>
        </p:nvSpPr>
        <p:spPr>
          <a:xfrm>
            <a:off x="3582706" y="1029650"/>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三、(2017山东,1—3,9分)阅读下面一段文字,完成1—3题。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隆冬之际,西伯利亚的寒流(笼罩/席卷)欧亚大陆,狂风</a:t>
            </a:r>
            <a:r>
              <a:rPr lang="zh-CN" altLang="en-US" sz="1530" u="sng" kern="0" dirty="0" smtClean="0">
                <a:solidFill>
                  <a:srgbClr val="000000"/>
                </a:solidFill>
                <a:latin typeface="Times New Roman" panose="02020603050405020304" pitchFamily="65" charset="-122"/>
                <a:ea typeface="宋体" panose="02010600030101010101" pitchFamily="2" charset="-122"/>
              </a:rPr>
              <a:t>肆虐</a:t>
            </a:r>
            <a:r>
              <a:rPr lang="zh-CN" altLang="en-US" sz="1530" kern="0" dirty="0" smtClean="0">
                <a:solidFill>
                  <a:srgbClr val="000000"/>
                </a:solidFill>
                <a:latin typeface="Times New Roman" panose="02020603050405020304" pitchFamily="65" charset="-122"/>
                <a:ea typeface="宋体" panose="02010600030101010101" pitchFamily="2" charset="-122"/>
              </a:rPr>
              <a:t>,草木</a:t>
            </a:r>
            <a:r>
              <a:rPr lang="zh-CN" altLang="en-US" sz="1530" u="sng" kern="0" dirty="0" smtClean="0">
                <a:solidFill>
                  <a:srgbClr val="000000"/>
                </a:solidFill>
                <a:latin typeface="Times New Roman" panose="02020603050405020304" pitchFamily="65" charset="-122"/>
                <a:ea typeface="宋体" panose="02010600030101010101" pitchFamily="2" charset="-122"/>
              </a:rPr>
              <a:t>凋凌</a:t>
            </a:r>
            <a:r>
              <a:rPr lang="zh-CN" altLang="en-US" sz="1530" kern="0" dirty="0" smtClean="0">
                <a:solidFill>
                  <a:srgbClr val="000000"/>
                </a:solidFill>
                <a:latin typeface="Times New Roman" panose="02020603050405020304" pitchFamily="65" charset="-122"/>
                <a:ea typeface="宋体" panose="02010600030101010101" pitchFamily="2" charset="-122"/>
              </a:rPr>
              <a:t>,而那些春天的元素——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温暖、雨水、绿叶、鲜花,都</a:t>
            </a:r>
            <a:r>
              <a:rPr lang="zh-CN" altLang="en-US" sz="1530" u="sng" kern="0" dirty="0" smtClean="0">
                <a:solidFill>
                  <a:srgbClr val="000000"/>
                </a:solidFill>
                <a:latin typeface="Times New Roman" panose="02020603050405020304" pitchFamily="65" charset="-122"/>
                <a:ea typeface="宋体" panose="02010600030101010101" pitchFamily="2" charset="-122"/>
              </a:rPr>
              <a:t>集结</a:t>
            </a:r>
            <a:r>
              <a:rPr lang="zh-CN" altLang="en-US" sz="1530" kern="0" dirty="0" smtClean="0">
                <a:solidFill>
                  <a:srgbClr val="000000"/>
                </a:solidFill>
                <a:latin typeface="Times New Roman" panose="02020603050405020304" pitchFamily="65" charset="-122"/>
                <a:ea typeface="宋体" panose="02010600030101010101" pitchFamily="2" charset="-122"/>
              </a:rPr>
              <a:t>在位于热带的海南岛。海南岛就像一艘花船,(系/停)在雷州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半岛上,满载寒冷大陆的梦幻与想象。每年,从广州向漠河,春天</a:t>
            </a:r>
            <a:r>
              <a:rPr lang="zh-CN" altLang="en-US" sz="1530" u="sng" kern="0" dirty="0" smtClean="0">
                <a:solidFill>
                  <a:srgbClr val="000000"/>
                </a:solidFill>
                <a:latin typeface="Times New Roman" panose="02020603050405020304" pitchFamily="65" charset="-122"/>
                <a:ea typeface="宋体" panose="02010600030101010101" pitchFamily="2" charset="-122"/>
              </a:rPr>
              <a:t>昼夜兼程</a:t>
            </a:r>
            <a:r>
              <a:rPr lang="zh-CN" altLang="en-US" sz="1530" kern="0" dirty="0" smtClean="0">
                <a:solidFill>
                  <a:srgbClr val="000000"/>
                </a:solidFill>
                <a:latin typeface="Times New Roman" panose="02020603050405020304" pitchFamily="65" charset="-122"/>
                <a:ea typeface="宋体" panose="02010600030101010101" pitchFamily="2" charset="-122"/>
              </a:rPr>
              <a:t>,都要进行一次生命</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版图</a:t>
            </a:r>
            <a:r>
              <a:rPr lang="zh-CN" altLang="en-US" sz="1530" kern="0" dirty="0" smtClean="0">
                <a:solidFill>
                  <a:srgbClr val="000000"/>
                </a:solidFill>
                <a:latin typeface="Times New Roman" panose="02020603050405020304" pitchFamily="65" charset="-122"/>
                <a:ea typeface="宋体" panose="02010600030101010101" pitchFamily="2" charset="-122"/>
              </a:rPr>
              <a:t>的(扩展/扩充)。他像赤足奔跑的孩子,一路上用</a:t>
            </a:r>
            <a:r>
              <a:rPr lang="zh-CN" altLang="en-US" sz="1530" u="sng" kern="0" dirty="0" smtClean="0">
                <a:solidFill>
                  <a:srgbClr val="000000"/>
                </a:solidFill>
                <a:latin typeface="Times New Roman" panose="02020603050405020304" pitchFamily="65" charset="-122"/>
                <a:ea typeface="宋体" panose="02010600030101010101" pitchFamily="2" charset="-122"/>
              </a:rPr>
              <a:t>稚嫩</a:t>
            </a:r>
            <a:r>
              <a:rPr lang="zh-CN" altLang="en-US" sz="1530" kern="0" dirty="0" smtClean="0">
                <a:solidFill>
                  <a:srgbClr val="000000"/>
                </a:solidFill>
                <a:latin typeface="Times New Roman" panose="02020603050405020304" pitchFamily="65" charset="-122"/>
                <a:ea typeface="宋体" panose="02010600030101010101" pitchFamily="2" charset="-122"/>
              </a:rPr>
              <a:t>的声音轻轻呼唤,于是万物苏醒,盛装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应和,可谓“东风好作阳和使,</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”。迢迢旅程中,气候的巨大差异,导致众多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物种只能有限地参与这一盛会。木棉花花朵硕大,是南国花中豪杰,“一声铜鼓催开,千树珊瑚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齐列”,但她终究无法走出岭南。当春天行经长江、黄河流域时,出场的是桃花、杏花等新主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角,“桃花</a:t>
            </a:r>
            <a:r>
              <a:rPr lang="zh-CN" altLang="en-US" sz="1530" u="sng" kern="0" dirty="0" smtClean="0">
                <a:solidFill>
                  <a:srgbClr val="000000"/>
                </a:solidFill>
                <a:latin typeface="Times New Roman" panose="02020603050405020304" pitchFamily="65" charset="-122"/>
                <a:ea typeface="宋体" panose="02010600030101010101" pitchFamily="2" charset="-122"/>
              </a:rPr>
              <a:t>嫣然</a:t>
            </a:r>
            <a:r>
              <a:rPr lang="zh-CN" altLang="en-US" sz="1530" kern="0" dirty="0" smtClean="0">
                <a:solidFill>
                  <a:srgbClr val="000000"/>
                </a:solidFill>
                <a:latin typeface="Times New Roman" panose="02020603050405020304" pitchFamily="65" charset="-122"/>
                <a:ea typeface="宋体" panose="02010600030101010101" pitchFamily="2" charset="-122"/>
              </a:rPr>
              <a:t>出篱笑,</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”,然而她们却无法追随春天深入雪国,陆续</a:t>
            </a:r>
            <a:r>
              <a:rPr lang="zh-CN" altLang="en-US" sz="1530" u="sng" kern="0" dirty="0" smtClean="0">
                <a:solidFill>
                  <a:srgbClr val="000000"/>
                </a:solidFill>
                <a:latin typeface="Times New Roman" panose="02020603050405020304" pitchFamily="65" charset="-122"/>
                <a:ea typeface="宋体" panose="02010600030101010101" pitchFamily="2" charset="-122"/>
              </a:rPr>
              <a:t>抱憾退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出</a:t>
            </a:r>
            <a:r>
              <a:rPr lang="zh-CN" altLang="en-US" sz="1530" kern="0" dirty="0" smtClean="0">
                <a:solidFill>
                  <a:srgbClr val="000000"/>
                </a:solidFill>
                <a:latin typeface="Times New Roman" panose="02020603050405020304" pitchFamily="65" charset="-122"/>
                <a:ea typeface="宋体" panose="02010600030101010101" pitchFamily="2" charset="-122"/>
              </a:rPr>
              <a:t>,随后登场的便是白杨、连翘等北国耐寒植物。</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1.文中加点的词语,有错别字的一项是(3分)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A.肆虐　凋凌　　B.集结　昼夜兼程</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C.版图　稚嫩　　D.嫣然　抱憾退出</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2.依次选用文中括号里的词语,最恰当的一项是(3分)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A.席卷　系　扩展　　B.笼罩　停　扩展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C.席卷　停　扩充　　D.笼罩　系　扩充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3.在文中两处横线上依次填入诗句,衔接最恰当的一项是(3分)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A.逢草逢花报发生　只恨春归我未归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B.万柄莲香一枕山　只恨春归我未归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C.逢草逢花报发生　似开未开最有情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D.万柄莲香一枕山　似开未开最有情</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凌→零。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席卷:像卷席子一样把东西全都卷进去。笼罩:像笼子似的罩在上面。与“寒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流”相搭配,应选“席卷”。系:拴,绑。停:停放,停泊。根据“在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上”,可知应用“系”。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扩展:向外伸展,扩大。扩充:扩大充实。与“版图”相搭配,应选“扩展”。</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实词辨析——搭配对象辨析法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词语往往有一定的习惯搭配,记住搭配对象,做起题来就轻松很多。例如,“抚养”与“扶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养”,前者含有“教养,爱护”之意,多用于长辈对晚辈;后者对长幼均可。又如,“交换”和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“交流”,前者搭配的对象大都是意义较具体的或所指范围较小的词,可以和“礼物”“意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见”“产品”等搭配;后者搭配的对象则大都是意义较抽象的或所指范围较大的词,可以和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“思想”“经验”“文化”等搭配。</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　解答此题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应注意分析语句之间的逻辑关系。第一处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由春天轻轻呼唤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于是万</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物苏醒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盛装应和”可知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此处强调“东风”的作用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因此选“逢草逢花报发生”。第二处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该</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处所在语句的意思是桃花、杏花在春天开放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并不是“春归我未归”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因此选“似开未开最有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语言表达连贯——紧扣中心,前后照应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为了使填入语段中的句子和上下文衔接得连贯紧密,必须品味已提供的语句所描写景物的特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点和所蕴含情感的类型,紧扣语段的中心意思,注意前后句子的照应。</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27968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四、(2016山东,1—3,9分)阅读下面一段文字,完成1—3题。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黟县的西递和宏村,拥有</a:t>
            </a:r>
            <a:r>
              <a:rPr lang="zh-CN" altLang="en-US" sz="1530" u="sng" kern="0" dirty="0" smtClean="0">
                <a:solidFill>
                  <a:srgbClr val="000000"/>
                </a:solidFill>
                <a:latin typeface="Times New Roman" panose="02020603050405020304" pitchFamily="65" charset="-122"/>
                <a:ea typeface="宋体" panose="02010600030101010101" pitchFamily="2" charset="-122"/>
              </a:rPr>
              <a:t>蜚</a:t>
            </a:r>
            <a:r>
              <a:rPr lang="zh-CN" altLang="en-US" sz="1530" kern="0" dirty="0" smtClean="0">
                <a:solidFill>
                  <a:srgbClr val="000000"/>
                </a:solidFill>
                <a:latin typeface="Times New Roman" panose="02020603050405020304" pitchFamily="65" charset="-122"/>
                <a:ea typeface="宋体" panose="02010600030101010101" pitchFamily="2" charset="-122"/>
              </a:rPr>
              <a:t>声海内外的徽派建筑群。两村背依青山,清流抱村穿户,数百</a:t>
            </a:r>
            <a:r>
              <a:rPr lang="zh-CN" altLang="en-US" sz="1530" u="sng" kern="0" dirty="0" smtClean="0">
                <a:solidFill>
                  <a:srgbClr val="000000"/>
                </a:solidFill>
                <a:latin typeface="Times New Roman" panose="02020603050405020304" pitchFamily="65" charset="-122"/>
                <a:ea typeface="宋体" panose="02010600030101010101" pitchFamily="2" charset="-122"/>
              </a:rPr>
              <a:t>幢</a:t>
            </a:r>
            <a:r>
              <a:rPr lang="zh-CN" altLang="en-US" sz="1530" kern="0" dirty="0" smtClean="0">
                <a:solidFill>
                  <a:srgbClr val="000000"/>
                </a:solidFill>
                <a:latin typeface="Times New Roman" panose="02020603050405020304" pitchFamily="65" charset="-122"/>
                <a:ea typeface="宋体" panose="02010600030101010101" pitchFamily="2" charset="-122"/>
              </a:rPr>
              <a:t>明清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时期的民居静静</a:t>
            </a:r>
            <a:r>
              <a:rPr lang="zh-CN" altLang="en-US" sz="1530" u="sng" kern="0" dirty="0" smtClean="0">
                <a:solidFill>
                  <a:srgbClr val="000000"/>
                </a:solidFill>
                <a:latin typeface="Times New Roman" panose="02020603050405020304" pitchFamily="65" charset="-122"/>
                <a:ea typeface="宋体" panose="02010600030101010101" pitchFamily="2" charset="-122"/>
              </a:rPr>
              <a:t>伫</a:t>
            </a:r>
            <a:r>
              <a:rPr lang="zh-CN" altLang="en-US" sz="1530" kern="0" dirty="0" smtClean="0">
                <a:solidFill>
                  <a:srgbClr val="000000"/>
                </a:solidFill>
                <a:latin typeface="Times New Roman" panose="02020603050405020304" pitchFamily="65" charset="-122"/>
                <a:ea typeface="宋体" panose="02010600030101010101" pitchFamily="2" charset="-122"/>
              </a:rPr>
              <a:t>立。高大奇伟的马头墙有骄傲睥睨的表情、跌宕飞扬的韵致</a:t>
            </a:r>
            <a:r>
              <a:rPr lang="zh-CN" altLang="en-US" sz="1675" kern="0" spc="147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灰白的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屋壁被时间涂画出斑驳的线条。李白的“黟县小桃源,烟霞百里间。地多灵草木,人尚古衣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冠”,道出了这里山水风物的(优美/幽美)、民风人情的</a:t>
            </a:r>
            <a:r>
              <a:rPr lang="zh-CN" altLang="en-US" sz="1530" u="sng" kern="0" dirty="0" smtClean="0">
                <a:solidFill>
                  <a:srgbClr val="000000"/>
                </a:solidFill>
                <a:latin typeface="Times New Roman" panose="02020603050405020304" pitchFamily="65" charset="-122"/>
                <a:ea typeface="宋体" panose="02010600030101010101" pitchFamily="2" charset="-122"/>
              </a:rPr>
              <a:t>淳</a:t>
            </a:r>
            <a:r>
              <a:rPr lang="zh-CN" altLang="en-US" sz="1530" kern="0" dirty="0" smtClean="0">
                <a:solidFill>
                  <a:srgbClr val="000000"/>
                </a:solidFill>
                <a:latin typeface="Times New Roman" panose="02020603050405020304" pitchFamily="65" charset="-122"/>
                <a:ea typeface="宋体" panose="02010600030101010101" pitchFamily="2" charset="-122"/>
              </a:rPr>
              <a:t>厚从容。要真正(领略/领悟)徽派建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筑之美,该是在西递村</a:t>
            </a:r>
            <a:r>
              <a:rPr lang="zh-CN" altLang="en-US" sz="1675" kern="0" spc="147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在都市的</a:t>
            </a:r>
            <a:r>
              <a:rPr lang="zh-CN" altLang="en-US" sz="1530" u="sng" kern="0" dirty="0" smtClean="0">
                <a:solidFill>
                  <a:srgbClr val="000000"/>
                </a:solidFill>
                <a:latin typeface="Times New Roman" panose="02020603050405020304" pitchFamily="65" charset="-122"/>
                <a:ea typeface="宋体" panose="02010600030101010101" pitchFamily="2" charset="-122"/>
              </a:rPr>
              <a:t>暄哗</a:t>
            </a:r>
            <a:r>
              <a:rPr lang="zh-CN" altLang="en-US" sz="1530" kern="0" dirty="0" smtClean="0">
                <a:solidFill>
                  <a:srgbClr val="000000"/>
                </a:solidFill>
                <a:latin typeface="Times New Roman" panose="02020603050405020304" pitchFamily="65" charset="-122"/>
                <a:ea typeface="宋体" panose="02010600030101010101" pitchFamily="2" charset="-122"/>
              </a:rPr>
              <a:t>之外,西递向我们呈现了一种</a:t>
            </a:r>
            <a:r>
              <a:rPr lang="zh-CN" altLang="en-US" sz="1530" u="sng" kern="0" dirty="0" smtClean="0">
                <a:solidFill>
                  <a:srgbClr val="000000"/>
                </a:solidFill>
                <a:latin typeface="Times New Roman" panose="02020603050405020304" pitchFamily="65" charset="-122"/>
                <a:ea typeface="宋体" panose="02010600030101010101" pitchFamily="2" charset="-122"/>
              </a:rPr>
              <a:t>宁静质朴</a:t>
            </a:r>
            <a:r>
              <a:rPr lang="zh-CN" altLang="en-US" sz="1530" kern="0" dirty="0" smtClean="0">
                <a:solidFill>
                  <a:srgbClr val="000000"/>
                </a:solidFill>
                <a:latin typeface="Times New Roman" panose="02020603050405020304" pitchFamily="65" charset="-122"/>
                <a:ea typeface="宋体" panose="02010600030101010101" pitchFamily="2" charset="-122"/>
              </a:rPr>
              <a:t>的民间生活。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从远处望去,西递是一片线条简洁的黑瓦铺成的屋顶和高大的白墙,黑白相</a:t>
            </a:r>
            <a:r>
              <a:rPr lang="zh-CN" altLang="en-US" sz="1740" kern="0" spc="43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错落有致。迈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入老屋你会发现,这些老屋内部的(繁杂/繁复)精致与外部的简洁</a:t>
            </a:r>
            <a:r>
              <a:rPr lang="zh-CN" altLang="en-US" sz="1530" u="sng" kern="0" dirty="0" smtClean="0">
                <a:solidFill>
                  <a:srgbClr val="000000"/>
                </a:solidFill>
                <a:latin typeface="Times New Roman" panose="02020603050405020304" pitchFamily="65" charset="-122"/>
                <a:ea typeface="宋体" panose="02010600030101010101" pitchFamily="2" charset="-122"/>
              </a:rPr>
              <a:t>纯粹</a:t>
            </a:r>
            <a:r>
              <a:rPr lang="zh-CN" altLang="en-US" sz="1530" kern="0" dirty="0" smtClean="0">
                <a:solidFill>
                  <a:srgbClr val="000000"/>
                </a:solidFill>
                <a:latin typeface="Times New Roman" panose="02020603050405020304" pitchFamily="65" charset="-122"/>
                <a:ea typeface="宋体" panose="02010600030101010101" pitchFamily="2" charset="-122"/>
              </a:rPr>
              <a:t>形成鲜明的对照,徽派建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筑中著名的三雕</a:t>
            </a:r>
            <a:r>
              <a:rPr lang="zh-CN" altLang="en-US" sz="1675" kern="0" spc="222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木雕、砖雕、石雕在这里体现得</a:t>
            </a:r>
            <a:r>
              <a:rPr lang="zh-CN" altLang="en-US" sz="1530" u="sng" kern="0" dirty="0" smtClean="0">
                <a:solidFill>
                  <a:srgbClr val="000000"/>
                </a:solidFill>
                <a:latin typeface="Times New Roman" panose="02020603050405020304" pitchFamily="65" charset="-122"/>
                <a:ea typeface="宋体" panose="02010600030101010101" pitchFamily="2" charset="-122"/>
              </a:rPr>
              <a:t>淋漓尽至</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4" name="对象 3"/>
          <p:cNvGraphicFramePr>
            <a:graphicFrameLocks noChangeAspect="1"/>
          </p:cNvGraphicFramePr>
          <p:nvPr/>
        </p:nvGraphicFramePr>
        <p:xfrm>
          <a:off x="7149600" y="1899739"/>
          <a:ext cx="400050" cy="333375"/>
        </p:xfrm>
        <a:graphic>
          <a:graphicData uri="http://schemas.openxmlformats.org/presentationml/2006/ole">
            <p:oleObj spid="_x0000_s1025" name="Equation" r:id="rId4" imgW="10668000" imgH="8839200" progId="">
              <p:embed/>
            </p:oleObj>
          </a:graphicData>
        </a:graphic>
      </p:graphicFrame>
      <p:graphicFrame>
        <p:nvGraphicFramePr>
          <p:cNvPr id="5" name="对象 4"/>
          <p:cNvGraphicFramePr>
            <a:graphicFrameLocks noChangeAspect="1"/>
          </p:cNvGraphicFramePr>
          <p:nvPr/>
        </p:nvGraphicFramePr>
        <p:xfrm>
          <a:off x="2338199" y="2984047"/>
          <a:ext cx="400049" cy="333374"/>
        </p:xfrm>
        <a:graphic>
          <a:graphicData uri="http://schemas.openxmlformats.org/presentationml/2006/ole">
            <p:oleObj spid="_x0000_s1027" name="Equation" r:id="rId5" imgW="10668000" imgH="8839200" progId="">
              <p:embed/>
            </p:oleObj>
          </a:graphicData>
        </a:graphic>
      </p:graphicFrame>
      <p:graphicFrame>
        <p:nvGraphicFramePr>
          <p:cNvPr id="6" name="对象 5"/>
          <p:cNvGraphicFramePr>
            <a:graphicFrameLocks noChangeAspect="1"/>
          </p:cNvGraphicFramePr>
          <p:nvPr/>
        </p:nvGraphicFramePr>
        <p:xfrm>
          <a:off x="6663600" y="3381637"/>
          <a:ext cx="267743" cy="341604"/>
        </p:xfrm>
        <a:graphic>
          <a:graphicData uri="http://schemas.openxmlformats.org/presentationml/2006/ole">
            <p:oleObj spid="_x0000_s1028" name="Equation" r:id="rId6" imgW="7315200" imgH="9448800" progId="">
              <p:embed/>
            </p:oleObj>
          </a:graphicData>
        </a:graphic>
      </p:graphicFrame>
      <p:graphicFrame>
        <p:nvGraphicFramePr>
          <p:cNvPr id="7" name="对象 6"/>
          <p:cNvGraphicFramePr>
            <a:graphicFrameLocks noChangeAspect="1"/>
          </p:cNvGraphicFramePr>
          <p:nvPr/>
        </p:nvGraphicFramePr>
        <p:xfrm>
          <a:off x="1900800" y="4109468"/>
          <a:ext cx="495300" cy="333375"/>
        </p:xfrm>
        <a:graphic>
          <a:graphicData uri="http://schemas.openxmlformats.org/presentationml/2006/ole">
            <p:oleObj spid="_x0000_s1029" name="Equation" r:id="rId7" imgW="13106400" imgH="8839200" progId="">
              <p:embed/>
            </p:oleObj>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1.文中加点字的注音和加点词语的字形,都正确的一项是(3分)</a:t>
            </a:r>
            <a:r>
              <a:rPr lang="zh-CN" altLang="en-US" sz="1195" kern="0" spc="333" smtClean="0">
                <a:solidFill>
                  <a:srgbClr val="000000"/>
                </a:solidFill>
                <a:latin typeface="Times New Roman" panose="02020603050405020304" pitchFamily="65" charset="-122"/>
                <a:ea typeface="宋体" panose="02010600030101010101" pitchFamily="2" charset="-122"/>
              </a:rPr>
              <a:t> </a:t>
            </a:r>
            <a:r>
              <a:rPr lang="zh-CN" altLang="en-US" sz="1530" kern="0" smtClean="0">
                <a:solidFill>
                  <a:srgbClr val="000000"/>
                </a:solidFill>
                <a:latin typeface="Times New Roman" panose="02020603050405020304" pitchFamily="65" charset="-122"/>
                <a:ea typeface="宋体" panose="02010600030101010101" pitchFamily="2" charset="-122"/>
              </a:rPr>
              <a:t>(　　)</a:t>
            </a:r>
            <a:endParaRPr lang="zh-CN" altLang="en-US" sz="160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A.蜚(fēi)　　暄哗　　　    B.幢(zhuàng)　　宁静质朴</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C.伫(chù)　　纯粹　    D.淳(chún)　　淋漓尽至</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2.依次选用文中括号里的词语,最恰当的一项是(3分)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A.优美　领略　繁杂　　　　B.幽美　领略　繁复</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C.幽美　领悟　繁杂　　D.优美　领悟　繁复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3.文中画线处的标点,使用错误的一项是(3分)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　　　B.②　　　C.③　　　D.④</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A.“暄哗”应为“喧哗”。C.“伫”读“zhù”。D.“淋漓尽至”应为“淋漓尽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优美:美好。幽美:幽静美丽。领略:了解事物的情况,进而认识它的意义,或者辨别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它的滋味。领悟:领会;理解。繁杂:(事情)多而杂乱。是贬义词。繁复:多而复杂。从“烟霞百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里间”“地多灵草木”来看,第一处括号中选用“幽美”比较合适。“徽派建筑之美”只能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与“领略”搭配,“领悟”的对象一般为道理。从语境的感情色彩角度分析,第三处括号中应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选“繁复”。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顿号(、)应改为逗号(,)。“马头墙”是主语,后面的宾语“骄傲睥睨的表情”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“跌宕飞扬的韵致”是对“马头墙”特点的并列阐述,中间停顿短促,因此在它们之间用顿号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是合理的。但下面内容的主语是“屋壁”,与前文的陈述对象不一致,故应停顿较长,用逗号比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较合理。</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五、</a:t>
            </a:r>
            <a:r>
              <a:rPr lang="en-US" altLang="zh-CN" sz="1530" kern="0" dirty="0" smtClean="0">
                <a:solidFill>
                  <a:srgbClr val="000000"/>
                </a:solidFill>
                <a:latin typeface="Times New Roman" panose="02020603050405020304" pitchFamily="65" charset="-122"/>
                <a:ea typeface="宋体" panose="02010600030101010101" pitchFamily="2" charset="-122"/>
              </a:rPr>
              <a:t>(2015</a:t>
            </a:r>
            <a:r>
              <a:rPr lang="zh-CN" altLang="en-US" sz="1530" kern="0" dirty="0" smtClean="0">
                <a:solidFill>
                  <a:srgbClr val="000000"/>
                </a:solidFill>
                <a:latin typeface="Times New Roman" panose="02020603050405020304" pitchFamily="65" charset="-122"/>
                <a:ea typeface="宋体" panose="02010600030101010101" pitchFamily="2" charset="-122"/>
              </a:rPr>
              <a:t>山东</a:t>
            </a:r>
            <a:r>
              <a:rPr lang="en-US" altLang="zh-CN" sz="1530" kern="0" dirty="0" smtClean="0">
                <a:solidFill>
                  <a:srgbClr val="000000"/>
                </a:solidFill>
                <a:latin typeface="Times New Roman" panose="02020603050405020304" pitchFamily="65" charset="-122"/>
                <a:ea typeface="宋体" panose="02010600030101010101" pitchFamily="2" charset="-122"/>
              </a:rPr>
              <a:t>,1—3,9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阅读下面一段文字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1—3</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浙江云和梯田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虽然不及云南元阳梯田、广西龙胜梯田那般规模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洪大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宏大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气势雄伟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但却</a:t>
            </a:r>
            <a:r>
              <a:rPr lang="zh-CN" altLang="en-US" sz="1530" u="sng" kern="0" dirty="0" smtClean="0">
                <a:solidFill>
                  <a:srgbClr val="000000"/>
                </a:solidFill>
                <a:latin typeface="Times New Roman" panose="02020603050405020304" pitchFamily="65" charset="-122"/>
                <a:ea typeface="宋体" panose="02010600030101010101" pitchFamily="2" charset="-122"/>
              </a:rPr>
              <a:t>玲</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珑</a:t>
            </a:r>
            <a:r>
              <a:rPr lang="zh-CN" altLang="en-US" sz="1530" kern="0" dirty="0" smtClean="0">
                <a:solidFill>
                  <a:srgbClr val="000000"/>
                </a:solidFill>
                <a:latin typeface="Times New Roman" panose="02020603050405020304" pitchFamily="65" charset="-122"/>
                <a:ea typeface="宋体" panose="02010600030101010101" pitchFamily="2" charset="-122"/>
              </a:rPr>
              <a:t>纤巧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别有特色。</a:t>
            </a:r>
            <a:r>
              <a:rPr lang="zh-CN" altLang="en-US" sz="1530" u="sng" kern="0" dirty="0" smtClean="0">
                <a:solidFill>
                  <a:srgbClr val="000000"/>
                </a:solidFill>
                <a:latin typeface="Times New Roman" panose="02020603050405020304" pitchFamily="65" charset="-122"/>
                <a:ea typeface="宋体" panose="02010600030101010101" pitchFamily="2" charset="-122"/>
              </a:rPr>
              <a:t>群山逶迤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阳光扑面而来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俯瞰</a:t>
            </a:r>
            <a:r>
              <a:rPr lang="zh-CN" altLang="en-US" sz="1530" kern="0" dirty="0" smtClean="0">
                <a:solidFill>
                  <a:srgbClr val="000000"/>
                </a:solidFill>
                <a:latin typeface="Times New Roman" panose="02020603050405020304" pitchFamily="65" charset="-122"/>
                <a:ea typeface="宋体" panose="02010600030101010101" pitchFamily="2" charset="-122"/>
              </a:rPr>
              <a:t>山中梯田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好似面对着一座宽大的露天体育</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馆。无论冬夏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太阳每天都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着湿淋淋、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银闪闪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亮堂堂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、绿油油或</a:t>
            </a:r>
            <a:r>
              <a:rPr lang="zh-CN" altLang="en-US" sz="1530" u="sng" kern="0" dirty="0" smtClean="0">
                <a:solidFill>
                  <a:srgbClr val="000000"/>
                </a:solidFill>
                <a:latin typeface="Times New Roman" panose="02020603050405020304" pitchFamily="65" charset="-122"/>
                <a:ea typeface="宋体" panose="02010600030101010101" pitchFamily="2" charset="-122"/>
              </a:rPr>
              <a:t>金灿灿</a:t>
            </a:r>
            <a:r>
              <a:rPr lang="zh-CN" altLang="en-US" sz="1530" kern="0" dirty="0" smtClean="0">
                <a:solidFill>
                  <a:srgbClr val="000000"/>
                </a:solidFill>
                <a:latin typeface="Times New Roman" panose="02020603050405020304" pitchFamily="65" charset="-122"/>
                <a:ea typeface="宋体" panose="02010600030101010101" pitchFamily="2" charset="-122"/>
              </a:rPr>
              <a:t>的梯子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从山</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间的水田里爬上来。正是清明时节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梯田已开始灌水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咕嘟咕嘟的流水声犹如</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。每块</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田池的</a:t>
            </a:r>
            <a:r>
              <a:rPr lang="zh-CN" altLang="en-US" sz="1530" u="sng" kern="0" dirty="0" smtClean="0">
                <a:solidFill>
                  <a:srgbClr val="000000"/>
                </a:solidFill>
                <a:latin typeface="Times New Roman" panose="02020603050405020304" pitchFamily="65" charset="-122"/>
                <a:ea typeface="宋体" panose="02010600030101010101" pitchFamily="2" charset="-122"/>
              </a:rPr>
              <a:t>边缘</a:t>
            </a:r>
            <a:r>
              <a:rPr lang="zh-CN" altLang="en-US" sz="1530" kern="0" dirty="0" smtClean="0">
                <a:solidFill>
                  <a:srgbClr val="000000"/>
                </a:solidFill>
                <a:latin typeface="Times New Roman" panose="02020603050405020304" pitchFamily="65" charset="-122"/>
                <a:ea typeface="宋体" panose="02010600030101010101" pitchFamily="2" charset="-122"/>
              </a:rPr>
              <a:t>都留有缺口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一畦注满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便自动流入下一层田里。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一畦畦平展展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好似神</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灵于夜半在山上放置的无数面镜子。天亮之后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整个山谷成了镜子创意</a:t>
            </a:r>
            <a:r>
              <a:rPr lang="zh-CN" altLang="en-US" sz="1530" u="sng" kern="0" dirty="0" smtClean="0">
                <a:solidFill>
                  <a:srgbClr val="000000"/>
                </a:solidFill>
                <a:latin typeface="Times New Roman" panose="02020603050405020304" pitchFamily="65" charset="-122"/>
                <a:ea typeface="宋体" panose="02010600030101010101" pitchFamily="2" charset="-122"/>
              </a:rPr>
              <a:t>博览会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弧形</a:t>
            </a:r>
            <a:r>
              <a:rPr lang="zh-CN" altLang="en-US" sz="1530" u="sng" kern="0" dirty="0" smtClean="0">
                <a:solidFill>
                  <a:srgbClr val="000000"/>
                </a:solidFill>
                <a:latin typeface="Times New Roman" panose="02020603050405020304" pitchFamily="65" charset="-122"/>
                <a:ea typeface="宋体" panose="02010600030101010101" pitchFamily="2" charset="-122"/>
              </a:rPr>
              <a:t>椭园</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形拱形牛角形簸箕形</a:t>
            </a:r>
            <a:r>
              <a:rPr lang="en-US" altLang="zh-CN"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无数面镜子顺着山坡</a:t>
            </a:r>
            <a:r>
              <a:rPr lang="zh-CN" altLang="en-US" sz="1530" u="sng" kern="0" dirty="0" smtClean="0">
                <a:solidFill>
                  <a:srgbClr val="000000"/>
                </a:solidFill>
                <a:latin typeface="Times New Roman" panose="02020603050405020304" pitchFamily="65" charset="-122"/>
                <a:ea typeface="宋体" panose="02010600030101010101" pitchFamily="2" charset="-122"/>
              </a:rPr>
              <a:t>层层叠叠</a:t>
            </a:r>
            <a:r>
              <a:rPr lang="zh-CN" altLang="en-US" sz="1530" kern="0" dirty="0" smtClean="0">
                <a:solidFill>
                  <a:srgbClr val="000000"/>
                </a:solidFill>
                <a:latin typeface="Times New Roman" panose="02020603050405020304" pitchFamily="65" charset="-122"/>
                <a:ea typeface="宋体" panose="02010600030101010101" pitchFamily="2" charset="-122"/>
              </a:rPr>
              <a:t>地铺展开去。</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文中加点的词语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有错别字的一项是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玲珑　群山逶迤　　　</a:t>
            </a: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俯瞰　金灿灿</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边缘　层层叠叠　　</a:t>
            </a: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椭园　博览会</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2.依次选用文中括号里的词语,最恰当的一项是(3分)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A.宏大　沿　亮堂堂　　B.宏大　攀　银闪闪</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C.洪大　沿　银闪闪　　D.洪大　攀　亮堂堂</a:t>
            </a:r>
            <a:endParaRPr lang="zh-CN" altLang="en-US" sz="1600"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3.在文中两处横线上依次填入语句,衔接最恰当的一项是(3分)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A.节奏均匀的弹拨乐　在梯田里蓄满水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B.弹拨乐的均匀节奏　蓄满水的梯田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C.弹拨乐的均匀节奏　在梯田里蓄满水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D.节奏均匀的弹拨乐　蓄满水的梯田</a:t>
            </a:r>
            <a:endParaRPr lang="zh-CN" altLang="en-US" dirty="0"/>
          </a:p>
        </p:txBody>
      </p:sp>
      <p:sp>
        <p:nvSpPr>
          <p:cNvPr id="3" name="TextBox 2"/>
          <p:cNvSpPr txBox="1"/>
          <p:nvPr/>
        </p:nvSpPr>
        <p:spPr>
          <a:xfrm>
            <a:off x="540000" y="2884913"/>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园→圆。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洪大:(声音等)大。宏大:巨大,宏伟。可形容事物的规模和人的志愿等。形容梯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田的“规模”,应用“宏大”。沿:介词,顺着(江河、道路或物体的边)。攀:抓住东西向上爬。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“攀”与后面的“梯子”搭配更好。银闪闪:银光闪烁。亮堂堂:形容很亮。“银闪闪”更能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突出日照水田时亮光闪烁的特点,且与后面的“金灿灿”相对。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第一处横线,“流水声”犹如“弹拨乐”,主宾搭配更恰当。第二处横线所在的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句子使用了比喻的修辞手法,喻体是“镜子”,据语境可知本体为“蓄满水的梯田”。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55401"/>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如今,“德国制造”显然成了高品质的代名词,而130多年前情况刚好相反。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1886年1月20日,英国调查员发现德国索林根城有上百家“山寨”作坊,大肆仿造英国刀具,并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在刀具上打上“谢菲尔德制造”的质量检查印章。为了</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,他们先将货品运往英国,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再从英国出口到世界各地。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丑闻曝光后,英国企业家无比愤怒。</a:t>
            </a:r>
            <a:r>
              <a:rPr lang="zh-CN" altLang="en-US" sz="1530" u="sng" kern="0" dirty="0" smtClean="0">
                <a:solidFill>
                  <a:srgbClr val="000000"/>
                </a:solidFill>
                <a:latin typeface="Times New Roman" panose="02020603050405020304" pitchFamily="65" charset="-122"/>
                <a:ea typeface="宋体" panose="02010600030101010101" pitchFamily="2" charset="-122"/>
              </a:rPr>
              <a:t>他们发起了抵制德国产品的行动,并规定英国本土和殖民</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地市场从德国进口的产品都需注明“德国制造”,以此将英国产品与德国产品区分开来。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“德国制造”由此成为一个法律新词,也在某种程度上成了假冒伪劣的代名词。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在抗议和“白眼”中,很多索林根城的企业倒下了。德国人没有抗议,没有辩解,而是开始彻底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反省:(　　　　　)他们不再盲目扩大生产,而开始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,专注于生产高质量、经久耐用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的产品。</a:t>
            </a:r>
            <a:endParaRPr lang="zh-CN" altLang="en-US" dirty="0"/>
          </a:p>
        </p:txBody>
      </p:sp>
      <p:grpSp>
        <p:nvGrpSpPr>
          <p:cNvPr id="3" name="组合 7"/>
          <p:cNvGrpSpPr/>
          <p:nvPr/>
        </p:nvGrpSpPr>
        <p:grpSpPr>
          <a:xfrm>
            <a:off x="3203716" y="998366"/>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143108" y="1491443"/>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0030101010101" pitchFamily="49" charset="-122"/>
                <a:ea typeface="黑体" panose="02010600030101010101" pitchFamily="49" charset="-122"/>
                <a:sym typeface="+mn-ea"/>
              </a:rPr>
              <a:t>A组 </a:t>
            </a:r>
            <a:r>
              <a:rPr lang="zh-CN" altLang="en-US" sz="2000" b="1" dirty="0" smtClean="0">
                <a:latin typeface="黑体" panose="02010600030101010101" pitchFamily="49" charset="-122"/>
                <a:ea typeface="黑体" panose="02010600030101010101" pitchFamily="49" charset="-122"/>
                <a:sym typeface="+mn-ea"/>
              </a:rPr>
              <a:t> 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年高考模拟·基础题组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algn="ctr" eaLnBrk="0" latinLnBrk="1" hangingPunct="0">
              <a:lnSpc>
                <a:spcPct val="150000"/>
              </a:lnSpc>
              <a:spcBef>
                <a:spcPts val="140"/>
              </a:spcBef>
            </a:pPr>
            <a:r>
              <a:rPr lang="en-US" altLang="zh-CN" sz="1400" b="0" dirty="0" smtClean="0">
                <a:latin typeface="黑体" panose="02010600030101010101" pitchFamily="49" charset="-122"/>
                <a:ea typeface="黑体" panose="0201060003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每篇建议用时10分钟</a:t>
            </a:r>
            <a:r>
              <a:rPr lang="en-US" altLang="zh-CN" sz="1400" b="0" dirty="0" smtClean="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A.波澜壮阔　　随波逐流　　宵衣旰食　　引人入胜</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B.波澜壮阔　　随遇而安　　全力以赴　　引人入胜</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C.声势浩大　　随遇而安　　宵衣旰食　　娓娓动听</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D.声势浩大　　随波逐流　　全力以赴　　娓娓动听</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2.文中画横线的句子有语病,下列修改最恰当的一项是(3分)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A.它们通过海岸线等作为参照,利用特殊的嗅觉和听觉等辨明方向。</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B.它们以海岸线等作为参照,利用特殊的嗅觉和听觉等辨别方向。</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C.它们以海岸线等作为参照,利用特殊的嗅觉和听觉等辨析方向。</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D.它们通过海岸线等作为参照,利用特殊的嗅觉和听觉等辨识方向。</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A.迁徙的方向感已经被上一代遗传给它们</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B.它们已经从上一代遗传了迁徙的方向感</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C.迁徙的方向感已经由上一代遗传给它们</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D.上一代已经遗传给了它们迁徙的方向感</a:t>
            </a:r>
            <a:endParaRPr lang="zh-CN" altLang="en-US" sz="16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在这场质量斗争中,德国的工匠精神开始萌芽并迅速成长。一方面,它和诚实守信、敬业守责</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的民族精神相关;另一方面,也得益于企业大幅提高产业工人待遇。此前,德国工人工资低、工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作时间长、工作环境差,很难想象他们一边饿着肚子一边还能有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的追求。时至今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日,德国蓝领的收入和白领</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1.文中画横线的句子有语病,下列修改最恰当的一项是(3分)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A.他们发起了抵制德国产品的运动,并规定英国本土和殖民地市场从德国进口的产品都需注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明“德国制造”,以此将英国产品与德国产品区分开来。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B.他们发起了抵制德国产品的行动,并规定英国本土和殖民地市场从德国进口的产品都需注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明“德国制造”,以此将德国产品与英国产品区分开来。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C.他们发起了抵制德国产品的运动,并规定英国本土和殖民地市场从德国进口的产品都须注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明“德国制造”,以此将德国产品与英国产品区分开来。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D.他们发起了抵制德国产品的行动,并规定英国本土和殖民地市场从德国进口的产品都须注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明“德国制造”,以此将英国产品与德国产品区分开来。</a:t>
            </a:r>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A.不是廉价产品,不是低价格,而是好质量才能占领全球市场!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B.占领全球市场靠的不是廉价产品,不是低价格,而是高质量!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C.占领全球市场靠的是好质量,不是廉价产品,不是低价格!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D.占领全球市场靠的不是低价格,不是廉价产品,而是高质量!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A.自欺欺人　宵衣旰食　精益求精　半斤八两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B.自欺欺人　卧薪尝胆　精雕细琢　不相上下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C.掩人耳目　宵衣旰食　精雕细琢　半斤八两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D.掩人耳目　卧薪尝胆　精益求精　不相上下</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A.“都需注明”错误,应改为“都须注明”以强调其必要性。从语意上来看,是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“必须”注明,而非“需要”注明。“将英国产品与德国产品区分开来”语序不当,应改为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“将德国产品与英国产品区分开来”,因为句子是以德国产品为中心展开的,要将德国生产的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产品特别标明,以此来表示其不是英国的产品。B.“发起”和“行动”搭配不当,可将“行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动”改为“运动”。“都需注明”表意不准确。D.“发起”和“行动”搭配不当,“将英国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产品与德国产品区分开来”语序不当。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结合下文“他们不再盲目扩大生产”“专注于生产高质量、经久耐用的产品”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可知,反省内容是对之前错误做法的否定,应该强调质量的重要性。A.不恰当,原文中德国仿制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产品的目的是占领全球市场,因此要将其放在句首以示强调。C.不恰当,语序不当,应该先否定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错误的做法,然后再指出正确的做法。D.不恰当,低价格和高质量形成对比,应该放在一起。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自欺欺人:用自己都难以置信的话或手法来欺骗自己和别人,形容不肯面对事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实。句中德国人的做法是对消费者的欺骗,而不是欺骗了自己,故排除A、B两项。宵衣旰食: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形容为处理国事而辛勤地工作,多用以称颂帝王勤于政事。用在此处不恰当,排除C项。</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年关将至,不少快递公司的快递员陆续返乡,引发了“快递业用工荒”问题的大讨论,大家各持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己见,</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。目前来看,对“快递业用工荒”问题至少存在两种误解:一是忽视春节这个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特殊时点,夸大“用工荒”问题的严重程度;</a:t>
            </a:r>
            <a:r>
              <a:rPr lang="zh-CN" altLang="en-US" sz="1530" u="sng" kern="0" dirty="0" smtClean="0">
                <a:solidFill>
                  <a:srgbClr val="000000"/>
                </a:solidFill>
                <a:latin typeface="Times New Roman" panose="02020603050405020304" pitchFamily="65" charset="-122"/>
                <a:ea typeface="宋体" panose="02010600030101010101" pitchFamily="2" charset="-122"/>
              </a:rPr>
              <a:t>二是单独将矛头对准“四通一达”的一些业内人</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士,他们将“用工荒”问题升级到这种商业模式“加盟制”的质疑。</a:t>
            </a:r>
            <a:r>
              <a:rPr lang="zh-CN" altLang="en-US" sz="1530" kern="0" dirty="0" smtClean="0">
                <a:solidFill>
                  <a:srgbClr val="000000"/>
                </a:solidFill>
                <a:latin typeface="Times New Roman" panose="02020603050405020304" pitchFamily="65" charset="-122"/>
                <a:ea typeface="宋体" panose="02010600030101010101" pitchFamily="2" charset="-122"/>
              </a:rPr>
              <a:t>这两种误解,本质上都是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对相关新闻、传闻的过度解读,尚自认为是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城市里的快递员很大一部分都是外来务工人员,春节前提早返乡、春节后延迟到岗的现象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,而春节放假期间恰恰又积压了相当一部分快递服务需求。此外,快递行业的人员流动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性和其他一些服务行业一样,通常是比较大的,不排除一部分快递员春节后重新择业的可能。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以上情况都导向一个结果,即节后短期内,快递行业的劳动力供给和客户的快递服务需求之间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的矛盾比较突出。而从往年的经验来看,春节之后,随着劳动力市场的回暖,(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需要指出的是,相比其他也存在“用工荒”问题的行业,快递行业有其特殊性,需要区别看待,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1.文中画横线的句子有语病,下列修改最恰当的一项是(3分)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A.二是一些业内人士将矛头单独对准“四通一达”,将“用工荒”问题升级到“加盟制”这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种商业模式的质疑。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B.二是单独将矛头对准“四通一达”的一些业内人士,将“用工荒”问题升级到“加盟制”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这种商业模式的质疑。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C.二是一些业内人士将矛头单独对准“四通一达”,将“用工荒”问题升级到对“加盟制”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这种商业模式的质疑。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D.二是一些业内人士将矛头单独对准“四通一达”,将“用工荒”问题升级到对“加盟制”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商业模式的这种质疑。</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A.将会有效缓解快递以及其他行业都存在的“用工荒”问题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B.快递以及其他行业都存在的“用工荒”问题就会得到有效缓解</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C.快递以及其他行业都存在的“用工荒”问题将会迎刃而解</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D.所谓的快递以及其他行业都存在的“用工荒”问题就不再会惹人关注了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3.依次填入文中横线上的词语,全都恰当的一项是(3分)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A.莫衷一是　闻一知二　数见不鲜　混为一谈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B.见仁见智　挂一漏万　司空见惯　混为一谈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C.见仁见智　挂一漏万　司空见惯　一概而论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D.莫衷一是　闻一知二　数见不鲜　一概而论</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A.成分残缺,“加盟制”前缺少介词“对”。B.语序不当,应该是“一些业内人士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将矛头单独对准‘四通一达’”。“加盟制”前缺少介词“对”。D.“这种”移到“商业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模式”前面。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A.与上句无法衔接。C.“迎刃而解”不符合原文语境。D.“惹人关注”不是语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段表述的重点。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莫衷一是:不能决定哪个是对的。形容意见有分歧,没有一致的看法。见仁见智: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对同一个问题,不同的人从不同的立场或角度有不同的看法。闻一知二:听到一点就能理解很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多,形容善于类推。挂一漏万:形容列举不周,选了一个,但遗漏很多。一般用来自谦。数见不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鲜:常常见到,并不新奇。司空见惯:某事常见,不足为奇。一概而论:不加区别地用一个标准来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看待。后常用此比喻对问题不做具体分析,笼统地看成一个样子。混为一谈:把不同的事物混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在一起,当作同样的事物谈论。强调不应混同而混同了。</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靠着“祖传秘方”,老字号曾独领风骚;(　　　　　)。据报道,一些老字号品牌餐饮,尚在生死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线上挣扎。“京城八大楼”之一的正阳楼,在制作大螃蟹、勾兑涮羊肉汤上,具有独家秘方,曾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经红极一时,时下却</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当然,也有不少凭借老秘方自救的老字号。20世纪90年代,云南白药这个</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的“疗伤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圣药”,几乎在人们视野中消失,直到把老秘方运用到新载体上才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。把白药加入创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可贴,云南白药以止血、镇痛、消炎、愈创的优势收复被邦迪占领的阵地;把白药加入牙膏,云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南白药以防治口腔溃疡、牙龈肿痛等疗效,迅速与国外品牌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绵延千百年,老字号大都历经风霜,它们发展的跌宕轨迹,折射着家国命运的起伏,凝结着中华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传统文化的精华,汇聚着爱国忧时的民族情感。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如今,时代变了,市场变了,受众变了,老字号该何去何从?</a:t>
            </a:r>
            <a:r>
              <a:rPr lang="zh-CN" altLang="en-US" sz="1530" u="sng" kern="0" dirty="0" smtClean="0">
                <a:solidFill>
                  <a:srgbClr val="000000"/>
                </a:solidFill>
                <a:latin typeface="Times New Roman" panose="02020603050405020304" pitchFamily="65" charset="-122"/>
                <a:ea typeface="宋体" panose="02010600030101010101" pitchFamily="2" charset="-122"/>
              </a:rPr>
              <a:t>或许在喧嚣的时代变迁中,只守住诚信</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经营的优良传统,只守住工艺的独特的代代相传的秘方,并不是长青之道。</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1.文中画横线的句子有语病,下列修改最恰当的一项是(3分)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A.或许在喧嚣的时代变迁中,只守住代代相传的秘方的工艺独特,只守住诚信经营的优良传统,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并不是长青之道。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B.或许在时代喧嚣的变迁中,只守住诚信经营的优良传统,只守住代代相传的独特工艺秘方,并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不是长青之道。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C.或许在喧嚣的时代变迁中,只守住代代相传的独特工艺秘方,只守住诚信经营的优良传统,并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不是长青之道。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D.或许在变迁时代的喧嚣中,只守住诚信经营的优良传统,只守住秘方代代相传的独特工艺,并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不是长青之道。</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2.下列在文中括号内补写的语句,最恰当的一项是(3分)</a:t>
            </a:r>
            <a:r>
              <a:rPr lang="zh-CN" altLang="en-US" sz="1195" kern="0" spc="333" smtClean="0">
                <a:solidFill>
                  <a:srgbClr val="000000"/>
                </a:solidFill>
                <a:latin typeface="Times New Roman" panose="02020603050405020304" pitchFamily="65" charset="-122"/>
                <a:ea typeface="宋体" panose="02010600030101010101" pitchFamily="2" charset="-122"/>
              </a:rPr>
              <a:t> </a:t>
            </a:r>
            <a:r>
              <a:rPr lang="zh-CN" altLang="en-US" sz="1530" kern="0" smtClean="0">
                <a:solidFill>
                  <a:srgbClr val="000000"/>
                </a:solidFill>
                <a:latin typeface="Times New Roman" panose="02020603050405020304" pitchFamily="65" charset="-122"/>
                <a:ea typeface="宋体" panose="02010600030101010101" pitchFamily="2" charset="-122"/>
              </a:rPr>
              <a:t>(　　)</a:t>
            </a:r>
            <a:endParaRPr lang="zh-CN" altLang="en-US" sz="160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A.可是守着秘方“讨饭吃”的老字号企业,却也不在少数</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B.有一些老字号企业也只是守着秘方“讨饭吃”,这个群体也不在少数</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C.或许是因为守着秘方“讨饭吃”,故而这类老字号企业不在少数</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D.可是也有不在少数的“讨饭吃”的老字号企业守着秘方</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3.依次填入文中横线上的词语,全都恰当的一项是(3分)(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A.江河日下　闻名遐迩　浴火重生　各有千秋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B.每况愈下　好整以暇　脱胎换骨　平分秋色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C.每况愈下　闻名遐迩　浴火重生　平分秋色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D.江河日下　好整以暇　脱胎换骨　各有千秋</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本题考查正确使用词语(包括熟语)的能力。波澜壮阔:形容声势雄壮浩大(多用于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诗文、群众运动等)。声势浩大:声威和气势盛大。此处写迁徙的场面,有“雄壮”之意,故选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“波澜壮阔”。随波逐流:随着波浪起伏,跟着流水飘荡,比喻自己没有主见,随着潮流走。随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遇而安:能适应各种环境,在任何环境中都能满足。语境中没有“跟着别人、随着潮流”的意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思,故选“随遇而安”。宵衣旰食:天不亮就穿衣起来,天黑了才吃饭,形容勤于政务。全力以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赴:把全部力量投入进去。“宵衣旰食”多用于勤于政务的人,有特定使用对象,所以此处应选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“全力以赴”。引人入胜:引人进入佳境(指风景或作品等)。娓娓动听:形容说话动听。后者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多用于形容“说”,此处修饰对象是“故事”,应选“引人入胜”。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巧辨巧选近义成语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第一,辨析词义,包括词语的词义侧重点、词义轻重、词义范围等。第二,辨析色彩,包括词语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的感情色彩和语体色彩。第三,辨析用法,包括搭配习惯、语法功能、使用对象等方面。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一个语段涉及多处成语选择的,要巧妙使用肯定法或淘汰法,抓住其中最有把握的一到两组先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确定下来,缩小选择范围;再把其他词语代入语境,结合上下文内容加以验证。</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论述应先具体再抽象,根据原文语境,应先叙述守住“秘方”,再叙述守住“传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统”。“秘方”所在分句的顺序应该是“代代相传的独特工艺秘方”。故选C。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A项承接上文的主语“老字号”,强调陈述主体。B项和D项都将陈述对象弱化,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把句子改换成了存现句式,削弱了句子表达的语气。C项因果关系混乱。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每况愈下:多表形势、境况越来越坏。中性词,多含无奈、不满意味。江河日下: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多指国势、事物发展的没落。感情色彩和语义较重。闻名遐迩:远近闻名。好整以暇:既严整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有序又从容不迫的样子。脱胎换骨:比喻通过教育,思想得到彻底改造。浴火重生:经历烈火的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煎熬和痛苦的考验,获得重生,并在重生中得到升华。平分秋色:比喻双方各得一半,不分高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低。各有千秋:各有各的存在价值。比喻各有各的长处,各有各的特色。</a:t>
            </a: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当前人工智能很热,打开电视,翻开报纸,接入微信,点进网站,随处可以看到人工智能的字眼,甚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至</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、茶余酒后的话题都离不开人工智能。人们对人工智能异常关注,也发表各种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各样的言论,其中有许多都不是“科学”(不是基于逻辑、客观事实,以及两者的组合得到的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结论)的。(　　　　　),用另一位分析哲学的代表人物,也是罗素的学生——维特根斯坦的话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来说,就是“对于不可言说的,我们必须保持沉默”。因为针对任何不科学的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论,对其进行探讨、辩论都是没有意义的。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我们认为,正确的态度应该是面对实际问题,用科学的方法去解决问题,不断推动计算机的智能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化。这与胡适所说的“多研究些问题,少谈些主义”有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之处。</a:t>
            </a:r>
            <a:r>
              <a:rPr lang="zh-CN" altLang="en-US" sz="1530" u="sng" kern="0" dirty="0" smtClean="0">
                <a:solidFill>
                  <a:srgbClr val="000000"/>
                </a:solidFill>
                <a:latin typeface="Times New Roman" panose="02020603050405020304" pitchFamily="65" charset="-122"/>
                <a:ea typeface="宋体" panose="02010600030101010101" pitchFamily="2" charset="-122"/>
              </a:rPr>
              <a:t>当然我们并不反对</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未来科技的发展进行幻想,进行发散式的交流与思考,</a:t>
            </a:r>
            <a:r>
              <a:rPr lang="zh-CN" altLang="en-US" sz="1530" kern="0" dirty="0" smtClean="0">
                <a:solidFill>
                  <a:srgbClr val="000000"/>
                </a:solidFill>
                <a:latin typeface="Times New Roman" panose="02020603050405020304" pitchFamily="65" charset="-122"/>
                <a:ea typeface="宋体" panose="02010600030101010101" pitchFamily="2" charset="-122"/>
              </a:rPr>
              <a:t>但这时应该明确自己是在做什么。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可以说,完整地实现人工智能的确极具挑战。但是有一点是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的,那就是:人工智能技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术将会不断发展,计算机将会变得越来越智能。</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1.文中画横线的句子有语病,下列修改最恰当的一项是(3分)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A.当然我们并不反对对未来科技的发展进行幻想,进行发散式的交流与思考</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B.当然我们并不反对对未来科技的发展进行幻想,进行发散式的交流与思索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C.当然我们并不反对对未来科技的发展进行幻想,进行发散式的思考与交流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D.当然我们并不反对未来科技的发展进行幻想,进行发散式的思考与交流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2.下列在文中括号内补写的语句,最恰当的一项是(3分)(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A.面对这个现象,我们更应该去积极努力并做到的事情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B.对这些言论,我们应该采取的态度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C.每一个有头脑的社会成员,都应该采取一种这样的态度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D.关于这些言论,我们最应该采取的态度就是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3.依次填入文中横线上的词语,全都恰当的一项是(3分)(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A.街谈巷议　模棱两可　异曲同工　不容置喙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B.芜词俚曲　模棱两可　殊途同归　不容置疑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C.街谈巷议　似是而非　异曲同工　不容置疑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D.芜词俚曲　似是而非　殊途同归　不容置喙</a:t>
            </a:r>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画横线句子中,未来科技前缺少介词“对”;同时,“交流与思考”语序不当,应为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“思考与交流”。故选C。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所补写语句应与上句“言论”衔接紧密,故排除A、C项;下文已出现“就是”字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样,所以排除D项。故选B。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街谈巷议:大街小巷里人们的议论。芜词俚曲:形容杂乱粗俗的词曲。似是而非: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好像是对的,实际上不对。模棱两可:不表示明确的态度,或没有明确的主张。“异曲同工”和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“殊途同归”都有“用不同的方法,得到同样的结果”的意思,但“殊途同归”偏重于“方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法、道路不同,而结果、目的相同”,“异曲同工”则偏重于“方法、做法不同而取得同样好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的效果”。不容置疑:不允许有什么怀疑。表示论证严密,无可怀疑。不容置喙:不允许别人插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嘴说话。置,安放;喙,嘴。</a:t>
            </a: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一个大文豪,他的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——哪怕是最普通最实际的举措——也会被渲染成一种诗意的浪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漫。苏东坡在杭州任知州是在北宋元祐年间,他当时没有想到,几十年以后,杭州会成为宋王朝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新的都城,而他</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所兴建的那些工程,(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城市基础设施</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,市民们既具有南方人热情的天性,又极富文化素养,“暖风熏得游人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醉,直把杭州作汴州”,一切都</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。西湖整治好了,可以听夕阳箫鼓,也可以赏曲院风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荷。</a:t>
            </a:r>
            <a:r>
              <a:rPr lang="zh-CN" altLang="en-US" sz="1530" u="sng" kern="0" dirty="0" smtClean="0">
                <a:solidFill>
                  <a:srgbClr val="000000"/>
                </a:solidFill>
                <a:latin typeface="Times New Roman" panose="02020603050405020304" pitchFamily="65" charset="-122"/>
                <a:ea typeface="宋体" panose="02010600030101010101" pitchFamily="2" charset="-122"/>
              </a:rPr>
              <a:t>难怪宋孝宗赵昚坐在杭州的宫城里阅读苏东坡,尤其是他的那些奏议表状时,竟钦佩得掉</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下眼泪。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1.依次填入文中横线上的成语,全都恰当的一项是(3分)(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A.一颦一笑　殚精竭虑　包罗万象　美轮美奂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B.一举一动　处心积虑　包罗万象　完美无缺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C.一举一动　殚精竭虑　一应俱全　完美无缺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D.一颦一笑　处心积虑　一应俱全　美轮美奂</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2.下列在文中括号内补写的语句,最恰当的一项是(3分)(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A.恰巧是被那些仓皇南渡的君臣准备的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B.恰巧是为那些仓皇南渡的君臣准备的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C.恰巧准备是为那些仓皇南渡的君臣的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D.恰巧是那些仓皇南渡的君臣准备的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3.文中画横线的部分有语病,下列修改最恰当的一项是(3分)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A.难怪宋孝宗赵昚坐在杭州的宫城里阅读苏东坡那些奏议表状,尤其是他的作品时,竟钦佩得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掉下眼泪。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B.难怪宋孝宗赵昚阅读苏东坡,尤其是他的那些奏议表状时,竟钦佩得坐在杭州的宫城里掉下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眼泪。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C.难怪宋孝宗赵昚阅读苏东坡那些奏议表状,尤其是他的作品时,竟钦佩得坐在杭州的宫城里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掉下眼泪。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D.难怪宋孝宗赵昚坐在杭州的宫城里阅读苏东坡的作品,尤其是他的那些奏议表状时,竟钦佩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得掉下眼泪。</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一举一动:每一个动作,指所有的行动。后半句“哪怕是最普通最实际的举措”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和这个词语相呼应。一颦一笑:脸上喜怒哀乐的表情变化。殚精竭虑:形容用尽精力,费尽心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思。用在此处恰当。处心积虑:千方百计地盘算(多含贬义)。用于此处感情色彩不当。一应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俱全:应有的都有了,形容一切具备。包罗万象:形容内容丰富,应有尽有。完美无缺:完善美好,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没有缺点。美轮美奂:形容新屋高大美观,也形容装饰、布置等美好漂亮。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注意前一句的陈述主体是“那些工程”,后面应跟固定句式“为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准备的”,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文中“阅读苏东坡”搭配不当,应该是“阅读苏东坡的作品”,其他地方没有语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病。选D。</a:t>
            </a:r>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27207"/>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一、阅读下面的文字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1—3</a:t>
            </a:r>
            <a:r>
              <a:rPr lang="zh-CN" altLang="en-US" sz="1530" kern="0" dirty="0" smtClean="0">
                <a:solidFill>
                  <a:srgbClr val="000000"/>
                </a:solidFill>
                <a:latin typeface="Times New Roman" panose="02020603050405020304" pitchFamily="65" charset="-122"/>
                <a:ea typeface="宋体" panose="02010600030101010101" pitchFamily="2" charset="-122"/>
              </a:rPr>
              <a:t>题。</a:t>
            </a:r>
            <a:r>
              <a:rPr lang="en-US" altLang="zh-CN" sz="1530" kern="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的中国传统文化中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园林艺术历史悠久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有着丰富的主题思想和含蓄的意</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境。</a:t>
            </a:r>
            <a:r>
              <a:rPr lang="zh-CN" altLang="en-US" sz="1530" u="sng" kern="0" dirty="0" smtClean="0">
                <a:solidFill>
                  <a:srgbClr val="000000"/>
                </a:solidFill>
                <a:latin typeface="Times New Roman" panose="02020603050405020304" pitchFamily="65" charset="-122"/>
                <a:ea typeface="宋体" panose="02010600030101010101" pitchFamily="2" charset="-122"/>
              </a:rPr>
              <a:t>江南园林是中国古典园林的代表杰出</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它解决了儒释道等哲学、宗教思想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它</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地</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渗透到人们的生活中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特色鲜明地折射出中国人的自然观和人生观。游赏西方园林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你是</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游赏江南园林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你是“主”。到江南园林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你要以一种“到家”的心情去游玩。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甚至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你可以想象自己在园子里住下来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随时欣赏那里的朝暾夕月、凝碧流霞、春兰秋菊、亭</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台轩榭</a:t>
            </a:r>
            <a:r>
              <a:rPr lang="en-US" altLang="zh-CN"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清风朗月不必购买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一切都属于你。这时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你才会发现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这些园子是多么美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多么令</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依次填入横线上的成语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全都恰当的一项是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浩如烟海　源源不断　耳濡目染　心心相印</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博大精深　源远流长　潜移默化　心旷神怡</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博大精深　源源不断　潜移默化　心心相印</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D.浩如烟海　源远流长　耳濡目染　心旷神怡</a:t>
            </a:r>
            <a:endParaRPr lang="zh-CN" altLang="en-US" sz="1600" dirty="0" smtClean="0"/>
          </a:p>
        </p:txBody>
      </p:sp>
      <p:sp>
        <p:nvSpPr>
          <p:cNvPr id="3" name="TextBox 11"/>
          <p:cNvSpPr txBox="1"/>
          <p:nvPr/>
        </p:nvSpPr>
        <p:spPr>
          <a:xfrm>
            <a:off x="2076634" y="848501"/>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0030101010101" pitchFamily="49" charset="-122"/>
                <a:ea typeface="黑体" panose="02010600030101010101" pitchFamily="49" charset="-122"/>
                <a:sym typeface="+mn-ea"/>
              </a:rPr>
              <a:t>B</a:t>
            </a:r>
            <a:r>
              <a:rPr lang="zh-CN" altLang="en-US" sz="2000" b="1" dirty="0">
                <a:latin typeface="黑体" panose="02010600030101010101" pitchFamily="49" charset="-122"/>
                <a:ea typeface="黑体" panose="02010600030101010101" pitchFamily="49" charset="-122"/>
                <a:sym typeface="+mn-ea"/>
              </a:rPr>
              <a:t>组  </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a:t>
            </a:r>
            <a:r>
              <a:rPr lang="zh-CN" altLang="en-US" sz="2000" b="1" dirty="0">
                <a:latin typeface="黑体" panose="02010600030101010101" pitchFamily="49" charset="-122"/>
                <a:ea typeface="黑体" panose="02010600030101010101" pitchFamily="49" charset="-122"/>
                <a:sym typeface="+mn-ea"/>
              </a:rPr>
              <a:t>高考模拟·综合题组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0030101010101" pitchFamily="49" charset="-122"/>
                <a:ea typeface="黑体" panose="02010600030101010101" pitchFamily="49" charset="-122"/>
                <a:sym typeface="+mn-ea"/>
              </a:rPr>
              <a:t>(</a:t>
            </a:r>
            <a:r>
              <a:rPr lang="zh-CN" altLang="en-US" sz="1400" b="0" dirty="0" smtClean="0">
                <a:latin typeface="黑体" panose="02010600030101010101" pitchFamily="49" charset="-122"/>
                <a:ea typeface="黑体" panose="02010600030101010101" pitchFamily="49" charset="-122"/>
                <a:sym typeface="+mn-ea"/>
              </a:rPr>
              <a:t>每篇建议用时</a:t>
            </a:r>
            <a:r>
              <a:rPr lang="en-US" altLang="zh-CN" sz="1400" b="0" dirty="0" smtClean="0">
                <a:latin typeface="黑体" panose="02010600030101010101" pitchFamily="49" charset="-122"/>
                <a:ea typeface="黑体" panose="02010600030101010101" pitchFamily="49" charset="-122"/>
                <a:sym typeface="+mn-ea"/>
              </a:rPr>
              <a:t>10</a:t>
            </a:r>
            <a:r>
              <a:rPr lang="zh-CN" altLang="en-US" sz="1400" b="0" dirty="0" smtClean="0">
                <a:latin typeface="黑体" panose="02010600030101010101" pitchFamily="49" charset="-122"/>
                <a:ea typeface="黑体" panose="02010600030101010101" pitchFamily="49" charset="-122"/>
                <a:sym typeface="+mn-ea"/>
              </a:rPr>
              <a:t>分钟</a:t>
            </a:r>
            <a:r>
              <a:rPr lang="en-US" altLang="zh-CN" sz="1400" b="0" dirty="0" smtClean="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2.下列在文中括号内补写的语句,最恰当的一项是(3分)(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A.你可以放肆地在任何一个地方停下来,坐下来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B.你可以放肆地在任何一个地方坐下来,停下来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C.你可以随意地在任何一个地方停下来,坐下来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D.你可以随意地在任何一个地方坐下来,停下来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3.文中画横线的部分有语病,下列修改最恰当的一项是(3分)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A.江南园林是中国古典园林的代表杰出,它解释了儒释道等哲学、宗教思想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B.江南园林是中国古典园林的杰出代表,它解决了儒释道等哲学、宗教思想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C.江南园林是中国古典园林的代表杰出,它解析了儒释道等哲学、宗教思想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D.江南园林是中国古典园林的杰出代表,它蕴含了儒释道等哲学、宗教思想</a:t>
            </a: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博大精深:形容思想和学术广博高深。多用于形容理论、学识、思想等广博丰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富,深奥精微。浩如烟海:形容文献、资料、书籍等多得无法计算。用在句中不恰当。源远流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长:①源头很远,流程很长;②形容历史悠久。此处用的是第二个义项,和横线前的“历史悠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久”相呼应。源源不断:形容接连不断,连绵不绝。用在句中不恰当。潜移默化:人的思想或性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格受其他方面的感染而不知不觉地起了变化。耳濡目染:形容听得多了,见得多了,自然而然受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到影响。用在句中不恰当。心旷神怡:心情愉快,精神舒畅。心心相印:彼此心意一致。用在句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中不符合情境。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“放肆”感情色彩不恰当;应先“停下来”,后“坐下来”。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原文中的“江南园林是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的代表杰出”错,应为“江南园林是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的杰出代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表”;“解决</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思想”搭配不当。</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98963"/>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本题考查辨析并修改病句的能力。画线句子前后两个分句都存在搭配不当的毛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病,前一分句中能与后面的“作为参照”相搭配的介词只能是“以”,据此可排除A项和D项;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后一分句中与“方向”搭配的词语应该是“辨别”,因为“辨析”除了“辨别”还有“分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析”的意思,不能与“方向”搭配,据此可排除C项。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“三查”识别搭配不当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一查主干,通过缩句,检查主语和谓语、谓语和宾语以及主语和宾语之间是否存在搭配不当的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问题;二查枝叶,检查修饰语和中心语、关联词语是否存在搭配不当的问题;三查对应,看并列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谓语和单宾语、单谓语和并列宾语能不能分别搭配,看并列谓语和并列宾语的搭配能不能前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后照应。</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木版年画的雏形有辟邪的内容,也有祈福的意义。等到祈福的愿望成为木版年画的主题,并进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入了风俗范畴,木版年画的题材就变得</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了。一切对生活的欲求与向往,比如生活富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足、庄稼丰收、老人长寿等,都展现在木版年画上。特别是在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的日子里,这些画面分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外具有感染力,给人们带来安慰、鼓励和希冀,充分展示了人们的生命理想与生活情感。所以,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木版年画中最重要的价值是精神价值。</a:t>
            </a:r>
            <a:r>
              <a:rPr lang="zh-CN" altLang="en-US" sz="1530" u="sng" kern="0" dirty="0" smtClean="0">
                <a:solidFill>
                  <a:srgbClr val="000000"/>
                </a:solidFill>
                <a:latin typeface="Times New Roman" panose="02020603050405020304" pitchFamily="65" charset="-122"/>
                <a:ea typeface="宋体" panose="02010600030101010101" pitchFamily="2" charset="-122"/>
              </a:rPr>
              <a:t>木版年画往往是进行民间道德伦理规范、生活知识</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教育和文化艺术的重要平台。</a:t>
            </a:r>
            <a:r>
              <a:rPr lang="zh-CN" altLang="en-US" sz="1530" kern="0" dirty="0" smtClean="0">
                <a:solidFill>
                  <a:srgbClr val="000000"/>
                </a:solidFill>
                <a:latin typeface="Times New Roman" panose="02020603050405020304" pitchFamily="65" charset="-122"/>
                <a:ea typeface="宋体" panose="02010600030101010101" pitchFamily="2" charset="-122"/>
              </a:rPr>
              <a:t>木版年画涉及历史、宗教、神话、传说、戏曲等,反映社会生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活之广阔,可谓</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。木版年画描绘过的戏曲多不胜数,不少在年画上出现过的剧目如今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早已绝迹不存。至于那种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的描写民俗风情的年画,带着不同地域与时代的气息,记录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了大量珍贵的人文信息,更是留给我们的宝贵财富。特别需要注意的是,这些画面都出自农民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独特的视角。(　　　　),他们的画笔与刻刀直接反映着自己的爱憎、趣味、生活态度、文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化心理以及价值观,深刻地外化农民心灵的年画,大量深藏在年画的遗存中。然而,这些遗存却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不为人知地散落在民间。</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1.依次填入文章横线上的成语,全都恰当的一项是(3分)(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A.多姿多彩　辞旧迎新　无所不有　惟妙惟肖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B.丰富多彩　辞旧迎新　无所不包　绘声绘色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C.丰富多彩　迎来送往　无所不包　绘声绘色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D.多姿多彩　迎来送往　无所不有　惟妙惟肖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2.文中画横线的部分有语病,下列修改最恰当的一项是(3分)(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A.木版年画往往是进行民间道德伦理规范、文化艺术和生活知识教育的重要工具。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B.木版年画往往是进行民间道德伦理规范、文化艺术和生活知识教育的重要平台。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C.木版年画往往是民间进行道德伦理规范、生活知识教育和文化艺术传播的重要平台。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D.木版年画往往是民间进行道德伦理规范、生活知识教育和文化艺术传播的重要工具。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3.下列在文中括号内补写的语句,最恰当的一项是(3分)(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A.木版年画是农民的始作俑者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B.农民是木版年画的销售者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C.农民是木版年画的原创者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D.农民是木版年画的消费者</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丰富多彩,形容内容丰富,花色繁多;多姿多彩,形容颜色形态多样。辞旧迎新,指的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是告别旧的一年,迎接新的一年的到来,即庆贺新年的意思;迎来送往,指走的欢送,来的欢迎,形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容忙于交际应酬。无所不包,指没有什么不被包括,形容包含的东西非常多;无所不有,指什么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都有(多指不好的事物)。绘声绘色,指以可见或可理解的形式来描绘或概括,形容叙述、描写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得极其逼真;惟妙惟肖,形容描写或模仿得非常逼真。依据各个成语含义的侧重点,结合语境,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不难选出正确选项。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此句存在语序不当、成分残缺和主宾搭配不当的语病。研究选项,木版年画应是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“工具”而不应是“平台”,“文化艺术”后缺“传播”一词,而且“民间”表范围,应放在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“是”的后面。据此选出答案。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补写句子一定要结合语境,注意标点符号的提示作用,瞻前顾后,前后勾连。此题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中,由前后文可知应该填写“农民是木版年画的原创者”。</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道德勇气是人类过道德生活的一个必要条件。道德勇气要求人类具有维护和践行道德的坚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强意志力。如果一个人缺乏必要的道德勇气,(　　　　　),并且具有向善求善的道德情感,他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也不可能勇敢地趋善避恶。缺乏道德勇气的人会在面对善恶选择问题的时候保持沉默。一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旦这种行为变成一种习惯,他们就患上了道德失语症。</a:t>
            </a:r>
            <a:r>
              <a:rPr lang="zh-CN" altLang="en-US" sz="1530" u="sng" kern="0" dirty="0" smtClean="0">
                <a:solidFill>
                  <a:srgbClr val="000000"/>
                </a:solidFill>
                <a:latin typeface="Times New Roman" panose="02020603050405020304" pitchFamily="65" charset="-122"/>
                <a:ea typeface="宋体" panose="02010600030101010101" pitchFamily="2" charset="-122"/>
              </a:rPr>
              <a:t>道德勇气是衡量人类具有“意德”的</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一个重要指标,是人类修炼道德修养的一个重要表现。</a:t>
            </a:r>
            <a:r>
              <a:rPr lang="zh-CN" altLang="en-US" sz="1530" kern="0" dirty="0" smtClean="0">
                <a:solidFill>
                  <a:srgbClr val="000000"/>
                </a:solidFill>
                <a:latin typeface="Times New Roman" panose="02020603050405020304" pitchFamily="65" charset="-122"/>
                <a:ea typeface="宋体" panose="02010600030101010101" pitchFamily="2" charset="-122"/>
              </a:rPr>
              <a:t>“意德”是人类基于他们的坚强道德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意志力而形成的一种德行。拥有意德的人善恶分明,</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,勇于捍卫善的尊严,敢于贬抑恶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的存在价值,他们身上有一股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。纵然是在善恶进行激烈博弈或尖锐斗争的情况下,他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们依然能够</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,大义凛然地挺善抑恶。如果全社会的人普遍缺乏道德勇气,挺善抑恶就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,善恶不分则必然成为一种常态,社会道德风尚也不可能令人满意。道德勇气不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足是一些人在面对善恶选择问题上不愿意或不敢发表意见的根源,也是他们患道德失语症的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根源。</a:t>
            </a: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1.下列在文中括号内补写的语句,最恰当的一项是(3分)(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A.虽然他知道辨别善恶的重要性</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B.纵然他知道辨别善恶的重要性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C.虽然他知道鉴别善恶的重要性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D.纵然他知道鉴别善恶的重要性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2.文中画横线的部分有语病,下列修改最恰当的一项是(3分)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A.道德勇气是衡量人类是否具有“意德”的一个重要指标,是人类修炼道德修养的一个重要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B.道德勇气是人类修炼道德修养的一个重要内容,是衡量人类具有“意德”的一个重要指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C.道德勇气是人类修炼道德修养的一个重要内容,是衡量人类是否具有“意德”的一个重要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D.道德勇气是衡量人类是否具有“意德”的一个重要指标,是人类修炼道德修养的一个重要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A.义无反顾　无私无畏　毛遂自荐　蔚然成风       B.疾恶如仇　浩然正气　挺身而出　蔚然成风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C.疾恶如仇　浩然正气　毛遂自荐　风靡一时        D.义无反顾　无私无畏　挺身而出　风靡一时</a:t>
            </a:r>
            <a:endParaRPr lang="zh-CN" altLang="en-US" dirty="0"/>
          </a:p>
        </p:txBody>
      </p:sp>
      <p:sp>
        <p:nvSpPr>
          <p:cNvPr id="3" name="TextBox 2"/>
          <p:cNvSpPr txBox="1"/>
          <p:nvPr/>
        </p:nvSpPr>
        <p:spPr>
          <a:xfrm>
            <a:off x="540000" y="2205823"/>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此题考查“虽然”和“纵然”、“辨别”和“鉴别”的区别。“虽然”常与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“但是”连用,表转折关系;“纵然”表假设关系,常与“也”连用。“辨别”指根据不同的事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物的特点,在认识上加以区别;“鉴别”是指分辨一些事物的真假好坏,多用于古物的鉴定。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根据画线句后面的“‘意德’是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”,可知“意德”应该出现在句子的后半部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分,由此可以排除A、D。“衡量”后用“是否具有”最为恰当,最终确定答案为C。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疾恶如仇:对坏人坏事如同对仇敌一样憎恨。义无反顾:为了道义而勇往直前,绝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不退缩回头。浩然正气:正大刚直的气势。无私无畏:只有在无私的情况下,才能够(放开一切,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勇往直前)无所畏惧。只能做谓语、定语,不能充当宾语。毛遂自荐:比喻自告奋勇,自己推荐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自己担任某项工作。挺身而出:挺直身体站出来,形容面对着艰难或危险的事情,勇敢地站出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来。蔚然成风:形容一种事物逐渐发展、盛行,形成一种风气(多指好的)。风靡一时:形容某种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事物或思想在一个时期内非常风行。依据各个成语含义的侧重点,结合语境,不难选出正确选项。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以《中国诗词大会》和《朗读者》为代表,央视文化节目如</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,成为文化综艺新的标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杆。但由于跟风,“诗词”和“朗读”严重扎堆,渐渐使人审美疲劳。“在文学等细分题材被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集体消费的时候,我们要着眼未来,探索新的方向。”央视副总编辑朱彤承诺,“央视将持续在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原创文化节目上发力”。而总导演、制片人于蕾给《国家宝藏》下了定义——“大型文博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探索节目”。</a:t>
            </a:r>
            <a:r>
              <a:rPr lang="zh-CN" altLang="en-US" sz="1530" u="sng" kern="0" dirty="0" smtClean="0">
                <a:solidFill>
                  <a:srgbClr val="000000"/>
                </a:solidFill>
                <a:latin typeface="Times New Roman" panose="02020603050405020304" pitchFamily="65" charset="-122"/>
                <a:ea typeface="宋体" panose="02010600030101010101" pitchFamily="2" charset="-122"/>
              </a:rPr>
              <a:t>其以历史文化的内核、综艺的外壳、纪录的气质,创造一种集演播室综艺、纪</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录片、舞台戏剧、真人秀等多种艺术形态于一体,是全新创制的“纪录式综艺”。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其实,博物院文化的流行早有端倪,《我在故宫修文物》的纪录片也曾</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。这样的背景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下,《国家宝藏》播出的时机,无疑是非常合适的。说起博物馆,总让人想起深宫大院;说起文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物,也总让人想到冰冷的历史,仿佛离我们的日常生活很远。而《国家宝藏》之所以能够</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,是因为它使那些尘封于历史的文物活了过来——请来能辐射到各个年龄阶层的演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员,又在表演的各个方面精准要求演员,(　　　　　)。它们不再是冰冷的,而是带着温度的;不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但记载着厚重的历史、灿烂的文化,也与我们许多人的生命</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A.比比皆是　盛极一时　脱颖而出　休戚相关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B.雨后春笋　风靡一时　红极一时　息息相关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C.比比皆是　风靡一时　红极一时　休戚相关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D.雨后春笋　盛极一时　脱颖而出　息息相关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2.文中画横线的部分有语病,下列修改最恰当的一项是(3分)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A.其以历史文化的内核、纪录的气质、综艺的外壳,创造一种集演播室综艺、纪录片、舞台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戏剧、真人秀等多种艺术形态于一体的全新模式,是全新创制的“纪录式综艺”。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B.其以历史文化的内核、综艺的外壳、纪录的气质,创造一种集演播室综艺、纪录片、舞台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戏剧、真人秀等多种艺术形态于一体的全新模式,是全新创制的。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C.历史文化的内核、综艺的外壳、纪录的气质,创造一种集演播室综艺、纪录片、舞台戏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剧、真人秀等多种艺术形态于一体的全新模式,是全新创制的“纪录式综艺”。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D.其以历史文化的内核、综艺的外壳、纪录的气质,创造一种集演播室综艺、纪录片、舞台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戏剧、真人秀等多种艺术形态于一体的全新模式,是全新创制的“纪录式综艺”。</a:t>
            </a: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A.演员在表演中真正做到演“活”文物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B.让其在表演中真正做到演“活”文物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C.尘封于历史的文物被这些演员演“活”了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D.演员的表演把这些文物真正演“活”了</a:t>
            </a:r>
            <a:endParaRPr lang="zh-CN" altLang="en-US" dirty="0"/>
          </a:p>
        </p:txBody>
      </p:sp>
      <p:sp>
        <p:nvSpPr>
          <p:cNvPr id="3" name="TextBox 2"/>
          <p:cNvSpPr txBox="1"/>
          <p:nvPr/>
        </p:nvSpPr>
        <p:spPr>
          <a:xfrm>
            <a:off x="540000" y="2920203"/>
            <a:ext cx="8127000" cy="31737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“雨后春笋”,指新生事物大量涌现;“比比皆是”形容非常多。“雨后春笋”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与横线前面的“如”、横线后面的“成为文化综艺新的标杆”搭配合理,可排除A、C。“风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靡一时”形容某种事物或思想在一个时期普遍流行;“盛极一时”形容一时特别兴盛或流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行。二者为近义成语,均符合语境。“红极一时”指在一段时间内受人追捧;“脱颖而出”比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喻人的本领全部露出,使用对象为人,排除D。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画线句只有一处语病,缺少宾语中心语,修改最恰当的是D项。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该句的主语为“《国家宝藏》”,A项把主语偷换为“演员”;C项把主语偷换为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“文物”;D项把主语偷换为“表演”,且其本身有语病。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基于信息技术的推动,新型文艺样式不断涌现,数码艺术、闪客艺术、新媒体艺术等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,艺术新观念与新概念也如过江之鲫,令人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。必须指出的是,这些新样式、新观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念、新理论无不源于这样一个事实,那就是网络文艺的跨介质创作与即时性互动已成常态。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),向着渴求知识信息和心灵慰藉的人们飞翔,丰富着大众的文化选择,而大众也以</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的能动性参与到文艺生产传播中来。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需要注意的是,在人们为信息极为丰富的时代</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时,“潘多拉魔盒”也随之被悄然打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开。各式各样的自媒体呼啸而来,图像、声音、文字的海量数据流纷纷涌向“云端”,人们对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信息的追求永无止境:信息增长越快,欲望越是强烈。与此同时,信息高速公路的拓展速度与管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理水准,却常常满足不了对信息急剧增长的需求。于是,“秩序混乱”“交通阻塞”难以避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免。在物质层面上,信息过载带来的是设备内存溢出或频繁死机;而在接受心理层面,信息过载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使得信息接受者焦虑不安,无法冷静地搜索和取用对自身有用的信息,严重者甚至放弃自我判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断力,淹没在信息的海洋里。如此一来,</a:t>
            </a:r>
            <a:r>
              <a:rPr lang="zh-CN" altLang="en-US" sz="1530" u="sng" kern="0" dirty="0" smtClean="0">
                <a:solidFill>
                  <a:srgbClr val="000000"/>
                </a:solidFill>
                <a:latin typeface="Times New Roman" panose="02020603050405020304" pitchFamily="65" charset="-122"/>
                <a:ea typeface="宋体" panose="02010600030101010101" pitchFamily="2" charset="-122"/>
              </a:rPr>
              <a:t>信息过载成为人们获取有效信息的一大障碍,也埋下了</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文艺生产传播的隐患。</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本题考查语言表达连贯的能力。“也就是说”后面的内容应是对前文“也会沿</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着祖辈飞过的路线进行迁徙”的解说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陈述主语应为“迁徙的方向感”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排除</a:t>
            </a: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两项。</a:t>
            </a: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项</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项的区别主要是句式</a:t>
            </a: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项使用的是被动句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强调的是“方向感”被处置的结果</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项使用介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词“由”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强调的是“方向感”获得的途径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根据语境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应选</a:t>
            </a: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语句复位“五看”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一看话题,需紧紧围绕一个中心,集中表现一个事实或观点;二看情调氛围,所表达的情感是否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一致;三看内在逻辑,看是否符合事理、符合认知规律;四看句式结构,看形式是否整齐、音韵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是否和谐、气势是否贯通;五看语气语调,看句式选择和所要表达的语气语调是否一致。</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A.图像、声音、文字仿佛不受单一媒介限制,插上翅膀</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B.图像、声音、文字仿佛插上翅膀,不受单一媒介限制</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C.图像、声音、文字不受单一媒介限制,仿佛插上翅膀</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D.图像、声音、文字插上翅膀,仿佛不受单一媒介限制</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A.蜂拥而至　应接不暇　空前绝后　笑逐颜开</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B.层出不穷　目不暇接　前所未有　欢呼雀跃</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C.蜂拥而至　目不暇接　空前绝后　欢呼雀跃</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D.层出不穷　应接不暇　前所未有　笑逐颜开</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3.文中画横线的部分有语病,下列修改最恰当的一项是(3分)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A.信息过载阻挡了人们获取有效的信息,这也给文艺生产传播埋下了隐患。</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B.信息过载阻挡了人们获取有效的信息,这也给文艺生产传播带来了隐患。</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C.信息过载成为人们获取有效信息的一大障碍,也给文艺生产传播埋下了隐患。</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D.信息过载成为人们获取有效信息的一大障碍,也给文艺生产传播带来了隐患。</a:t>
            </a:r>
            <a:endParaRPr lang="zh-CN" altLang="en-US" sz="1600"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“插上翅膀”和“不受限制”具有先后关系,排除A、C两项;“仿佛”只能放在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“插上翅膀”的前面,排除D项。故选B。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层出不穷:接连不断地出现,没有穷尽。蜂拥而至:像一窝蜂似的拥来,形容很多人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乱哄哄地一齐拥上来,杂乱无章。目不暇接:形容东西多,眼睛看不过来。应接不暇:原指美景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繁多,看不过来;后形容来人或事情太多,接待应付不过来。空前绝后:从前没有过,今后也不会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再有,多用来形容非凡的成就或盛况。前所未有:历史上从来没有过。笑逐颜开:笑得使面容舒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展开来,形容非常高兴的样子。欢呼雀跃:高兴得像麻雀那样跳跃起来,形容十分欢乐的情景。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据此不难选出答案。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这句话的主语是“信息过载”,应保持前后分句主语一致,A、B两项的后半句改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变了主语;“带来”和“埋下”相比,后者在语体色彩上更具有书面性。</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二、(2018课标全国Ⅱ,17—19,9分)阅读下面的文字,完成1—3题。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戏曲既需传承也需创新,这是业内的基本共识。然而,近年来由于一些创新尝试未收到理想效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果,有人就将创新和继承对立起来,认为戏曲不必创新。尤其是昆曲等戏曲艺术进入世界非物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质文化遗产名录之后,创新在某些人那里几乎成了贬义词。(　　　　)。随着时代的发展变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化,戏曲艺术不断被赋予新的内涵。如果一直固守原有形态,只强调复制和模仿,戏曲恐怕早在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数百年前就</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了。突破前人、大胆创新,这是各个时代取得伟大成就的艺术家的共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性。诚如某戏剧评论家所言,没有一位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的京剧名伶是靠模仿或重复而成就自己的。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京剧大师梅兰芳,以坚定的信念和博大的胸怀为京剧改革作出巨大贡献。他眼界开阔,</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,除唱腔、表演技巧之外,还从化妆、灯光、服装、舞蹈、剧目创作等多个方面进行了大量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的探索,可谓“剧剧有创新,剧剧有新腔”。尚小云、荀慧生、于连泉等人,也是因为具有超越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前人的理想和切实的努力,不满足于停留在雷池之内</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,才能够在强大的保守情绪的笼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罩下突破藩篱,从而成为新流派的创始人。当然,戏曲的创新必须以传承为基础,是传承中的创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新,</a:t>
            </a:r>
            <a:r>
              <a:rPr lang="zh-CN" altLang="en-US" sz="1530" u="sng" kern="0" dirty="0" smtClean="0">
                <a:solidFill>
                  <a:srgbClr val="000000"/>
                </a:solidFill>
                <a:latin typeface="Times New Roman" panose="02020603050405020304" pitchFamily="65" charset="-122"/>
                <a:ea typeface="宋体" panose="02010600030101010101" pitchFamily="2" charset="-122"/>
              </a:rPr>
              <a:t>而不是眼花缭乱甚至任性妄为的创新,才能探索出一条能够被大多数观众接受的创新之路</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来。</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1.下列在文中括号内补写的语句,最恰当的一项是(3分)(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A.当代戏曲的发展,被创新精神的缺失所制约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B.当代戏曲的发展,因创新精神的缺失而被制约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C.创新精神的缺失,制约了当代戏曲的发展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D.创新精神的缺失,对当代戏曲发展起了制约作用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A.寿终正寝　　名噪一时　　兼容并蓄　　照猫画虎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B.无疾而终　　名垂青史　　兼容并蓄　　按图索骥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C.寿终正寝　　名垂青史　　博采众长　　照猫画虎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D.无疾而终　　名噪一时　　博采众长　　按图索骥</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文中画横线的部分有语病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下列修改最恰当的一项是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而不是眼花缭乱甚至任性妄为的创新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这样才能探索出一条能够被大多数观众接受的创新</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之路来。</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而不是令人眼花缭乱甚至任性妄为的创新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这样才能探索出一条能够被大多数观众接受的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创新之路来。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C.而不是令人眼花缭乱甚至任性妄为的创新,才能探索出一条能够被大多数观众接受的创新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之路来。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D.而不是眼花缭乱甚至任性妄为的创新,这样我们才能探索出一条能够被大多数观众接受的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创新之路来。</a:t>
            </a:r>
            <a:endParaRPr lang="zh-CN" altLang="en-US" dirty="0"/>
          </a:p>
        </p:txBody>
      </p:sp>
    </p:spTree>
  </p:cSld>
  <p:clrMapOvr>
    <a:masterClrMapping/>
  </p:clrMapOvr>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5</TotalTime>
  <Words>1480</Words>
  <Application>WPS 演示</Application>
  <PresentationFormat>自定义</PresentationFormat>
  <Paragraphs>392</Paragraphs>
  <Slides>61</Slides>
  <Notes>60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61</vt:i4>
      </vt:variant>
    </vt:vector>
  </HeadingPairs>
  <TitlesOfParts>
    <vt:vector size="63" baseType="lpstr">
      <vt:lpstr>主题1</vt:lpstr>
      <vt:lpstr>Equation</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73</cp:revision>
  <dcterms:created xsi:type="dcterms:W3CDTF">2018-07-24T00:51:24Z</dcterms:created>
  <dcterms:modified xsi:type="dcterms:W3CDTF">2019-03-06T08:33:26Z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y fmtid="{64440492-4C8B-11D1-8B70-080036B11A03}" pid="4">
    <vt:lpwstr> </vt:lpwstr>
  </property>
</Properties>
</file>