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28" r:id="rId3"/>
    <p:sldId id="327" r:id="rId4"/>
    <p:sldId id="325" r:id="rId5"/>
    <p:sldId id="324" r:id="rId6"/>
    <p:sldId id="323" r:id="rId7"/>
    <p:sldId id="322" r:id="rId8"/>
    <p:sldId id="321" r:id="rId9"/>
    <p:sldId id="320" r:id="rId10"/>
    <p:sldId id="319" r:id="rId11"/>
    <p:sldId id="318" r:id="rId12"/>
    <p:sldId id="317" r:id="rId13"/>
    <p:sldId id="552" r:id="rId14"/>
    <p:sldId id="316" r:id="rId15"/>
    <p:sldId id="314" r:id="rId16"/>
    <p:sldId id="313" r:id="rId17"/>
    <p:sldId id="638" r:id="rId18"/>
    <p:sldId id="312" r:id="rId19"/>
    <p:sldId id="311" r:id="rId20"/>
    <p:sldId id="310" r:id="rId21"/>
    <p:sldId id="309" r:id="rId22"/>
    <p:sldId id="308" r:id="rId23"/>
    <p:sldId id="307" r:id="rId24"/>
    <p:sldId id="306" r:id="rId25"/>
    <p:sldId id="305" r:id="rId26"/>
    <p:sldId id="302" r:id="rId27"/>
    <p:sldId id="301" r:id="rId28"/>
    <p:sldId id="300" r:id="rId29"/>
    <p:sldId id="299" r:id="rId30"/>
    <p:sldId id="298" r:id="rId31"/>
    <p:sldId id="297" r:id="rId32"/>
    <p:sldId id="296" r:id="rId33"/>
    <p:sldId id="295" r:id="rId34"/>
    <p:sldId id="294" r:id="rId35"/>
    <p:sldId id="293" r:id="rId36"/>
    <p:sldId id="639" r:id="rId37"/>
    <p:sldId id="292" r:id="rId38"/>
    <p:sldId id="291" r:id="rId39"/>
    <p:sldId id="290" r:id="rId40"/>
    <p:sldId id="288" r:id="rId41"/>
    <p:sldId id="287" r:id="rId42"/>
    <p:sldId id="640" r:id="rId43"/>
    <p:sldId id="285" r:id="rId44"/>
    <p:sldId id="641" r:id="rId45"/>
    <p:sldId id="284" r:id="rId46"/>
    <p:sldId id="283" r:id="rId47"/>
    <p:sldId id="282" r:id="rId48"/>
    <p:sldId id="281" r:id="rId49"/>
    <p:sldId id="280" r:id="rId50"/>
    <p:sldId id="278" r:id="rId51"/>
    <p:sldId id="277" r:id="rId52"/>
    <p:sldId id="276" r:id="rId53"/>
    <p:sldId id="275" r:id="rId54"/>
    <p:sldId id="274" r:id="rId55"/>
    <p:sldId id="273" r:id="rId56"/>
    <p:sldId id="272" r:id="rId57"/>
    <p:sldId id="268" r:id="rId58"/>
    <p:sldId id="271" r:id="rId59"/>
    <p:sldId id="720" r:id="rId60"/>
    <p:sldId id="642" r:id="rId61"/>
    <p:sldId id="761" r:id="rId62"/>
    <p:sldId id="267" r:id="rId63"/>
    <p:sldId id="266" r:id="rId64"/>
    <p:sldId id="265" r:id="rId65"/>
    <p:sldId id="264" r:id="rId66"/>
    <p:sldId id="263" r:id="rId67"/>
    <p:sldId id="262" r:id="rId68"/>
    <p:sldId id="261" r:id="rId69"/>
    <p:sldId id="260" r:id="rId70"/>
    <p:sldId id="259" r:id="rId71"/>
    <p:sldId id="258" r:id="rId72"/>
    <p:sldId id="426" r:id="rId73"/>
    <p:sldId id="427" r:id="rId74"/>
    <p:sldId id="428" r:id="rId75"/>
    <p:sldId id="429" r:id="rId76"/>
    <p:sldId id="430" r:id="rId77"/>
    <p:sldId id="432" r:id="rId78"/>
    <p:sldId id="433" r:id="rId79"/>
    <p:sldId id="434" r:id="rId80"/>
    <p:sldId id="435" r:id="rId81"/>
    <p:sldId id="431" r:id="rId82"/>
    <p:sldId id="437" r:id="rId83"/>
    <p:sldId id="438" r:id="rId84"/>
    <p:sldId id="439" r:id="rId85"/>
    <p:sldId id="440" r:id="rId86"/>
    <p:sldId id="436" r:id="rId87"/>
    <p:sldId id="442" r:id="rId88"/>
    <p:sldId id="443" r:id="rId89"/>
    <p:sldId id="444" r:id="rId90"/>
    <p:sldId id="445" r:id="rId91"/>
    <p:sldId id="446" r:id="rId92"/>
    <p:sldId id="425" r:id="rId93"/>
    <p:sldId id="448" r:id="rId94"/>
    <p:sldId id="547" r:id="rId95"/>
    <p:sldId id="548" r:id="rId96"/>
    <p:sldId id="549" r:id="rId9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76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0" Type="http://schemas.openxmlformats.org/officeDocument/2006/relationships/tableStyles" Target="tableStyle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文本占位符 81921"/>
          <p:cNvSpPr>
            <a:spLocks noGrp="1"/>
          </p:cNvSpPr>
          <p:nvPr>
            <p:ph type="body" idx="1"/>
          </p:nvPr>
        </p:nvSpPr>
        <p:spPr>
          <a:xfrm>
            <a:off x="0" y="0"/>
            <a:ext cx="9144000" cy="6858000"/>
          </a:xfrm>
        </p:spPr>
        <p:txBody>
          <a:bodyPr/>
          <a:p>
            <a:r>
              <a:rPr b="1" dirty="0">
                <a:sym typeface="+mn-ea"/>
              </a:rPr>
              <a:t>艾青《礁石》 </a:t>
            </a:r>
            <a:endParaRPr b="1" dirty="0"/>
          </a:p>
          <a:p>
            <a:r>
              <a:rPr b="1" dirty="0">
                <a:sym typeface="+mn-ea"/>
              </a:rPr>
              <a:t>一个浪，一个浪 </a:t>
            </a:r>
            <a:endParaRPr b="1" dirty="0"/>
          </a:p>
          <a:p>
            <a:pPr marL="0" indent="0">
              <a:buNone/>
            </a:pPr>
            <a:r>
              <a:rPr b="1" dirty="0">
                <a:sym typeface="+mn-ea"/>
              </a:rPr>
              <a:t>　无休止地扑过来 </a:t>
            </a:r>
            <a:endParaRPr b="1" dirty="0"/>
          </a:p>
          <a:p>
            <a:r>
              <a:rPr b="1" dirty="0">
                <a:sym typeface="+mn-ea"/>
              </a:rPr>
              <a:t>每一个浪都在它脚下 </a:t>
            </a:r>
            <a:endParaRPr b="1" dirty="0"/>
          </a:p>
          <a:p>
            <a:r>
              <a:rPr b="1" dirty="0">
                <a:sym typeface="+mn-ea"/>
              </a:rPr>
              <a:t>被打成碎沫，散开…… </a:t>
            </a:r>
            <a:endParaRPr b="1" dirty="0"/>
          </a:p>
          <a:p>
            <a:pPr marL="0" indent="0">
              <a:buNone/>
            </a:pPr>
            <a:r>
              <a:rPr b="1" dirty="0">
                <a:sym typeface="+mn-ea"/>
              </a:rPr>
              <a:t>  它的脸上和身上 </a:t>
            </a:r>
            <a:endParaRPr b="1" dirty="0"/>
          </a:p>
          <a:p>
            <a:r>
              <a:rPr b="1" dirty="0">
                <a:sym typeface="+mn-ea"/>
              </a:rPr>
              <a:t>象刀砍过的一样 </a:t>
            </a:r>
            <a:endParaRPr b="1" dirty="0"/>
          </a:p>
          <a:p>
            <a:r>
              <a:rPr b="1" dirty="0">
                <a:sym typeface="+mn-ea"/>
              </a:rPr>
              <a:t>但它依然站在那里 </a:t>
            </a:r>
            <a:endParaRPr b="1" dirty="0"/>
          </a:p>
          <a:p>
            <a:r>
              <a:rPr b="1" dirty="0">
                <a:sym typeface="+mn-ea"/>
              </a:rPr>
              <a:t>含着微笑，看着海洋……　　 </a:t>
            </a:r>
            <a:endParaRPr b="1" dirty="0"/>
          </a:p>
          <a:p>
            <a:r>
              <a:rPr b="1" dirty="0">
                <a:sym typeface="+mn-ea"/>
              </a:rPr>
              <a:t>1954年7月25日</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文本占位符 69633"/>
          <p:cNvSpPr>
            <a:spLocks noGrp="1"/>
          </p:cNvSpPr>
          <p:nvPr>
            <p:ph type="body" idx="1"/>
          </p:nvPr>
        </p:nvSpPr>
        <p:spPr>
          <a:xfrm>
            <a:off x="0" y="0"/>
            <a:ext cx="9144000" cy="6858000"/>
          </a:xfrm>
        </p:spPr>
        <p:txBody>
          <a:bodyPr/>
          <a:p>
            <a:pPr algn="ctr"/>
            <a:r>
              <a:rPr b="1" dirty="0">
                <a:sym typeface="+mn-ea"/>
              </a:rPr>
              <a:t>快起来，快起来</a:t>
            </a:r>
            <a:endParaRPr b="1" dirty="0"/>
          </a:p>
          <a:p>
            <a:pPr algn="ctr"/>
            <a:r>
              <a:rPr b="1" dirty="0">
                <a:sym typeface="+mn-ea"/>
              </a:rPr>
              <a:t>快从枕头里抬起头来</a:t>
            </a:r>
            <a:endParaRPr b="1" dirty="0"/>
          </a:p>
          <a:p>
            <a:pPr algn="ctr"/>
            <a:r>
              <a:rPr b="1" dirty="0">
                <a:sym typeface="+mn-ea"/>
              </a:rPr>
              <a:t>睁开你的被睫毛盖着的眼</a:t>
            </a:r>
            <a:endParaRPr b="1" dirty="0"/>
          </a:p>
          <a:p>
            <a:pPr algn="ctr"/>
            <a:r>
              <a:rPr b="1" dirty="0">
                <a:sym typeface="+mn-ea"/>
              </a:rPr>
              <a:t> </a:t>
            </a:r>
            <a:endParaRPr b="1" dirty="0"/>
          </a:p>
          <a:p>
            <a:pPr algn="ctr"/>
            <a:r>
              <a:rPr b="1" dirty="0">
                <a:sym typeface="+mn-ea"/>
              </a:rPr>
              <a:t>让你的眼看见我的到来</a:t>
            </a:r>
            <a:endParaRPr b="1" dirty="0"/>
          </a:p>
          <a:p>
            <a:pPr algn="ctr"/>
            <a:r>
              <a:rPr b="1" dirty="0">
                <a:sym typeface="+mn-ea"/>
              </a:rPr>
              <a:t>让你们的心像小小的木板房</a:t>
            </a:r>
            <a:endParaRPr b="1" dirty="0"/>
          </a:p>
          <a:p>
            <a:pPr algn="ctr"/>
            <a:r>
              <a:rPr b="1" dirty="0">
                <a:sym typeface="+mn-ea"/>
              </a:rPr>
              <a:t>打开它们的关闭了很久的窗子</a:t>
            </a:r>
            <a:endParaRPr b="1" dirty="0"/>
          </a:p>
          <a:p>
            <a:pPr algn="ctr"/>
            <a:r>
              <a:rPr b="1" dirty="0">
                <a:sym typeface="+mn-ea"/>
              </a:rPr>
              <a:t>让我把花束，把香气，把亮光</a:t>
            </a:r>
            <a:endParaRPr b="1" dirty="0"/>
          </a:p>
          <a:p>
            <a:pPr algn="ctr"/>
            <a:r>
              <a:rPr b="1" dirty="0">
                <a:sym typeface="+mn-ea"/>
              </a:rPr>
              <a:t>温暖和露水撒满你们心的空间</a:t>
            </a:r>
            <a:endParaRPr b="1" dirty="0"/>
          </a:p>
          <a:p>
            <a:pPr algn="ctr"/>
            <a:r>
              <a:rPr b="1" dirty="0">
                <a:sym typeface="+mn-ea"/>
              </a:rPr>
              <a:t>（1942年1月14日）</a:t>
            </a:r>
            <a:endParaRPr b="1" dirty="0"/>
          </a:p>
          <a:p>
            <a:pPr algn="ct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文本占位符 68609"/>
          <p:cNvSpPr>
            <a:spLocks noGrp="1"/>
          </p:cNvSpPr>
          <p:nvPr>
            <p:ph type="body" idx="1"/>
          </p:nvPr>
        </p:nvSpPr>
        <p:spPr>
          <a:xfrm>
            <a:off x="0" y="0"/>
            <a:ext cx="9144000" cy="6858000"/>
          </a:xfrm>
        </p:spPr>
        <p:txBody>
          <a:bodyPr/>
          <a:p>
            <a:r>
              <a:rPr b="1" dirty="0">
                <a:sym typeface="+mn-ea"/>
              </a:rPr>
              <a:t>诗歌要用意象来表达情感，本诗所描绘的是___________的形象，寄托着诗人________________的思想感情。</a:t>
            </a:r>
            <a:endParaRPr b="1" dirty="0">
              <a:sym typeface="+mn-ea"/>
            </a:endParaRPr>
          </a:p>
          <a:p>
            <a:r>
              <a:rPr b="1" dirty="0">
                <a:sym typeface="+mn-ea"/>
              </a:rPr>
              <a:t>【答案】17. 太阳   追求真理，向往光明，理想，美好生活的热烈追求（意近即可）    </a:t>
            </a:r>
            <a:endParaRPr b="1" dirty="0"/>
          </a:p>
          <a:p>
            <a:r>
              <a:rPr b="1" dirty="0">
                <a:sym typeface="+mn-ea"/>
              </a:rPr>
              <a:t> 诗的第二小节运用了______修辞手法，写出了太阳所给予人们的美好事物，这些都是人们生存必不可少的，其中露水可以滋润万物，__________和_____________能使人神清气爽，_________能让人感受到光明，温暖可以为人驱除寒冷。</a:t>
            </a:r>
            <a:endParaRPr b="1" dirty="0">
              <a:sym typeface="+mn-ea"/>
            </a:endParaRPr>
          </a:p>
          <a:p>
            <a:r>
              <a:rPr b="1" dirty="0">
                <a:sym typeface="+mn-ea"/>
              </a:rPr>
              <a:t> 排比     花束   香气   亮光</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Effect transition="in" filter="blinds(horizontal)">
                                      <p:cBhvr>
                                        <p:cTn id="7" dur="500"/>
                                        <p:tgtEl>
                                          <p:spTgt spid="686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10">
                                            <p:txEl>
                                              <p:pRg st="1" end="1"/>
                                            </p:txEl>
                                          </p:spTgt>
                                        </p:tgtEl>
                                        <p:attrNameLst>
                                          <p:attrName>style.visibility</p:attrName>
                                        </p:attrNameLst>
                                      </p:cBhvr>
                                      <p:to>
                                        <p:strVal val="visible"/>
                                      </p:to>
                                    </p:set>
                                    <p:animEffect transition="in" filter="blinds(horizontal)">
                                      <p:cBhvr>
                                        <p:cTn id="12" dur="500"/>
                                        <p:tgtEl>
                                          <p:spTgt spid="686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8610">
                                            <p:txEl>
                                              <p:pRg st="2" end="2"/>
                                            </p:txEl>
                                          </p:spTgt>
                                        </p:tgtEl>
                                        <p:attrNameLst>
                                          <p:attrName>style.visibility</p:attrName>
                                        </p:attrNameLst>
                                      </p:cBhvr>
                                      <p:to>
                                        <p:strVal val="visible"/>
                                      </p:to>
                                    </p:set>
                                    <p:animEffect transition="in" filter="blinds(horizontal)">
                                      <p:cBhvr>
                                        <p:cTn id="17" dur="500"/>
                                        <p:tgtEl>
                                          <p:spTgt spid="686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8610">
                                            <p:txEl>
                                              <p:pRg st="3" end="3"/>
                                            </p:txEl>
                                          </p:spTgt>
                                        </p:tgtEl>
                                        <p:attrNameLst>
                                          <p:attrName>style.visibility</p:attrName>
                                        </p:attrNameLst>
                                      </p:cBhvr>
                                      <p:to>
                                        <p:strVal val="visible"/>
                                      </p:to>
                                    </p:set>
                                    <p:animEffect transition="in" filter="blinds(horizontal)">
                                      <p:cBhvr>
                                        <p:cTn id="22" dur="500"/>
                                        <p:tgtEl>
                                          <p:spTgt spid="686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文本占位符 66561"/>
          <p:cNvSpPr>
            <a:spLocks noGrp="1"/>
          </p:cNvSpPr>
          <p:nvPr>
            <p:ph type="body" idx="1"/>
          </p:nvPr>
        </p:nvSpPr>
        <p:spPr>
          <a:xfrm>
            <a:off x="0" y="0"/>
            <a:ext cx="9144000" cy="6858000"/>
          </a:xfrm>
        </p:spPr>
        <p:txBody>
          <a:bodyPr/>
          <a:p>
            <a:r>
              <a:rPr b="1" dirty="0">
                <a:sym typeface="+mn-ea"/>
              </a:rPr>
              <a:t>【解析】试题分析：注意结合诗中的“金黄的花束”“亮光和温暖”“让我把花束，把香气，把亮光”分析意象是太阳，情感是“追求真理，向往光明，理想”。</a:t>
            </a:r>
            <a:endParaRPr b="1" dirty="0">
              <a:sym typeface="+mn-ea"/>
            </a:endParaRPr>
          </a:p>
          <a:p>
            <a:r>
              <a:rPr b="1" dirty="0">
                <a:sym typeface="+mn-ea"/>
              </a:rPr>
              <a:t>试题分析：注意答出排比的修辞，然后选取诗中的主要意象作答。</a:t>
            </a:r>
            <a:endParaRPr b="1" dirty="0"/>
          </a:p>
          <a:p>
            <a:r>
              <a:rPr sz="2800" b="1" dirty="0">
                <a:sym typeface="+mn-ea"/>
              </a:rPr>
              <a:t>点睛：诗歌的情感分析的题目一直是考试的重点，但是考核的难度并不是太大，存在的问题主要是不知道答题的突破口，答题时要注意结合诗中标题、注释和诗中表情达意的重点句子作答，重点是在自己的答案要包含诗歌中的重点词语，这样就能和给的答案无限接近，还要主语诗歌的抒情方式，根据抒情方式分析情感。还要注意一般诗歌的情感都要求结合诗句分析，答题时不要只答出情感而放弃诗句。此题注意抓住诗歌的主要意象和词语判断。</a:t>
            </a:r>
            <a:endParaRPr sz="2800" b="1" dirty="0"/>
          </a:p>
          <a:p>
            <a:endParaRP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Effect transition="in" filter="blinds(horizontal)">
                                      <p:cBhvr>
                                        <p:cTn id="7" dur="500"/>
                                        <p:tgtEl>
                                          <p:spTgt spid="665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562">
                                            <p:txEl>
                                              <p:pRg st="1" end="1"/>
                                            </p:txEl>
                                          </p:spTgt>
                                        </p:tgtEl>
                                        <p:attrNameLst>
                                          <p:attrName>style.visibility</p:attrName>
                                        </p:attrNameLst>
                                      </p:cBhvr>
                                      <p:to>
                                        <p:strVal val="visible"/>
                                      </p:to>
                                    </p:set>
                                    <p:animEffect transition="in" filter="blinds(horizontal)">
                                      <p:cBhvr>
                                        <p:cTn id="12" dur="500"/>
                                        <p:tgtEl>
                                          <p:spTgt spid="665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6562">
                                            <p:txEl>
                                              <p:pRg st="2" end="2"/>
                                            </p:txEl>
                                          </p:spTgt>
                                        </p:tgtEl>
                                        <p:attrNameLst>
                                          <p:attrName>style.visibility</p:attrName>
                                        </p:attrNameLst>
                                      </p:cBhvr>
                                      <p:to>
                                        <p:strVal val="visible"/>
                                      </p:to>
                                    </p:set>
                                    <p:animEffect transition="in" filter="blinds(horizontal)">
                                      <p:cBhvr>
                                        <p:cTn id="17" dur="500"/>
                                        <p:tgtEl>
                                          <p:spTgt spid="665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占位符 67585"/>
          <p:cNvSpPr>
            <a:spLocks noGrp="1"/>
          </p:cNvSpPr>
          <p:nvPr>
            <p:ph type="body" idx="1"/>
          </p:nvPr>
        </p:nvSpPr>
        <p:spPr>
          <a:xfrm>
            <a:off x="0" y="0"/>
            <a:ext cx="9144000" cy="6858000"/>
          </a:xfrm>
        </p:spPr>
        <p:txBody>
          <a:bodyPr/>
          <a:p>
            <a:r>
              <a:rPr b="1" dirty="0">
                <a:sym typeface="+mn-ea"/>
              </a:rPr>
              <a:t>1 下列说法错误的一项是</a:t>
            </a:r>
            <a:endParaRPr b="1" dirty="0"/>
          </a:p>
          <a:p>
            <a:r>
              <a:rPr b="1" dirty="0">
                <a:sym typeface="+mn-ea"/>
              </a:rPr>
              <a:t>A. 在这首诗中，诗人用拟人的手法，赋予了太阳人的语言和思想。</a:t>
            </a:r>
            <a:endParaRPr b="1" dirty="0"/>
          </a:p>
          <a:p>
            <a:r>
              <a:rPr b="1" dirty="0">
                <a:sym typeface="+mn-ea"/>
              </a:rPr>
              <a:t>B. 让我进去，让我进去”是祈使句，要读出命令的语气。</a:t>
            </a:r>
            <a:endParaRPr b="1" dirty="0"/>
          </a:p>
          <a:p>
            <a:r>
              <a:rPr b="1" dirty="0">
                <a:sym typeface="+mn-ea"/>
              </a:rPr>
              <a:t>C. 艾青，原名蒋海澄，现代文学家，诗人。</a:t>
            </a:r>
            <a:endParaRPr b="1" dirty="0"/>
          </a:p>
          <a:p>
            <a:r>
              <a:rPr b="1" dirty="0">
                <a:sym typeface="+mn-ea"/>
              </a:rPr>
              <a:t>D. 本诗用第一人称和第二人称，亲切自然，便于抒发情感。</a:t>
            </a:r>
            <a:endParaRPr b="1" dirty="0"/>
          </a:p>
          <a:p>
            <a:r>
              <a:rPr b="1" dirty="0">
                <a:sym typeface="+mn-ea"/>
              </a:rPr>
              <a:t> B</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animEffect transition="in" filter="blinds(horizontal)">
                                      <p:cBhvr>
                                        <p:cTn id="7" dur="500"/>
                                        <p:tgtEl>
                                          <p:spTgt spid="6758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586">
                                            <p:txEl>
                                              <p:pRg st="1" end="1"/>
                                            </p:txEl>
                                          </p:spTgt>
                                        </p:tgtEl>
                                        <p:attrNameLst>
                                          <p:attrName>style.visibility</p:attrName>
                                        </p:attrNameLst>
                                      </p:cBhvr>
                                      <p:to>
                                        <p:strVal val="visible"/>
                                      </p:to>
                                    </p:set>
                                    <p:animEffect transition="in" filter="blinds(horizontal)">
                                      <p:cBhvr>
                                        <p:cTn id="10" dur="500"/>
                                        <p:tgtEl>
                                          <p:spTgt spid="6758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7586">
                                            <p:txEl>
                                              <p:pRg st="2" end="2"/>
                                            </p:txEl>
                                          </p:spTgt>
                                        </p:tgtEl>
                                        <p:attrNameLst>
                                          <p:attrName>style.visibility</p:attrName>
                                        </p:attrNameLst>
                                      </p:cBhvr>
                                      <p:to>
                                        <p:strVal val="visible"/>
                                      </p:to>
                                    </p:set>
                                    <p:animEffect transition="in" filter="blinds(horizontal)">
                                      <p:cBhvr>
                                        <p:cTn id="13" dur="500"/>
                                        <p:tgtEl>
                                          <p:spTgt spid="6758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7586">
                                            <p:txEl>
                                              <p:pRg st="3" end="3"/>
                                            </p:txEl>
                                          </p:spTgt>
                                        </p:tgtEl>
                                        <p:attrNameLst>
                                          <p:attrName>style.visibility</p:attrName>
                                        </p:attrNameLst>
                                      </p:cBhvr>
                                      <p:to>
                                        <p:strVal val="visible"/>
                                      </p:to>
                                    </p:set>
                                    <p:animEffect transition="in" filter="blinds(horizontal)">
                                      <p:cBhvr>
                                        <p:cTn id="16" dur="500"/>
                                        <p:tgtEl>
                                          <p:spTgt spid="6758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7586">
                                            <p:txEl>
                                              <p:pRg st="4" end="4"/>
                                            </p:txEl>
                                          </p:spTgt>
                                        </p:tgtEl>
                                        <p:attrNameLst>
                                          <p:attrName>style.visibility</p:attrName>
                                        </p:attrNameLst>
                                      </p:cBhvr>
                                      <p:to>
                                        <p:strVal val="visible"/>
                                      </p:to>
                                    </p:set>
                                    <p:animEffect transition="in" filter="blinds(horizontal)">
                                      <p:cBhvr>
                                        <p:cTn id="19" dur="500"/>
                                        <p:tgtEl>
                                          <p:spTgt spid="6758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7586">
                                            <p:txEl>
                                              <p:pRg st="5" end="5"/>
                                            </p:txEl>
                                          </p:spTgt>
                                        </p:tgtEl>
                                        <p:attrNameLst>
                                          <p:attrName>style.visibility</p:attrName>
                                        </p:attrNameLst>
                                      </p:cBhvr>
                                      <p:to>
                                        <p:strVal val="visible"/>
                                      </p:to>
                                    </p:set>
                                    <p:animEffect transition="in" filter="blinds(horizontal)">
                                      <p:cBhvr>
                                        <p:cTn id="24" dur="500"/>
                                        <p:tgtEl>
                                          <p:spTgt spid="675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文本占位符 65537"/>
          <p:cNvSpPr>
            <a:spLocks noGrp="1"/>
          </p:cNvSpPr>
          <p:nvPr>
            <p:ph type="body" idx="1"/>
          </p:nvPr>
        </p:nvSpPr>
        <p:spPr>
          <a:xfrm>
            <a:off x="0" y="0"/>
            <a:ext cx="9144000" cy="6858000"/>
          </a:xfrm>
        </p:spPr>
        <p:txBody>
          <a:bodyPr/>
          <a:p>
            <a:r>
              <a:rPr b="1" dirty="0">
                <a:sym typeface="+mn-ea"/>
              </a:rPr>
              <a:t> 试题分析：“命令的语气”错我，是“渴望”的语气。</a:t>
            </a:r>
            <a:endParaRPr b="1" dirty="0"/>
          </a:p>
          <a:p>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文本占位符 64513"/>
          <p:cNvSpPr>
            <a:spLocks noGrp="1"/>
          </p:cNvSpPr>
          <p:nvPr>
            <p:ph type="body" idx="1"/>
          </p:nvPr>
        </p:nvSpPr>
        <p:spPr>
          <a:xfrm>
            <a:off x="0" y="0"/>
            <a:ext cx="9144000" cy="6858000"/>
          </a:xfrm>
        </p:spPr>
        <p:txBody>
          <a:bodyPr/>
          <a:p>
            <a:r>
              <a:rPr b="1" dirty="0">
                <a:sym typeface="+mn-ea"/>
              </a:rPr>
              <a:t>4.艾青的《太阳的话》全诗运用那些写作手法,有什么作用?</a:t>
            </a:r>
            <a:endParaRPr b="1" dirty="0"/>
          </a:p>
          <a:p>
            <a:r>
              <a:rPr b="1" dirty="0">
                <a:sym typeface="+mn-ea"/>
              </a:rPr>
              <a:t>4.拟人的修辞手法,便于运用对话和呼告的方式来抒发感情,使语气显得更亲切,更容易与读者亲近</a:t>
            </a:r>
            <a:endParaRP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animEffect transition="in" filter="blinds(horizontal)">
                                      <p:cBhvr>
                                        <p:cTn id="7" dur="500"/>
                                        <p:tgtEl>
                                          <p:spTgt spid="645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4514">
                                            <p:txEl>
                                              <p:pRg st="1" end="1"/>
                                            </p:txEl>
                                          </p:spTgt>
                                        </p:tgtEl>
                                        <p:attrNameLst>
                                          <p:attrName>style.visibility</p:attrName>
                                        </p:attrNameLst>
                                      </p:cBhvr>
                                      <p:to>
                                        <p:strVal val="visible"/>
                                      </p:to>
                                    </p:set>
                                    <p:animEffect transition="in" filter="blinds(horizontal)">
                                      <p:cBhvr>
                                        <p:cTn id="12" dur="500"/>
                                        <p:tgtEl>
                                          <p:spTgt spid="645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文本占位符 84993"/>
          <p:cNvSpPr>
            <a:spLocks noGrp="1"/>
          </p:cNvSpPr>
          <p:nvPr>
            <p:ph type="body" idx="1"/>
          </p:nvPr>
        </p:nvSpPr>
        <p:spPr>
          <a:xfrm>
            <a:off x="0" y="0"/>
            <a:ext cx="9144000" cy="6858000"/>
          </a:xfrm>
        </p:spPr>
        <p:txBody>
          <a:bodyPr/>
          <a:p>
            <a:r>
              <a:rPr b="1" dirty="0">
                <a:sym typeface="+mn-ea"/>
              </a:rPr>
              <a:t>5.咳,就在如此寒冷的今夜 无数的 我们的年老的母亲,就像异邦人 不知明天的车轮 要滚上怎样的路程?</a:t>
            </a:r>
            <a:endParaRPr b="1" dirty="0"/>
          </a:p>
          <a:p>
            <a:r>
              <a:rPr b="1" dirty="0"/>
              <a:t>　　</a:t>
            </a:r>
            <a:r>
              <a:rPr b="1" dirty="0">
                <a:sym typeface="+mn-ea"/>
              </a:rPr>
              <a:t>──而且 中国的路 是如此的崎岖,是如此的泥泞呀. 出自艾青的＿＿＿＿.</a:t>
            </a:r>
            <a:endParaRPr b="1" dirty="0">
              <a:sym typeface="+mn-ea"/>
            </a:endParaRPr>
          </a:p>
          <a:p>
            <a:r>
              <a:rPr b="1" dirty="0">
                <a:sym typeface="+mn-ea"/>
              </a:rPr>
              <a:t>5.《雪落在中国的土地上》</a:t>
            </a:r>
            <a:endParaRPr b="1" dirty="0">
              <a:sym typeface="+mn-ea"/>
            </a:endParaRPr>
          </a:p>
          <a:p>
            <a:r>
              <a:rPr b="1" dirty="0">
                <a:sym typeface="+mn-ea"/>
              </a:rPr>
              <a:t>《雪落在中国的土地上》，诗歌。艾青作(蒋海澄)。1937年发表。全诗通过描写大雪纷扬下的农夫、少妇、母亲的形象，表现中华民族的苦痛与灾难，表达了诗人深厚的爱国热情。</a:t>
            </a:r>
            <a:endParaRPr b="1" dirty="0"/>
          </a:p>
          <a:p>
            <a:pPr algn="ctr"/>
            <a:r>
              <a:rPr b="1" dirty="0">
                <a:sym typeface="+mn-ea"/>
              </a:rPr>
              <a:t>　　雪落在中国的土地上，</a:t>
            </a:r>
            <a:endParaRPr b="1" dirty="0"/>
          </a:p>
          <a:p>
            <a:pPr algn="ctr"/>
            <a:r>
              <a:rPr b="1" dirty="0">
                <a:sym typeface="+mn-ea"/>
              </a:rPr>
              <a:t>　　寒冷在封锁着中国呀……</a:t>
            </a:r>
            <a:endParaRPr b="1" dirty="0"/>
          </a:p>
          <a:p>
            <a:pPr algn="ctr"/>
            <a:r>
              <a:rPr b="1" dirty="0">
                <a:sym typeface="+mn-ea"/>
              </a:rPr>
              <a:t>　　风，</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4994">
                                            <p:txEl>
                                              <p:pRg st="0" end="0"/>
                                            </p:txEl>
                                          </p:spTgt>
                                        </p:tgtEl>
                                        <p:attrNameLst>
                                          <p:attrName>style.visibility</p:attrName>
                                        </p:attrNameLst>
                                      </p:cBhvr>
                                      <p:to>
                                        <p:strVal val="visible"/>
                                      </p:to>
                                    </p:set>
                                    <p:animEffect transition="in" filter="blinds(horizontal)">
                                      <p:cBhvr>
                                        <p:cTn id="7" dur="500"/>
                                        <p:tgtEl>
                                          <p:spTgt spid="849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4994">
                                            <p:txEl>
                                              <p:pRg st="1" end="1"/>
                                            </p:txEl>
                                          </p:spTgt>
                                        </p:tgtEl>
                                        <p:attrNameLst>
                                          <p:attrName>style.visibility</p:attrName>
                                        </p:attrNameLst>
                                      </p:cBhvr>
                                      <p:to>
                                        <p:strVal val="visible"/>
                                      </p:to>
                                    </p:set>
                                    <p:animEffect transition="in" filter="blinds(horizontal)">
                                      <p:cBhvr>
                                        <p:cTn id="12" dur="500"/>
                                        <p:tgtEl>
                                          <p:spTgt spid="849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4994">
                                            <p:txEl>
                                              <p:pRg st="2" end="2"/>
                                            </p:txEl>
                                          </p:spTgt>
                                        </p:tgtEl>
                                        <p:attrNameLst>
                                          <p:attrName>style.visibility</p:attrName>
                                        </p:attrNameLst>
                                      </p:cBhvr>
                                      <p:to>
                                        <p:strVal val="visible"/>
                                      </p:to>
                                    </p:set>
                                    <p:animEffect transition="in" filter="blinds(horizontal)">
                                      <p:cBhvr>
                                        <p:cTn id="17" dur="500"/>
                                        <p:tgtEl>
                                          <p:spTgt spid="849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4994">
                                            <p:txEl>
                                              <p:pRg st="3" end="3"/>
                                            </p:txEl>
                                          </p:spTgt>
                                        </p:tgtEl>
                                        <p:attrNameLst>
                                          <p:attrName>style.visibility</p:attrName>
                                        </p:attrNameLst>
                                      </p:cBhvr>
                                      <p:to>
                                        <p:strVal val="visible"/>
                                      </p:to>
                                    </p:set>
                                    <p:animEffect transition="in" filter="blinds(horizontal)">
                                      <p:cBhvr>
                                        <p:cTn id="22" dur="500"/>
                                        <p:tgtEl>
                                          <p:spTgt spid="8499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84994">
                                            <p:txEl>
                                              <p:pRg st="4" end="4"/>
                                            </p:txEl>
                                          </p:spTgt>
                                        </p:tgtEl>
                                        <p:attrNameLst>
                                          <p:attrName>style.visibility</p:attrName>
                                        </p:attrNameLst>
                                      </p:cBhvr>
                                      <p:to>
                                        <p:strVal val="visible"/>
                                      </p:to>
                                    </p:set>
                                    <p:animEffect transition="in" filter="blinds(horizontal)">
                                      <p:cBhvr>
                                        <p:cTn id="25" dur="500"/>
                                        <p:tgtEl>
                                          <p:spTgt spid="84994">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84994">
                                            <p:txEl>
                                              <p:pRg st="5" end="5"/>
                                            </p:txEl>
                                          </p:spTgt>
                                        </p:tgtEl>
                                        <p:attrNameLst>
                                          <p:attrName>style.visibility</p:attrName>
                                        </p:attrNameLst>
                                      </p:cBhvr>
                                      <p:to>
                                        <p:strVal val="visible"/>
                                      </p:to>
                                    </p:set>
                                    <p:animEffect transition="in" filter="blinds(horizontal)">
                                      <p:cBhvr>
                                        <p:cTn id="28" dur="500"/>
                                        <p:tgtEl>
                                          <p:spTgt spid="84994">
                                            <p:txEl>
                                              <p:pRg st="5" end="5"/>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84994">
                                            <p:txEl>
                                              <p:pRg st="6" end="6"/>
                                            </p:txEl>
                                          </p:spTgt>
                                        </p:tgtEl>
                                        <p:attrNameLst>
                                          <p:attrName>style.visibility</p:attrName>
                                        </p:attrNameLst>
                                      </p:cBhvr>
                                      <p:to>
                                        <p:strVal val="visible"/>
                                      </p:to>
                                    </p:set>
                                    <p:animEffect transition="in" filter="blinds(horizontal)">
                                      <p:cBhvr>
                                        <p:cTn id="31" dur="500"/>
                                        <p:tgtEl>
                                          <p:spTgt spid="8499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文本占位符 63489"/>
          <p:cNvSpPr>
            <a:spLocks noGrp="1"/>
          </p:cNvSpPr>
          <p:nvPr>
            <p:ph type="body" idx="1"/>
          </p:nvPr>
        </p:nvSpPr>
        <p:spPr>
          <a:xfrm>
            <a:off x="0" y="0"/>
            <a:ext cx="9144000" cy="6858000"/>
          </a:xfrm>
        </p:spPr>
        <p:txBody>
          <a:bodyPr/>
          <a:p>
            <a:pPr algn="ctr"/>
            <a:r>
              <a:rPr b="1" dirty="0">
                <a:sym typeface="+mn-ea"/>
              </a:rPr>
              <a:t>像一个太悲哀了的老妇。</a:t>
            </a:r>
            <a:endParaRPr b="1" dirty="0"/>
          </a:p>
          <a:p>
            <a:pPr algn="ctr"/>
            <a:r>
              <a:rPr b="1" dirty="0">
                <a:sym typeface="+mn-ea"/>
              </a:rPr>
              <a:t>　　紧紧地跟随着，</a:t>
            </a:r>
            <a:endParaRPr b="1" dirty="0"/>
          </a:p>
          <a:p>
            <a:pPr algn="ctr"/>
            <a:r>
              <a:rPr b="1" dirty="0">
                <a:sym typeface="+mn-ea"/>
              </a:rPr>
              <a:t>　　伸出寒冷的指爪，</a:t>
            </a:r>
            <a:endParaRPr b="1" dirty="0"/>
          </a:p>
          <a:p>
            <a:pPr algn="ctr"/>
            <a:r>
              <a:rPr b="1" dirty="0">
                <a:sym typeface="+mn-ea"/>
              </a:rPr>
              <a:t>　　拉扯着行人的衣襟。</a:t>
            </a:r>
            <a:endParaRPr b="1" dirty="0"/>
          </a:p>
          <a:p>
            <a:pPr algn="ctr"/>
            <a:r>
              <a:rPr b="1" dirty="0">
                <a:sym typeface="+mn-ea"/>
              </a:rPr>
              <a:t>　　用着像土地一样古老的话，</a:t>
            </a:r>
            <a:endParaRPr b="1" dirty="0"/>
          </a:p>
          <a:p>
            <a:pPr algn="ctr"/>
            <a:r>
              <a:rPr b="1" dirty="0">
                <a:sym typeface="+mn-ea"/>
              </a:rPr>
              <a:t>　　一刻也不停地絮聒着……</a:t>
            </a:r>
            <a:endParaRPr b="1" dirty="0"/>
          </a:p>
          <a:p>
            <a:pPr algn="ctr"/>
            <a:r>
              <a:rPr b="1" dirty="0">
                <a:sym typeface="+mn-ea"/>
              </a:rPr>
              <a:t>　　那从林间出现的，</a:t>
            </a:r>
            <a:endParaRPr b="1" dirty="0"/>
          </a:p>
          <a:p>
            <a:pPr algn="ctr"/>
            <a:r>
              <a:rPr b="1" dirty="0">
                <a:sym typeface="+mn-ea"/>
              </a:rPr>
              <a:t>　　赶着马车的，</a:t>
            </a:r>
            <a:endParaRPr b="1" dirty="0"/>
          </a:p>
          <a:p>
            <a:pPr algn="ctr"/>
            <a:r>
              <a:rPr b="1" dirty="0">
                <a:sym typeface="+mn-ea"/>
              </a:rPr>
              <a:t>　　你中国的农夫，</a:t>
            </a:r>
            <a:endParaRPr b="1" dirty="0"/>
          </a:p>
          <a:p>
            <a:pPr algn="ctr"/>
            <a:r>
              <a:rPr b="1" dirty="0">
                <a:sym typeface="+mn-ea"/>
              </a:rPr>
              <a:t>　　戴着皮帽，</a:t>
            </a:r>
            <a:endParaRPr b="1" dirty="0"/>
          </a:p>
          <a:p>
            <a:pPr algn="ctr"/>
            <a:r>
              <a:rPr b="1" dirty="0">
                <a:sym typeface="+mn-ea"/>
              </a:rPr>
              <a:t>　　冒着大雪，</a:t>
            </a:r>
            <a:endParaRPr b="1" dirty="0"/>
          </a:p>
          <a:p>
            <a:pPr algn="ctr"/>
            <a:r>
              <a:rPr b="1" dirty="0">
                <a:sym typeface="+mn-ea"/>
              </a:rPr>
              <a:t>　　你要到哪儿去呢？</a:t>
            </a:r>
            <a:endParaRPr b="1" dirty="0"/>
          </a:p>
          <a:p>
            <a:r>
              <a:rPr b="1" dirty="0">
                <a:sym typeface="+mn-ea"/>
              </a:rPr>
              <a:t>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占位符 62465"/>
          <p:cNvSpPr>
            <a:spLocks noGrp="1"/>
          </p:cNvSpPr>
          <p:nvPr>
            <p:ph type="body" idx="1"/>
          </p:nvPr>
        </p:nvSpPr>
        <p:spPr>
          <a:xfrm>
            <a:off x="0" y="0"/>
            <a:ext cx="9144000" cy="6858000"/>
          </a:xfrm>
        </p:spPr>
        <p:txBody>
          <a:bodyPr/>
          <a:p>
            <a:pPr algn="ctr"/>
            <a:r>
              <a:rPr b="1" dirty="0">
                <a:sym typeface="+mn-ea"/>
              </a:rPr>
              <a:t>告诉你，</a:t>
            </a:r>
            <a:endParaRPr b="1" dirty="0"/>
          </a:p>
          <a:p>
            <a:pPr algn="ctr"/>
            <a:r>
              <a:rPr b="1" dirty="0">
                <a:sym typeface="+mn-ea"/>
              </a:rPr>
              <a:t>　　我也是农人的后裔--</a:t>
            </a:r>
            <a:endParaRPr b="1" dirty="0"/>
          </a:p>
          <a:p>
            <a:pPr algn="ctr"/>
            <a:r>
              <a:rPr b="1" dirty="0">
                <a:sym typeface="+mn-ea"/>
              </a:rPr>
              <a:t>　　由于你们的，</a:t>
            </a:r>
            <a:endParaRPr b="1" dirty="0"/>
          </a:p>
          <a:p>
            <a:pPr algn="ctr"/>
            <a:r>
              <a:rPr b="1" dirty="0">
                <a:sym typeface="+mn-ea"/>
              </a:rPr>
              <a:t>　　刻满了痛苦的皱纹的脸，</a:t>
            </a:r>
            <a:endParaRPr b="1" dirty="0"/>
          </a:p>
          <a:p>
            <a:pPr algn="ctr"/>
            <a:r>
              <a:rPr b="1" dirty="0">
                <a:sym typeface="+mn-ea"/>
              </a:rPr>
              <a:t>　　我能如此深深地，</a:t>
            </a:r>
            <a:endParaRPr b="1" dirty="0"/>
          </a:p>
          <a:p>
            <a:pPr algn="ctr"/>
            <a:r>
              <a:rPr b="1" dirty="0">
                <a:sym typeface="+mn-ea"/>
              </a:rPr>
              <a:t>　　知道了，</a:t>
            </a:r>
            <a:endParaRPr b="1" dirty="0"/>
          </a:p>
          <a:p>
            <a:pPr algn="ctr"/>
            <a:r>
              <a:rPr b="1" dirty="0">
                <a:sym typeface="+mn-ea"/>
              </a:rPr>
              <a:t>　　生活在草原上的人们的，</a:t>
            </a:r>
            <a:endParaRPr b="1" dirty="0"/>
          </a:p>
          <a:p>
            <a:pPr algn="ctr"/>
            <a:r>
              <a:rPr b="1" dirty="0">
                <a:sym typeface="+mn-ea"/>
              </a:rPr>
              <a:t>　　岁月的艰辛。</a:t>
            </a:r>
            <a:endParaRPr b="1" dirty="0"/>
          </a:p>
          <a:p>
            <a:pPr algn="ctr"/>
            <a:r>
              <a:rPr b="1" dirty="0">
                <a:sym typeface="+mn-ea"/>
              </a:rPr>
              <a:t>　　而我，</a:t>
            </a:r>
            <a:endParaRPr b="1" dirty="0"/>
          </a:p>
          <a:p>
            <a:pPr algn="ctr"/>
            <a:r>
              <a:rPr b="1" dirty="0">
                <a:sym typeface="+mn-ea"/>
              </a:rPr>
              <a:t>　　也并不比你们快乐啊，</a:t>
            </a:r>
            <a:endParaRPr b="1" dirty="0"/>
          </a:p>
          <a:p>
            <a:pPr algn="ctr"/>
            <a:r>
              <a:rPr b="1" dirty="0">
                <a:sym typeface="+mn-ea"/>
              </a:rPr>
              <a:t>　　--躺在时间的河流上，</a:t>
            </a:r>
            <a:endParaRPr b="1" dirty="0"/>
          </a:p>
          <a:p>
            <a:pPr algn="ctr"/>
            <a:r>
              <a:rPr b="1" dirty="0">
                <a:sym typeface="+mn-ea"/>
              </a:rPr>
              <a:t>　　苦难的浪涛，</a:t>
            </a:r>
            <a:endParaRPr b="1" dirty="0"/>
          </a:p>
          <a:p>
            <a:pPr algn="ctr"/>
            <a:r>
              <a:rPr b="1" dirty="0">
                <a:sym typeface="+mn-ea"/>
              </a:rPr>
              <a:t>　　</a:t>
            </a:r>
            <a:endParaRPr b="1" dirty="0"/>
          </a:p>
          <a:p>
            <a:pPr algn="ctr"/>
            <a:endParaRPr dirty="0"/>
          </a:p>
          <a:p>
            <a:pPr algn="ctr"/>
            <a:endParaRPr dirty="0"/>
          </a:p>
          <a:p>
            <a:pPr algn="ct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文本占位符 61441"/>
          <p:cNvSpPr>
            <a:spLocks noGrp="1"/>
          </p:cNvSpPr>
          <p:nvPr>
            <p:ph type="body" idx="1"/>
          </p:nvPr>
        </p:nvSpPr>
        <p:spPr>
          <a:xfrm>
            <a:off x="0" y="0"/>
            <a:ext cx="9144000" cy="6858000"/>
          </a:xfrm>
        </p:spPr>
        <p:txBody>
          <a:bodyPr/>
          <a:p>
            <a:pPr algn="ctr"/>
            <a:r>
              <a:rPr b="1" dirty="0">
                <a:sym typeface="+mn-ea"/>
              </a:rPr>
              <a:t>曾经几次把我吞没而又卷起--</a:t>
            </a:r>
            <a:endParaRPr b="1" dirty="0"/>
          </a:p>
          <a:p>
            <a:pPr algn="ctr"/>
            <a:r>
              <a:rPr b="1" dirty="0">
                <a:sym typeface="+mn-ea"/>
              </a:rPr>
              <a:t>　　流浪与监禁，</a:t>
            </a:r>
            <a:endParaRPr b="1" dirty="0"/>
          </a:p>
          <a:p>
            <a:pPr algn="ctr"/>
            <a:r>
              <a:rPr b="1" dirty="0">
                <a:sym typeface="+mn-ea"/>
              </a:rPr>
              <a:t>　　已失去了我的青春的最可贵的日子，</a:t>
            </a:r>
            <a:endParaRPr b="1" dirty="0"/>
          </a:p>
          <a:p>
            <a:pPr algn="ctr"/>
            <a:r>
              <a:rPr b="1" dirty="0">
                <a:sym typeface="+mn-ea"/>
              </a:rPr>
              <a:t>　　我的生命，</a:t>
            </a:r>
            <a:endParaRPr b="1" dirty="0"/>
          </a:p>
          <a:p>
            <a:pPr algn="ctr"/>
            <a:r>
              <a:rPr b="1" dirty="0">
                <a:sym typeface="+mn-ea"/>
              </a:rPr>
              <a:t>　　也像你们的生命，</a:t>
            </a:r>
            <a:endParaRPr b="1" dirty="0"/>
          </a:p>
          <a:p>
            <a:pPr algn="ctr"/>
            <a:r>
              <a:rPr b="1" dirty="0">
                <a:sym typeface="+mn-ea"/>
              </a:rPr>
              <a:t>　　一样的憔悴呀。</a:t>
            </a:r>
            <a:endParaRPr b="1" dirty="0"/>
          </a:p>
          <a:p>
            <a:pPr algn="ctr"/>
            <a:r>
              <a:rPr b="1" dirty="0">
                <a:sym typeface="+mn-ea"/>
              </a:rPr>
              <a:t>　　雪落在中国的土地上，</a:t>
            </a:r>
            <a:endParaRPr b="1" dirty="0"/>
          </a:p>
          <a:p>
            <a:pPr algn="ctr"/>
            <a:r>
              <a:rPr b="1" dirty="0">
                <a:sym typeface="+mn-ea"/>
              </a:rPr>
              <a:t>　　寒冷在封锁着中国呀……</a:t>
            </a:r>
            <a:endParaRPr b="1" dirty="0"/>
          </a:p>
          <a:p>
            <a:pPr algn="ctr"/>
            <a:r>
              <a:rPr b="1" dirty="0">
                <a:sym typeface="+mn-ea"/>
              </a:rPr>
              <a:t>　　沿着雪夜的河流，</a:t>
            </a:r>
            <a:endParaRPr b="1" dirty="0"/>
          </a:p>
          <a:p>
            <a:pPr algn="ctr"/>
            <a:r>
              <a:rPr b="1" dirty="0">
                <a:sym typeface="+mn-ea"/>
              </a:rPr>
              <a:t>　　一盏小油灯在徐缓地移行，</a:t>
            </a:r>
            <a:endParaRPr b="1" dirty="0"/>
          </a:p>
          <a:p>
            <a:pPr algn="ctr"/>
            <a:r>
              <a:rPr b="1" dirty="0">
                <a:sym typeface="+mn-ea"/>
              </a:rPr>
              <a:t>　　那破烂的乌篷船里，</a:t>
            </a:r>
            <a:endParaRPr b="1" dirty="0"/>
          </a:p>
          <a:p>
            <a:pPr algn="ctr"/>
            <a:r>
              <a:rPr b="1" dirty="0">
                <a:sym typeface="+mn-ea"/>
              </a:rPr>
              <a:t>　　映着灯光，垂着头，</a:t>
            </a:r>
            <a:endParaRPr b="1" dirty="0"/>
          </a:p>
          <a:p>
            <a:pPr algn="ctr"/>
            <a:r>
              <a:rPr b="1" dirty="0">
                <a:sym typeface="+mn-ea"/>
              </a:rPr>
              <a:t>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文本占位符 78849"/>
          <p:cNvSpPr>
            <a:spLocks noGrp="1"/>
          </p:cNvSpPr>
          <p:nvPr>
            <p:ph type="body" idx="1"/>
          </p:nvPr>
        </p:nvSpPr>
        <p:spPr>
          <a:xfrm>
            <a:off x="0" y="0"/>
            <a:ext cx="9144000" cy="6858000"/>
          </a:xfrm>
        </p:spPr>
        <p:txBody>
          <a:bodyPr/>
          <a:p>
            <a:r>
              <a:rPr b="1" dirty="0"/>
              <a:t>1.《礁石》中的含着微笑 看着海洋有什么含义?</a:t>
            </a:r>
            <a:endParaRPr b="1" dirty="0"/>
          </a:p>
          <a:p>
            <a:r>
              <a:rPr b="1" dirty="0"/>
              <a:t>1.诗的第二节,呈现在读者面前的是两幅对立的画面.一幅是礁石浑身伤痕累累,“象刀砍过的一样”；另一幅则是礁石“但它依然站在那里/含着微笑,看着海洋……”.画面之间,对照鲜明.这里,借助“站”、“含着微笑”等诗语,赋予礁石以生命,使之人格化,并将其长期受浪迫害却依然坚强不屈、乐观自信的精神形象生动地表现了出来.</a:t>
            </a:r>
            <a:endParaRP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8850">
                                            <p:txEl>
                                              <p:pRg st="0" end="0"/>
                                            </p:txEl>
                                          </p:spTgt>
                                        </p:tgtEl>
                                        <p:attrNameLst>
                                          <p:attrName>style.visibility</p:attrName>
                                        </p:attrNameLst>
                                      </p:cBhvr>
                                      <p:to>
                                        <p:strVal val="visible"/>
                                      </p:to>
                                    </p:set>
                                    <p:animEffect transition="in" filter="blinds(horizontal)">
                                      <p:cBhvr>
                                        <p:cTn id="7" dur="500"/>
                                        <p:tgtEl>
                                          <p:spTgt spid="788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0">
                                            <p:txEl>
                                              <p:pRg st="1" end="1"/>
                                            </p:txEl>
                                          </p:spTgt>
                                        </p:tgtEl>
                                        <p:attrNameLst>
                                          <p:attrName>style.visibility</p:attrName>
                                        </p:attrNameLst>
                                      </p:cBhvr>
                                      <p:to>
                                        <p:strVal val="visible"/>
                                      </p:to>
                                    </p:set>
                                    <p:animEffect transition="in" filter="blinds(horizontal)">
                                      <p:cBhvr>
                                        <p:cTn id="12" dur="500"/>
                                        <p:tgtEl>
                                          <p:spTgt spid="7885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文本占位符 60417"/>
          <p:cNvSpPr>
            <a:spLocks noGrp="1"/>
          </p:cNvSpPr>
          <p:nvPr>
            <p:ph type="body" idx="1"/>
          </p:nvPr>
        </p:nvSpPr>
        <p:spPr>
          <a:xfrm>
            <a:off x="0" y="0"/>
            <a:ext cx="9144000" cy="6858000"/>
          </a:xfrm>
        </p:spPr>
        <p:txBody>
          <a:bodyPr/>
          <a:p>
            <a:pPr algn="ctr"/>
            <a:r>
              <a:rPr b="1" dirty="0">
                <a:sym typeface="+mn-ea"/>
              </a:rPr>
              <a:t>坐着的是谁呀？</a:t>
            </a:r>
            <a:endParaRPr b="1" dirty="0"/>
          </a:p>
          <a:p>
            <a:pPr algn="ctr"/>
            <a:r>
              <a:rPr b="1" dirty="0">
                <a:sym typeface="+mn-ea"/>
              </a:rPr>
              <a:t>　　──啊，你，</a:t>
            </a:r>
            <a:endParaRPr b="1" dirty="0"/>
          </a:p>
          <a:p>
            <a:pPr algn="ctr"/>
            <a:r>
              <a:rPr b="1" dirty="0">
                <a:sym typeface="+mn-ea"/>
              </a:rPr>
              <a:t>　　蓬发垢面的小妇，</a:t>
            </a:r>
            <a:endParaRPr b="1" dirty="0"/>
          </a:p>
          <a:p>
            <a:pPr algn="ctr"/>
            <a:r>
              <a:rPr b="1" dirty="0">
                <a:sym typeface="+mn-ea"/>
              </a:rPr>
              <a:t>　　是不是</a:t>
            </a:r>
            <a:endParaRPr b="1" dirty="0"/>
          </a:p>
          <a:p>
            <a:pPr algn="ctr"/>
            <a:r>
              <a:rPr b="1" dirty="0">
                <a:sym typeface="+mn-ea"/>
              </a:rPr>
              <a:t>　　你的家，</a:t>
            </a:r>
            <a:endParaRPr b="1" dirty="0"/>
          </a:p>
          <a:p>
            <a:pPr algn="ctr"/>
            <a:r>
              <a:rPr b="1" dirty="0">
                <a:sym typeface="+mn-ea"/>
              </a:rPr>
              <a:t>　　--那幸福与温暖的巢穴--</a:t>
            </a:r>
            <a:endParaRPr b="1" dirty="0"/>
          </a:p>
          <a:p>
            <a:pPr algn="ctr"/>
            <a:r>
              <a:rPr b="1" dirty="0">
                <a:sym typeface="+mn-ea"/>
              </a:rPr>
              <a:t>　　已被暴戾的敌人，</a:t>
            </a:r>
            <a:endParaRPr b="1" dirty="0"/>
          </a:p>
          <a:p>
            <a:pPr algn="ctr"/>
            <a:r>
              <a:rPr b="1" dirty="0">
                <a:sym typeface="+mn-ea"/>
              </a:rPr>
              <a:t>　　烧毁了么？</a:t>
            </a:r>
            <a:endParaRPr b="1" dirty="0"/>
          </a:p>
          <a:p>
            <a:pPr algn="ctr"/>
            <a:r>
              <a:rPr b="1" dirty="0">
                <a:sym typeface="+mn-ea"/>
              </a:rPr>
              <a:t>　　是不是</a:t>
            </a:r>
            <a:endParaRPr b="1" dirty="0"/>
          </a:p>
          <a:p>
            <a:pPr algn="ctr"/>
            <a:r>
              <a:rPr b="1" dirty="0">
                <a:sym typeface="+mn-ea"/>
              </a:rPr>
              <a:t>　　也像这样的夜间，</a:t>
            </a:r>
            <a:endParaRPr b="1" dirty="0"/>
          </a:p>
          <a:p>
            <a:pPr algn="ctr"/>
            <a:r>
              <a:rPr b="1" dirty="0">
                <a:sym typeface="+mn-ea"/>
              </a:rPr>
              <a:t>　　失去了男人的保护，</a:t>
            </a:r>
            <a:endParaRPr b="1" dirty="0"/>
          </a:p>
          <a:p>
            <a:pPr algn="ctr"/>
            <a:r>
              <a:rPr b="1" dirty="0">
                <a:sym typeface="+mn-ea"/>
              </a:rPr>
              <a:t>　　在死亡的恐怖里，</a:t>
            </a:r>
            <a:endParaRPr b="1" dirty="0"/>
          </a:p>
          <a:p>
            <a:r>
              <a:rPr b="1" dirty="0">
                <a:sym typeface="+mn-ea"/>
              </a:rPr>
              <a:t>　</a:t>
            </a:r>
            <a:endParaRPr dirty="0"/>
          </a:p>
          <a:p>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占位符 59393"/>
          <p:cNvSpPr>
            <a:spLocks noGrp="1"/>
          </p:cNvSpPr>
          <p:nvPr>
            <p:ph type="body" idx="1"/>
          </p:nvPr>
        </p:nvSpPr>
        <p:spPr>
          <a:xfrm>
            <a:off x="0" y="0"/>
            <a:ext cx="9144000" cy="6858000"/>
          </a:xfrm>
        </p:spPr>
        <p:txBody>
          <a:bodyPr/>
          <a:p>
            <a:pPr algn="ctr"/>
            <a:r>
              <a:rPr b="1" dirty="0">
                <a:sym typeface="+mn-ea"/>
              </a:rPr>
              <a:t>　你已经受尽敌人刺刀的戏弄？</a:t>
            </a:r>
            <a:endParaRPr b="1" dirty="0"/>
          </a:p>
          <a:p>
            <a:pPr algn="ctr"/>
            <a:r>
              <a:rPr b="1" dirty="0">
                <a:sym typeface="+mn-ea"/>
              </a:rPr>
              <a:t>　　咳，就在如此寒冷的今夜，</a:t>
            </a:r>
            <a:endParaRPr b="1" dirty="0"/>
          </a:p>
          <a:p>
            <a:pPr algn="ctr"/>
            <a:r>
              <a:rPr b="1" dirty="0">
                <a:sym typeface="+mn-ea"/>
              </a:rPr>
              <a:t>　　无数的，</a:t>
            </a:r>
            <a:endParaRPr b="1" dirty="0"/>
          </a:p>
          <a:p>
            <a:pPr algn="ctr"/>
            <a:r>
              <a:rPr b="1" dirty="0">
                <a:sym typeface="+mn-ea"/>
              </a:rPr>
              <a:t>　　我们的年老的母亲，</a:t>
            </a:r>
            <a:endParaRPr b="1" dirty="0"/>
          </a:p>
          <a:p>
            <a:pPr algn="ctr"/>
            <a:r>
              <a:rPr b="1" dirty="0">
                <a:sym typeface="+mn-ea"/>
              </a:rPr>
              <a:t>　　都蜷伏在不是自己的家里，</a:t>
            </a:r>
            <a:endParaRPr b="1" dirty="0"/>
          </a:p>
          <a:p>
            <a:pPr algn="ctr"/>
            <a:r>
              <a:rPr b="1" dirty="0">
                <a:sym typeface="+mn-ea"/>
              </a:rPr>
              <a:t>　　就像异邦人，</a:t>
            </a:r>
            <a:endParaRPr b="1" dirty="0"/>
          </a:p>
          <a:p>
            <a:pPr algn="ctr"/>
            <a:r>
              <a:rPr b="1" dirty="0">
                <a:sym typeface="+mn-ea"/>
              </a:rPr>
              <a:t>　　不知明天的车轮，</a:t>
            </a:r>
            <a:endParaRPr b="1" dirty="0"/>
          </a:p>
          <a:p>
            <a:pPr algn="ctr"/>
            <a:r>
              <a:rPr b="1" dirty="0">
                <a:sym typeface="+mn-ea"/>
              </a:rPr>
              <a:t>　　要滚上怎样的路程？</a:t>
            </a:r>
            <a:endParaRPr b="1" dirty="0"/>
          </a:p>
          <a:p>
            <a:pPr algn="ctr"/>
            <a:r>
              <a:rPr b="1" dirty="0">
                <a:sym typeface="+mn-ea"/>
              </a:rPr>
              <a:t>　　--而且，</a:t>
            </a:r>
            <a:endParaRPr b="1" dirty="0"/>
          </a:p>
          <a:p>
            <a:pPr algn="ctr"/>
            <a:r>
              <a:rPr b="1" dirty="0">
                <a:sym typeface="+mn-ea"/>
              </a:rPr>
              <a:t>　　中国的路，</a:t>
            </a:r>
            <a:endParaRPr b="1" dirty="0"/>
          </a:p>
          <a:p>
            <a:pPr algn="ctr"/>
            <a:r>
              <a:rPr b="1" dirty="0">
                <a:sym typeface="+mn-ea"/>
              </a:rPr>
              <a:t>　　是如此的崎岖，</a:t>
            </a:r>
            <a:endParaRPr b="1" dirty="0"/>
          </a:p>
          <a:p>
            <a:pPr algn="ctr"/>
            <a:r>
              <a:rPr b="1" dirty="0">
                <a:sym typeface="+mn-ea"/>
              </a:rPr>
              <a:t>　　是如此的泥泞呀。</a:t>
            </a:r>
            <a:endParaRPr b="1" dirty="0"/>
          </a:p>
          <a:p>
            <a:pPr algn="ct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文本占位符 58369"/>
          <p:cNvSpPr>
            <a:spLocks noGrp="1"/>
          </p:cNvSpPr>
          <p:nvPr>
            <p:ph type="body" idx="1"/>
          </p:nvPr>
        </p:nvSpPr>
        <p:spPr>
          <a:xfrm>
            <a:off x="0" y="0"/>
            <a:ext cx="9144000" cy="6858000"/>
          </a:xfrm>
        </p:spPr>
        <p:txBody>
          <a:bodyPr/>
          <a:p>
            <a:pPr algn="ctr"/>
            <a:r>
              <a:rPr b="1" dirty="0">
                <a:sym typeface="+mn-ea"/>
              </a:rPr>
              <a:t>　　雪落在中国的土地上，</a:t>
            </a:r>
            <a:endParaRPr b="1" dirty="0"/>
          </a:p>
          <a:p>
            <a:pPr algn="ctr"/>
            <a:r>
              <a:rPr b="1" dirty="0">
                <a:sym typeface="+mn-ea"/>
              </a:rPr>
              <a:t>　　寒冷在封锁着中国呀……</a:t>
            </a:r>
            <a:endParaRPr b="1" dirty="0"/>
          </a:p>
          <a:p>
            <a:pPr algn="ctr"/>
            <a:r>
              <a:rPr b="1" dirty="0">
                <a:sym typeface="+mn-ea"/>
              </a:rPr>
              <a:t>　　透过雪夜的草原，</a:t>
            </a:r>
            <a:endParaRPr b="1" dirty="0"/>
          </a:p>
          <a:p>
            <a:pPr algn="ctr"/>
            <a:r>
              <a:rPr b="1" dirty="0">
                <a:sym typeface="+mn-ea"/>
              </a:rPr>
              <a:t>　　那些被烽火所啮啃着的地域，</a:t>
            </a:r>
            <a:endParaRPr b="1" dirty="0"/>
          </a:p>
          <a:p>
            <a:pPr algn="ctr"/>
            <a:r>
              <a:rPr b="1" dirty="0">
                <a:sym typeface="+mn-ea"/>
              </a:rPr>
              <a:t>　　无数的，土地的垦植者，</a:t>
            </a:r>
            <a:endParaRPr b="1" dirty="0"/>
          </a:p>
          <a:p>
            <a:pPr algn="ctr"/>
            <a:r>
              <a:rPr b="1" dirty="0">
                <a:sym typeface="+mn-ea"/>
              </a:rPr>
              <a:t>　　失去了他们所饲养的家畜，</a:t>
            </a:r>
            <a:endParaRPr b="1" dirty="0"/>
          </a:p>
          <a:p>
            <a:pPr algn="ctr"/>
            <a:r>
              <a:rPr b="1" dirty="0">
                <a:sym typeface="+mn-ea"/>
              </a:rPr>
              <a:t>　　失去了他们肥沃的田地，</a:t>
            </a:r>
            <a:endParaRPr b="1" dirty="0"/>
          </a:p>
          <a:p>
            <a:pPr algn="ctr"/>
            <a:r>
              <a:rPr b="1" dirty="0">
                <a:sym typeface="+mn-ea"/>
              </a:rPr>
              <a:t>　　拥挤在，</a:t>
            </a:r>
            <a:endParaRPr b="1" dirty="0"/>
          </a:p>
          <a:p>
            <a:pPr algn="ctr"/>
            <a:r>
              <a:rPr b="1" dirty="0">
                <a:sym typeface="+mn-ea"/>
              </a:rPr>
              <a:t>　　生活的绝望的污巷里；</a:t>
            </a:r>
            <a:endParaRPr b="1" dirty="0"/>
          </a:p>
          <a:p>
            <a:pPr algn="ctr"/>
            <a:r>
              <a:rPr b="1" dirty="0">
                <a:sym typeface="+mn-ea"/>
              </a:rPr>
              <a:t>　　饥馑的大地，</a:t>
            </a:r>
            <a:endParaRPr b="1" dirty="0"/>
          </a:p>
          <a:p>
            <a:pPr algn="ctr"/>
            <a:r>
              <a:rPr b="1" dirty="0">
                <a:sym typeface="+mn-ea"/>
              </a:rPr>
              <a:t>　　朝向阴暗的天，</a:t>
            </a:r>
            <a:endParaRPr b="1" dirty="0"/>
          </a:p>
          <a:p>
            <a:pPr algn="ctr"/>
            <a:r>
              <a:rPr b="1" dirty="0">
                <a:sym typeface="+mn-ea"/>
              </a:rPr>
              <a:t>　　伸出乞援的，</a:t>
            </a:r>
            <a:endParaRPr b="1" dirty="0"/>
          </a:p>
          <a:p>
            <a:endParaRPr dirty="0"/>
          </a:p>
          <a:p>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占位符 57345"/>
          <p:cNvSpPr>
            <a:spLocks noGrp="1"/>
          </p:cNvSpPr>
          <p:nvPr>
            <p:ph type="body" idx="1"/>
          </p:nvPr>
        </p:nvSpPr>
        <p:spPr>
          <a:xfrm>
            <a:off x="0" y="0"/>
            <a:ext cx="9144000" cy="6858000"/>
          </a:xfrm>
        </p:spPr>
        <p:txBody>
          <a:bodyPr/>
          <a:p>
            <a:pPr algn="ctr"/>
            <a:r>
              <a:rPr b="1" dirty="0">
                <a:sym typeface="+mn-ea"/>
              </a:rPr>
              <a:t>　　颤抖着的两臂。</a:t>
            </a:r>
            <a:endParaRPr b="1" dirty="0"/>
          </a:p>
          <a:p>
            <a:pPr algn="ctr"/>
            <a:r>
              <a:rPr b="1" dirty="0">
                <a:sym typeface="+mn-ea"/>
              </a:rPr>
              <a:t>　　中国的苦痛与灾难，</a:t>
            </a:r>
            <a:endParaRPr b="1" dirty="0"/>
          </a:p>
          <a:p>
            <a:pPr algn="ctr"/>
            <a:r>
              <a:rPr b="1" dirty="0">
                <a:sym typeface="+mn-ea"/>
              </a:rPr>
              <a:t>　　像这雪夜一样广阔而又漫长呀！</a:t>
            </a:r>
            <a:endParaRPr b="1" dirty="0"/>
          </a:p>
          <a:p>
            <a:pPr algn="ctr"/>
            <a:r>
              <a:rPr b="1" dirty="0">
                <a:sym typeface="+mn-ea"/>
              </a:rPr>
              <a:t>　　雪落在中国的土地上，</a:t>
            </a:r>
            <a:endParaRPr b="1" dirty="0"/>
          </a:p>
          <a:p>
            <a:pPr algn="ctr"/>
            <a:r>
              <a:rPr b="1" dirty="0">
                <a:sym typeface="+mn-ea"/>
              </a:rPr>
              <a:t>　　寒冷在封锁着中国呀……</a:t>
            </a:r>
            <a:endParaRPr b="1" dirty="0"/>
          </a:p>
          <a:p>
            <a:pPr algn="ctr"/>
            <a:r>
              <a:rPr b="1" dirty="0">
                <a:sym typeface="+mn-ea"/>
              </a:rPr>
              <a:t>　　中国，</a:t>
            </a:r>
            <a:endParaRPr b="1" dirty="0"/>
          </a:p>
          <a:p>
            <a:pPr algn="ctr"/>
            <a:r>
              <a:rPr b="1" dirty="0">
                <a:sym typeface="+mn-ea"/>
              </a:rPr>
              <a:t>　　我的在没有灯光的晚上，</a:t>
            </a:r>
            <a:endParaRPr b="1" dirty="0"/>
          </a:p>
          <a:p>
            <a:pPr algn="ctr"/>
            <a:r>
              <a:rPr b="1" dirty="0">
                <a:sym typeface="+mn-ea"/>
              </a:rPr>
              <a:t>　　所写的无力的诗句，</a:t>
            </a:r>
            <a:endParaRPr b="1" dirty="0"/>
          </a:p>
          <a:p>
            <a:pPr algn="ctr"/>
            <a:r>
              <a:rPr b="1" dirty="0">
                <a:sym typeface="+mn-ea"/>
              </a:rPr>
              <a:t>　　能给你些许的温暖么？</a:t>
            </a:r>
            <a:endParaRPr b="1" dirty="0"/>
          </a:p>
          <a:p>
            <a:pPr algn="ctr"/>
            <a:r>
              <a:rPr b="1" dirty="0">
                <a:sym typeface="+mn-ea"/>
              </a:rPr>
              <a:t>　　1937年12月28日夜间　</a:t>
            </a:r>
            <a:endParaRPr b="1" dirty="0"/>
          </a:p>
          <a:p>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文本占位符 56321"/>
          <p:cNvSpPr>
            <a:spLocks noGrp="1"/>
          </p:cNvSpPr>
          <p:nvPr>
            <p:ph type="body" idx="1"/>
          </p:nvPr>
        </p:nvSpPr>
        <p:spPr>
          <a:xfrm>
            <a:off x="0" y="0"/>
            <a:ext cx="9144000" cy="6858000"/>
          </a:xfrm>
        </p:spPr>
        <p:txBody>
          <a:bodyPr/>
          <a:p>
            <a:r>
              <a:rPr b="1" dirty="0">
                <a:sym typeface="+mn-ea"/>
              </a:rPr>
              <a:t>6.艾青的＿＿＿歌颂了毛主席.</a:t>
            </a:r>
            <a:endParaRPr b="1" dirty="0"/>
          </a:p>
          <a:p>
            <a:r>
              <a:rPr b="1" dirty="0">
                <a:sym typeface="+mn-ea"/>
              </a:rPr>
              <a:t>6.《毛泽东》</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blinds(horizontal)">
                                      <p:cBhvr>
                                        <p:cTn id="7" dur="500"/>
                                        <p:tgtEl>
                                          <p:spTgt spid="563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322">
                                            <p:txEl>
                                              <p:pRg st="1" end="1"/>
                                            </p:txEl>
                                          </p:spTgt>
                                        </p:tgtEl>
                                        <p:attrNameLst>
                                          <p:attrName>style.visibility</p:attrName>
                                        </p:attrNameLst>
                                      </p:cBhvr>
                                      <p:to>
                                        <p:strVal val="visible"/>
                                      </p:to>
                                    </p:set>
                                    <p:animEffect transition="in" filter="blinds(horizontal)">
                                      <p:cBhvr>
                                        <p:cTn id="12" dur="500"/>
                                        <p:tgtEl>
                                          <p:spTgt spid="563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文本占位符 53249"/>
          <p:cNvSpPr>
            <a:spLocks noGrp="1"/>
          </p:cNvSpPr>
          <p:nvPr>
            <p:ph type="body" idx="1"/>
          </p:nvPr>
        </p:nvSpPr>
        <p:spPr>
          <a:xfrm>
            <a:off x="0" y="0"/>
            <a:ext cx="9144000" cy="6858000"/>
          </a:xfrm>
        </p:spPr>
        <p:txBody>
          <a:bodyPr/>
          <a:p>
            <a:pPr marL="0" indent="0" algn="ctr">
              <a:buNone/>
            </a:pPr>
            <a:r>
              <a:rPr b="1" dirty="0"/>
              <a:t>大堰河，是我的保姆。</a:t>
            </a:r>
            <a:endParaRPr b="1" dirty="0"/>
          </a:p>
          <a:p>
            <a:pPr marL="0" indent="0" algn="ctr">
              <a:buNone/>
            </a:pPr>
            <a:r>
              <a:rPr b="1" dirty="0"/>
              <a:t>她的名字就是生她的村庄的名字，</a:t>
            </a:r>
            <a:endParaRPr b="1" dirty="0"/>
          </a:p>
          <a:p>
            <a:pPr marL="0" indent="0" algn="ctr">
              <a:buNone/>
            </a:pPr>
            <a:r>
              <a:rPr b="1" dirty="0"/>
              <a:t>她是童养媳。</a:t>
            </a:r>
            <a:endParaRPr b="1" dirty="0"/>
          </a:p>
          <a:p>
            <a:pPr marL="0" indent="0" algn="ctr">
              <a:buNone/>
            </a:pPr>
            <a:r>
              <a:rPr b="1" dirty="0"/>
              <a:t>大堰河，是我的保姆。</a:t>
            </a:r>
            <a:endParaRPr b="1" dirty="0"/>
          </a:p>
          <a:p>
            <a:pPr marL="0" indent="0" algn="ctr">
              <a:buNone/>
            </a:pPr>
            <a:r>
              <a:rPr b="1" dirty="0"/>
              <a:t>我是地主的儿子；</a:t>
            </a:r>
            <a:endParaRPr b="1" dirty="0"/>
          </a:p>
          <a:p>
            <a:pPr marL="0" indent="0" algn="ctr">
              <a:buNone/>
            </a:pPr>
            <a:r>
              <a:rPr b="1" dirty="0"/>
              <a:t>也是吃了大堰河的奶而长大了的，</a:t>
            </a:r>
            <a:endParaRPr b="1" dirty="0"/>
          </a:p>
          <a:p>
            <a:pPr marL="0" indent="0" algn="ctr">
              <a:buNone/>
            </a:pPr>
            <a:r>
              <a:rPr b="1" dirty="0"/>
              <a:t>大堰河的儿子。</a:t>
            </a:r>
            <a:endParaRPr b="1" dirty="0"/>
          </a:p>
          <a:p>
            <a:pPr marL="0" indent="0" algn="ctr">
              <a:buNone/>
            </a:pPr>
            <a:r>
              <a:rPr b="1" dirty="0"/>
              <a:t>大堰河以养育我而养育她的家，</a:t>
            </a:r>
            <a:endParaRPr b="1" dirty="0"/>
          </a:p>
          <a:p>
            <a:pPr marL="0" indent="0" algn="ctr">
              <a:buNone/>
            </a:pPr>
            <a:r>
              <a:rPr b="1" dirty="0"/>
              <a:t>而我，是吃了你的奶而被养育了的。</a:t>
            </a:r>
            <a:endParaRPr b="1" dirty="0"/>
          </a:p>
          <a:p>
            <a:pPr marL="0" indent="0" algn="ctr">
              <a:buNone/>
            </a:pPr>
            <a:r>
              <a:rPr b="1" dirty="0"/>
              <a:t>大堰河啊，我的保姆。</a:t>
            </a:r>
            <a:endParaRPr b="1" dirty="0"/>
          </a:p>
          <a:p>
            <a:pPr marL="0" indent="0" algn="ctr">
              <a:buNone/>
            </a:pPr>
            <a:r>
              <a:rPr b="1" dirty="0"/>
              <a:t>大堰河，今天我看到雪使我想起了你：</a:t>
            </a:r>
            <a:endParaRPr b="1" dirty="0"/>
          </a:p>
          <a:p>
            <a:pPr marL="0" indent="0" algn="ctr">
              <a:buNone/>
            </a:pPr>
            <a:r>
              <a:rPr b="1" dirty="0"/>
              <a:t>你的被雪压着的草盖的坟墓，</a:t>
            </a:r>
            <a:endParaRPr b="1" dirty="0"/>
          </a:p>
          <a:p>
            <a:pPr marL="0" indent="0" algn="ctr">
              <a:buNone/>
            </a:pPr>
            <a:endParaRPr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占位符 52225"/>
          <p:cNvSpPr>
            <a:spLocks noGrp="1"/>
          </p:cNvSpPr>
          <p:nvPr>
            <p:ph type="body" idx="1"/>
          </p:nvPr>
        </p:nvSpPr>
        <p:spPr>
          <a:xfrm>
            <a:off x="0" y="0"/>
            <a:ext cx="9144000" cy="6858000"/>
          </a:xfrm>
        </p:spPr>
        <p:txBody>
          <a:bodyPr/>
          <a:p>
            <a:pPr marL="0" indent="0" algn="ctr">
              <a:buNone/>
            </a:pPr>
            <a:r>
              <a:rPr b="1" dirty="0">
                <a:sym typeface="+mn-ea"/>
              </a:rPr>
              <a:t>你的关闭了的故居檐头的枯死的瓦菲，</a:t>
            </a:r>
            <a:endParaRPr b="1" dirty="0"/>
          </a:p>
          <a:p>
            <a:pPr marL="0" indent="0" algn="ctr">
              <a:buNone/>
            </a:pPr>
            <a:r>
              <a:rPr b="1" dirty="0">
                <a:sym typeface="+mn-ea"/>
              </a:rPr>
              <a:t>你的被典押了的一丈平方的园地，</a:t>
            </a:r>
            <a:endParaRPr b="1" dirty="0"/>
          </a:p>
          <a:p>
            <a:pPr marL="0" indent="0" algn="ctr">
              <a:buNone/>
            </a:pPr>
            <a:r>
              <a:rPr b="1" dirty="0">
                <a:sym typeface="+mn-ea"/>
              </a:rPr>
              <a:t>你的门前的长了青苔的石椅，</a:t>
            </a:r>
            <a:endParaRPr b="1" dirty="0"/>
          </a:p>
          <a:p>
            <a:pPr marL="0" indent="0" algn="ctr">
              <a:buNone/>
            </a:pPr>
            <a:r>
              <a:rPr b="1" dirty="0">
                <a:sym typeface="+mn-ea"/>
              </a:rPr>
              <a:t>大堰河，今天我看到雪使我想起了你。</a:t>
            </a:r>
            <a:endParaRPr b="1" dirty="0"/>
          </a:p>
          <a:p>
            <a:pPr marL="0" indent="0" algn="ctr">
              <a:buNone/>
            </a:pPr>
            <a:r>
              <a:rPr b="1" dirty="0">
                <a:sym typeface="+mn-ea"/>
              </a:rPr>
              <a:t>你用你厚大的手掌把我抱在怀里，抚摸我；</a:t>
            </a:r>
            <a:endParaRPr b="1" dirty="0"/>
          </a:p>
          <a:p>
            <a:pPr marL="0" indent="0" algn="ctr">
              <a:buNone/>
            </a:pPr>
            <a:r>
              <a:rPr b="1" dirty="0">
                <a:sym typeface="+mn-ea"/>
              </a:rPr>
              <a:t>在你搭好了灶火之后，</a:t>
            </a:r>
            <a:endParaRPr b="1" dirty="0"/>
          </a:p>
          <a:p>
            <a:pPr marL="0" indent="0" algn="ctr">
              <a:buNone/>
            </a:pPr>
            <a:r>
              <a:rPr b="1" dirty="0">
                <a:sym typeface="+mn-ea"/>
              </a:rPr>
              <a:t>在你拍去了围裙上的炭灰之后，</a:t>
            </a:r>
            <a:endParaRPr b="1" dirty="0"/>
          </a:p>
          <a:p>
            <a:pPr marL="0" indent="0" algn="ctr">
              <a:buNone/>
            </a:pPr>
            <a:r>
              <a:rPr b="1" dirty="0">
                <a:sym typeface="+mn-ea"/>
              </a:rPr>
              <a:t>在你尝到饭已煮熟了之后，</a:t>
            </a:r>
            <a:endParaRPr b="1" dirty="0"/>
          </a:p>
          <a:p>
            <a:pPr marL="0" indent="0" algn="ctr">
              <a:buNone/>
            </a:pPr>
            <a:r>
              <a:rPr b="1" dirty="0">
                <a:sym typeface="+mn-ea"/>
              </a:rPr>
              <a:t>在你把乌黑的酱碗放到乌黑的桌子上之后，</a:t>
            </a:r>
            <a:endParaRPr b="1" dirty="0"/>
          </a:p>
          <a:p>
            <a:pPr marL="0" indent="0" algn="ctr">
              <a:buNone/>
            </a:pPr>
            <a:r>
              <a:rPr b="1" dirty="0">
                <a:sym typeface="+mn-ea"/>
              </a:rPr>
              <a:t>在你补好了儿子们的为山腰的荆棘扯破的衣服之后，</a:t>
            </a:r>
            <a:endParaRPr b="1" dirty="0"/>
          </a:p>
          <a:p>
            <a:pPr marL="0" indent="0" algn="ctr">
              <a:buNone/>
            </a:pPr>
            <a:r>
              <a:rPr b="1" dirty="0">
                <a:sym typeface="+mn-ea"/>
              </a:rPr>
              <a:t>在你把小儿被柴刀砍伤了的手包好之后，</a:t>
            </a:r>
            <a:endParaRPr b="1" dirty="0"/>
          </a:p>
          <a:p>
            <a:pPr marL="0" indent="0" algn="ctr">
              <a:buNone/>
            </a:pPr>
            <a:endParaRPr b="1" dirty="0"/>
          </a:p>
          <a:p>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占位符 51201"/>
          <p:cNvSpPr>
            <a:spLocks noGrp="1"/>
          </p:cNvSpPr>
          <p:nvPr>
            <p:ph type="body" idx="1"/>
          </p:nvPr>
        </p:nvSpPr>
        <p:spPr>
          <a:xfrm>
            <a:off x="0" y="0"/>
            <a:ext cx="9144000" cy="6858000"/>
          </a:xfrm>
        </p:spPr>
        <p:txBody>
          <a:bodyPr/>
          <a:p>
            <a:pPr marL="0" indent="0" algn="ctr">
              <a:buNone/>
            </a:pPr>
            <a:r>
              <a:rPr b="1" dirty="0">
                <a:sym typeface="+mn-ea"/>
              </a:rPr>
              <a:t>在你把夫儿们的衬衣上的虱子一颗颗的掐死之后，</a:t>
            </a:r>
            <a:endParaRPr b="1" dirty="0"/>
          </a:p>
          <a:p>
            <a:pPr marL="0" indent="0" algn="ctr">
              <a:buNone/>
            </a:pPr>
            <a:r>
              <a:rPr b="1" dirty="0">
                <a:sym typeface="+mn-ea"/>
              </a:rPr>
              <a:t>在你拿起了今天的第一颗鸡蛋之后，</a:t>
            </a:r>
            <a:endParaRPr b="1" dirty="0"/>
          </a:p>
          <a:p>
            <a:pPr marL="0" indent="0" algn="ctr">
              <a:buNone/>
            </a:pPr>
            <a:r>
              <a:rPr b="1" dirty="0">
                <a:sym typeface="+mn-ea"/>
              </a:rPr>
              <a:t>你用你厚大的手掌把我抱在怀里，抚摸我。</a:t>
            </a:r>
            <a:endParaRPr b="1" dirty="0"/>
          </a:p>
          <a:p>
            <a:pPr marL="0" indent="0" algn="ctr">
              <a:buNone/>
            </a:pPr>
            <a:r>
              <a:rPr b="1" dirty="0">
                <a:sym typeface="+mn-ea"/>
              </a:rPr>
              <a:t>我是地主的儿子，</a:t>
            </a:r>
            <a:endParaRPr b="1" dirty="0"/>
          </a:p>
          <a:p>
            <a:pPr marL="0" indent="0" algn="ctr">
              <a:buNone/>
            </a:pPr>
            <a:r>
              <a:rPr b="1" dirty="0">
                <a:sym typeface="+mn-ea"/>
              </a:rPr>
              <a:t>在我吃光了你大堰河的奶之后，</a:t>
            </a:r>
            <a:endParaRPr b="1" dirty="0"/>
          </a:p>
          <a:p>
            <a:pPr marL="0" indent="0" algn="ctr">
              <a:buNone/>
            </a:pPr>
            <a:r>
              <a:rPr b="1" dirty="0">
                <a:sym typeface="+mn-ea"/>
              </a:rPr>
              <a:t>我被生我的父母领回到自己的家里。</a:t>
            </a:r>
            <a:endParaRPr b="1" dirty="0"/>
          </a:p>
          <a:p>
            <a:pPr marL="0" indent="0" algn="ctr">
              <a:buNone/>
            </a:pPr>
            <a:r>
              <a:rPr b="1" dirty="0">
                <a:sym typeface="+mn-ea"/>
              </a:rPr>
              <a:t>啊，大堰河，你为什么要哭？</a:t>
            </a:r>
            <a:endParaRPr b="1" dirty="0"/>
          </a:p>
          <a:p>
            <a:pPr marL="0" indent="0" algn="ctr">
              <a:buNone/>
            </a:pPr>
            <a:r>
              <a:rPr b="1" dirty="0">
                <a:sym typeface="+mn-ea"/>
              </a:rPr>
              <a:t>我做了生我的父母家里的新客了！</a:t>
            </a:r>
            <a:endParaRPr b="1" dirty="0"/>
          </a:p>
          <a:p>
            <a:pPr marL="0" indent="0" algn="ctr">
              <a:buNone/>
            </a:pPr>
            <a:r>
              <a:rPr b="1" dirty="0">
                <a:sym typeface="+mn-ea"/>
              </a:rPr>
              <a:t>我摸着红漆雕花的家具，</a:t>
            </a:r>
            <a:endParaRPr b="1" dirty="0"/>
          </a:p>
          <a:p>
            <a:pPr marL="0" indent="0" algn="ctr">
              <a:buNone/>
            </a:pPr>
            <a:r>
              <a:rPr b="1" dirty="0">
                <a:sym typeface="+mn-ea"/>
              </a:rPr>
              <a:t>我摸着父母的睡床上金色的花纹，</a:t>
            </a:r>
            <a:endParaRPr b="1" dirty="0"/>
          </a:p>
          <a:p>
            <a:pPr marL="0" indent="0" algn="ctr">
              <a:buNone/>
            </a:pPr>
            <a:r>
              <a:rPr b="1" dirty="0">
                <a:sym typeface="+mn-ea"/>
              </a:rPr>
              <a:t>我呆呆地看着檐头的我不认得的“天伦叙乐”的匾，</a:t>
            </a:r>
            <a:endParaRPr b="1" dirty="0"/>
          </a:p>
          <a:p>
            <a:pPr marL="0" indent="0" algn="ctr">
              <a:buNone/>
            </a:pPr>
            <a:r>
              <a:rPr b="1" dirty="0">
                <a:sym typeface="+mn-ea"/>
              </a:rPr>
              <a:t>我摸着新换上的衣服的丝的和贝壳的钮扣，</a:t>
            </a:r>
            <a:endParaRPr b="1" dirty="0"/>
          </a:p>
          <a:p>
            <a:pPr marL="0" indent="0" algn="ctr">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占位符 50177"/>
          <p:cNvSpPr>
            <a:spLocks noGrp="1"/>
          </p:cNvSpPr>
          <p:nvPr>
            <p:ph type="body" idx="1"/>
          </p:nvPr>
        </p:nvSpPr>
        <p:spPr>
          <a:xfrm>
            <a:off x="0" y="0"/>
            <a:ext cx="9144000" cy="6858000"/>
          </a:xfrm>
        </p:spPr>
        <p:txBody>
          <a:bodyPr/>
          <a:p>
            <a:pPr marL="0" indent="0" algn="ctr">
              <a:buNone/>
            </a:pPr>
            <a:r>
              <a:rPr b="1" dirty="0">
                <a:sym typeface="+mn-ea"/>
              </a:rPr>
              <a:t>我看着母亲怀里的不熟识的妹妹，</a:t>
            </a:r>
            <a:endParaRPr b="1" dirty="0"/>
          </a:p>
          <a:p>
            <a:pPr marL="0" indent="0" algn="ctr">
              <a:buNone/>
            </a:pPr>
            <a:r>
              <a:rPr b="1" dirty="0">
                <a:sym typeface="+mn-ea"/>
              </a:rPr>
              <a:t>我坐着油漆过的安了火钵的炕凳，</a:t>
            </a:r>
            <a:endParaRPr b="1" dirty="0"/>
          </a:p>
          <a:p>
            <a:pPr marL="0" indent="0" algn="ctr">
              <a:buNone/>
            </a:pPr>
            <a:r>
              <a:rPr b="1" dirty="0">
                <a:sym typeface="+mn-ea"/>
              </a:rPr>
              <a:t>我吃着碾了三番的白米的饭，</a:t>
            </a:r>
            <a:endParaRPr b="1" dirty="0"/>
          </a:p>
          <a:p>
            <a:pPr marL="0" indent="0" algn="ctr">
              <a:buNone/>
            </a:pPr>
            <a:r>
              <a:rPr b="1" dirty="0">
                <a:sym typeface="+mn-ea"/>
              </a:rPr>
              <a:t>但，我是这般忸怩不安！因为我，</a:t>
            </a:r>
            <a:endParaRPr b="1" dirty="0"/>
          </a:p>
          <a:p>
            <a:pPr marL="0" indent="0" algn="ctr">
              <a:buNone/>
            </a:pPr>
            <a:r>
              <a:rPr b="1" dirty="0">
                <a:sym typeface="+mn-ea"/>
              </a:rPr>
              <a:t>我做了生我的父母家里的新客了。</a:t>
            </a:r>
            <a:endParaRPr b="1" dirty="0"/>
          </a:p>
          <a:p>
            <a:pPr marL="0" indent="0" algn="ctr">
              <a:buNone/>
            </a:pPr>
            <a:r>
              <a:rPr b="1" dirty="0">
                <a:sym typeface="+mn-ea"/>
              </a:rPr>
              <a:t>大堰河，为了生活，</a:t>
            </a:r>
            <a:endParaRPr b="1" dirty="0"/>
          </a:p>
          <a:p>
            <a:pPr marL="0" indent="0" algn="ctr">
              <a:buNone/>
            </a:pPr>
            <a:r>
              <a:rPr b="1" dirty="0">
                <a:sym typeface="+mn-ea"/>
              </a:rPr>
              <a:t>在她流尽了她的乳液之后，</a:t>
            </a:r>
            <a:endParaRPr b="1" dirty="0"/>
          </a:p>
          <a:p>
            <a:pPr marL="0" indent="0" algn="ctr">
              <a:buNone/>
            </a:pPr>
            <a:r>
              <a:rPr b="1" dirty="0">
                <a:sym typeface="+mn-ea"/>
              </a:rPr>
              <a:t>她就开始用抱过我的两臂劳动了；</a:t>
            </a:r>
            <a:endParaRPr b="1" dirty="0"/>
          </a:p>
          <a:p>
            <a:pPr marL="0" indent="0" algn="ctr">
              <a:buNone/>
            </a:pPr>
            <a:r>
              <a:rPr b="1" dirty="0">
                <a:sym typeface="+mn-ea"/>
              </a:rPr>
              <a:t>她含着笑，洗着我们的衣服，</a:t>
            </a:r>
            <a:endParaRPr b="1" dirty="0"/>
          </a:p>
          <a:p>
            <a:pPr marL="0" indent="0" algn="ctr">
              <a:buNone/>
            </a:pPr>
            <a:r>
              <a:rPr b="1" dirty="0">
                <a:sym typeface="+mn-ea"/>
              </a:rPr>
              <a:t>她含着笑，提着菜篮到村边的结冰的池塘去，</a:t>
            </a:r>
            <a:endParaRPr b="1" dirty="0"/>
          </a:p>
          <a:p>
            <a:pPr marL="0" indent="0" algn="ctr">
              <a:buNone/>
            </a:pPr>
            <a:r>
              <a:rPr b="1" dirty="0">
                <a:sym typeface="+mn-ea"/>
              </a:rPr>
              <a:t>她含着笑，切着冰屑悉索的萝卜，</a:t>
            </a:r>
            <a:endParaRPr b="1" dirty="0"/>
          </a:p>
          <a:p>
            <a:pPr marL="0" indent="0" algn="ctr">
              <a:buNone/>
            </a:pPr>
            <a:r>
              <a:rPr b="1" dirty="0">
                <a:sym typeface="+mn-ea"/>
              </a:rPr>
              <a:t>她含着笑，用手掏着猪吃的麦糟，</a:t>
            </a:r>
            <a:endParaRPr b="1" dirty="0"/>
          </a:p>
          <a:p>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占位符 49153"/>
          <p:cNvSpPr>
            <a:spLocks noGrp="1"/>
          </p:cNvSpPr>
          <p:nvPr>
            <p:ph type="body" idx="1"/>
          </p:nvPr>
        </p:nvSpPr>
        <p:spPr>
          <a:xfrm>
            <a:off x="0" y="0"/>
            <a:ext cx="9144000" cy="6858000"/>
          </a:xfrm>
        </p:spPr>
        <p:txBody>
          <a:bodyPr/>
          <a:p>
            <a:pPr marL="0" indent="0" algn="ctr">
              <a:buNone/>
            </a:pPr>
            <a:r>
              <a:rPr b="1" dirty="0">
                <a:sym typeface="+mn-ea"/>
              </a:rPr>
              <a:t>她含着笑，扇着炖肉的炉子的火，</a:t>
            </a:r>
            <a:endParaRPr b="1" dirty="0"/>
          </a:p>
          <a:p>
            <a:pPr marL="0" indent="0" algn="ctr">
              <a:buNone/>
            </a:pPr>
            <a:r>
              <a:rPr b="1" dirty="0">
                <a:sym typeface="+mn-ea"/>
              </a:rPr>
              <a:t>她含着笑，背了团箕到广场上去，</a:t>
            </a:r>
            <a:endParaRPr b="1" dirty="0"/>
          </a:p>
          <a:p>
            <a:pPr marL="0" indent="0" algn="ctr">
              <a:buNone/>
            </a:pPr>
            <a:r>
              <a:rPr b="1" dirty="0">
                <a:sym typeface="+mn-ea"/>
              </a:rPr>
              <a:t>晒好那些大豆和小麦，</a:t>
            </a:r>
            <a:endParaRPr b="1" dirty="0"/>
          </a:p>
          <a:p>
            <a:pPr marL="0" indent="0" algn="ctr">
              <a:buNone/>
            </a:pPr>
            <a:r>
              <a:rPr b="1" dirty="0">
                <a:sym typeface="+mn-ea"/>
              </a:rPr>
              <a:t>大堰河，为了生活，</a:t>
            </a:r>
            <a:endParaRPr b="1" dirty="0"/>
          </a:p>
          <a:p>
            <a:pPr marL="0" indent="0" algn="ctr">
              <a:buNone/>
            </a:pPr>
            <a:r>
              <a:rPr b="1" dirty="0">
                <a:sym typeface="+mn-ea"/>
              </a:rPr>
              <a:t>在她流尽了她的乳液之后，</a:t>
            </a:r>
            <a:endParaRPr b="1" dirty="0"/>
          </a:p>
          <a:p>
            <a:pPr marL="0" indent="0" algn="ctr">
              <a:buNone/>
            </a:pPr>
            <a:r>
              <a:rPr b="1" dirty="0">
                <a:sym typeface="+mn-ea"/>
              </a:rPr>
              <a:t>她就用抱过我的两臂，劳动了。</a:t>
            </a:r>
            <a:endParaRPr b="1" dirty="0"/>
          </a:p>
          <a:p>
            <a:pPr marL="0" indent="0" algn="ctr">
              <a:buNone/>
            </a:pPr>
            <a:r>
              <a:rPr b="1" dirty="0">
                <a:sym typeface="+mn-ea"/>
              </a:rPr>
              <a:t>大堰河，深爱着她的乳儿；</a:t>
            </a:r>
            <a:endParaRPr b="1" dirty="0"/>
          </a:p>
          <a:p>
            <a:pPr marL="0" indent="0" algn="ctr">
              <a:buNone/>
            </a:pPr>
            <a:r>
              <a:rPr b="1" dirty="0">
                <a:sym typeface="+mn-ea"/>
              </a:rPr>
              <a:t>在年节里，为了他，忙着切那冬米的糖，</a:t>
            </a:r>
            <a:endParaRPr b="1" dirty="0"/>
          </a:p>
          <a:p>
            <a:pPr marL="0" indent="0" algn="ctr">
              <a:buNone/>
            </a:pPr>
            <a:r>
              <a:rPr b="1" dirty="0">
                <a:sym typeface="+mn-ea"/>
              </a:rPr>
              <a:t>为了他，常悄悄地走到村边的她的家里去，</a:t>
            </a:r>
            <a:endParaRPr b="1" dirty="0"/>
          </a:p>
          <a:p>
            <a:pPr marL="0" indent="0" algn="ctr">
              <a:buNone/>
            </a:pPr>
            <a:r>
              <a:rPr b="1" dirty="0">
                <a:sym typeface="+mn-ea"/>
              </a:rPr>
              <a:t>为了他，走到她的身边叫一声“妈”，</a:t>
            </a:r>
            <a:endParaRPr b="1" dirty="0"/>
          </a:p>
          <a:p>
            <a:pPr marL="0" indent="0" algn="ctr">
              <a:buNone/>
            </a:pPr>
            <a:r>
              <a:rPr b="1" dirty="0">
                <a:sym typeface="+mn-ea"/>
              </a:rPr>
              <a:t>大堰河，把他画的大红大绿的关云长，</a:t>
            </a:r>
            <a:endParaRPr b="1" dirty="0"/>
          </a:p>
          <a:p>
            <a:pPr marL="0" indent="0" algn="ctr">
              <a:buNone/>
            </a:pPr>
            <a:r>
              <a:rPr b="1" dirty="0">
                <a:sym typeface="+mn-ea"/>
              </a:rPr>
              <a:t>贴在灶边的墙上，</a:t>
            </a:r>
            <a:endParaRPr b="1" dirty="0"/>
          </a:p>
          <a:p>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文本占位符 76801"/>
          <p:cNvSpPr>
            <a:spLocks noGrp="1"/>
          </p:cNvSpPr>
          <p:nvPr>
            <p:ph type="body" idx="1"/>
          </p:nvPr>
        </p:nvSpPr>
        <p:spPr>
          <a:xfrm>
            <a:off x="0" y="0"/>
            <a:ext cx="9144000" cy="6858000"/>
          </a:xfrm>
        </p:spPr>
        <p:txBody>
          <a:bodyPr/>
          <a:p>
            <a:pPr algn="ctr"/>
            <a:r>
              <a:rPr sz="4400" b="1" dirty="0"/>
              <a:t>鱼化石①</a:t>
            </a:r>
            <a:endParaRPr b="1" dirty="0"/>
          </a:p>
          <a:p>
            <a:pPr algn="ctr"/>
            <a:r>
              <a:rPr b="1" dirty="0"/>
              <a:t>　　动作多么活泼，</a:t>
            </a:r>
            <a:endParaRPr b="1" dirty="0"/>
          </a:p>
          <a:p>
            <a:pPr algn="ctr"/>
            <a:r>
              <a:rPr b="1" dirty="0"/>
              <a:t>　　精力多么旺盛，</a:t>
            </a:r>
            <a:endParaRPr b="1" dirty="0"/>
          </a:p>
          <a:p>
            <a:pPr algn="ctr"/>
            <a:r>
              <a:rPr b="1" dirty="0"/>
              <a:t>　　在浪花上跳跃，</a:t>
            </a:r>
            <a:endParaRPr b="1" dirty="0"/>
          </a:p>
          <a:p>
            <a:pPr algn="ctr"/>
            <a:r>
              <a:rPr b="1" dirty="0"/>
              <a:t>　　在大海里浮沉。</a:t>
            </a:r>
            <a:endParaRPr b="1" dirty="0"/>
          </a:p>
          <a:p>
            <a:pPr algn="ctr"/>
            <a:r>
              <a:rPr b="1" dirty="0"/>
              <a:t>　　不幸遇到火山爆发，</a:t>
            </a:r>
            <a:endParaRPr b="1" dirty="0"/>
          </a:p>
          <a:p>
            <a:pPr algn="ctr"/>
            <a:r>
              <a:rPr b="1" dirty="0"/>
              <a:t>　　也可能是地震，</a:t>
            </a:r>
            <a:endParaRPr b="1" dirty="0"/>
          </a:p>
          <a:p>
            <a:pPr algn="ctr"/>
            <a:r>
              <a:rPr b="1" dirty="0"/>
              <a:t>　　你失去了自由，</a:t>
            </a:r>
            <a:endParaRPr b="1" dirty="0"/>
          </a:p>
          <a:p>
            <a:pPr algn="ctr"/>
            <a:r>
              <a:rPr b="1" dirty="0"/>
              <a:t>　　被埋进了灰尘。</a:t>
            </a:r>
            <a:endParaRPr b="1" dirty="0"/>
          </a:p>
          <a:p>
            <a:pPr algn="ctr"/>
            <a:r>
              <a:rPr b="1" dirty="0"/>
              <a:t>　　过了多少亿年，</a:t>
            </a:r>
            <a:endParaRPr b="1" dirty="0"/>
          </a:p>
          <a:p>
            <a:pPr algn="ctr"/>
            <a:r>
              <a:rPr b="1" dirty="0"/>
              <a:t>　　地质勘探队员，</a:t>
            </a:r>
            <a:endParaRPr b="1" dirty="0"/>
          </a:p>
          <a:p>
            <a:pPr algn="ctr"/>
            <a:r>
              <a:rPr b="1" dirty="0"/>
              <a:t>　　</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占位符 48129"/>
          <p:cNvSpPr>
            <a:spLocks noGrp="1"/>
          </p:cNvSpPr>
          <p:nvPr>
            <p:ph type="body" idx="1"/>
          </p:nvPr>
        </p:nvSpPr>
        <p:spPr>
          <a:xfrm>
            <a:off x="0" y="0"/>
            <a:ext cx="9144000" cy="6858000"/>
          </a:xfrm>
        </p:spPr>
        <p:txBody>
          <a:bodyPr/>
          <a:p>
            <a:pPr marL="0" indent="0" algn="ctr">
              <a:buNone/>
            </a:pPr>
            <a:r>
              <a:rPr b="1" dirty="0">
                <a:sym typeface="+mn-ea"/>
              </a:rPr>
              <a:t>大堰河，会对她的邻居夸口赞美她的乳儿；</a:t>
            </a:r>
            <a:endParaRPr b="1" dirty="0"/>
          </a:p>
          <a:p>
            <a:pPr marL="0" indent="0" algn="ctr">
              <a:buNone/>
            </a:pPr>
            <a:r>
              <a:rPr b="1" dirty="0">
                <a:sym typeface="+mn-ea"/>
              </a:rPr>
              <a:t>大堰河曾做了一个不能对人说的梦：</a:t>
            </a:r>
            <a:endParaRPr b="1" dirty="0"/>
          </a:p>
          <a:p>
            <a:pPr marL="0" indent="0" algn="ctr">
              <a:buNone/>
            </a:pPr>
            <a:r>
              <a:rPr b="1" dirty="0">
                <a:sym typeface="+mn-ea"/>
              </a:rPr>
              <a:t>在梦里，她吃着她的乳儿的婚酒，</a:t>
            </a:r>
            <a:endParaRPr b="1" dirty="0"/>
          </a:p>
          <a:p>
            <a:pPr marL="0" indent="0" algn="ctr">
              <a:buNone/>
            </a:pPr>
            <a:r>
              <a:rPr b="1" dirty="0">
                <a:sym typeface="+mn-ea"/>
              </a:rPr>
              <a:t>坐在辉煌的结彩的堂上，</a:t>
            </a:r>
            <a:endParaRPr b="1" dirty="0"/>
          </a:p>
          <a:p>
            <a:pPr marL="0" indent="0" algn="ctr">
              <a:buNone/>
            </a:pPr>
            <a:r>
              <a:rPr b="1" dirty="0">
                <a:sym typeface="+mn-ea"/>
              </a:rPr>
              <a:t>而她的娇美的媳妇亲切的叫她“婆婆”</a:t>
            </a:r>
            <a:endParaRPr b="1" dirty="0"/>
          </a:p>
          <a:p>
            <a:pPr marL="0" indent="0" algn="ctr">
              <a:buNone/>
            </a:pPr>
            <a:r>
              <a:rPr b="1" dirty="0">
                <a:sym typeface="+mn-ea"/>
              </a:rPr>
              <a:t>……</a:t>
            </a:r>
            <a:endParaRPr b="1" dirty="0"/>
          </a:p>
          <a:p>
            <a:pPr marL="0" indent="0" algn="ctr">
              <a:buNone/>
            </a:pPr>
            <a:r>
              <a:rPr b="1" dirty="0">
                <a:sym typeface="+mn-ea"/>
              </a:rPr>
              <a:t>大堰河，深爱她的乳儿！</a:t>
            </a:r>
            <a:endParaRPr b="1" dirty="0"/>
          </a:p>
          <a:p>
            <a:pPr marL="0" indent="0" algn="ctr">
              <a:buNone/>
            </a:pPr>
            <a:r>
              <a:rPr b="1" dirty="0">
                <a:sym typeface="+mn-ea"/>
              </a:rPr>
              <a:t>大堰河，在她的梦没有做醒的时候已死了。</a:t>
            </a:r>
            <a:endParaRPr b="1" dirty="0"/>
          </a:p>
          <a:p>
            <a:pPr marL="0" indent="0" algn="ctr">
              <a:buNone/>
            </a:pPr>
            <a:r>
              <a:rPr b="1" dirty="0">
                <a:sym typeface="+mn-ea"/>
              </a:rPr>
              <a:t>她死时，乳儿不在她的旁侧，</a:t>
            </a:r>
            <a:endParaRPr b="1" dirty="0"/>
          </a:p>
          <a:p>
            <a:pPr marL="0" indent="0" algn="ctr">
              <a:buNone/>
            </a:pPr>
            <a:r>
              <a:rPr b="1" dirty="0">
                <a:sym typeface="+mn-ea"/>
              </a:rPr>
              <a:t>她死时，平时打骂她的丈夫也为她流泪，</a:t>
            </a:r>
            <a:endParaRPr b="1" dirty="0"/>
          </a:p>
          <a:p>
            <a:pPr marL="0" indent="0" algn="ctr">
              <a:buNone/>
            </a:pPr>
            <a:r>
              <a:rPr b="1" dirty="0">
                <a:sym typeface="+mn-ea"/>
              </a:rPr>
              <a:t>五个儿子，个个哭得很悲，</a:t>
            </a:r>
            <a:endParaRPr b="1" dirty="0"/>
          </a:p>
          <a:p>
            <a:pPr marL="0" indent="0" algn="ctr">
              <a:buNone/>
            </a:pPr>
            <a:r>
              <a:rPr b="1" dirty="0">
                <a:sym typeface="+mn-ea"/>
              </a:rPr>
              <a:t>她死时，轻轻地呼着她的乳儿的名字，</a:t>
            </a:r>
            <a:endParaRPr b="1" dirty="0"/>
          </a:p>
          <a:p>
            <a:endParaRPr dirty="0"/>
          </a:p>
          <a:p>
            <a:endParaRPr dirty="0"/>
          </a:p>
          <a:p>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占位符 47105"/>
          <p:cNvSpPr>
            <a:spLocks noGrp="1"/>
          </p:cNvSpPr>
          <p:nvPr>
            <p:ph type="body" idx="1"/>
          </p:nvPr>
        </p:nvSpPr>
        <p:spPr>
          <a:xfrm>
            <a:off x="0" y="0"/>
            <a:ext cx="9144000" cy="6858000"/>
          </a:xfrm>
        </p:spPr>
        <p:txBody>
          <a:bodyPr/>
          <a:p>
            <a:pPr marL="0" indent="0" algn="ctr">
              <a:buNone/>
            </a:pPr>
            <a:r>
              <a:rPr b="1" dirty="0">
                <a:sym typeface="+mn-ea"/>
              </a:rPr>
              <a:t>大堰河，已死了，</a:t>
            </a:r>
            <a:endParaRPr b="1" dirty="0"/>
          </a:p>
          <a:p>
            <a:pPr marL="0" indent="0" algn="ctr">
              <a:buNone/>
            </a:pPr>
            <a:r>
              <a:rPr b="1" dirty="0">
                <a:sym typeface="+mn-ea"/>
              </a:rPr>
              <a:t>她死时，乳儿不在她的旁侧。</a:t>
            </a:r>
            <a:endParaRPr b="1" dirty="0"/>
          </a:p>
          <a:p>
            <a:pPr marL="0" indent="0" algn="ctr">
              <a:buNone/>
            </a:pPr>
            <a:r>
              <a:rPr b="1" dirty="0">
                <a:sym typeface="+mn-ea"/>
              </a:rPr>
              <a:t>大堰河，含泪的去了！</a:t>
            </a:r>
            <a:endParaRPr b="1" dirty="0"/>
          </a:p>
          <a:p>
            <a:pPr marL="0" indent="0" algn="ctr">
              <a:buNone/>
            </a:pPr>
            <a:r>
              <a:rPr b="1" dirty="0">
                <a:sym typeface="+mn-ea"/>
              </a:rPr>
              <a:t>同着四十几年的人世生活的凌侮，</a:t>
            </a:r>
            <a:endParaRPr b="1" dirty="0"/>
          </a:p>
          <a:p>
            <a:pPr marL="0" indent="0" algn="ctr">
              <a:buNone/>
            </a:pPr>
            <a:r>
              <a:rPr b="1" dirty="0">
                <a:sym typeface="+mn-ea"/>
              </a:rPr>
              <a:t>同着数不尽的奴隶的凄苦，</a:t>
            </a:r>
            <a:endParaRPr b="1" dirty="0"/>
          </a:p>
          <a:p>
            <a:pPr marL="0" indent="0" algn="ctr">
              <a:buNone/>
            </a:pPr>
            <a:r>
              <a:rPr b="1" dirty="0">
                <a:sym typeface="+mn-ea"/>
              </a:rPr>
              <a:t>同着四块钱的棺材和几束稻草，</a:t>
            </a:r>
            <a:endParaRPr b="1" dirty="0"/>
          </a:p>
          <a:p>
            <a:pPr marL="0" indent="0" algn="ctr">
              <a:buNone/>
            </a:pPr>
            <a:r>
              <a:rPr b="1" dirty="0">
                <a:sym typeface="+mn-ea"/>
              </a:rPr>
              <a:t>同着几尺长方的埋棺材的土地，</a:t>
            </a:r>
            <a:endParaRPr b="1" dirty="0"/>
          </a:p>
          <a:p>
            <a:pPr marL="0" indent="0" algn="ctr">
              <a:buNone/>
            </a:pPr>
            <a:r>
              <a:rPr b="1" dirty="0">
                <a:sym typeface="+mn-ea"/>
              </a:rPr>
              <a:t>同着一手把的纸钱的灰，</a:t>
            </a:r>
            <a:endParaRPr b="1" dirty="0"/>
          </a:p>
          <a:p>
            <a:pPr marL="0" indent="0" algn="ctr">
              <a:buNone/>
            </a:pPr>
            <a:r>
              <a:rPr b="1" dirty="0">
                <a:sym typeface="+mn-ea"/>
              </a:rPr>
              <a:t>大堰河，她含泪的去了。</a:t>
            </a:r>
            <a:endParaRPr b="1" dirty="0"/>
          </a:p>
          <a:p>
            <a:pPr marL="0" indent="0" algn="ctr">
              <a:buNone/>
            </a:pPr>
            <a:r>
              <a:rPr b="1" dirty="0">
                <a:sym typeface="+mn-ea"/>
              </a:rPr>
              <a:t>这是大堰河所不知道的：</a:t>
            </a:r>
            <a:endParaRPr b="1" dirty="0"/>
          </a:p>
          <a:p>
            <a:pPr marL="0" indent="0" algn="ctr">
              <a:buNone/>
            </a:pPr>
            <a:r>
              <a:rPr b="1" dirty="0">
                <a:sym typeface="+mn-ea"/>
              </a:rPr>
              <a:t>她的醉酒的丈夫已死去，</a:t>
            </a:r>
            <a:endParaRPr b="1" dirty="0"/>
          </a:p>
          <a:p>
            <a:pPr marL="0" indent="0" algn="ctr">
              <a:buNone/>
            </a:pPr>
            <a:r>
              <a:rPr b="1" dirty="0">
                <a:sym typeface="+mn-ea"/>
              </a:rPr>
              <a:t>大儿做了土匪，</a:t>
            </a:r>
            <a:endParaRPr b="1" dirty="0"/>
          </a:p>
          <a:p>
            <a:pPr marL="0" indent="0" algn="ctr">
              <a:buNone/>
            </a:pPr>
            <a:endParaRPr dirty="0"/>
          </a:p>
          <a:p>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占位符 46081"/>
          <p:cNvSpPr>
            <a:spLocks noGrp="1"/>
          </p:cNvSpPr>
          <p:nvPr>
            <p:ph type="body" idx="1"/>
          </p:nvPr>
        </p:nvSpPr>
        <p:spPr>
          <a:xfrm>
            <a:off x="0" y="0"/>
            <a:ext cx="9144000" cy="6858000"/>
          </a:xfrm>
        </p:spPr>
        <p:txBody>
          <a:bodyPr/>
          <a:p>
            <a:pPr marL="0" indent="0" algn="ctr">
              <a:buNone/>
            </a:pPr>
            <a:r>
              <a:rPr b="1" dirty="0">
                <a:sym typeface="+mn-ea"/>
              </a:rPr>
              <a:t>第二个死在炮火的烟里，</a:t>
            </a:r>
            <a:endParaRPr b="1" dirty="0"/>
          </a:p>
          <a:p>
            <a:pPr marL="0" indent="0" algn="ctr">
              <a:buNone/>
            </a:pPr>
            <a:r>
              <a:rPr b="1" dirty="0">
                <a:sym typeface="+mn-ea"/>
              </a:rPr>
              <a:t>第三，第四，第五，</a:t>
            </a:r>
            <a:endParaRPr b="1" dirty="0"/>
          </a:p>
          <a:p>
            <a:pPr marL="0" indent="0" algn="ctr">
              <a:buNone/>
            </a:pPr>
            <a:r>
              <a:rPr b="1" dirty="0">
                <a:sym typeface="+mn-ea"/>
              </a:rPr>
              <a:t>而我，我是在写着给予这不公道的世界的咒语。</a:t>
            </a:r>
            <a:endParaRPr b="1" dirty="0"/>
          </a:p>
          <a:p>
            <a:pPr marL="0" indent="0" algn="ctr">
              <a:buNone/>
            </a:pPr>
            <a:r>
              <a:rPr b="1" dirty="0">
                <a:sym typeface="+mn-ea"/>
              </a:rPr>
              <a:t>当我经了长长的飘泊回到故土时，</a:t>
            </a:r>
            <a:endParaRPr b="1" dirty="0"/>
          </a:p>
          <a:p>
            <a:pPr marL="0" indent="0" algn="ctr">
              <a:buNone/>
            </a:pPr>
            <a:r>
              <a:rPr b="1" dirty="0">
                <a:sym typeface="+mn-ea"/>
              </a:rPr>
              <a:t>在山腰里，田野上，</a:t>
            </a:r>
            <a:endParaRPr b="1" dirty="0"/>
          </a:p>
          <a:p>
            <a:pPr marL="0" indent="0" algn="ctr">
              <a:buNone/>
            </a:pPr>
            <a:r>
              <a:rPr b="1" dirty="0">
                <a:sym typeface="+mn-ea"/>
              </a:rPr>
              <a:t>兄弟们碰见时，是比六七年前更要亲密！</a:t>
            </a:r>
            <a:endParaRPr b="1" dirty="0"/>
          </a:p>
          <a:p>
            <a:pPr marL="0" indent="0" algn="ctr">
              <a:buNone/>
            </a:pPr>
            <a:r>
              <a:rPr b="1" dirty="0">
                <a:sym typeface="+mn-ea"/>
              </a:rPr>
              <a:t>这，这是为你，静静的睡着的大堰河，</a:t>
            </a:r>
            <a:endParaRPr b="1" dirty="0"/>
          </a:p>
          <a:p>
            <a:pPr marL="0" indent="0" algn="ctr">
              <a:buNone/>
            </a:pPr>
            <a:r>
              <a:rPr b="1" dirty="0">
                <a:sym typeface="+mn-ea"/>
              </a:rPr>
              <a:t>所不知道的啊！</a:t>
            </a:r>
            <a:endParaRPr b="1" dirty="0"/>
          </a:p>
          <a:p>
            <a:pPr marL="0" indent="0" algn="ctr">
              <a:buNone/>
            </a:pPr>
            <a:r>
              <a:rPr b="1" dirty="0">
                <a:sym typeface="+mn-ea"/>
              </a:rPr>
              <a:t>大堰河，今天你的乳儿是在狱里，</a:t>
            </a:r>
            <a:endParaRPr b="1" dirty="0"/>
          </a:p>
          <a:p>
            <a:pPr marL="0" indent="0" algn="ctr">
              <a:buNone/>
            </a:pPr>
            <a:r>
              <a:rPr b="1" dirty="0">
                <a:sym typeface="+mn-ea"/>
              </a:rPr>
              <a:t>写着一首呈给你的赞美诗，</a:t>
            </a:r>
            <a:endParaRPr b="1" dirty="0"/>
          </a:p>
          <a:p>
            <a:pPr marL="0" indent="0" algn="ctr">
              <a:buNone/>
            </a:pPr>
            <a:r>
              <a:rPr b="1" dirty="0">
                <a:sym typeface="+mn-ea"/>
              </a:rPr>
              <a:t>呈给你黄土下紫色的灵魂，</a:t>
            </a:r>
            <a:endParaRPr b="1" dirty="0"/>
          </a:p>
          <a:p>
            <a:pPr marL="0" indent="0" algn="ctr">
              <a:buNone/>
            </a:pPr>
            <a:r>
              <a:rPr b="1" dirty="0">
                <a:sym typeface="+mn-ea"/>
              </a:rPr>
              <a:t>呈给你拥抱过我的直伸着的手，</a:t>
            </a:r>
            <a:endParaRPr b="1" dirty="0"/>
          </a:p>
          <a:p>
            <a:pPr marL="0" indent="0" algn="ctr">
              <a:buNone/>
            </a:pPr>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占位符 45057"/>
          <p:cNvSpPr>
            <a:spLocks noGrp="1"/>
          </p:cNvSpPr>
          <p:nvPr>
            <p:ph type="body" idx="1"/>
          </p:nvPr>
        </p:nvSpPr>
        <p:spPr>
          <a:xfrm>
            <a:off x="0" y="0"/>
            <a:ext cx="9144000" cy="6858000"/>
          </a:xfrm>
        </p:spPr>
        <p:txBody>
          <a:bodyPr/>
          <a:p>
            <a:pPr marL="0" indent="0" algn="ctr">
              <a:buNone/>
            </a:pPr>
            <a:r>
              <a:rPr b="1" dirty="0">
                <a:sym typeface="+mn-ea"/>
              </a:rPr>
              <a:t>呈给你吻过我的唇，</a:t>
            </a:r>
            <a:endParaRPr b="1" dirty="0"/>
          </a:p>
          <a:p>
            <a:pPr marL="0" indent="0" algn="ctr">
              <a:buNone/>
            </a:pPr>
            <a:r>
              <a:rPr b="1" dirty="0">
                <a:sym typeface="+mn-ea"/>
              </a:rPr>
              <a:t>呈给你泥黑的温柔的脸颜，</a:t>
            </a:r>
            <a:endParaRPr b="1" dirty="0"/>
          </a:p>
          <a:p>
            <a:pPr marL="0" indent="0" algn="ctr">
              <a:buNone/>
            </a:pPr>
            <a:r>
              <a:rPr b="1" dirty="0">
                <a:sym typeface="+mn-ea"/>
              </a:rPr>
              <a:t>呈给你养育了我的乳房，</a:t>
            </a:r>
            <a:endParaRPr b="1" dirty="0"/>
          </a:p>
          <a:p>
            <a:pPr marL="0" indent="0" algn="ctr">
              <a:buNone/>
            </a:pPr>
            <a:r>
              <a:rPr b="1" dirty="0">
                <a:sym typeface="+mn-ea"/>
              </a:rPr>
              <a:t>呈给你的儿子们，我的兄弟们，</a:t>
            </a:r>
            <a:endParaRPr b="1" dirty="0"/>
          </a:p>
          <a:p>
            <a:pPr marL="0" indent="0" algn="ctr">
              <a:buNone/>
            </a:pPr>
            <a:r>
              <a:rPr b="1" dirty="0">
                <a:sym typeface="+mn-ea"/>
              </a:rPr>
              <a:t>呈给大地上一切的，</a:t>
            </a:r>
            <a:endParaRPr b="1" dirty="0"/>
          </a:p>
          <a:p>
            <a:pPr marL="0" indent="0" algn="ctr">
              <a:buNone/>
            </a:pPr>
            <a:r>
              <a:rPr b="1" dirty="0">
                <a:sym typeface="+mn-ea"/>
              </a:rPr>
              <a:t>我的大堰河般的保姆和她们的儿子，</a:t>
            </a:r>
            <a:endParaRPr b="1" dirty="0"/>
          </a:p>
          <a:p>
            <a:pPr marL="0" indent="0" algn="ctr">
              <a:buNone/>
            </a:pPr>
            <a:r>
              <a:rPr b="1" dirty="0">
                <a:sym typeface="+mn-ea"/>
              </a:rPr>
              <a:t>呈给爱我如爱她自己的儿子般的大堰河。</a:t>
            </a:r>
            <a:endParaRPr b="1" dirty="0"/>
          </a:p>
          <a:p>
            <a:pPr marL="0" indent="0" algn="ctr">
              <a:buNone/>
            </a:pPr>
            <a:r>
              <a:rPr b="1" dirty="0">
                <a:sym typeface="+mn-ea"/>
              </a:rPr>
              <a:t>大堰河，我是吃了你的奶而长大了的，</a:t>
            </a:r>
            <a:endParaRPr b="1" dirty="0"/>
          </a:p>
          <a:p>
            <a:pPr marL="0" indent="0" algn="ctr">
              <a:buNone/>
            </a:pPr>
            <a:r>
              <a:rPr b="1" dirty="0">
                <a:sym typeface="+mn-ea"/>
              </a:rPr>
              <a:t>你的儿子。</a:t>
            </a:r>
            <a:endParaRPr b="1" dirty="0"/>
          </a:p>
          <a:p>
            <a:pPr marL="0" indent="0" algn="ctr">
              <a:buNone/>
            </a:pPr>
            <a:r>
              <a:rPr b="1" dirty="0">
                <a:sym typeface="+mn-ea"/>
              </a:rPr>
              <a:t>　</a:t>
            </a:r>
            <a:endParaRPr b="1" dirty="0"/>
          </a:p>
          <a:p>
            <a:pPr marL="0" indent="0" algn="ctr">
              <a:buNone/>
            </a:pPr>
            <a:r>
              <a:rPr b="1" dirty="0">
                <a:sym typeface="+mn-ea"/>
              </a:rPr>
              <a:t>我敬你！</a:t>
            </a:r>
            <a:endParaRPr b="1" dirty="0"/>
          </a:p>
          <a:p>
            <a:pPr marL="0" indent="0" algn="ctr">
              <a:buNone/>
            </a:pPr>
            <a:r>
              <a:rPr b="1" dirty="0">
                <a:sym typeface="+mn-ea"/>
              </a:rPr>
              <a:t>爱你！</a:t>
            </a:r>
            <a:endParaRPr dirty="0"/>
          </a:p>
          <a:p>
            <a:endParaRP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占位符 44033"/>
          <p:cNvSpPr>
            <a:spLocks noGrp="1"/>
          </p:cNvSpPr>
          <p:nvPr>
            <p:ph type="body" idx="1"/>
          </p:nvPr>
        </p:nvSpPr>
        <p:spPr>
          <a:xfrm>
            <a:off x="0" y="0"/>
            <a:ext cx="9144000" cy="6858000"/>
          </a:xfrm>
        </p:spPr>
        <p:txBody>
          <a:bodyPr/>
          <a:p>
            <a:r>
              <a:rPr b="1" dirty="0">
                <a:sym typeface="+mn-ea"/>
              </a:rPr>
              <a:t>选自＿＿＿＿</a:t>
            </a:r>
            <a:endParaRPr b="1" dirty="0">
              <a:sym typeface="+mn-ea"/>
            </a:endParaRPr>
          </a:p>
          <a:p>
            <a:r>
              <a:rPr b="1" dirty="0">
                <a:sym typeface="+mn-ea"/>
              </a:rPr>
              <a:t>7.《大堰河——我的保姆》</a:t>
            </a:r>
            <a:endParaRPr b="1" dirty="0"/>
          </a:p>
          <a:p>
            <a:r>
              <a:rPr sz="2800" b="1" dirty="0"/>
              <a:t>写作背景 :艾青出生时难产，一位算命先生说他的命是“克父克母的”，因此被送到一位贫苦农民家里抚养。5岁时被领回家中开始读书，但依然受到冷遇，不准称自己的父母为爸爸妈妈，只准叫叔叔婶婶。正如他自己所说，他是在“冷漠和被歧视空气里长大”的。因此他对他的养母大堰河(大叶荷)的爱是发自内心的，大堰河对他的爱是让他刻骨铭心的。</a:t>
            </a:r>
            <a:endParaRPr sz="2800" b="1" dirty="0"/>
          </a:p>
          <a:p>
            <a:r>
              <a:rPr lang="zh-CN" sz="2800" b="1" dirty="0"/>
              <a:t>主题：</a:t>
            </a:r>
            <a:r>
              <a:rPr sz="2800" b="1" dirty="0"/>
              <a:t>作者通过对自己的乳母的回忆与追思，抒发了对贫苦农妇大堰河的怀念之情、感激之情和赞美之情，从而激发人们对旧中国广大劳动妇女悲惨命运的同情，对这“不公道的世界”的强烈仇恨。 </a:t>
            </a:r>
            <a:endParaRPr sz="2800" b="1" dirty="0"/>
          </a:p>
          <a:p>
            <a:r>
              <a:rPr sz="2800" b="1" dirty="0"/>
              <a:t>理清了诗人由现实到回忆，再到现实的抒情结构，体会诗人起伏跌宕的感情旋律。</a:t>
            </a:r>
            <a:endParaRP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Effect transition="in" filter="blinds(horizontal)">
                                      <p:cBhvr>
                                        <p:cTn id="7" dur="500"/>
                                        <p:tgtEl>
                                          <p:spTgt spid="44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4034">
                                            <p:txEl>
                                              <p:pRg st="1" end="1"/>
                                            </p:txEl>
                                          </p:spTgt>
                                        </p:tgtEl>
                                        <p:attrNameLst>
                                          <p:attrName>style.visibility</p:attrName>
                                        </p:attrNameLst>
                                      </p:cBhvr>
                                      <p:to>
                                        <p:strVal val="visible"/>
                                      </p:to>
                                    </p:set>
                                    <p:animEffect transition="in" filter="blinds(horizontal)">
                                      <p:cBhvr>
                                        <p:cTn id="12" dur="500"/>
                                        <p:tgtEl>
                                          <p:spTgt spid="440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4034">
                                            <p:txEl>
                                              <p:pRg st="2" end="2"/>
                                            </p:txEl>
                                          </p:spTgt>
                                        </p:tgtEl>
                                        <p:attrNameLst>
                                          <p:attrName>style.visibility</p:attrName>
                                        </p:attrNameLst>
                                      </p:cBhvr>
                                      <p:to>
                                        <p:strVal val="visible"/>
                                      </p:to>
                                    </p:set>
                                    <p:animEffect transition="in" filter="blinds(horizontal)">
                                      <p:cBhvr>
                                        <p:cTn id="17" dur="500"/>
                                        <p:tgtEl>
                                          <p:spTgt spid="440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4034">
                                            <p:txEl>
                                              <p:pRg st="3" end="3"/>
                                            </p:txEl>
                                          </p:spTgt>
                                        </p:tgtEl>
                                        <p:attrNameLst>
                                          <p:attrName>style.visibility</p:attrName>
                                        </p:attrNameLst>
                                      </p:cBhvr>
                                      <p:to>
                                        <p:strVal val="visible"/>
                                      </p:to>
                                    </p:set>
                                    <p:animEffect transition="in" filter="blinds(horizontal)">
                                      <p:cBhvr>
                                        <p:cTn id="22" dur="500"/>
                                        <p:tgtEl>
                                          <p:spTgt spid="4403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4034">
                                            <p:txEl>
                                              <p:pRg st="4" end="4"/>
                                            </p:txEl>
                                          </p:spTgt>
                                        </p:tgtEl>
                                        <p:attrNameLst>
                                          <p:attrName>style.visibility</p:attrName>
                                        </p:attrNameLst>
                                      </p:cBhvr>
                                      <p:to>
                                        <p:strVal val="visible"/>
                                      </p:to>
                                    </p:set>
                                    <p:animEffect transition="in" filter="blinds(horizontal)">
                                      <p:cBhvr>
                                        <p:cTn id="27" dur="500"/>
                                        <p:tgtEl>
                                          <p:spTgt spid="440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占位符 54273"/>
          <p:cNvSpPr>
            <a:spLocks noGrp="1"/>
          </p:cNvSpPr>
          <p:nvPr>
            <p:ph type="body" idx="1"/>
          </p:nvPr>
        </p:nvSpPr>
        <p:spPr>
          <a:xfrm>
            <a:off x="0" y="0"/>
            <a:ext cx="9144000" cy="6858000"/>
          </a:xfrm>
        </p:spPr>
        <p:txBody>
          <a:bodyPr/>
          <a:p>
            <a:r>
              <a:rPr b="1" dirty="0">
                <a:sym typeface="+mn-ea"/>
              </a:rPr>
              <a:t>8.朗读下列诗句,用“/”划出句中停顿.</a:t>
            </a:r>
            <a:endParaRPr b="1" dirty="0"/>
          </a:p>
          <a:p>
            <a:r>
              <a:rPr b="1" dirty="0">
                <a:sym typeface="+mn-ea"/>
              </a:rPr>
              <a:t>①假如我是一只鸟,我也应该用嘶哑的喉咙歌唱</a:t>
            </a:r>
            <a:endParaRPr b="1" dirty="0"/>
          </a:p>
          <a:p>
            <a:r>
              <a:rPr b="1" dirty="0">
                <a:sym typeface="+mn-ea"/>
              </a:rPr>
              <a:t>②为什么我的眼里常含泪水?因为我对这土地爱得深沉„„</a:t>
            </a:r>
            <a:endParaRPr b="1" dirty="0"/>
          </a:p>
          <a:p>
            <a:r>
              <a:rPr b="1" dirty="0">
                <a:sym typeface="+mn-ea"/>
              </a:rPr>
              <a:t>8.假如／我是一只鸟,我也应该／用嘶哑的喉咙／歌唱</a:t>
            </a:r>
            <a:endParaRPr b="1" dirty="0"/>
          </a:p>
          <a:p>
            <a:r>
              <a:rPr b="1" dirty="0">
                <a:sym typeface="+mn-ea"/>
              </a:rPr>
              <a:t>为什么／我的眼里／常含泪水?因为／我对这土地／爱得深沉…</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4274">
                                            <p:txEl>
                                              <p:pRg st="0" end="0"/>
                                            </p:txEl>
                                          </p:spTgt>
                                        </p:tgtEl>
                                        <p:attrNameLst>
                                          <p:attrName>style.visibility</p:attrName>
                                        </p:attrNameLst>
                                      </p:cBhvr>
                                      <p:to>
                                        <p:strVal val="visible"/>
                                      </p:to>
                                    </p:set>
                                    <p:animEffect transition="in" filter="blinds(horizontal)">
                                      <p:cBhvr>
                                        <p:cTn id="7" dur="500"/>
                                        <p:tgtEl>
                                          <p:spTgt spid="5427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4274">
                                            <p:txEl>
                                              <p:pRg st="1" end="1"/>
                                            </p:txEl>
                                          </p:spTgt>
                                        </p:tgtEl>
                                        <p:attrNameLst>
                                          <p:attrName>style.visibility</p:attrName>
                                        </p:attrNameLst>
                                      </p:cBhvr>
                                      <p:to>
                                        <p:strVal val="visible"/>
                                      </p:to>
                                    </p:set>
                                    <p:animEffect transition="in" filter="blinds(horizontal)">
                                      <p:cBhvr>
                                        <p:cTn id="10" dur="500"/>
                                        <p:tgtEl>
                                          <p:spTgt spid="5427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4274">
                                            <p:txEl>
                                              <p:pRg st="2" end="2"/>
                                            </p:txEl>
                                          </p:spTgt>
                                        </p:tgtEl>
                                        <p:attrNameLst>
                                          <p:attrName>style.visibility</p:attrName>
                                        </p:attrNameLst>
                                      </p:cBhvr>
                                      <p:to>
                                        <p:strVal val="visible"/>
                                      </p:to>
                                    </p:set>
                                    <p:animEffect transition="in" filter="blinds(horizontal)">
                                      <p:cBhvr>
                                        <p:cTn id="13" dur="500"/>
                                        <p:tgtEl>
                                          <p:spTgt spid="5427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4274">
                                            <p:txEl>
                                              <p:pRg st="3" end="3"/>
                                            </p:txEl>
                                          </p:spTgt>
                                        </p:tgtEl>
                                        <p:attrNameLst>
                                          <p:attrName>style.visibility</p:attrName>
                                        </p:attrNameLst>
                                      </p:cBhvr>
                                      <p:to>
                                        <p:strVal val="visible"/>
                                      </p:to>
                                    </p:set>
                                    <p:animEffect transition="in" filter="blinds(horizontal)">
                                      <p:cBhvr>
                                        <p:cTn id="18" dur="500"/>
                                        <p:tgtEl>
                                          <p:spTgt spid="54274">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4274">
                                            <p:txEl>
                                              <p:pRg st="4" end="4"/>
                                            </p:txEl>
                                          </p:spTgt>
                                        </p:tgtEl>
                                        <p:attrNameLst>
                                          <p:attrName>style.visibility</p:attrName>
                                        </p:attrNameLst>
                                      </p:cBhvr>
                                      <p:to>
                                        <p:strVal val="visible"/>
                                      </p:to>
                                    </p:set>
                                    <p:animEffect transition="in" filter="blinds(horizontal)">
                                      <p:cBhvr>
                                        <p:cTn id="21" dur="500"/>
                                        <p:tgtEl>
                                          <p:spTgt spid="542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占位符 43009"/>
          <p:cNvSpPr>
            <a:spLocks noGrp="1"/>
          </p:cNvSpPr>
          <p:nvPr>
            <p:ph type="body" idx="1"/>
          </p:nvPr>
        </p:nvSpPr>
        <p:spPr>
          <a:xfrm>
            <a:off x="0" y="0"/>
            <a:ext cx="9144000" cy="6858000"/>
          </a:xfrm>
        </p:spPr>
        <p:txBody>
          <a:bodyPr/>
          <a:p>
            <a:r>
              <a:rPr b="1" dirty="0">
                <a:sym typeface="+mn-ea"/>
              </a:rPr>
              <a:t>9.艾青,原名＿＿＿,号＿＿,曾用笔名莪加、克阿、林壁等,浙江省金华人.中国现代诗人.被认为是中国现代诗的代表诗人之一.主要作品有《大堰河——我的保姆》《艾青诗选》.</a:t>
            </a:r>
            <a:endParaRPr b="1" dirty="0"/>
          </a:p>
          <a:p>
            <a:r>
              <a:rPr b="1" dirty="0">
                <a:sym typeface="+mn-ea"/>
              </a:rPr>
              <a:t>9.原名蒋正涵,号海澄</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linds(horizontal)">
                                      <p:cBhvr>
                                        <p:cTn id="7" dur="5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blinds(horizontal)">
                                      <p:cBhvr>
                                        <p:cTn id="12" dur="500"/>
                                        <p:tgtEl>
                                          <p:spTgt spid="430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占位符 41985"/>
          <p:cNvSpPr>
            <a:spLocks noGrp="1"/>
          </p:cNvSpPr>
          <p:nvPr>
            <p:ph type="body" idx="1"/>
          </p:nvPr>
        </p:nvSpPr>
        <p:spPr>
          <a:xfrm>
            <a:off x="0" y="0"/>
            <a:ext cx="9144000" cy="6858000"/>
          </a:xfrm>
        </p:spPr>
        <p:txBody>
          <a:bodyPr/>
          <a:p>
            <a:r>
              <a:rPr b="1" dirty="0">
                <a:sym typeface="+mn-ea"/>
              </a:rPr>
              <a:t>10.艾青于1910年阴历2月17日生于浙江金华的一个地主家庭.由于家里不喜欢这个“克父母”的婴儿 ,就托付给乳母——＿＿＿收养,然而这个妇女却十分疼爱他.</a:t>
            </a:r>
            <a:endParaRPr b="1" dirty="0"/>
          </a:p>
          <a:p>
            <a:r>
              <a:rPr b="1" dirty="0">
                <a:sym typeface="+mn-ea"/>
              </a:rPr>
              <a:t>10.大堰河</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blinds(horizontal)">
                                      <p:cBhvr>
                                        <p:cTn id="7" dur="500"/>
                                        <p:tgtEl>
                                          <p:spTgt spid="419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986">
                                            <p:txEl>
                                              <p:pRg st="1" end="1"/>
                                            </p:txEl>
                                          </p:spTgt>
                                        </p:tgtEl>
                                        <p:attrNameLst>
                                          <p:attrName>style.visibility</p:attrName>
                                        </p:attrNameLst>
                                      </p:cBhvr>
                                      <p:to>
                                        <p:strVal val="visible"/>
                                      </p:to>
                                    </p:set>
                                    <p:animEffect transition="in" filter="blinds(horizontal)">
                                      <p:cBhvr>
                                        <p:cTn id="12" dur="500"/>
                                        <p:tgtEl>
                                          <p:spTgt spid="419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占位符 40961"/>
          <p:cNvSpPr>
            <a:spLocks noGrp="1"/>
          </p:cNvSpPr>
          <p:nvPr>
            <p:ph type="body" idx="1"/>
          </p:nvPr>
        </p:nvSpPr>
        <p:spPr>
          <a:xfrm>
            <a:off x="0" y="0"/>
            <a:ext cx="9144000" cy="6858000"/>
          </a:xfrm>
        </p:spPr>
        <p:txBody>
          <a:bodyPr/>
          <a:p>
            <a:r>
              <a:rPr b="1" dirty="0">
                <a:sym typeface="+mn-ea"/>
              </a:rPr>
              <a:t>11.请写出《艾青诗选》中对你影响最深的三部作品：＿＿＿,＿＿＿,＿＿＿</a:t>
            </a:r>
            <a:endParaRPr b="1" dirty="0"/>
          </a:p>
          <a:p>
            <a:r>
              <a:rPr b="1" dirty="0">
                <a:sym typeface="+mn-ea"/>
              </a:rPr>
              <a:t>11.《大堰河——我的保姆》（诗集）1936,上海群众杂志公司《我爱这土地》 （诗集) 1938.11.17 《北方》(诗集)1939（自费印出）；1942,文生 《他死在第二次》（诗集）1939,上杂 《向太阳》（长诗）1940,海燕 《旷野》（诗集）1940,生活 《诗论》（理论）1941,桂林三户出版社 《反法西斯》（诗集）1943,华北书店；1946,读书 《吴满有》（长诗）1943,新华书店；1946,作家书屋 《黎明的通知》(诗集)1943,文化供应社 《愿春天早点来》(诗集)1944,桂林诗艺出版社 《雪里钻》(诗集)1944,新群 《献给乡村的诗》(诗集)1945,北门 《释新民主主义的文学》</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blinds(horizontal)">
                                      <p:cBhvr>
                                        <p:cTn id="7" dur="500"/>
                                        <p:tgtEl>
                                          <p:spTgt spid="409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blinds(horizontal)">
                                      <p:cBhvr>
                                        <p:cTn id="12" dur="500"/>
                                        <p:tgtEl>
                                          <p:spTgt spid="409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38913"/>
          <p:cNvSpPr>
            <a:spLocks noGrp="1"/>
          </p:cNvSpPr>
          <p:nvPr>
            <p:ph type="body" idx="1"/>
          </p:nvPr>
        </p:nvSpPr>
        <p:spPr>
          <a:xfrm>
            <a:off x="0" y="0"/>
            <a:ext cx="9144000" cy="6858000"/>
          </a:xfrm>
        </p:spPr>
        <p:txBody>
          <a:bodyPr/>
          <a:p>
            <a:r>
              <a:rPr b="1" dirty="0">
                <a:sym typeface="+mn-ea"/>
              </a:rPr>
              <a:t>(理论)1947,香港海洋书屋 《走向胜利》(诗集)1950,文化工作社 《新文艺论集》1950,群益 《欢呼集》(诗集)1950,北京新华书店；1952,人文《艾青选集》1951,开明 《新诗论》1952,天下 《宝石的红星》（诗集）1953,人文 《艾青诗选》1955,人文 《黑鳗》(长诗)1955,作家 《春天》(诗集)1956,人文 《海岬上》(诗集)1957,作家《苏长福的故事》(报告文学)署名纳雍,1960,新疆人民 《归来的歌》(诗集)1980,四川人民《艾青叙事诗选》1980,广东人民,1984,花城 《海恋花》(散文集)1980,四川人民 《艾青选集》1980,香港文学研究社 《彩色的诗》(诗集)1980,江苏人民 《抒情诗选一百首》1980,香港时代图书公司 《艾青诗选》1982,外文 《艾青谈诗》</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文本占位符 75777"/>
          <p:cNvSpPr>
            <a:spLocks noGrp="1"/>
          </p:cNvSpPr>
          <p:nvPr>
            <p:ph type="body" idx="1"/>
          </p:nvPr>
        </p:nvSpPr>
        <p:spPr>
          <a:xfrm>
            <a:off x="0" y="0"/>
            <a:ext cx="9144000" cy="6858000"/>
          </a:xfrm>
        </p:spPr>
        <p:txBody>
          <a:bodyPr/>
          <a:p>
            <a:pPr algn="ctr"/>
            <a:r>
              <a:rPr b="1" dirty="0">
                <a:sym typeface="+mn-ea"/>
              </a:rPr>
              <a:t>在岩层里发现你，</a:t>
            </a:r>
            <a:endParaRPr b="1" dirty="0"/>
          </a:p>
          <a:p>
            <a:pPr algn="ctr"/>
            <a:r>
              <a:rPr b="1" dirty="0">
                <a:sym typeface="+mn-ea"/>
              </a:rPr>
              <a:t>　　依然栩栩如生。</a:t>
            </a:r>
            <a:endParaRPr b="1" dirty="0"/>
          </a:p>
          <a:p>
            <a:pPr algn="ctr"/>
            <a:r>
              <a:rPr b="1" dirty="0">
                <a:sym typeface="+mn-ea"/>
              </a:rPr>
              <a:t>　　但你是沉默的，</a:t>
            </a:r>
            <a:endParaRPr b="1" dirty="0"/>
          </a:p>
          <a:p>
            <a:pPr algn="ctr"/>
            <a:r>
              <a:rPr b="1" dirty="0">
                <a:sym typeface="+mn-ea"/>
              </a:rPr>
              <a:t>　　连叹息也没有，</a:t>
            </a:r>
            <a:endParaRPr b="1" dirty="0"/>
          </a:p>
          <a:p>
            <a:pPr algn="ctr"/>
            <a:r>
              <a:rPr b="1" dirty="0">
                <a:sym typeface="+mn-ea"/>
              </a:rPr>
              <a:t>　　鳞和鳍都完整，</a:t>
            </a:r>
            <a:endParaRPr b="1" dirty="0"/>
          </a:p>
          <a:p>
            <a:pPr algn="ctr"/>
            <a:r>
              <a:rPr b="1" dirty="0">
                <a:sym typeface="+mn-ea"/>
              </a:rPr>
              <a:t>　　却不能动弹。</a:t>
            </a:r>
            <a:endParaRPr b="1" dirty="0"/>
          </a:p>
          <a:p>
            <a:pPr algn="ctr"/>
            <a:r>
              <a:rPr b="1" dirty="0">
                <a:sym typeface="+mn-ea"/>
              </a:rPr>
              <a:t>　　你绝对的静止，</a:t>
            </a:r>
            <a:endParaRPr b="1" dirty="0"/>
          </a:p>
          <a:p>
            <a:pPr algn="ctr"/>
            <a:r>
              <a:rPr b="1" dirty="0">
                <a:sym typeface="+mn-ea"/>
              </a:rPr>
              <a:t>　　对外界毫无反应，</a:t>
            </a:r>
            <a:endParaRPr b="1" dirty="0"/>
          </a:p>
          <a:p>
            <a:pPr algn="ctr"/>
            <a:r>
              <a:rPr b="1" dirty="0">
                <a:sym typeface="+mn-ea"/>
              </a:rPr>
              <a:t>　　看不见天和水，</a:t>
            </a:r>
            <a:endParaRPr b="1" dirty="0"/>
          </a:p>
          <a:p>
            <a:pPr algn="ctr"/>
            <a:r>
              <a:rPr b="1" dirty="0">
                <a:sym typeface="+mn-ea"/>
              </a:rPr>
              <a:t>　　听不见浪花的声音。</a:t>
            </a:r>
            <a:endParaRPr b="1" dirty="0"/>
          </a:p>
          <a:p>
            <a:pPr algn="ctr"/>
            <a:r>
              <a:rPr b="1" dirty="0">
                <a:sym typeface="+mn-ea"/>
              </a:rPr>
              <a:t>　　凝视着一片化石，</a:t>
            </a:r>
            <a:endParaRPr b="1" dirty="0"/>
          </a:p>
          <a:p>
            <a:pPr algn="ctr"/>
            <a:r>
              <a:rPr b="1" dirty="0">
                <a:sym typeface="+mn-ea"/>
              </a:rPr>
              <a:t>　　傻瓜也得到教训：</a:t>
            </a:r>
            <a:endParaRPr b="1" dirty="0"/>
          </a:p>
          <a:p>
            <a:pPr algn="ctr"/>
            <a:r>
              <a:rPr b="1" dirty="0">
                <a:sym typeface="+mn-ea"/>
              </a:rPr>
              <a:t>　　</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占位符 37889"/>
          <p:cNvSpPr>
            <a:spLocks noGrp="1"/>
          </p:cNvSpPr>
          <p:nvPr>
            <p:ph type="body" idx="1"/>
          </p:nvPr>
        </p:nvSpPr>
        <p:spPr>
          <a:xfrm>
            <a:off x="0" y="0"/>
            <a:ext cx="9144000" cy="6858000"/>
          </a:xfrm>
        </p:spPr>
        <p:txBody>
          <a:bodyPr/>
          <a:p>
            <a:r>
              <a:rPr b="1" dirty="0">
                <a:sym typeface="+mn-ea"/>
              </a:rPr>
              <a:t>(理论)1982,花城《落时集》(诗集)1982,浙江人民 《艾青抒情诗选》1983,文联 《雪莲》(诗集)1983,黑龙江人民《域外集》(诗集)1983,花山 《艾青》(综合集)1983,人文 《艾青短诗选》1984,花城《绿洲笔记》(散文集)1984,四川人民 《启明星》(诗集)1984,百花 《艾青论创作》1985,上海文艺《艾青选集》(1-3册)1986,四川文艺 《艾青诗选》1997,人文 《我的思念是圆的》 《下雪的早晨》 《春》 《太阳的话》</a:t>
            </a:r>
            <a:endParaRPr dirty="0"/>
          </a:p>
          <a:p>
            <a:endParaRP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占位符 39937"/>
          <p:cNvSpPr>
            <a:spLocks noGrp="1"/>
          </p:cNvSpPr>
          <p:nvPr>
            <p:ph type="body" idx="1"/>
          </p:nvPr>
        </p:nvSpPr>
        <p:spPr>
          <a:xfrm>
            <a:off x="0" y="0"/>
            <a:ext cx="9144000" cy="6858000"/>
          </a:xfrm>
        </p:spPr>
        <p:txBody>
          <a:bodyPr/>
          <a:p>
            <a:r>
              <a:rPr b="1" dirty="0">
                <a:sym typeface="+mn-ea"/>
              </a:rPr>
              <a:t>12.然后我死了,连羽毛也腐烂在土地里面.为什么我的眼里常含泪水?因为我对这土地爱得深沉…… ——选自《我爱这土地》.试分析此节中作者如何将全文推向高潮?</a:t>
            </a:r>
            <a:endParaRPr b="1" dirty="0"/>
          </a:p>
          <a:p>
            <a:r>
              <a:rPr b="1" dirty="0">
                <a:sym typeface="+mn-ea"/>
              </a:rPr>
              <a:t>12.</a:t>
            </a:r>
            <a:endParaRPr b="1" dirty="0"/>
          </a:p>
          <a:p>
            <a:r>
              <a:rPr b="1" dirty="0">
                <a:sym typeface="+mn-ea"/>
              </a:rPr>
              <a:t>在诗的第二节,作者笔锋一转,由上文对歌唱者动态的描述,转而对“我”进行了一个近镜头的特写.这是以设问的方式进行的.“为什么我的眼里常含泪水”,“眼里常含泪水”这样一个静态的特写,表现了悲愤痛苦的情感恒久萦绕于“我”的心中.“因为我对这土地爱得深沉”,目睹山河破碎、人民涂炭的现实,对祖国爱得愈深,心中的痛苦也愈强烈.</a:t>
            </a:r>
            <a:endParaRPr b="1" dirty="0"/>
          </a:p>
          <a:p>
            <a:r>
              <a:rPr b="1" dirty="0">
                <a:sym typeface="+mn-ea"/>
              </a:rPr>
              <a:t>最后两句是全诗的精华,它是那个苦难的年代,一</a:t>
            </a:r>
            <a:endParaRPr b="1" dirty="0"/>
          </a:p>
          <a:p>
            <a:endParaRPr dirty="0"/>
          </a:p>
          <a:p>
            <a:endParaRPr dirty="0"/>
          </a:p>
          <a:p>
            <a:endParaRPr dirty="0"/>
          </a:p>
          <a:p>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占位符 35841"/>
          <p:cNvSpPr>
            <a:spLocks noGrp="1"/>
          </p:cNvSpPr>
          <p:nvPr>
            <p:ph type="body" idx="1"/>
          </p:nvPr>
        </p:nvSpPr>
        <p:spPr>
          <a:xfrm>
            <a:off x="0" y="0"/>
            <a:ext cx="9144000" cy="6858000"/>
          </a:xfrm>
        </p:spPr>
        <p:txBody>
          <a:bodyPr/>
          <a:p>
            <a:r>
              <a:rPr b="1" dirty="0">
                <a:sym typeface="+mn-ea"/>
              </a:rPr>
              <a:t>切爱国知识分子对祖国的最真挚的爱的表白.这种爱刻骨铭心,至死不渝,不仅来自诗人内心深处,更是全民族普遍的爱国情绪的浓缩.艾青以这两句诗,抒发了那个时代华夏儿女共同的心声.</a:t>
            </a:r>
            <a:endParaRPr b="1" dirty="0"/>
          </a:p>
          <a:p>
            <a:r>
              <a:rPr b="1" dirty="0">
                <a:sym typeface="+mn-ea"/>
              </a:rPr>
              <a:t>第二节的一问一答,诗人由借鸟抒情转入直抒胸臆：“为什么我的眼里常含泪水?因为我对这土地爱得深沉”,太“深沉”太强烈的土地之爱,已使诗人难以诉诸语言,只能凝成晶莹的泪水.“深沉”一词也许达不到与实际感情相应的表达强度,于是,其后紧跟的六个沉重的省略,似乎涌动着潜流地火般的激情,更为沉重地叩击着读者的心房,激起读者持续的共鸣.全诗在这问答中达到高潮,那炽热、真挚的爱国情怀,留下不尽的余韵.</a:t>
            </a:r>
            <a:endParaRP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占位符 36865"/>
          <p:cNvSpPr>
            <a:spLocks noGrp="1"/>
          </p:cNvSpPr>
          <p:nvPr>
            <p:ph type="body" idx="1"/>
          </p:nvPr>
        </p:nvSpPr>
        <p:spPr>
          <a:xfrm>
            <a:off x="0" y="0"/>
            <a:ext cx="9144000" cy="6858000"/>
          </a:xfrm>
        </p:spPr>
        <p:txBody>
          <a:bodyPr/>
          <a:p>
            <a:r>
              <a:rPr b="1" dirty="0">
                <a:sym typeface="+mn-ea"/>
              </a:rPr>
              <a:t>13.假如我是一只鸟,我也应该用嘶哑的喉咙歌唱：这被暴风雨所打击着的土地,这永远汹涌着我们的悲愤的河流,这无止息地吹刮着的激怒的风,和那来自林间的无比温柔的黎明……——选自《我爱这土地》,此节中分别描述了鸟儿歌唱的四个对象：＿＿、＿＿、＿＿、＿＿,它们的核心是＿＿.</a:t>
            </a:r>
            <a:endParaRPr b="1" dirty="0"/>
          </a:p>
          <a:p>
            <a:r>
              <a:rPr b="1" dirty="0">
                <a:sym typeface="+mn-ea"/>
              </a:rPr>
              <a:t>13.四个对象：土地、河流、风、黎明,它们的核心是“土地”.</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blinds(horizontal)">
                                      <p:cBhvr>
                                        <p:cTn id="7" dur="500"/>
                                        <p:tgtEl>
                                          <p:spTgt spid="368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6866">
                                            <p:txEl>
                                              <p:pRg st="1" end="1"/>
                                            </p:txEl>
                                          </p:spTgt>
                                        </p:tgtEl>
                                        <p:attrNameLst>
                                          <p:attrName>style.visibility</p:attrName>
                                        </p:attrNameLst>
                                      </p:cBhvr>
                                      <p:to>
                                        <p:strVal val="visible"/>
                                      </p:to>
                                    </p:set>
                                    <p:animEffect transition="in" filter="blinds(horizontal)">
                                      <p:cBhvr>
                                        <p:cTn id="12" dur="500"/>
                                        <p:tgtEl>
                                          <p:spTgt spid="368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占位符 34817"/>
          <p:cNvSpPr>
            <a:spLocks noGrp="1"/>
          </p:cNvSpPr>
          <p:nvPr>
            <p:ph type="body" idx="1"/>
          </p:nvPr>
        </p:nvSpPr>
        <p:spPr>
          <a:xfrm>
            <a:off x="0" y="0"/>
            <a:ext cx="9144000" cy="6858000"/>
          </a:xfrm>
        </p:spPr>
        <p:txBody>
          <a:bodyPr/>
          <a:p>
            <a:r>
              <a:rPr b="1" dirty="0">
                <a:sym typeface="+mn-ea"/>
              </a:rPr>
              <a:t>14.荫路种夹竹桃,我还是第一次听见.平常所见的夹竹桃都是种在大花盆里,只有一人高.种在街上,那该有多高,而且花要比杜鹃大得多,条条街上都种了夹竹桃,该有多美.于是,我的脑子里,湛江和夹竹桃就连在一起,再也分不开了.我对湛江久久地响往.出自艾青的散文＿＿＿＿.</a:t>
            </a:r>
            <a:endParaRPr b="1" dirty="0"/>
          </a:p>
          <a:p>
            <a:r>
              <a:rPr b="1" dirty="0">
                <a:sym typeface="+mn-ea"/>
              </a:rPr>
              <a:t>14.《湛江,夹竹桃》</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blinds(horizontal)">
                                      <p:cBhvr>
                                        <p:cTn id="7" dur="500"/>
                                        <p:tgtEl>
                                          <p:spTgt spid="348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818">
                                            <p:txEl>
                                              <p:pRg st="1" end="1"/>
                                            </p:txEl>
                                          </p:spTgt>
                                        </p:tgtEl>
                                        <p:attrNameLst>
                                          <p:attrName>style.visibility</p:attrName>
                                        </p:attrNameLst>
                                      </p:cBhvr>
                                      <p:to>
                                        <p:strVal val="visible"/>
                                      </p:to>
                                    </p:set>
                                    <p:animEffect transition="in" filter="blinds(horizontal)">
                                      <p:cBhvr>
                                        <p:cTn id="12" dur="500"/>
                                        <p:tgtEl>
                                          <p:spTgt spid="348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占位符 33793"/>
          <p:cNvSpPr>
            <a:spLocks noGrp="1"/>
          </p:cNvSpPr>
          <p:nvPr>
            <p:ph type="body" idx="1"/>
          </p:nvPr>
        </p:nvSpPr>
        <p:spPr>
          <a:xfrm>
            <a:off x="0" y="0"/>
            <a:ext cx="9144000" cy="6858000"/>
          </a:xfrm>
        </p:spPr>
        <p:txBody>
          <a:bodyPr/>
          <a:p>
            <a:r>
              <a:rPr b="1" dirty="0">
                <a:sym typeface="+mn-ea"/>
              </a:rPr>
              <a:t>15.1933年第一次用艾青的笔名发表长诗《＿＿＿＿》,感情诚挚,诗风清新,轰动诗坛.</a:t>
            </a:r>
            <a:endParaRPr b="1" dirty="0">
              <a:sym typeface="+mn-ea"/>
            </a:endParaRPr>
          </a:p>
          <a:p>
            <a:r>
              <a:rPr b="1" dirty="0">
                <a:sym typeface="+mn-ea"/>
              </a:rPr>
              <a:t>15.《大堰河——我的保姆》</a:t>
            </a:r>
            <a:endParaRPr b="1" dirty="0"/>
          </a:p>
          <a:p>
            <a:r>
              <a:rPr b="1" dirty="0">
                <a:sym typeface="+mn-ea"/>
              </a:rPr>
              <a:t>16.艾青以其充满艺术个性的歌唱卓然成家,实践着他＿＿、＿＿、＿＿、＿＿”的诗歌美学主张.</a:t>
            </a:r>
            <a:endParaRPr b="1" dirty="0"/>
          </a:p>
          <a:p>
            <a:r>
              <a:rPr b="1" dirty="0">
                <a:sym typeface="+mn-ea"/>
              </a:rPr>
              <a:t>16.朴素、单纯、集中、明快</a:t>
            </a:r>
            <a:endParaRPr b="1"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blinds(horizontal)">
                                      <p:cBhvr>
                                        <p:cTn id="7" dur="500"/>
                                        <p:tgtEl>
                                          <p:spTgt spid="337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3794">
                                            <p:txEl>
                                              <p:pRg st="1" end="1"/>
                                            </p:txEl>
                                          </p:spTgt>
                                        </p:tgtEl>
                                        <p:attrNameLst>
                                          <p:attrName>style.visibility</p:attrName>
                                        </p:attrNameLst>
                                      </p:cBhvr>
                                      <p:to>
                                        <p:strVal val="visible"/>
                                      </p:to>
                                    </p:set>
                                    <p:animEffect transition="in" filter="blinds(horizontal)">
                                      <p:cBhvr>
                                        <p:cTn id="12" dur="500"/>
                                        <p:tgtEl>
                                          <p:spTgt spid="337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794">
                                            <p:txEl>
                                              <p:pRg st="2" end="2"/>
                                            </p:txEl>
                                          </p:spTgt>
                                        </p:tgtEl>
                                        <p:attrNameLst>
                                          <p:attrName>style.visibility</p:attrName>
                                        </p:attrNameLst>
                                      </p:cBhvr>
                                      <p:to>
                                        <p:strVal val="visible"/>
                                      </p:to>
                                    </p:set>
                                    <p:animEffect transition="in" filter="blinds(horizontal)">
                                      <p:cBhvr>
                                        <p:cTn id="17" dur="500"/>
                                        <p:tgtEl>
                                          <p:spTgt spid="337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3794">
                                            <p:txEl>
                                              <p:pRg st="3" end="3"/>
                                            </p:txEl>
                                          </p:spTgt>
                                        </p:tgtEl>
                                        <p:attrNameLst>
                                          <p:attrName>style.visibility</p:attrName>
                                        </p:attrNameLst>
                                      </p:cBhvr>
                                      <p:to>
                                        <p:strVal val="visible"/>
                                      </p:to>
                                    </p:set>
                                    <p:animEffect transition="in" filter="blinds(horizontal)">
                                      <p:cBhvr>
                                        <p:cTn id="22" dur="500"/>
                                        <p:tgtEl>
                                          <p:spTgt spid="337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占位符 32769"/>
          <p:cNvSpPr>
            <a:spLocks noGrp="1"/>
          </p:cNvSpPr>
          <p:nvPr>
            <p:ph type="body" idx="1"/>
          </p:nvPr>
        </p:nvSpPr>
        <p:spPr>
          <a:xfrm>
            <a:off x="0" y="0"/>
            <a:ext cx="9144000" cy="6858000"/>
          </a:xfrm>
        </p:spPr>
        <p:txBody>
          <a:bodyPr/>
          <a:p>
            <a:r>
              <a:rPr b="1" dirty="0">
                <a:sym typeface="+mn-ea"/>
              </a:rPr>
              <a:t>17.他的诗作,被译成三十多种文字在世界各地出版.因为他的成就和影响,他还先后荣获法国文学艺术最高勋章、葡萄牙自由勋章,和聂鲁达、希克梅克一起列为现代世界三位最伟大的人民诗人. 他就是我国著名现代诗人＿＿.</a:t>
            </a:r>
            <a:endParaRPr b="1" dirty="0"/>
          </a:p>
          <a:p>
            <a:r>
              <a:rPr b="1" dirty="0">
                <a:sym typeface="+mn-ea"/>
              </a:rPr>
              <a:t>17.艾青</a:t>
            </a:r>
            <a:endParaRPr b="1"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blinds(horizontal)">
                                      <p:cBhvr>
                                        <p:cTn id="7" dur="500"/>
                                        <p:tgtEl>
                                          <p:spTgt spid="327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blinds(horizontal)">
                                      <p:cBhvr>
                                        <p:cTn id="12" dur="500"/>
                                        <p:tgtEl>
                                          <p:spTgt spid="327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占位符 31745"/>
          <p:cNvSpPr>
            <a:spLocks noGrp="1"/>
          </p:cNvSpPr>
          <p:nvPr>
            <p:ph type="body" idx="1"/>
          </p:nvPr>
        </p:nvSpPr>
        <p:spPr>
          <a:xfrm>
            <a:off x="0" y="0"/>
            <a:ext cx="9144000" cy="6858000"/>
          </a:xfrm>
        </p:spPr>
        <p:txBody>
          <a:bodyPr/>
          <a:p>
            <a:pPr algn="ctr"/>
            <a:r>
              <a:rPr b="1" dirty="0">
                <a:sym typeface="+mn-ea"/>
              </a:rPr>
              <a:t>18.但你是沉默的,</a:t>
            </a:r>
            <a:endParaRPr b="1" dirty="0"/>
          </a:p>
          <a:p>
            <a:pPr algn="ctr"/>
            <a:r>
              <a:rPr b="1" dirty="0">
                <a:sym typeface="+mn-ea"/>
              </a:rPr>
              <a:t>连叹息也没有,</a:t>
            </a:r>
            <a:endParaRPr b="1" dirty="0"/>
          </a:p>
          <a:p>
            <a:pPr algn="ctr"/>
            <a:r>
              <a:rPr b="1" dirty="0">
                <a:sym typeface="+mn-ea"/>
              </a:rPr>
              <a:t>鳞和鳍都完整,</a:t>
            </a:r>
            <a:endParaRPr b="1" dirty="0"/>
          </a:p>
          <a:p>
            <a:pPr algn="ctr"/>
            <a:r>
              <a:rPr b="1" dirty="0">
                <a:sym typeface="+mn-ea"/>
              </a:rPr>
              <a:t>却不能动弹；</a:t>
            </a:r>
            <a:endParaRPr b="1" dirty="0"/>
          </a:p>
          <a:p>
            <a:pPr algn="ctr"/>
            <a:r>
              <a:rPr b="1" dirty="0">
                <a:sym typeface="+mn-ea"/>
              </a:rPr>
              <a:t>你绝对的静止,</a:t>
            </a:r>
            <a:endParaRPr b="1" dirty="0"/>
          </a:p>
          <a:p>
            <a:pPr algn="ctr"/>
            <a:r>
              <a:rPr b="1" dirty="0">
                <a:sym typeface="+mn-ea"/>
              </a:rPr>
              <a:t>对外界毫无反应,</a:t>
            </a:r>
            <a:endParaRPr b="1" dirty="0"/>
          </a:p>
          <a:p>
            <a:pPr algn="ctr"/>
            <a:r>
              <a:rPr b="1" dirty="0">
                <a:sym typeface="+mn-ea"/>
              </a:rPr>
              <a:t>看不见天和水,</a:t>
            </a:r>
            <a:endParaRPr b="1" dirty="0"/>
          </a:p>
          <a:p>
            <a:pPr algn="ctr"/>
            <a:r>
              <a:rPr b="1" dirty="0">
                <a:sym typeface="+mn-ea"/>
              </a:rPr>
              <a:t>听不见浪花的声音.</a:t>
            </a:r>
            <a:endParaRPr b="1" dirty="0"/>
          </a:p>
          <a:p>
            <a:pPr marL="0" indent="0" algn="ctr">
              <a:buNone/>
            </a:pPr>
            <a:r>
              <a:rPr b="1" dirty="0">
                <a:sym typeface="+mn-ea"/>
              </a:rPr>
              <a:t>此节选自《艾青诗选》的＿＿＿.</a:t>
            </a:r>
            <a:endParaRPr b="1" dirty="0"/>
          </a:p>
          <a:p>
            <a:r>
              <a:rPr b="1" dirty="0">
                <a:sym typeface="+mn-ea"/>
              </a:rPr>
              <a:t>18.《鱼化石》</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blinds(horizontal)">
                                      <p:cBhvr>
                                        <p:cTn id="7" dur="500"/>
                                        <p:tgtEl>
                                          <p:spTgt spid="3174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1746">
                                            <p:txEl>
                                              <p:pRg st="1" end="1"/>
                                            </p:txEl>
                                          </p:spTgt>
                                        </p:tgtEl>
                                        <p:attrNameLst>
                                          <p:attrName>style.visibility</p:attrName>
                                        </p:attrNameLst>
                                      </p:cBhvr>
                                      <p:to>
                                        <p:strVal val="visible"/>
                                      </p:to>
                                    </p:set>
                                    <p:animEffect transition="in" filter="blinds(horizontal)">
                                      <p:cBhvr>
                                        <p:cTn id="10" dur="500"/>
                                        <p:tgtEl>
                                          <p:spTgt spid="3174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1746">
                                            <p:txEl>
                                              <p:pRg st="2" end="2"/>
                                            </p:txEl>
                                          </p:spTgt>
                                        </p:tgtEl>
                                        <p:attrNameLst>
                                          <p:attrName>style.visibility</p:attrName>
                                        </p:attrNameLst>
                                      </p:cBhvr>
                                      <p:to>
                                        <p:strVal val="visible"/>
                                      </p:to>
                                    </p:set>
                                    <p:animEffect transition="in" filter="blinds(horizontal)">
                                      <p:cBhvr>
                                        <p:cTn id="13" dur="500"/>
                                        <p:tgtEl>
                                          <p:spTgt spid="3174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1746">
                                            <p:txEl>
                                              <p:pRg st="3" end="3"/>
                                            </p:txEl>
                                          </p:spTgt>
                                        </p:tgtEl>
                                        <p:attrNameLst>
                                          <p:attrName>style.visibility</p:attrName>
                                        </p:attrNameLst>
                                      </p:cBhvr>
                                      <p:to>
                                        <p:strVal val="visible"/>
                                      </p:to>
                                    </p:set>
                                    <p:animEffect transition="in" filter="blinds(horizontal)">
                                      <p:cBhvr>
                                        <p:cTn id="16" dur="500"/>
                                        <p:tgtEl>
                                          <p:spTgt spid="3174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1746">
                                            <p:txEl>
                                              <p:pRg st="4" end="4"/>
                                            </p:txEl>
                                          </p:spTgt>
                                        </p:tgtEl>
                                        <p:attrNameLst>
                                          <p:attrName>style.visibility</p:attrName>
                                        </p:attrNameLst>
                                      </p:cBhvr>
                                      <p:to>
                                        <p:strVal val="visible"/>
                                      </p:to>
                                    </p:set>
                                    <p:animEffect transition="in" filter="blinds(horizontal)">
                                      <p:cBhvr>
                                        <p:cTn id="19" dur="500"/>
                                        <p:tgtEl>
                                          <p:spTgt spid="31746">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1746">
                                            <p:txEl>
                                              <p:pRg st="5" end="5"/>
                                            </p:txEl>
                                          </p:spTgt>
                                        </p:tgtEl>
                                        <p:attrNameLst>
                                          <p:attrName>style.visibility</p:attrName>
                                        </p:attrNameLst>
                                      </p:cBhvr>
                                      <p:to>
                                        <p:strVal val="visible"/>
                                      </p:to>
                                    </p:set>
                                    <p:animEffect transition="in" filter="blinds(horizontal)">
                                      <p:cBhvr>
                                        <p:cTn id="22" dur="500"/>
                                        <p:tgtEl>
                                          <p:spTgt spid="31746">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1746">
                                            <p:txEl>
                                              <p:pRg st="6" end="6"/>
                                            </p:txEl>
                                          </p:spTgt>
                                        </p:tgtEl>
                                        <p:attrNameLst>
                                          <p:attrName>style.visibility</p:attrName>
                                        </p:attrNameLst>
                                      </p:cBhvr>
                                      <p:to>
                                        <p:strVal val="visible"/>
                                      </p:to>
                                    </p:set>
                                    <p:animEffect transition="in" filter="blinds(horizontal)">
                                      <p:cBhvr>
                                        <p:cTn id="25" dur="500"/>
                                        <p:tgtEl>
                                          <p:spTgt spid="31746">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1746">
                                            <p:txEl>
                                              <p:pRg st="7" end="7"/>
                                            </p:txEl>
                                          </p:spTgt>
                                        </p:tgtEl>
                                        <p:attrNameLst>
                                          <p:attrName>style.visibility</p:attrName>
                                        </p:attrNameLst>
                                      </p:cBhvr>
                                      <p:to>
                                        <p:strVal val="visible"/>
                                      </p:to>
                                    </p:set>
                                    <p:animEffect transition="in" filter="blinds(horizontal)">
                                      <p:cBhvr>
                                        <p:cTn id="28" dur="500"/>
                                        <p:tgtEl>
                                          <p:spTgt spid="31746">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1746">
                                            <p:txEl>
                                              <p:pRg st="8" end="8"/>
                                            </p:txEl>
                                          </p:spTgt>
                                        </p:tgtEl>
                                        <p:attrNameLst>
                                          <p:attrName>style.visibility</p:attrName>
                                        </p:attrNameLst>
                                      </p:cBhvr>
                                      <p:to>
                                        <p:strVal val="visible"/>
                                      </p:to>
                                    </p:set>
                                    <p:animEffect transition="in" filter="blinds(horizontal)">
                                      <p:cBhvr>
                                        <p:cTn id="31" dur="500"/>
                                        <p:tgtEl>
                                          <p:spTgt spid="31746">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1746">
                                            <p:txEl>
                                              <p:pRg st="9" end="9"/>
                                            </p:txEl>
                                          </p:spTgt>
                                        </p:tgtEl>
                                        <p:attrNameLst>
                                          <p:attrName>style.visibility</p:attrName>
                                        </p:attrNameLst>
                                      </p:cBhvr>
                                      <p:to>
                                        <p:strVal val="visible"/>
                                      </p:to>
                                    </p:set>
                                    <p:animEffect transition="in" filter="blinds(horizontal)">
                                      <p:cBhvr>
                                        <p:cTn id="36" dur="500"/>
                                        <p:tgtEl>
                                          <p:spTgt spid="3174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占位符 30721"/>
          <p:cNvSpPr>
            <a:spLocks noGrp="1"/>
          </p:cNvSpPr>
          <p:nvPr>
            <p:ph type="body" idx="1"/>
          </p:nvPr>
        </p:nvSpPr>
        <p:spPr>
          <a:xfrm>
            <a:off x="0" y="0"/>
            <a:ext cx="9144000" cy="6858000"/>
          </a:xfrm>
        </p:spPr>
        <p:txBody>
          <a:bodyPr/>
          <a:p>
            <a:r>
              <a:rPr b="1" dirty="0">
                <a:sym typeface="+mn-ea"/>
              </a:rPr>
              <a:t>19.北方是悲哀的 而万里的黄河 汹涌着混浊的波涛 给广大的北方 倾泻着灾难与不幸；而年代的风霜刻划着 广大的北方的 贫穷与饥饿啊.选自艾青的＿＿＿.</a:t>
            </a:r>
            <a:endParaRPr b="1" dirty="0"/>
          </a:p>
          <a:p>
            <a:r>
              <a:rPr b="1" dirty="0">
                <a:sym typeface="+mn-ea"/>
              </a:rPr>
              <a:t>19.《北方》</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blinds(horizontal)">
                                      <p:cBhvr>
                                        <p:cTn id="7" dur="5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blinds(horizontal)">
                                      <p:cBhvr>
                                        <p:cTn id="12" dur="500"/>
                                        <p:tgtEl>
                                          <p:spTgt spid="307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占位符 28673"/>
          <p:cNvSpPr>
            <a:spLocks noGrp="1"/>
          </p:cNvSpPr>
          <p:nvPr>
            <p:ph type="body" idx="1"/>
          </p:nvPr>
        </p:nvSpPr>
        <p:spPr>
          <a:xfrm>
            <a:off x="0" y="0"/>
            <a:ext cx="9144000" cy="6858000"/>
          </a:xfrm>
        </p:spPr>
        <p:txBody>
          <a:bodyPr/>
          <a:p>
            <a:pPr algn="ctr"/>
            <a:r>
              <a:rPr b="1" dirty="0"/>
              <a:t>艾青《北方》 </a:t>
            </a:r>
            <a:endParaRPr b="1" dirty="0"/>
          </a:p>
          <a:p>
            <a:pPr algn="ctr"/>
            <a:r>
              <a:rPr b="1" dirty="0"/>
              <a:t>一天 </a:t>
            </a:r>
            <a:endParaRPr b="1" dirty="0"/>
          </a:p>
          <a:p>
            <a:pPr algn="ctr"/>
            <a:r>
              <a:rPr b="1" dirty="0"/>
              <a:t>　　那个科尔沁草原上的诗人 </a:t>
            </a:r>
            <a:endParaRPr b="1" dirty="0"/>
          </a:p>
          <a:p>
            <a:pPr algn="ctr"/>
            <a:r>
              <a:rPr b="1" dirty="0"/>
              <a:t>　　对我说： </a:t>
            </a:r>
            <a:endParaRPr b="1" dirty="0"/>
          </a:p>
          <a:p>
            <a:pPr algn="ctr"/>
            <a:r>
              <a:rPr b="1" dirty="0"/>
              <a:t>　　“北方是悲哀的。” </a:t>
            </a:r>
            <a:endParaRPr b="1" dirty="0"/>
          </a:p>
          <a:p>
            <a:pPr algn="ctr"/>
            <a:r>
              <a:rPr b="1" dirty="0"/>
              <a:t>　　 </a:t>
            </a:r>
            <a:endParaRPr b="1" dirty="0"/>
          </a:p>
          <a:p>
            <a:pPr algn="ctr"/>
            <a:r>
              <a:rPr b="1" dirty="0"/>
              <a:t>　　不错 </a:t>
            </a:r>
            <a:endParaRPr b="1" dirty="0"/>
          </a:p>
          <a:p>
            <a:pPr algn="ctr"/>
            <a:r>
              <a:rPr b="1" dirty="0"/>
              <a:t>　　北方是悲哀的。 </a:t>
            </a:r>
            <a:endParaRPr b="1" dirty="0"/>
          </a:p>
          <a:p>
            <a:pPr algn="ctr"/>
            <a:r>
              <a:rPr b="1" dirty="0"/>
              <a:t>　　从塞外吹来的 </a:t>
            </a:r>
            <a:endParaRPr b="1" dirty="0"/>
          </a:p>
          <a:p>
            <a:pPr algn="ctr"/>
            <a:r>
              <a:rPr b="1" dirty="0"/>
              <a:t>　　沙漠风， </a:t>
            </a:r>
            <a:endParaRPr b="1" dirty="0"/>
          </a:p>
          <a:p>
            <a:pPr algn="ctr"/>
            <a:r>
              <a:rPr b="1" dirty="0"/>
              <a:t>　　已卷去北方的生命的绿色 </a:t>
            </a:r>
            <a:endParaRPr b="1" dirty="0"/>
          </a:p>
          <a:p>
            <a:pPr algn="ctr"/>
            <a:r>
              <a:rPr b="1" dirty="0"/>
              <a:t>　　与时日的光辉 </a:t>
            </a:r>
            <a:endParaRPr b="1" dirty="0"/>
          </a:p>
          <a:p>
            <a:pPr algn="ctr"/>
            <a:r>
              <a:rPr b="1" dirty="0"/>
              <a:t>　　</a:t>
            </a:r>
            <a:endParaRPr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文本占位符 74753"/>
          <p:cNvSpPr>
            <a:spLocks noGrp="1"/>
          </p:cNvSpPr>
          <p:nvPr>
            <p:ph type="body" idx="1"/>
          </p:nvPr>
        </p:nvSpPr>
        <p:spPr>
          <a:xfrm>
            <a:off x="0" y="0"/>
            <a:ext cx="9144000" cy="6858000"/>
          </a:xfrm>
        </p:spPr>
        <p:txBody>
          <a:bodyPr/>
          <a:p>
            <a:pPr algn="ctr"/>
            <a:r>
              <a:rPr b="1" dirty="0">
                <a:sym typeface="+mn-ea"/>
              </a:rPr>
              <a:t>离开了运动，</a:t>
            </a:r>
            <a:endParaRPr b="1" dirty="0"/>
          </a:p>
          <a:p>
            <a:pPr algn="ctr"/>
            <a:r>
              <a:rPr b="1" dirty="0">
                <a:sym typeface="+mn-ea"/>
              </a:rPr>
              <a:t>　　就没有生命。</a:t>
            </a:r>
            <a:endParaRPr b="1" dirty="0"/>
          </a:p>
          <a:p>
            <a:pPr algn="ctr"/>
            <a:r>
              <a:rPr b="1" dirty="0">
                <a:sym typeface="+mn-ea"/>
              </a:rPr>
              <a:t>　　活着就要运动，</a:t>
            </a:r>
            <a:endParaRPr b="1" dirty="0"/>
          </a:p>
          <a:p>
            <a:pPr algn="ctr"/>
            <a:r>
              <a:rPr b="1" dirty="0">
                <a:sym typeface="+mn-ea"/>
              </a:rPr>
              <a:t>　　在运动中前进，</a:t>
            </a:r>
            <a:endParaRPr b="1" dirty="0"/>
          </a:p>
          <a:p>
            <a:pPr algn="ctr"/>
            <a:r>
              <a:rPr b="1" dirty="0">
                <a:sym typeface="+mn-ea"/>
              </a:rPr>
              <a:t>　　即使死亡，</a:t>
            </a:r>
            <a:endParaRPr b="1" dirty="0"/>
          </a:p>
          <a:p>
            <a:pPr algn="ctr"/>
            <a:r>
              <a:rPr b="1" dirty="0">
                <a:sym typeface="+mn-ea"/>
              </a:rPr>
              <a:t>　　能量也要发挥干净。</a:t>
            </a:r>
            <a:endParaRP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占位符 27649"/>
          <p:cNvSpPr>
            <a:spLocks noGrp="1"/>
          </p:cNvSpPr>
          <p:nvPr>
            <p:ph type="body" idx="1"/>
          </p:nvPr>
        </p:nvSpPr>
        <p:spPr>
          <a:xfrm>
            <a:off x="0" y="0"/>
            <a:ext cx="9144000" cy="6858000"/>
          </a:xfrm>
        </p:spPr>
        <p:txBody>
          <a:bodyPr/>
          <a:p>
            <a:pPr algn="ctr"/>
            <a:r>
              <a:rPr b="1" dirty="0">
                <a:sym typeface="+mn-ea"/>
              </a:rPr>
              <a:t>——一片暗淡的灰黄 </a:t>
            </a:r>
            <a:endParaRPr b="1" dirty="0"/>
          </a:p>
          <a:p>
            <a:pPr algn="ctr"/>
            <a:r>
              <a:rPr b="1" dirty="0">
                <a:sym typeface="+mn-ea"/>
              </a:rPr>
              <a:t>　　蒙上一层揭不开的沙雾； </a:t>
            </a:r>
            <a:endParaRPr b="1" dirty="0"/>
          </a:p>
          <a:p>
            <a:pPr algn="ctr"/>
            <a:r>
              <a:rPr b="1" dirty="0">
                <a:sym typeface="+mn-ea"/>
              </a:rPr>
              <a:t>　　那天边疾奔而至的呼啸 </a:t>
            </a:r>
            <a:endParaRPr b="1" dirty="0"/>
          </a:p>
          <a:p>
            <a:pPr algn="ctr"/>
            <a:r>
              <a:rPr b="1" dirty="0">
                <a:sym typeface="+mn-ea"/>
              </a:rPr>
              <a:t>　　带来了恐怖 </a:t>
            </a:r>
            <a:endParaRPr b="1" dirty="0"/>
          </a:p>
          <a:p>
            <a:pPr algn="ctr"/>
            <a:r>
              <a:rPr b="1" dirty="0">
                <a:sym typeface="+mn-ea"/>
              </a:rPr>
              <a:t>　　疯狂地 </a:t>
            </a:r>
            <a:endParaRPr b="1" dirty="0"/>
          </a:p>
          <a:p>
            <a:pPr algn="ctr"/>
            <a:r>
              <a:rPr b="1" dirty="0">
                <a:sym typeface="+mn-ea"/>
              </a:rPr>
              <a:t>　　扫荡过大地； </a:t>
            </a:r>
            <a:endParaRPr b="1" dirty="0"/>
          </a:p>
          <a:p>
            <a:pPr algn="ctr"/>
            <a:r>
              <a:rPr b="1" dirty="0">
                <a:sym typeface="+mn-ea"/>
              </a:rPr>
              <a:t>　　荒漠的原野 </a:t>
            </a:r>
            <a:endParaRPr b="1" dirty="0"/>
          </a:p>
          <a:p>
            <a:pPr algn="ctr"/>
            <a:r>
              <a:rPr b="1" dirty="0">
                <a:sym typeface="+mn-ea"/>
              </a:rPr>
              <a:t>　　冻结在十二月的寒风里， </a:t>
            </a:r>
            <a:endParaRPr b="1" dirty="0"/>
          </a:p>
          <a:p>
            <a:pPr algn="ctr"/>
            <a:r>
              <a:rPr b="1" dirty="0">
                <a:sym typeface="+mn-ea"/>
              </a:rPr>
              <a:t>　　村庄呀，山坡呀，河岸呀， </a:t>
            </a:r>
            <a:endParaRPr b="1" dirty="0"/>
          </a:p>
          <a:p>
            <a:pPr algn="ctr"/>
            <a:r>
              <a:rPr b="1" dirty="0">
                <a:sym typeface="+mn-ea"/>
              </a:rPr>
              <a:t>　　颓垣与荒冢呀 </a:t>
            </a:r>
            <a:endParaRPr b="1" dirty="0"/>
          </a:p>
          <a:p>
            <a:pPr algn="ctr"/>
            <a:r>
              <a:rPr b="1" dirty="0">
                <a:sym typeface="+mn-ea"/>
              </a:rPr>
              <a:t>　　都披上了土色的忧郁…… </a:t>
            </a:r>
            <a:endParaRPr b="1" dirty="0"/>
          </a:p>
          <a:p>
            <a:pPr algn="ctr"/>
            <a:r>
              <a:rPr b="1" dirty="0">
                <a:sym typeface="+mn-ea"/>
              </a:rPr>
              <a:t>　　孤单的行人， </a:t>
            </a:r>
            <a:endParaRPr b="1" dirty="0"/>
          </a:p>
          <a:p>
            <a:pPr algn="ctr"/>
            <a:r>
              <a:rPr b="1" dirty="0">
                <a:sym typeface="+mn-ea"/>
              </a:rPr>
              <a:t>　　</a:t>
            </a:r>
            <a:endParaRP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占位符 26625"/>
          <p:cNvSpPr>
            <a:spLocks noGrp="1"/>
          </p:cNvSpPr>
          <p:nvPr>
            <p:ph type="body" idx="1"/>
          </p:nvPr>
        </p:nvSpPr>
        <p:spPr>
          <a:xfrm>
            <a:off x="0" y="0"/>
            <a:ext cx="9144000" cy="6858000"/>
          </a:xfrm>
        </p:spPr>
        <p:txBody>
          <a:bodyPr/>
          <a:p>
            <a:pPr algn="ctr"/>
            <a:r>
              <a:rPr b="1" dirty="0">
                <a:sym typeface="+mn-ea"/>
              </a:rPr>
              <a:t>上身俯前 </a:t>
            </a:r>
            <a:endParaRPr b="1" dirty="0"/>
          </a:p>
          <a:p>
            <a:pPr algn="ctr"/>
            <a:r>
              <a:rPr b="1" dirty="0">
                <a:sym typeface="+mn-ea"/>
              </a:rPr>
              <a:t>　　用手遮住了脸颊， </a:t>
            </a:r>
            <a:endParaRPr b="1" dirty="0"/>
          </a:p>
          <a:p>
            <a:pPr algn="ctr"/>
            <a:r>
              <a:rPr b="1" dirty="0">
                <a:sym typeface="+mn-ea"/>
              </a:rPr>
              <a:t>　　在风沙里 </a:t>
            </a:r>
            <a:endParaRPr b="1" dirty="0"/>
          </a:p>
          <a:p>
            <a:pPr algn="ctr"/>
            <a:r>
              <a:rPr b="1" dirty="0">
                <a:sym typeface="+mn-ea"/>
              </a:rPr>
              <a:t>　　困苦地呼吸 </a:t>
            </a:r>
            <a:endParaRPr b="1" dirty="0"/>
          </a:p>
          <a:p>
            <a:pPr algn="ctr"/>
            <a:r>
              <a:rPr b="1" dirty="0">
                <a:sym typeface="+mn-ea"/>
              </a:rPr>
              <a:t>　　一步一步地 </a:t>
            </a:r>
            <a:endParaRPr b="1" dirty="0"/>
          </a:p>
          <a:p>
            <a:pPr algn="ctr"/>
            <a:r>
              <a:rPr b="1" dirty="0">
                <a:sym typeface="+mn-ea"/>
              </a:rPr>
              <a:t>　　挣扎着前进…… </a:t>
            </a:r>
            <a:endParaRPr b="1" dirty="0"/>
          </a:p>
          <a:p>
            <a:pPr algn="ctr"/>
            <a:r>
              <a:rPr b="1" dirty="0">
                <a:sym typeface="+mn-ea"/>
              </a:rPr>
              <a:t>　　几只驴子 </a:t>
            </a:r>
            <a:endParaRPr b="1" dirty="0"/>
          </a:p>
          <a:p>
            <a:pPr algn="ctr"/>
            <a:r>
              <a:rPr b="1" dirty="0">
                <a:sym typeface="+mn-ea"/>
              </a:rPr>
              <a:t>　　——那有悲哀的眼 </a:t>
            </a:r>
            <a:endParaRPr b="1" dirty="0"/>
          </a:p>
          <a:p>
            <a:pPr algn="ctr"/>
            <a:r>
              <a:rPr b="1" dirty="0">
                <a:sym typeface="+mn-ea"/>
              </a:rPr>
              <a:t>　　和疲乏的耳朵的畜生， </a:t>
            </a:r>
            <a:endParaRPr b="1" dirty="0"/>
          </a:p>
          <a:p>
            <a:pPr algn="ctr"/>
            <a:r>
              <a:rPr b="1" dirty="0">
                <a:sym typeface="+mn-ea"/>
              </a:rPr>
              <a:t>　　载负了土地的 </a:t>
            </a:r>
            <a:endParaRPr b="1" dirty="0"/>
          </a:p>
          <a:p>
            <a:pPr algn="ctr"/>
            <a:r>
              <a:rPr b="1" dirty="0">
                <a:sym typeface="+mn-ea"/>
              </a:rPr>
              <a:t>　　痛苦的重压， </a:t>
            </a:r>
            <a:endParaRPr b="1" dirty="0"/>
          </a:p>
          <a:p>
            <a:pPr algn="ctr"/>
            <a:r>
              <a:rPr b="1" dirty="0">
                <a:sym typeface="+mn-ea"/>
              </a:rPr>
              <a:t>　　它们厌倦的脚步 </a:t>
            </a:r>
            <a:endParaRPr b="1" dirty="0"/>
          </a:p>
          <a:p>
            <a:pPr algn="ctr"/>
            <a:endParaRPr b="1" dirty="0"/>
          </a:p>
          <a:p>
            <a:endParaRPr dirty="0"/>
          </a:p>
          <a:p>
            <a:endParaRP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占位符 25601"/>
          <p:cNvSpPr>
            <a:spLocks noGrp="1"/>
          </p:cNvSpPr>
          <p:nvPr>
            <p:ph type="body" idx="1"/>
          </p:nvPr>
        </p:nvSpPr>
        <p:spPr>
          <a:xfrm>
            <a:off x="0" y="0"/>
            <a:ext cx="9144000" cy="6858000"/>
          </a:xfrm>
        </p:spPr>
        <p:txBody>
          <a:bodyPr/>
          <a:p>
            <a:pPr algn="ctr"/>
            <a:r>
              <a:rPr b="1" dirty="0">
                <a:sym typeface="+mn-ea"/>
              </a:rPr>
              <a:t>　　徐缓地踏过 </a:t>
            </a:r>
            <a:endParaRPr b="1" dirty="0"/>
          </a:p>
          <a:p>
            <a:pPr algn="ctr"/>
            <a:r>
              <a:rPr b="1" dirty="0">
                <a:sym typeface="+mn-ea"/>
              </a:rPr>
              <a:t>　　北国的 </a:t>
            </a:r>
            <a:endParaRPr b="1" dirty="0"/>
          </a:p>
          <a:p>
            <a:pPr algn="ctr"/>
            <a:r>
              <a:rPr b="1" dirty="0">
                <a:sym typeface="+mn-ea"/>
              </a:rPr>
              <a:t>　　修长而又寂寞的道路…… </a:t>
            </a:r>
            <a:endParaRPr b="1" dirty="0"/>
          </a:p>
          <a:p>
            <a:pPr algn="ctr"/>
            <a:r>
              <a:rPr b="1" dirty="0">
                <a:sym typeface="+mn-ea"/>
              </a:rPr>
              <a:t>　　 </a:t>
            </a:r>
            <a:endParaRPr b="1" dirty="0"/>
          </a:p>
          <a:p>
            <a:pPr algn="ctr"/>
            <a:r>
              <a:rPr b="1" dirty="0">
                <a:sym typeface="+mn-ea"/>
              </a:rPr>
              <a:t>　　那些小河早已枯干了 </a:t>
            </a:r>
            <a:endParaRPr b="1" dirty="0"/>
          </a:p>
          <a:p>
            <a:pPr algn="ctr"/>
            <a:r>
              <a:rPr b="1" dirty="0">
                <a:sym typeface="+mn-ea"/>
              </a:rPr>
              <a:t>　　河底也已画满了车辙， </a:t>
            </a:r>
            <a:endParaRPr b="1" dirty="0"/>
          </a:p>
          <a:p>
            <a:pPr algn="ctr"/>
            <a:r>
              <a:rPr b="1" dirty="0">
                <a:sym typeface="+mn-ea"/>
              </a:rPr>
              <a:t>　　北方的土地和人民 </a:t>
            </a:r>
            <a:endParaRPr b="1" dirty="0"/>
          </a:p>
          <a:p>
            <a:pPr algn="ctr"/>
            <a:r>
              <a:rPr b="1" dirty="0">
                <a:sym typeface="+mn-ea"/>
              </a:rPr>
              <a:t>　　在渴求着 </a:t>
            </a:r>
            <a:endParaRPr b="1" dirty="0"/>
          </a:p>
          <a:p>
            <a:pPr algn="ctr"/>
            <a:r>
              <a:rPr b="1" dirty="0">
                <a:sym typeface="+mn-ea"/>
              </a:rPr>
              <a:t>　　那滋润生命的流泉啊！ </a:t>
            </a:r>
            <a:endParaRPr b="1" dirty="0"/>
          </a:p>
          <a:p>
            <a:pPr algn="ctr"/>
            <a:r>
              <a:rPr b="1" dirty="0">
                <a:sym typeface="+mn-ea"/>
              </a:rPr>
              <a:t>　　枯死的林木 </a:t>
            </a:r>
            <a:endParaRPr b="1" dirty="0"/>
          </a:p>
          <a:p>
            <a:pPr algn="ctr"/>
            <a:r>
              <a:rPr b="1" dirty="0">
                <a:sym typeface="+mn-ea"/>
              </a:rPr>
              <a:t>　　与低矮的住房 </a:t>
            </a:r>
            <a:endParaRPr b="1" dirty="0"/>
          </a:p>
          <a:p>
            <a:pPr algn="ctr"/>
            <a:r>
              <a:rPr b="1" dirty="0">
                <a:sym typeface="+mn-ea"/>
              </a:rPr>
              <a:t>　　稀疏地，阴郁地 </a:t>
            </a:r>
            <a:endParaRPr b="1" dirty="0"/>
          </a:p>
          <a:p>
            <a:pPr algn="ctr"/>
            <a:r>
              <a:rPr b="1" dirty="0">
                <a:sym typeface="+mn-ea"/>
              </a:rPr>
              <a:t>　</a:t>
            </a:r>
            <a:endParaRP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24577"/>
          <p:cNvSpPr>
            <a:spLocks noGrp="1"/>
          </p:cNvSpPr>
          <p:nvPr>
            <p:ph type="body" idx="1"/>
          </p:nvPr>
        </p:nvSpPr>
        <p:spPr>
          <a:xfrm>
            <a:off x="0" y="0"/>
            <a:ext cx="9144000" cy="6858000"/>
          </a:xfrm>
        </p:spPr>
        <p:txBody>
          <a:bodyPr/>
          <a:p>
            <a:pPr algn="ctr"/>
            <a:r>
              <a:rPr b="1" dirty="0">
                <a:sym typeface="+mn-ea"/>
              </a:rPr>
              <a:t>　散布在灰暗的天幕下； </a:t>
            </a:r>
            <a:endParaRPr b="1" dirty="0"/>
          </a:p>
          <a:p>
            <a:pPr algn="ctr"/>
            <a:r>
              <a:rPr b="1" dirty="0">
                <a:sym typeface="+mn-ea"/>
              </a:rPr>
              <a:t>　　天上， </a:t>
            </a:r>
            <a:endParaRPr b="1" dirty="0"/>
          </a:p>
          <a:p>
            <a:pPr algn="ctr"/>
            <a:r>
              <a:rPr b="1" dirty="0">
                <a:sym typeface="+mn-ea"/>
              </a:rPr>
              <a:t>　　看不见太阳， </a:t>
            </a:r>
            <a:endParaRPr b="1" dirty="0"/>
          </a:p>
          <a:p>
            <a:pPr algn="ctr"/>
            <a:r>
              <a:rPr b="1" dirty="0">
                <a:sym typeface="+mn-ea"/>
              </a:rPr>
              <a:t>　　只有那结成大队的雁群 </a:t>
            </a:r>
            <a:endParaRPr b="1" dirty="0"/>
          </a:p>
          <a:p>
            <a:pPr algn="ctr"/>
            <a:r>
              <a:rPr b="1" dirty="0">
                <a:sym typeface="+mn-ea"/>
              </a:rPr>
              <a:t>　　惶乱的雁群 </a:t>
            </a:r>
            <a:endParaRPr b="1" dirty="0"/>
          </a:p>
          <a:p>
            <a:pPr algn="ctr"/>
            <a:r>
              <a:rPr b="1" dirty="0">
                <a:sym typeface="+mn-ea"/>
              </a:rPr>
              <a:t>　　击着黑色的翅膀 </a:t>
            </a:r>
            <a:endParaRPr b="1" dirty="0"/>
          </a:p>
          <a:p>
            <a:pPr algn="ctr"/>
            <a:r>
              <a:rPr b="1" dirty="0">
                <a:sym typeface="+mn-ea"/>
              </a:rPr>
              <a:t>　　叫出它们的不字与悲苦， </a:t>
            </a:r>
            <a:endParaRPr b="1" dirty="0"/>
          </a:p>
          <a:p>
            <a:pPr algn="ctr"/>
            <a:r>
              <a:rPr b="1" dirty="0">
                <a:sym typeface="+mn-ea"/>
              </a:rPr>
              <a:t>　　从这荒凉的地域逃亡 </a:t>
            </a:r>
            <a:endParaRPr b="1" dirty="0"/>
          </a:p>
          <a:p>
            <a:pPr algn="ctr"/>
            <a:r>
              <a:rPr b="1" dirty="0">
                <a:sym typeface="+mn-ea"/>
              </a:rPr>
              <a:t>　　逃亡到 </a:t>
            </a:r>
            <a:endParaRPr b="1" dirty="0"/>
          </a:p>
          <a:p>
            <a:pPr algn="ctr"/>
            <a:r>
              <a:rPr b="1" dirty="0">
                <a:sym typeface="+mn-ea"/>
              </a:rPr>
              <a:t>　　绿荫蔽天的南方去了…… </a:t>
            </a:r>
            <a:endParaRPr b="1" dirty="0"/>
          </a:p>
          <a:p>
            <a:pPr algn="ctr"/>
            <a:r>
              <a:rPr b="1" dirty="0">
                <a:sym typeface="+mn-ea"/>
              </a:rPr>
              <a:t>　　 </a:t>
            </a:r>
            <a:endParaRPr b="1" dirty="0"/>
          </a:p>
          <a:p>
            <a:pPr algn="ctr"/>
            <a:r>
              <a:rPr b="1" dirty="0">
                <a:sym typeface="+mn-ea"/>
              </a:rPr>
              <a:t>　　北方是悲哀的 </a:t>
            </a:r>
            <a:endParaRPr b="1" dirty="0"/>
          </a:p>
          <a:p>
            <a:pPr algn="ctr"/>
            <a:endParaRPr dirty="0"/>
          </a:p>
          <a:p>
            <a:endParaRP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23553"/>
          <p:cNvSpPr>
            <a:spLocks noGrp="1"/>
          </p:cNvSpPr>
          <p:nvPr>
            <p:ph type="body" idx="1"/>
          </p:nvPr>
        </p:nvSpPr>
        <p:spPr>
          <a:xfrm>
            <a:off x="0" y="0"/>
            <a:ext cx="9144000" cy="6858000"/>
          </a:xfrm>
        </p:spPr>
        <p:txBody>
          <a:bodyPr/>
          <a:p>
            <a:pPr algn="ctr"/>
            <a:r>
              <a:rPr b="1" dirty="0">
                <a:sym typeface="+mn-ea"/>
              </a:rPr>
              <a:t>　　而万里的黄河 </a:t>
            </a:r>
            <a:endParaRPr b="1" dirty="0"/>
          </a:p>
          <a:p>
            <a:pPr algn="ctr"/>
            <a:r>
              <a:rPr b="1" dirty="0">
                <a:sym typeface="+mn-ea"/>
              </a:rPr>
              <a:t>　　汹涌着混浊的波涛 </a:t>
            </a:r>
            <a:endParaRPr b="1" dirty="0"/>
          </a:p>
          <a:p>
            <a:pPr algn="ctr"/>
            <a:r>
              <a:rPr b="1" dirty="0">
                <a:sym typeface="+mn-ea"/>
              </a:rPr>
              <a:t>　　给广大的北方 </a:t>
            </a:r>
            <a:endParaRPr b="1" dirty="0"/>
          </a:p>
          <a:p>
            <a:pPr algn="ctr"/>
            <a:r>
              <a:rPr b="1" dirty="0">
                <a:sym typeface="+mn-ea"/>
              </a:rPr>
              <a:t>　　倾泻着灾难与不幸； </a:t>
            </a:r>
            <a:endParaRPr b="1" dirty="0"/>
          </a:p>
          <a:p>
            <a:pPr algn="ctr"/>
            <a:r>
              <a:rPr b="1" dirty="0">
                <a:sym typeface="+mn-ea"/>
              </a:rPr>
              <a:t>　　而年代的风霜 </a:t>
            </a:r>
            <a:endParaRPr b="1" dirty="0"/>
          </a:p>
          <a:p>
            <a:pPr algn="ctr"/>
            <a:r>
              <a:rPr b="1" dirty="0">
                <a:sym typeface="+mn-ea"/>
              </a:rPr>
              <a:t>　　刻划着 </a:t>
            </a:r>
            <a:endParaRPr b="1" dirty="0"/>
          </a:p>
          <a:p>
            <a:pPr algn="ctr"/>
            <a:r>
              <a:rPr b="1" dirty="0">
                <a:sym typeface="+mn-ea"/>
              </a:rPr>
              <a:t>　　广大的北方的 </a:t>
            </a:r>
            <a:endParaRPr b="1" dirty="0"/>
          </a:p>
          <a:p>
            <a:pPr algn="ctr"/>
            <a:r>
              <a:rPr b="1" dirty="0">
                <a:sym typeface="+mn-ea"/>
              </a:rPr>
              <a:t>　　贫穷与饥饿啊。 </a:t>
            </a:r>
            <a:endParaRPr b="1" dirty="0"/>
          </a:p>
          <a:p>
            <a:pPr algn="ctr"/>
            <a:r>
              <a:rPr b="1" dirty="0">
                <a:sym typeface="+mn-ea"/>
              </a:rPr>
              <a:t>　　 </a:t>
            </a:r>
            <a:endParaRPr b="1" dirty="0"/>
          </a:p>
          <a:p>
            <a:pPr algn="ctr"/>
            <a:r>
              <a:rPr b="1" dirty="0">
                <a:sym typeface="+mn-ea"/>
              </a:rPr>
              <a:t>　　而我 </a:t>
            </a:r>
            <a:endParaRPr b="1" dirty="0"/>
          </a:p>
          <a:p>
            <a:pPr algn="ctr"/>
            <a:r>
              <a:rPr b="1" dirty="0">
                <a:sym typeface="+mn-ea"/>
              </a:rPr>
              <a:t>　　——这来自南方的旅客， </a:t>
            </a:r>
            <a:endParaRPr b="1" dirty="0"/>
          </a:p>
          <a:p>
            <a:pPr algn="ctr"/>
            <a:r>
              <a:rPr b="1" dirty="0">
                <a:sym typeface="+mn-ea"/>
              </a:rPr>
              <a:t>　　却爱这悲哀的北国啊。 </a:t>
            </a:r>
            <a:endParaRPr b="1" dirty="0"/>
          </a:p>
          <a:p>
            <a:pPr algn="ctr"/>
            <a:endParaRP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22529"/>
          <p:cNvSpPr>
            <a:spLocks noGrp="1"/>
          </p:cNvSpPr>
          <p:nvPr>
            <p:ph type="body" idx="1"/>
          </p:nvPr>
        </p:nvSpPr>
        <p:spPr>
          <a:xfrm>
            <a:off x="0" y="0"/>
            <a:ext cx="9144000" cy="6858000"/>
          </a:xfrm>
        </p:spPr>
        <p:txBody>
          <a:bodyPr/>
          <a:p>
            <a:pPr algn="ctr"/>
            <a:r>
              <a:rPr b="1" dirty="0">
                <a:sym typeface="+mn-ea"/>
              </a:rPr>
              <a:t>　　扑面的风沙 </a:t>
            </a:r>
            <a:endParaRPr b="1" dirty="0"/>
          </a:p>
          <a:p>
            <a:pPr algn="ctr"/>
            <a:r>
              <a:rPr b="1" dirty="0">
                <a:sym typeface="+mn-ea"/>
              </a:rPr>
              <a:t>　　与入骨的冷气 </a:t>
            </a:r>
            <a:endParaRPr b="1" dirty="0"/>
          </a:p>
          <a:p>
            <a:pPr algn="ctr"/>
            <a:r>
              <a:rPr b="1" dirty="0">
                <a:sym typeface="+mn-ea"/>
              </a:rPr>
              <a:t>　　决不曾使我咒诅； </a:t>
            </a:r>
            <a:endParaRPr b="1" dirty="0"/>
          </a:p>
          <a:p>
            <a:pPr algn="ctr"/>
            <a:r>
              <a:rPr b="1" dirty="0">
                <a:sym typeface="+mn-ea"/>
              </a:rPr>
              <a:t>　　我爱这悲哀的国土， </a:t>
            </a:r>
            <a:endParaRPr b="1" dirty="0"/>
          </a:p>
          <a:p>
            <a:pPr algn="ctr"/>
            <a:r>
              <a:rPr b="1" dirty="0">
                <a:sym typeface="+mn-ea"/>
              </a:rPr>
              <a:t>　　一片无垠的荒漠 </a:t>
            </a:r>
            <a:endParaRPr b="1" dirty="0"/>
          </a:p>
          <a:p>
            <a:pPr algn="ctr"/>
            <a:r>
              <a:rPr b="1" dirty="0">
                <a:sym typeface="+mn-ea"/>
              </a:rPr>
              <a:t>　　也引起了我的崇敬 </a:t>
            </a:r>
            <a:endParaRPr b="1" dirty="0"/>
          </a:p>
          <a:p>
            <a:pPr algn="ctr"/>
            <a:r>
              <a:rPr b="1" dirty="0">
                <a:sym typeface="+mn-ea"/>
              </a:rPr>
              <a:t>　　——我看见 </a:t>
            </a:r>
            <a:endParaRPr b="1" dirty="0"/>
          </a:p>
          <a:p>
            <a:pPr algn="ctr"/>
            <a:r>
              <a:rPr b="1" dirty="0">
                <a:sym typeface="+mn-ea"/>
              </a:rPr>
              <a:t>　　我们的祖先 </a:t>
            </a:r>
            <a:endParaRPr b="1" dirty="0"/>
          </a:p>
          <a:p>
            <a:pPr algn="ctr"/>
            <a:r>
              <a:rPr b="1" dirty="0">
                <a:sym typeface="+mn-ea"/>
              </a:rPr>
              <a:t>　　带领了羊群 </a:t>
            </a:r>
            <a:endParaRPr b="1" dirty="0"/>
          </a:p>
          <a:p>
            <a:pPr algn="ctr"/>
            <a:r>
              <a:rPr b="1" dirty="0">
                <a:sym typeface="+mn-ea"/>
              </a:rPr>
              <a:t>　　吹着笳笛 </a:t>
            </a:r>
            <a:endParaRPr b="1" dirty="0"/>
          </a:p>
          <a:p>
            <a:pPr algn="ctr"/>
            <a:r>
              <a:rPr b="1" dirty="0">
                <a:sym typeface="+mn-ea"/>
              </a:rPr>
              <a:t>　　沉浸在这大漠的黄昏里； </a:t>
            </a:r>
            <a:endParaRPr b="1" dirty="0"/>
          </a:p>
          <a:p>
            <a:pPr algn="ctr"/>
            <a:r>
              <a:rPr b="1" dirty="0">
                <a:sym typeface="+mn-ea"/>
              </a:rPr>
              <a:t>　　我们踏着的 </a:t>
            </a:r>
            <a:endParaRPr b="1" dirty="0"/>
          </a:p>
          <a:p>
            <a:pPr algn="ctr"/>
            <a:r>
              <a:rPr b="1" dirty="0">
                <a:sym typeface="+mn-ea"/>
              </a:rPr>
              <a:t>　　</a:t>
            </a:r>
            <a:endParaRPr dirty="0"/>
          </a:p>
          <a:p>
            <a:endParaRP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8433"/>
          <p:cNvSpPr>
            <a:spLocks noGrp="1"/>
          </p:cNvSpPr>
          <p:nvPr>
            <p:ph type="body" idx="1"/>
          </p:nvPr>
        </p:nvSpPr>
        <p:spPr>
          <a:xfrm>
            <a:off x="0" y="0"/>
            <a:ext cx="9144000" cy="6858000"/>
          </a:xfrm>
        </p:spPr>
        <p:txBody>
          <a:bodyPr/>
          <a:p>
            <a:pPr algn="ctr"/>
            <a:r>
              <a:rPr b="1" dirty="0">
                <a:sym typeface="+mn-ea"/>
              </a:rPr>
              <a:t>古老的松软的黄土层里 </a:t>
            </a:r>
            <a:endParaRPr b="1" dirty="0"/>
          </a:p>
          <a:p>
            <a:pPr algn="ctr"/>
            <a:r>
              <a:rPr b="1" dirty="0">
                <a:sym typeface="+mn-ea"/>
              </a:rPr>
              <a:t>　　埋有我们祖先的骸骨啊， </a:t>
            </a:r>
            <a:endParaRPr b="1" dirty="0"/>
          </a:p>
          <a:p>
            <a:pPr algn="ctr"/>
            <a:r>
              <a:rPr b="1" dirty="0">
                <a:sym typeface="+mn-ea"/>
              </a:rPr>
              <a:t>　　——这土地是他们所开垦 </a:t>
            </a:r>
            <a:endParaRPr b="1" dirty="0"/>
          </a:p>
          <a:p>
            <a:pPr algn="ctr"/>
            <a:r>
              <a:rPr b="1" dirty="0">
                <a:sym typeface="+mn-ea"/>
              </a:rPr>
              <a:t>　　几千年了 </a:t>
            </a:r>
            <a:endParaRPr b="1" dirty="0"/>
          </a:p>
          <a:p>
            <a:pPr algn="ctr"/>
            <a:r>
              <a:rPr b="1" dirty="0">
                <a:sym typeface="+mn-ea"/>
              </a:rPr>
              <a:t>　　他们曾在这里 </a:t>
            </a:r>
            <a:endParaRPr b="1" dirty="0"/>
          </a:p>
          <a:p>
            <a:pPr algn="ctr"/>
            <a:r>
              <a:rPr b="1" dirty="0">
                <a:sym typeface="+mn-ea"/>
              </a:rPr>
              <a:t>　　和带给他们以打击的自然相搏斗，他们为保卫土地 </a:t>
            </a:r>
            <a:endParaRPr b="1" dirty="0"/>
          </a:p>
          <a:p>
            <a:pPr algn="ctr"/>
            <a:r>
              <a:rPr b="1" dirty="0">
                <a:sym typeface="+mn-ea"/>
              </a:rPr>
              <a:t>　　从不曾屈辱过一次， </a:t>
            </a:r>
            <a:endParaRPr b="1" dirty="0"/>
          </a:p>
          <a:p>
            <a:pPr algn="ctr"/>
            <a:r>
              <a:rPr b="1" dirty="0">
                <a:sym typeface="+mn-ea"/>
              </a:rPr>
              <a:t>　　他们死了 </a:t>
            </a:r>
            <a:endParaRPr b="1" dirty="0"/>
          </a:p>
          <a:p>
            <a:pPr algn="ctr"/>
            <a:r>
              <a:rPr b="1" dirty="0">
                <a:sym typeface="+mn-ea"/>
              </a:rPr>
              <a:t>　　把土地遗留给我们—— </a:t>
            </a:r>
            <a:endParaRPr b="1" dirty="0"/>
          </a:p>
          <a:p>
            <a:pPr algn="ctr"/>
            <a:r>
              <a:rPr b="1" dirty="0">
                <a:sym typeface="+mn-ea"/>
              </a:rPr>
              <a:t>　　我爱这悲哀的国土， </a:t>
            </a:r>
            <a:endParaRPr b="1" dirty="0"/>
          </a:p>
          <a:p>
            <a:pPr algn="ctr"/>
            <a:r>
              <a:rPr b="1" dirty="0">
                <a:sym typeface="+mn-ea"/>
              </a:rPr>
              <a:t>　　它的广大而瘦瘠的土地 </a:t>
            </a:r>
            <a:endParaRPr b="1" dirty="0"/>
          </a:p>
          <a:p>
            <a:pPr algn="ctr"/>
            <a:r>
              <a:rPr b="1" dirty="0">
                <a:sym typeface="+mn-ea"/>
              </a:rPr>
              <a:t>　　</a:t>
            </a:r>
            <a:endParaRP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1"/>
          </p:nvPr>
        </p:nvSpPr>
        <p:spPr>
          <a:xfrm>
            <a:off x="0" y="0"/>
            <a:ext cx="9144000" cy="6858000"/>
          </a:xfrm>
        </p:spPr>
        <p:txBody>
          <a:bodyPr/>
          <a:p>
            <a:pPr algn="ctr"/>
            <a:r>
              <a:rPr b="1" dirty="0">
                <a:sym typeface="+mn-ea"/>
              </a:rPr>
              <a:t>带给我们以淳朴的言语 </a:t>
            </a:r>
            <a:endParaRPr b="1" dirty="0"/>
          </a:p>
          <a:p>
            <a:pPr algn="ctr"/>
            <a:r>
              <a:rPr b="1" dirty="0">
                <a:sym typeface="+mn-ea"/>
              </a:rPr>
              <a:t>　　与宽阔的姿态， </a:t>
            </a:r>
            <a:endParaRPr b="1" dirty="0"/>
          </a:p>
          <a:p>
            <a:pPr algn="ctr"/>
            <a:r>
              <a:rPr b="1" dirty="0">
                <a:sym typeface="+mn-ea"/>
              </a:rPr>
              <a:t>　　我相信这言语与姿态 </a:t>
            </a:r>
            <a:endParaRPr b="1" dirty="0"/>
          </a:p>
          <a:p>
            <a:pPr algn="ctr"/>
            <a:r>
              <a:rPr b="1" dirty="0">
                <a:sym typeface="+mn-ea"/>
              </a:rPr>
              <a:t>　　坚强地生活在土地上 </a:t>
            </a:r>
            <a:endParaRPr b="1" dirty="0"/>
          </a:p>
          <a:p>
            <a:pPr algn="ctr"/>
            <a:r>
              <a:rPr b="1" dirty="0">
                <a:sym typeface="+mn-ea"/>
              </a:rPr>
              <a:t>　　永远不会灭亡； </a:t>
            </a:r>
            <a:endParaRPr b="1" dirty="0"/>
          </a:p>
          <a:p>
            <a:pPr algn="ctr"/>
            <a:r>
              <a:rPr b="1" dirty="0">
                <a:sym typeface="+mn-ea"/>
              </a:rPr>
              <a:t>　　我爱这悲哀的国土， </a:t>
            </a:r>
            <a:endParaRPr b="1" dirty="0"/>
          </a:p>
          <a:p>
            <a:pPr algn="ctr"/>
            <a:r>
              <a:rPr b="1" dirty="0">
                <a:sym typeface="+mn-ea"/>
              </a:rPr>
              <a:t>　　古老的国土 </a:t>
            </a:r>
            <a:endParaRPr b="1" dirty="0"/>
          </a:p>
          <a:p>
            <a:pPr algn="ctr"/>
            <a:r>
              <a:rPr b="1" dirty="0">
                <a:sym typeface="+mn-ea"/>
              </a:rPr>
              <a:t>　　——这国土 </a:t>
            </a:r>
            <a:endParaRPr b="1" dirty="0"/>
          </a:p>
          <a:p>
            <a:pPr algn="ctr"/>
            <a:r>
              <a:rPr b="1" dirty="0">
                <a:sym typeface="+mn-ea"/>
              </a:rPr>
              <a:t>　　养育了为我所爱的 </a:t>
            </a:r>
            <a:endParaRPr b="1" dirty="0"/>
          </a:p>
          <a:p>
            <a:pPr algn="ctr"/>
            <a:r>
              <a:rPr b="1" dirty="0">
                <a:sym typeface="+mn-ea"/>
              </a:rPr>
              <a:t>　　世界上最艰苦 </a:t>
            </a:r>
            <a:endParaRPr b="1" dirty="0"/>
          </a:p>
          <a:p>
            <a:pPr algn="ctr"/>
            <a:r>
              <a:rPr b="1" dirty="0">
                <a:sym typeface="+mn-ea"/>
              </a:rPr>
              <a:t>　　与最古老的种族。 </a:t>
            </a:r>
            <a:endParaRPr b="1" dirty="0"/>
          </a:p>
          <a:p>
            <a:pPr algn="ctr"/>
            <a:r>
              <a:rPr b="1" dirty="0">
                <a:sym typeface="+mn-ea"/>
              </a:rPr>
              <a:t>　1938年2月4日 潼关</a:t>
            </a:r>
            <a:endParaRPr dirty="0"/>
          </a:p>
          <a:p>
            <a:endParaRP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占位符 20481"/>
          <p:cNvSpPr>
            <a:spLocks noGrp="1"/>
          </p:cNvSpPr>
          <p:nvPr>
            <p:ph type="body" idx="1"/>
          </p:nvPr>
        </p:nvSpPr>
        <p:spPr>
          <a:xfrm>
            <a:off x="0" y="0"/>
            <a:ext cx="9144000" cy="6858000"/>
          </a:xfrm>
        </p:spPr>
        <p:txBody>
          <a:bodyPr/>
          <a:p>
            <a:r>
              <a:rPr b="1" dirty="0"/>
              <a:t>创作背景.1938年，正值抗日战争爆发，艾青在中国北方山西、陕西等地流离，路过潼关之时写下这首《北方》。</a:t>
            </a:r>
            <a:endParaRPr b="1" dirty="0"/>
          </a:p>
          <a:p>
            <a:endParaRPr b="1" dirty="0"/>
          </a:p>
          <a:p>
            <a:r>
              <a:rPr b="1" dirty="0"/>
              <a:t>《北方》是现代诗人艾青于1938年2月创作的一首新诗。此诗中，诗人既悲叹北方的贫瘠落后以及战争给北方民众带来的苦难，又讴歌北国民众自古具有的不屈的生存意志和保家卫国的决心，具有浓郁的爱国主义情怀。全诗多用意象抒情写意，勾勒出一幅幅富动感的北国乡土画面，形象生动，准确传神。此诗是典型的自由体诗，遵循语言和情感的自然节奏，不受外在格律限制，具有散文美，风格凝重深沉。</a:t>
            </a:r>
            <a:endParaRPr dirty="0"/>
          </a:p>
          <a:p>
            <a:endParaRP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占位符 29697"/>
          <p:cNvSpPr>
            <a:spLocks noGrp="1"/>
          </p:cNvSpPr>
          <p:nvPr>
            <p:ph type="body" idx="1"/>
          </p:nvPr>
        </p:nvSpPr>
        <p:spPr>
          <a:xfrm>
            <a:off x="0" y="0"/>
            <a:ext cx="9144000" cy="6858000"/>
          </a:xfrm>
        </p:spPr>
        <p:txBody>
          <a:bodyPr/>
          <a:p>
            <a:r>
              <a:rPr b="1" dirty="0">
                <a:sym typeface="+mn-ea"/>
              </a:rPr>
              <a:t>20.大堰河,为了生活,在她流尽了她的乳液之后,她就开始用抱过我的两臂劳动了；她含着笑,洗着我们的衣服,她含着笑,提着菜篮到村边的结冰的池塘去,她含着笑,切着冰屑悉索的萝卜,她含着笑,用手掏着猪吃的麦糟,她含着笑,扇着炖肉的炉子的火,她含着笑,背了团箕到广场上去 晒好那些大豆和小麦,大堰河,为了生活,在她流尽了她的乳液之后,她就用抱过我的两臂,劳动了.选自艾青诗选中＿＿＿＿.</a:t>
            </a:r>
            <a:endParaRPr b="1" dirty="0"/>
          </a:p>
          <a:p>
            <a:r>
              <a:rPr b="1" dirty="0">
                <a:sym typeface="+mn-ea"/>
              </a:rPr>
              <a:t>答案：</a:t>
            </a:r>
            <a:endParaRPr b="1" dirty="0"/>
          </a:p>
          <a:p>
            <a:r>
              <a:rPr b="1" dirty="0">
                <a:sym typeface="+mn-ea"/>
              </a:rPr>
              <a:t>20.《大堰河——我的保姆》</a:t>
            </a:r>
            <a:endParaRPr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blinds(horizontal)">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blinds(horizontal)">
                                      <p:cBhvr>
                                        <p:cTn id="12" dur="500"/>
                                        <p:tgtEl>
                                          <p:spTgt spid="29698">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animEffect transition="in" filter="blinds(horizontal)">
                                      <p:cBhvr>
                                        <p:cTn id="15" dur="500"/>
                                        <p:tgtEl>
                                          <p:spTgt spid="296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文本占位符 73729"/>
          <p:cNvSpPr>
            <a:spLocks noGrp="1"/>
          </p:cNvSpPr>
          <p:nvPr>
            <p:ph type="body" idx="1"/>
          </p:nvPr>
        </p:nvSpPr>
        <p:spPr>
          <a:xfrm>
            <a:off x="0" y="0"/>
            <a:ext cx="9144000" cy="6858000"/>
          </a:xfrm>
        </p:spPr>
        <p:txBody>
          <a:bodyPr/>
          <a:p>
            <a:r>
              <a:rPr b="1" dirty="0">
                <a:sym typeface="+mn-ea"/>
              </a:rPr>
              <a:t>2．“活着就要斗争,在斗争中前进,当死亡没有来临,把能量发挥干净.”——《鱼化石》.这里诗人借助鱼化石的什么特点,表达了自己怎样的感情?</a:t>
            </a:r>
            <a:endParaRPr b="1" dirty="0"/>
          </a:p>
          <a:p>
            <a:r>
              <a:rPr b="1" dirty="0">
                <a:sym typeface="+mn-ea"/>
              </a:rPr>
              <a:t>2.显然,此诗咏礁石,并非以咏礁石为目的,而是借咏礁石而咏人抒怀.诗中的形象具有象征意义.向礁石“无休止地扑过来”的浪,象征着迫害他人的人；而伤痕累累,却依然挺立,“含着微笑,看着海洋”的礁石,则象征着坚韧不拔、乐观自信的人们.</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Effect transition="in" filter="blinds(horizontal)">
                                      <p:cBhvr>
                                        <p:cTn id="7" dur="500"/>
                                        <p:tgtEl>
                                          <p:spTgt spid="737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30">
                                            <p:txEl>
                                              <p:pRg st="1" end="1"/>
                                            </p:txEl>
                                          </p:spTgt>
                                        </p:tgtEl>
                                        <p:attrNameLst>
                                          <p:attrName>style.visibility</p:attrName>
                                        </p:attrNameLst>
                                      </p:cBhvr>
                                      <p:to>
                                        <p:strVal val="visible"/>
                                      </p:to>
                                    </p:set>
                                    <p:animEffect transition="in" filter="blinds(horizontal)">
                                      <p:cBhvr>
                                        <p:cTn id="12" dur="500"/>
                                        <p:tgtEl>
                                          <p:spTgt spid="737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占位符 14337"/>
          <p:cNvSpPr>
            <a:spLocks noGrp="1"/>
          </p:cNvSpPr>
          <p:nvPr>
            <p:ph type="body" idx="1"/>
          </p:nvPr>
        </p:nvSpPr>
        <p:spPr>
          <a:xfrm>
            <a:off x="0" y="0"/>
            <a:ext cx="9144000" cy="6858000"/>
          </a:xfrm>
        </p:spPr>
        <p:txBody>
          <a:bodyPr/>
          <a:p>
            <a:pPr marL="0" indent="0" algn="ctr">
              <a:buNone/>
            </a:pPr>
            <a:r>
              <a:rPr lang="zh-CN" sz="28700" b="1" dirty="0"/>
              <a:t>实战</a:t>
            </a:r>
            <a:endParaRPr lang="zh-CN" sz="28700"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7409"/>
          <p:cNvSpPr>
            <a:spLocks noGrp="1"/>
          </p:cNvSpPr>
          <p:nvPr>
            <p:ph type="body" idx="1"/>
          </p:nvPr>
        </p:nvSpPr>
        <p:spPr>
          <a:xfrm>
            <a:off x="0" y="0"/>
            <a:ext cx="9144000" cy="6858000"/>
          </a:xfrm>
        </p:spPr>
        <p:txBody>
          <a:bodyPr/>
          <a:p>
            <a:pPr marL="0" indent="0">
              <a:buNone/>
            </a:pPr>
            <a:r>
              <a:rPr b="1" dirty="0">
                <a:sym typeface="+mn-ea"/>
              </a:rPr>
              <a:t>一、填空题。</a:t>
            </a:r>
            <a:endParaRPr b="1" dirty="0"/>
          </a:p>
          <a:p>
            <a:r>
              <a:rPr b="1" dirty="0">
                <a:sym typeface="+mn-ea"/>
              </a:rPr>
              <a:t>1.艾青(1910-1996)，原名_______，中国现代诗人。成名作品是《__________________》，发表于1933 年，这首诗奠定了他诗歌的基本艺术特征和他在现代文学史上的重要地位。他的诗作《___________》被选入人教版中学语文教材。</a:t>
            </a:r>
            <a:endParaRPr b="1" dirty="0">
              <a:sym typeface="+mn-ea"/>
            </a:endParaRPr>
          </a:p>
          <a:p>
            <a:r>
              <a:rPr b="1" dirty="0">
                <a:sym typeface="+mn-ea"/>
              </a:rPr>
              <a:t>1.蒋正涵、大堰河——我的保姆、我爱这土地。</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linds(horizontal)">
                                      <p:cBhvr>
                                        <p:cTn id="7" dur="500"/>
                                        <p:tgtEl>
                                          <p:spTgt spid="174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0">
                                            <p:txEl>
                                              <p:pRg st="1" end="1"/>
                                            </p:txEl>
                                          </p:spTgt>
                                        </p:tgtEl>
                                        <p:attrNameLst>
                                          <p:attrName>style.visibility</p:attrName>
                                        </p:attrNameLst>
                                      </p:cBhvr>
                                      <p:to>
                                        <p:strVal val="visible"/>
                                      </p:to>
                                    </p:set>
                                    <p:animEffect transition="in" filter="blinds(horizontal)">
                                      <p:cBhvr>
                                        <p:cTn id="10" dur="500"/>
                                        <p:tgtEl>
                                          <p:spTgt spid="1741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7410">
                                            <p:txEl>
                                              <p:pRg st="2" end="2"/>
                                            </p:txEl>
                                          </p:spTgt>
                                        </p:tgtEl>
                                        <p:attrNameLst>
                                          <p:attrName>style.visibility</p:attrName>
                                        </p:attrNameLst>
                                      </p:cBhvr>
                                      <p:to>
                                        <p:strVal val="visible"/>
                                      </p:to>
                                    </p:set>
                                    <p:animEffect transition="in" filter="blinds(horizontal)">
                                      <p:cBhvr>
                                        <p:cTn id="15" dur="500"/>
                                        <p:tgtEl>
                                          <p:spTgt spid="174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a:spLocks noGrp="1"/>
          </p:cNvSpPr>
          <p:nvPr>
            <p:ph type="body" idx="1"/>
          </p:nvPr>
        </p:nvSpPr>
        <p:spPr>
          <a:xfrm>
            <a:off x="0" y="0"/>
            <a:ext cx="9144000" cy="6858000"/>
          </a:xfrm>
        </p:spPr>
        <p:txBody>
          <a:bodyPr/>
          <a:p>
            <a:r>
              <a:rPr b="1" dirty="0">
                <a:sym typeface="+mn-ea"/>
              </a:rPr>
              <a:t>2. 20 世纪30 年代艾青诗歌的主要意象是_______和______。他的长诗《向太阳》《火把》借歌颂太阳、索求火把，表达了驱逐黑暗、坚持斗争、争取胜利的美好愿望，诗人也因此被称为“_______”和“________”的歌手。这些诗歌也是自由体诗的代表。</a:t>
            </a:r>
            <a:endParaRPr b="1" dirty="0">
              <a:sym typeface="+mn-ea"/>
            </a:endParaRPr>
          </a:p>
          <a:p>
            <a:r>
              <a:rPr b="1" dirty="0">
                <a:sym typeface="+mn-ea"/>
              </a:rPr>
              <a:t>2.土地，光明；太阳，火把。</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7" dur="500"/>
                                        <p:tgtEl>
                                          <p:spTgt spid="16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blinds(horizontal)">
                                      <p:cBhvr>
                                        <p:cTn id="12" dur="500"/>
                                        <p:tgtEl>
                                          <p:spTgt spid="163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占位符 15361"/>
          <p:cNvSpPr>
            <a:spLocks noGrp="1"/>
          </p:cNvSpPr>
          <p:nvPr>
            <p:ph type="body" idx="1"/>
          </p:nvPr>
        </p:nvSpPr>
        <p:spPr>
          <a:xfrm>
            <a:off x="0" y="0"/>
            <a:ext cx="9144000" cy="6858000"/>
          </a:xfrm>
        </p:spPr>
        <p:txBody>
          <a:bodyPr/>
          <a:p>
            <a:r>
              <a:rPr b="1" dirty="0">
                <a:sym typeface="+mn-ea"/>
              </a:rPr>
              <a:t>3. 艾青于1910 年阴历2 月17 日生于浙江金华的一个地主家庭。由于家里不喜欢这个“克父母”的婴儿，就托付给乳母——_________ 收养，然而这个妇女却十分疼爱他。</a:t>
            </a:r>
            <a:endParaRPr b="1" dirty="0"/>
          </a:p>
          <a:p>
            <a:r>
              <a:rPr b="1" dirty="0">
                <a:sym typeface="+mn-ea"/>
              </a:rPr>
              <a:t>3.大堰河</a:t>
            </a:r>
            <a:endParaRPr b="1" dirty="0"/>
          </a:p>
          <a:p>
            <a:r>
              <a:rPr b="1" dirty="0">
                <a:sym typeface="+mn-ea"/>
              </a:rPr>
              <a:t>4. “咳，就在如此寒冷的今夜/ 无数的/ 我们的年老的母亲，/ 都蜷伏在不是自己的家里，/ 就像异邦人/ 不知明天的车轮/ 要滚上怎样的路程？──而且/ 中国的路/ 是如此的崎岖，是如此的泥泞呀。” 出自艾青《___________________》</a:t>
            </a:r>
            <a:endParaRPr b="1" dirty="0"/>
          </a:p>
          <a:p>
            <a:r>
              <a:rPr b="1" dirty="0">
                <a:sym typeface="+mn-ea"/>
              </a:rPr>
              <a:t>4.雪落在中国的土地上</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7" dur="500"/>
                                        <p:tgtEl>
                                          <p:spTgt spid="153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pRg st="1" end="1"/>
                                            </p:txEl>
                                          </p:spTgt>
                                        </p:tgtEl>
                                        <p:attrNameLst>
                                          <p:attrName>style.visibility</p:attrName>
                                        </p:attrNameLst>
                                      </p:cBhvr>
                                      <p:to>
                                        <p:strVal val="visible"/>
                                      </p:to>
                                    </p:set>
                                    <p:animEffect transition="in" filter="blinds(horizontal)">
                                      <p:cBhvr>
                                        <p:cTn id="12" dur="500"/>
                                        <p:tgtEl>
                                          <p:spTgt spid="153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2">
                                            <p:txEl>
                                              <p:pRg st="2" end="2"/>
                                            </p:txEl>
                                          </p:spTgt>
                                        </p:tgtEl>
                                        <p:attrNameLst>
                                          <p:attrName>style.visibility</p:attrName>
                                        </p:attrNameLst>
                                      </p:cBhvr>
                                      <p:to>
                                        <p:strVal val="visible"/>
                                      </p:to>
                                    </p:set>
                                    <p:animEffect transition="in" filter="blinds(horizontal)">
                                      <p:cBhvr>
                                        <p:cTn id="17" dur="500"/>
                                        <p:tgtEl>
                                          <p:spTgt spid="153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362">
                                            <p:txEl>
                                              <p:pRg st="3" end="3"/>
                                            </p:txEl>
                                          </p:spTgt>
                                        </p:tgtEl>
                                        <p:attrNameLst>
                                          <p:attrName>style.visibility</p:attrName>
                                        </p:attrNameLst>
                                      </p:cBhvr>
                                      <p:to>
                                        <p:strVal val="visible"/>
                                      </p:to>
                                    </p:set>
                                    <p:animEffect transition="in" filter="blinds(horizontal)">
                                      <p:cBhvr>
                                        <p:cTn id="22" dur="500"/>
                                        <p:tgtEl>
                                          <p:spTgt spid="153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占位符 14337"/>
          <p:cNvSpPr>
            <a:spLocks noGrp="1"/>
          </p:cNvSpPr>
          <p:nvPr>
            <p:ph type="body" idx="1"/>
          </p:nvPr>
        </p:nvSpPr>
        <p:spPr>
          <a:xfrm>
            <a:off x="0" y="0"/>
            <a:ext cx="9144000" cy="6858000"/>
          </a:xfrm>
        </p:spPr>
        <p:txBody>
          <a:bodyPr/>
          <a:p>
            <a:r>
              <a:rPr b="1" dirty="0">
                <a:sym typeface="+mn-ea"/>
              </a:rPr>
              <a:t>5. 艾青的《_______》歌颂了毛主席。</a:t>
            </a:r>
            <a:endParaRPr b="1" dirty="0"/>
          </a:p>
          <a:p>
            <a:r>
              <a:rPr b="1" dirty="0">
                <a:sym typeface="+mn-ea"/>
              </a:rPr>
              <a:t>5.毛泽东</a:t>
            </a:r>
            <a:endParaRPr dirty="0"/>
          </a:p>
          <a:p>
            <a:r>
              <a:rPr b="1" dirty="0">
                <a:sym typeface="+mn-ea"/>
              </a:rPr>
              <a:t>6. “但你是沉默的，连叹息也没有，鳞和鳍都完整，却不能动弹；你绝对的静止，对外界毫无反应，看不见天和水，听不见浪花的声音。”这段诗节选自艾青的________。</a:t>
            </a:r>
            <a:endParaRPr b="1" dirty="0"/>
          </a:p>
          <a:p>
            <a:r>
              <a:rPr b="1" dirty="0">
                <a:sym typeface="+mn-ea"/>
              </a:rPr>
              <a:t>6.鱼化石</a:t>
            </a:r>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38">
                                            <p:txEl>
                                              <p:pRg st="3" end="3"/>
                                            </p:txEl>
                                          </p:spTgt>
                                        </p:tgtEl>
                                        <p:attrNameLst>
                                          <p:attrName>style.visibility</p:attrName>
                                        </p:attrNameLst>
                                      </p:cBhvr>
                                      <p:to>
                                        <p:strVal val="visible"/>
                                      </p:to>
                                    </p:set>
                                    <p:animEffect transition="in" filter="blinds(horizontal)">
                                      <p:cBhvr>
                                        <p:cTn id="22" dur="500"/>
                                        <p:tgtEl>
                                          <p:spTgt spid="143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占位符 13313"/>
          <p:cNvSpPr>
            <a:spLocks noGrp="1"/>
          </p:cNvSpPr>
          <p:nvPr>
            <p:ph type="body" idx="1"/>
          </p:nvPr>
        </p:nvSpPr>
        <p:spPr>
          <a:xfrm>
            <a:off x="0" y="0"/>
            <a:ext cx="9144000" cy="6858000"/>
          </a:xfrm>
        </p:spPr>
        <p:txBody>
          <a:bodyPr/>
          <a:p>
            <a:r>
              <a:rPr b="1" dirty="0">
                <a:sym typeface="+mn-ea"/>
              </a:rPr>
              <a:t>二、选择题。</a:t>
            </a:r>
            <a:endParaRPr b="1" dirty="0"/>
          </a:p>
          <a:p>
            <a:r>
              <a:rPr b="1" dirty="0">
                <a:sym typeface="+mn-ea"/>
              </a:rPr>
              <a:t>1. 下列诗歌写于诗人“归来”后的是( )</a:t>
            </a:r>
            <a:endParaRPr b="1" dirty="0"/>
          </a:p>
          <a:p>
            <a:r>
              <a:rPr b="1" dirty="0">
                <a:sym typeface="+mn-ea"/>
              </a:rPr>
              <a:t>A.《我爱这土地》B.《太阳的话》</a:t>
            </a:r>
            <a:endParaRPr b="1" dirty="0"/>
          </a:p>
          <a:p>
            <a:r>
              <a:rPr b="1" dirty="0">
                <a:sym typeface="+mn-ea"/>
              </a:rPr>
              <a:t>C.《雪落在中国的土地上》D.《光的赞歌》</a:t>
            </a:r>
            <a:endParaRPr b="1" dirty="0"/>
          </a:p>
          <a:p>
            <a:r>
              <a:rPr b="1" dirty="0">
                <a:sym typeface="+mn-ea"/>
              </a:rPr>
              <a:t>答：1.D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blinds(horizontal)">
                                      <p:cBhvr>
                                        <p:cTn id="7" dur="500"/>
                                        <p:tgtEl>
                                          <p:spTgt spid="1331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blinds(horizontal)">
                                      <p:cBhvr>
                                        <p:cTn id="10" dur="500"/>
                                        <p:tgtEl>
                                          <p:spTgt spid="1331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blinds(horizontal)">
                                      <p:cBhvr>
                                        <p:cTn id="13" dur="500"/>
                                        <p:tgtEl>
                                          <p:spTgt spid="1331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3314">
                                            <p:txEl>
                                              <p:pRg st="3" end="3"/>
                                            </p:txEl>
                                          </p:spTgt>
                                        </p:tgtEl>
                                        <p:attrNameLst>
                                          <p:attrName>style.visibility</p:attrName>
                                        </p:attrNameLst>
                                      </p:cBhvr>
                                      <p:to>
                                        <p:strVal val="visible"/>
                                      </p:to>
                                    </p:set>
                                    <p:animEffect transition="in" filter="blinds(horizontal)">
                                      <p:cBhvr>
                                        <p:cTn id="16" dur="500"/>
                                        <p:tgtEl>
                                          <p:spTgt spid="1331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3314">
                                            <p:txEl>
                                              <p:pRg st="4" end="4"/>
                                            </p:txEl>
                                          </p:spTgt>
                                        </p:tgtEl>
                                        <p:attrNameLst>
                                          <p:attrName>style.visibility</p:attrName>
                                        </p:attrNameLst>
                                      </p:cBhvr>
                                      <p:to>
                                        <p:strVal val="visible"/>
                                      </p:to>
                                    </p:set>
                                    <p:animEffect transition="in" filter="blinds(horizontal)">
                                      <p:cBhvr>
                                        <p:cTn id="21" dur="500"/>
                                        <p:tgtEl>
                                          <p:spTgt spid="133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占位符 12289"/>
          <p:cNvSpPr>
            <a:spLocks noGrp="1"/>
          </p:cNvSpPr>
          <p:nvPr>
            <p:ph type="body" idx="1"/>
          </p:nvPr>
        </p:nvSpPr>
        <p:spPr>
          <a:xfrm>
            <a:off x="0" y="0"/>
            <a:ext cx="9144000" cy="6858000"/>
          </a:xfrm>
        </p:spPr>
        <p:txBody>
          <a:bodyPr/>
          <a:p>
            <a:r>
              <a:rPr b="1" dirty="0">
                <a:sym typeface="+mn-ea"/>
              </a:rPr>
              <a:t>2. 1978 年以后，艾青的诗风发生了很大的变化，下面不属于他</a:t>
            </a:r>
            <a:endParaRPr b="1" dirty="0"/>
          </a:p>
          <a:p>
            <a:r>
              <a:rPr b="1" dirty="0">
                <a:sym typeface="+mn-ea"/>
              </a:rPr>
              <a:t>这一时期诗歌特点的一项是（）</a:t>
            </a:r>
            <a:endParaRPr b="1" dirty="0"/>
          </a:p>
          <a:p>
            <a:r>
              <a:rPr b="1" dirty="0">
                <a:sym typeface="+mn-ea"/>
              </a:rPr>
              <a:t>A. 诗句由原先的长短错落，不求整齐划一变得比较整齐。</a:t>
            </a:r>
            <a:endParaRPr b="1" dirty="0"/>
          </a:p>
          <a:p>
            <a:r>
              <a:rPr b="1" dirty="0">
                <a:sym typeface="+mn-ea"/>
              </a:rPr>
              <a:t>B. 诗情由原先的总是充满“土地的忧郁”变得比较深沉。</a:t>
            </a:r>
            <a:endParaRPr b="1" dirty="0"/>
          </a:p>
          <a:p>
            <a:r>
              <a:rPr b="1" dirty="0">
                <a:sym typeface="+mn-ea"/>
              </a:rPr>
              <a:t>C. 写法由原先的尽情的呼告、肆意的排叙变得口语化、散文化。</a:t>
            </a:r>
            <a:endParaRPr b="1" dirty="0"/>
          </a:p>
          <a:p>
            <a:r>
              <a:rPr b="1" dirty="0">
                <a:sym typeface="+mn-ea"/>
              </a:rPr>
              <a:t>D. 诗意由原先的凝重、深厚变得比较警策，充满哲思。</a:t>
            </a:r>
            <a:endParaRPr b="1" dirty="0">
              <a:sym typeface="+mn-ea"/>
            </a:endParaRPr>
          </a:p>
          <a:p>
            <a:r>
              <a:rPr b="1" dirty="0">
                <a:sym typeface="+mn-ea"/>
              </a:rPr>
              <a:t>2.C </a:t>
            </a:r>
            <a:endParaRPr b="1" dirty="0">
              <a:sym typeface="+mn-ea"/>
            </a:endParaRPr>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10" dur="500"/>
                                        <p:tgtEl>
                                          <p:spTgt spid="1229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290">
                                            <p:txEl>
                                              <p:pRg st="2" end="2"/>
                                            </p:txEl>
                                          </p:spTgt>
                                        </p:tgtEl>
                                        <p:attrNameLst>
                                          <p:attrName>style.visibility</p:attrName>
                                        </p:attrNameLst>
                                      </p:cBhvr>
                                      <p:to>
                                        <p:strVal val="visible"/>
                                      </p:to>
                                    </p:set>
                                    <p:animEffect transition="in" filter="blinds(horizontal)">
                                      <p:cBhvr>
                                        <p:cTn id="13" dur="500"/>
                                        <p:tgtEl>
                                          <p:spTgt spid="1229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290">
                                            <p:txEl>
                                              <p:pRg st="3" end="3"/>
                                            </p:txEl>
                                          </p:spTgt>
                                        </p:tgtEl>
                                        <p:attrNameLst>
                                          <p:attrName>style.visibility</p:attrName>
                                        </p:attrNameLst>
                                      </p:cBhvr>
                                      <p:to>
                                        <p:strVal val="visible"/>
                                      </p:to>
                                    </p:set>
                                    <p:animEffect transition="in" filter="blinds(horizontal)">
                                      <p:cBhvr>
                                        <p:cTn id="16" dur="500"/>
                                        <p:tgtEl>
                                          <p:spTgt spid="1229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290">
                                            <p:txEl>
                                              <p:pRg st="4" end="4"/>
                                            </p:txEl>
                                          </p:spTgt>
                                        </p:tgtEl>
                                        <p:attrNameLst>
                                          <p:attrName>style.visibility</p:attrName>
                                        </p:attrNameLst>
                                      </p:cBhvr>
                                      <p:to>
                                        <p:strVal val="visible"/>
                                      </p:to>
                                    </p:set>
                                    <p:animEffect transition="in" filter="blinds(horizontal)">
                                      <p:cBhvr>
                                        <p:cTn id="19" dur="500"/>
                                        <p:tgtEl>
                                          <p:spTgt spid="12290">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2290">
                                            <p:txEl>
                                              <p:pRg st="5" end="5"/>
                                            </p:txEl>
                                          </p:spTgt>
                                        </p:tgtEl>
                                        <p:attrNameLst>
                                          <p:attrName>style.visibility</p:attrName>
                                        </p:attrNameLst>
                                      </p:cBhvr>
                                      <p:to>
                                        <p:strVal val="visible"/>
                                      </p:to>
                                    </p:set>
                                    <p:animEffect transition="in" filter="blinds(horizontal)">
                                      <p:cBhvr>
                                        <p:cTn id="22" dur="500"/>
                                        <p:tgtEl>
                                          <p:spTgt spid="12290">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290">
                                            <p:txEl>
                                              <p:pRg st="6" end="6"/>
                                            </p:txEl>
                                          </p:spTgt>
                                        </p:tgtEl>
                                        <p:attrNameLst>
                                          <p:attrName>style.visibility</p:attrName>
                                        </p:attrNameLst>
                                      </p:cBhvr>
                                      <p:to>
                                        <p:strVal val="visible"/>
                                      </p:to>
                                    </p:set>
                                    <p:animEffect transition="in" filter="blinds(horizontal)">
                                      <p:cBhvr>
                                        <p:cTn id="27" dur="500"/>
                                        <p:tgtEl>
                                          <p:spTgt spid="1229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占位符 11265"/>
          <p:cNvSpPr>
            <a:spLocks noGrp="1"/>
          </p:cNvSpPr>
          <p:nvPr>
            <p:ph type="body" idx="1"/>
          </p:nvPr>
        </p:nvSpPr>
        <p:spPr>
          <a:xfrm>
            <a:off x="0" y="0"/>
            <a:ext cx="9144000" cy="6858000"/>
          </a:xfrm>
        </p:spPr>
        <p:txBody>
          <a:bodyPr/>
          <a:p>
            <a:r>
              <a:rPr sz="2800" b="1"/>
              <a:t>3.下面对《艾青诗选》内容的表述不正确的一项是( )</a:t>
            </a:r>
            <a:endParaRPr sz="2800" b="1"/>
          </a:p>
          <a:p>
            <a:r>
              <a:rPr sz="2800" b="1"/>
              <a:t>A.《礁石》中“含着微笑，看着海洋”的礁石，象征着坚韧不拔、高傲自负的人们。</a:t>
            </a:r>
            <a:endParaRPr sz="2800" b="1"/>
          </a:p>
          <a:p>
            <a:r>
              <a:rPr sz="2800" b="1"/>
              <a:t>B.从“活着就要斗争，在斗争中前进”可以体会到诗人对革命的崇高热情、不懈努力，以及为革命奉献生命的伟大思想感情。</a:t>
            </a:r>
            <a:endParaRPr sz="2800" b="1"/>
          </a:p>
          <a:p>
            <a:r>
              <a:rPr sz="2800" b="1"/>
              <a:t>C.“在死亡没有来临，把能量发挥干净”这两句可以看出诗人对生命的热爱，对生命的赞叹、赞赏，以及奉献自己、贡献力量的伟大情怀。</a:t>
            </a:r>
            <a:endParaRPr sz="2800" b="1"/>
          </a:p>
          <a:p>
            <a:r>
              <a:rPr sz="2800" b="1"/>
              <a:t>D.“然后我死了，连羽毛也腐烂在土地里面。”这两句诗形象而充分地表达了诗人对土地的眷恋，而且隐含献身之意。</a:t>
            </a:r>
            <a:endParaRPr sz="2800" b="1"/>
          </a:p>
          <a:p>
            <a:r>
              <a:rPr sz="2800" b="1"/>
              <a:t>3.A (解析：A.应该是象征着坚韧不拔、乐观自</a:t>
            </a:r>
            <a:endParaRPr sz="2800" b="1"/>
          </a:p>
          <a:p>
            <a:r>
              <a:rPr sz="2800" b="1"/>
              <a:t>信的人们。)</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linds(horizontal)">
                                      <p:cBhvr>
                                        <p:cTn id="7" dur="500"/>
                                        <p:tgtEl>
                                          <p:spTgt spid="1126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0" dur="500"/>
                                        <p:tgtEl>
                                          <p:spTgt spid="1126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266">
                                            <p:txEl>
                                              <p:pRg st="2" end="2"/>
                                            </p:txEl>
                                          </p:spTgt>
                                        </p:tgtEl>
                                        <p:attrNameLst>
                                          <p:attrName>style.visibility</p:attrName>
                                        </p:attrNameLst>
                                      </p:cBhvr>
                                      <p:to>
                                        <p:strVal val="visible"/>
                                      </p:to>
                                    </p:set>
                                    <p:animEffect transition="in" filter="blinds(horizontal)">
                                      <p:cBhvr>
                                        <p:cTn id="13" dur="500"/>
                                        <p:tgtEl>
                                          <p:spTgt spid="1126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266">
                                            <p:txEl>
                                              <p:pRg st="3" end="3"/>
                                            </p:txEl>
                                          </p:spTgt>
                                        </p:tgtEl>
                                        <p:attrNameLst>
                                          <p:attrName>style.visibility</p:attrName>
                                        </p:attrNameLst>
                                      </p:cBhvr>
                                      <p:to>
                                        <p:strVal val="visible"/>
                                      </p:to>
                                    </p:set>
                                    <p:animEffect transition="in" filter="blinds(horizontal)">
                                      <p:cBhvr>
                                        <p:cTn id="16" dur="500"/>
                                        <p:tgtEl>
                                          <p:spTgt spid="1126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1266">
                                            <p:txEl>
                                              <p:pRg st="4" end="4"/>
                                            </p:txEl>
                                          </p:spTgt>
                                        </p:tgtEl>
                                        <p:attrNameLst>
                                          <p:attrName>style.visibility</p:attrName>
                                        </p:attrNameLst>
                                      </p:cBhvr>
                                      <p:to>
                                        <p:strVal val="visible"/>
                                      </p:to>
                                    </p:set>
                                    <p:animEffect transition="in" filter="blinds(horizontal)">
                                      <p:cBhvr>
                                        <p:cTn id="19" dur="500"/>
                                        <p:tgtEl>
                                          <p:spTgt spid="1126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1266">
                                            <p:txEl>
                                              <p:pRg st="5" end="5"/>
                                            </p:txEl>
                                          </p:spTgt>
                                        </p:tgtEl>
                                        <p:attrNameLst>
                                          <p:attrName>style.visibility</p:attrName>
                                        </p:attrNameLst>
                                      </p:cBhvr>
                                      <p:to>
                                        <p:strVal val="visible"/>
                                      </p:to>
                                    </p:set>
                                    <p:animEffect transition="in" filter="blinds(horizontal)">
                                      <p:cBhvr>
                                        <p:cTn id="24" dur="500"/>
                                        <p:tgtEl>
                                          <p:spTgt spid="11266">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1266">
                                            <p:txEl>
                                              <p:pRg st="6" end="6"/>
                                            </p:txEl>
                                          </p:spTgt>
                                        </p:tgtEl>
                                        <p:attrNameLst>
                                          <p:attrName>style.visibility</p:attrName>
                                        </p:attrNameLst>
                                      </p:cBhvr>
                                      <p:to>
                                        <p:strVal val="visible"/>
                                      </p:to>
                                    </p:set>
                                    <p:animEffect transition="in" filter="blinds(horizontal)">
                                      <p:cBhvr>
                                        <p:cTn id="27" dur="500"/>
                                        <p:tgtEl>
                                          <p:spTgt spid="1126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占位符 10241"/>
          <p:cNvSpPr>
            <a:spLocks noGrp="1"/>
          </p:cNvSpPr>
          <p:nvPr>
            <p:ph type="body" idx="1"/>
          </p:nvPr>
        </p:nvSpPr>
        <p:spPr>
          <a:xfrm>
            <a:off x="0" y="0"/>
            <a:ext cx="9144000" cy="6858000"/>
          </a:xfrm>
        </p:spPr>
        <p:txBody>
          <a:bodyPr/>
          <a:p>
            <a:r>
              <a:rPr b="1" dirty="0">
                <a:sym typeface="+mn-ea"/>
              </a:rPr>
              <a:t>三、判断题。</a:t>
            </a:r>
            <a:endParaRPr b="1" dirty="0"/>
          </a:p>
          <a:p>
            <a:r>
              <a:rPr b="1" dirty="0">
                <a:sym typeface="+mn-ea"/>
              </a:rPr>
              <a:t>正确的打√，错误的打×。</a:t>
            </a:r>
            <a:endParaRPr b="1" dirty="0"/>
          </a:p>
          <a:p>
            <a:r>
              <a:rPr b="1" dirty="0">
                <a:sym typeface="+mn-ea"/>
              </a:rPr>
              <a:t>1.在《盆景》中，塑造了盆景痛苦的形象，为的是塑造那个畸形年代所造成的痛苦形象，当然，这是艺术的再现。诗人是通过对盆景的间接描绘来实现的。( )</a:t>
            </a:r>
            <a:endParaRPr b="1" dirty="0"/>
          </a:p>
          <a:p>
            <a:r>
              <a:rPr b="1" dirty="0">
                <a:sym typeface="+mn-ea"/>
              </a:rPr>
              <a:t>2.《光的赞歌》是诗人对自己生活和创作的一次总结，同时也是一个新的中国。( )</a:t>
            </a:r>
            <a:endParaRPr b="1" dirty="0"/>
          </a:p>
          <a:p>
            <a:r>
              <a:rPr b="1" dirty="0">
                <a:sym typeface="+mn-ea"/>
              </a:rPr>
              <a:t>3.《梦》抒发了“钢丝床上有痛苦，稻草堆上有欢晤”的真情实感，表示作者对物质富有然而精神贫困的生活的依恋与追求。( )</a:t>
            </a:r>
            <a:endParaRPr b="1" dirty="0"/>
          </a:p>
          <a:p>
            <a:endParaRP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4.《古罗马的大斗技场》由中国人所熟悉的蟋蟀相斗揭开了这首诗的序幕。这一形象的选择，不仅立刻使人感到在大斗技场中奴隶们相斗的情景，而且这一形象所产生的感应笼罩着全篇，悲惨的严峻的气氛，都由这一形象所奠定的基调而产生了。( )</a:t>
            </a:r>
            <a:endParaRPr b="1" dirty="0"/>
          </a:p>
          <a:p>
            <a:r>
              <a:rPr b="1" dirty="0">
                <a:sym typeface="+mn-ea"/>
              </a:rPr>
              <a:t>1.× 2. √ 3. × 4.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文本占位符 72705"/>
          <p:cNvSpPr>
            <a:spLocks noGrp="1"/>
          </p:cNvSpPr>
          <p:nvPr>
            <p:ph type="body" idx="1"/>
          </p:nvPr>
        </p:nvSpPr>
        <p:spPr>
          <a:xfrm>
            <a:off x="0" y="0"/>
            <a:ext cx="9144000" cy="6858000"/>
          </a:xfrm>
        </p:spPr>
        <p:txBody>
          <a:bodyPr/>
          <a:p>
            <a:r>
              <a:rPr b="1" dirty="0">
                <a:sym typeface="+mn-ea"/>
              </a:rPr>
              <a:t>3. 对《我爱这土地》的赏析,不恰当的一项是（ ）假如我是一只鸟,</a:t>
            </a:r>
            <a:endParaRPr b="1" dirty="0"/>
          </a:p>
          <a:p>
            <a:r>
              <a:rPr b="1" dirty="0">
                <a:sym typeface="+mn-ea"/>
              </a:rPr>
              <a:t>我也应该用嘶哑的喉咙歌唱：</a:t>
            </a:r>
            <a:endParaRPr b="1" dirty="0"/>
          </a:p>
          <a:p>
            <a:r>
              <a:rPr b="1" dirty="0">
                <a:sym typeface="+mn-ea"/>
              </a:rPr>
              <a:t>这被暴风雨所打击着的土地, 这永远汹涌着我们的悲愤的河流,这无止息地吹刮着的激怒的风,和那来自林间的无比温柔的黎明„„---然后我死了, 连羽毛也腐烂在土地里面. 为什么我的眼里常含泪水? 因为我对这土地爱得深沉„</a:t>
            </a:r>
            <a:endParaRPr b="1" dirty="0"/>
          </a:p>
          <a:p>
            <a:r>
              <a:rPr b="1" dirty="0">
                <a:sym typeface="+mn-ea"/>
              </a:rPr>
              <a:t>A．诗人未用'珠圆玉润'之类词语而用'嘶哑'来形容鸟儿鸣唱的歌喉,使人体味到歌者经历的坎坷、悲酸和执著的爱.</a:t>
            </a:r>
            <a:endParaRPr b="1" dirty="0"/>
          </a:p>
          <a:p>
            <a:endParaRPr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占位符 8193"/>
          <p:cNvSpPr>
            <a:spLocks noGrp="1"/>
          </p:cNvSpPr>
          <p:nvPr>
            <p:ph type="body" idx="1"/>
          </p:nvPr>
        </p:nvSpPr>
        <p:spPr>
          <a:xfrm>
            <a:off x="0" y="0"/>
            <a:ext cx="9144000" cy="6858000"/>
          </a:xfrm>
        </p:spPr>
        <p:txBody>
          <a:bodyPr/>
          <a:p>
            <a:pPr algn="ctr"/>
            <a:r>
              <a:rPr dirty="0"/>
              <a:t>　　</a:t>
            </a:r>
            <a:r>
              <a:rPr b="1" dirty="0"/>
              <a:t>艾青《盆景》</a:t>
            </a:r>
            <a:endParaRPr b="1" dirty="0"/>
          </a:p>
          <a:p>
            <a:pPr algn="ctr"/>
            <a:r>
              <a:rPr b="1" dirty="0"/>
              <a:t>好象都是古代的遗物</a:t>
            </a:r>
            <a:endParaRPr b="1" dirty="0"/>
          </a:p>
          <a:p>
            <a:pPr algn="ctr"/>
            <a:r>
              <a:rPr b="1" dirty="0"/>
              <a:t>　　这儿的植物成了矿物</a:t>
            </a:r>
            <a:endParaRPr b="1" dirty="0"/>
          </a:p>
          <a:p>
            <a:pPr algn="ctr"/>
            <a:r>
              <a:rPr b="1" dirty="0"/>
              <a:t>　　主干是青铜，枝桠是铁丝</a:t>
            </a:r>
            <a:endParaRPr b="1" dirty="0"/>
          </a:p>
          <a:p>
            <a:pPr algn="ctr"/>
            <a:r>
              <a:rPr b="1" dirty="0"/>
              <a:t>　　连叶子也是铜绿的颜色</a:t>
            </a:r>
            <a:endParaRPr b="1" dirty="0"/>
          </a:p>
          <a:p>
            <a:pPr algn="ctr"/>
            <a:r>
              <a:rPr b="1" dirty="0"/>
              <a:t>　　在古色古香的庭院</a:t>
            </a:r>
            <a:endParaRPr b="1" dirty="0"/>
          </a:p>
          <a:p>
            <a:pPr algn="ctr"/>
            <a:r>
              <a:rPr b="1" dirty="0"/>
              <a:t>　　冬不受寒，夏不受热</a:t>
            </a:r>
            <a:endParaRPr b="1" dirty="0"/>
          </a:p>
          <a:p>
            <a:pPr algn="ctr"/>
            <a:r>
              <a:rPr b="1" dirty="0"/>
              <a:t>　　用紫檀和红木的架子</a:t>
            </a:r>
            <a:endParaRPr b="1" dirty="0"/>
          </a:p>
          <a:p>
            <a:pPr algn="ctr"/>
            <a:r>
              <a:rPr b="1" dirty="0"/>
              <a:t>　　更显示它们地位的突出</a:t>
            </a:r>
            <a:endParaRPr b="1" dirty="0"/>
          </a:p>
          <a:p>
            <a:pPr algn="ctr"/>
            <a:endParaRPr b="1" dirty="0"/>
          </a:p>
          <a:p>
            <a:pPr algn="ctr"/>
            <a:r>
              <a:rPr b="1" dirty="0"/>
              <a:t>　　其实它们都是不幸的产物</a:t>
            </a:r>
            <a:endParaRPr b="1" dirty="0"/>
          </a:p>
          <a:p>
            <a:pPr algn="ctr"/>
            <a:r>
              <a:rPr b="1" dirty="0"/>
              <a:t>　　早已失去了自己的本色</a:t>
            </a:r>
            <a:endParaRPr b="1" dirty="0"/>
          </a:p>
          <a:p>
            <a:r>
              <a:rPr b="1" dirty="0"/>
              <a:t>　　</a:t>
            </a:r>
            <a:endParaRP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pPr algn="ctr"/>
            <a:r>
              <a:rPr b="1" dirty="0">
                <a:sym typeface="+mn-ea"/>
              </a:rPr>
              <a:t>在各式各样的花盆里</a:t>
            </a:r>
            <a:endParaRPr b="1" dirty="0"/>
          </a:p>
          <a:p>
            <a:pPr algn="ctr"/>
            <a:r>
              <a:rPr b="1" dirty="0">
                <a:sym typeface="+mn-ea"/>
              </a:rPr>
              <a:t>　　受尽了压制和委屈</a:t>
            </a:r>
            <a:endParaRPr b="1" dirty="0"/>
          </a:p>
          <a:p>
            <a:pPr algn="ctr"/>
            <a:r>
              <a:rPr b="1" dirty="0">
                <a:sym typeface="+mn-ea"/>
              </a:rPr>
              <a:t>　　生长的每个过程</a:t>
            </a:r>
            <a:endParaRPr b="1" dirty="0"/>
          </a:p>
          <a:p>
            <a:pPr algn="ctr"/>
            <a:r>
              <a:rPr b="1" dirty="0">
                <a:sym typeface="+mn-ea"/>
              </a:rPr>
              <a:t>　　都有铁丝的缠绕和刀剪的折磨</a:t>
            </a:r>
            <a:endParaRPr b="1" dirty="0"/>
          </a:p>
          <a:p>
            <a:pPr algn="ctr"/>
            <a:r>
              <a:rPr b="1" dirty="0">
                <a:sym typeface="+mn-ea"/>
              </a:rPr>
              <a:t>　　任人摆布，不能自由伸展</a:t>
            </a:r>
            <a:endParaRPr b="1" dirty="0"/>
          </a:p>
          <a:p>
            <a:pPr algn="ctr"/>
            <a:r>
              <a:rPr b="1" dirty="0">
                <a:sym typeface="+mn-ea"/>
              </a:rPr>
              <a:t>　　一部分发育，一部分萎缩</a:t>
            </a:r>
            <a:endParaRPr b="1" dirty="0"/>
          </a:p>
          <a:p>
            <a:pPr algn="ctr"/>
            <a:r>
              <a:rPr b="1" dirty="0">
                <a:sym typeface="+mn-ea"/>
              </a:rPr>
              <a:t>　　以不平衡为标准</a:t>
            </a:r>
            <a:endParaRPr b="1" dirty="0"/>
          </a:p>
          <a:p>
            <a:pPr algn="ctr"/>
            <a:r>
              <a:rPr b="1" dirty="0">
                <a:sym typeface="+mn-ea"/>
              </a:rPr>
              <a:t>　　残缺不全的典型</a:t>
            </a:r>
            <a:endParaRPr b="1" dirty="0"/>
          </a:p>
          <a:p>
            <a:pPr algn="ctr"/>
            <a:r>
              <a:rPr b="1" dirty="0">
                <a:sym typeface="+mn-ea"/>
              </a:rPr>
              <a:t>　　象一个个佝偻的老人</a:t>
            </a:r>
            <a:endParaRPr b="1" dirty="0"/>
          </a:p>
          <a:p>
            <a:pPr algn="ctr"/>
            <a:r>
              <a:rPr b="1" dirty="0">
                <a:sym typeface="+mn-ea"/>
              </a:rPr>
              <a:t>　　夸耀的就是怪相畸形</a:t>
            </a:r>
            <a:endParaRPr b="1" dirty="0"/>
          </a:p>
          <a:p>
            <a:pPr algn="ctr"/>
            <a:r>
              <a:rPr b="1" dirty="0">
                <a:sym typeface="+mn-ea"/>
              </a:rPr>
              <a:t>　　有的挺出了腹部</a:t>
            </a:r>
            <a:endParaRPr b="1" dirty="0"/>
          </a:p>
          <a:p>
            <a:pPr algn="ctr"/>
            <a:r>
              <a:rPr b="1" dirty="0">
                <a:sym typeface="+mn-ea"/>
              </a:rPr>
              <a:t>　　有的露出了块根</a:t>
            </a:r>
            <a:endParaRPr b="1" dirty="0"/>
          </a:p>
          <a:p>
            <a:r>
              <a:rPr b="1" dirty="0">
                <a:sym typeface="+mn-ea"/>
              </a:rPr>
              <a:t>　　</a:t>
            </a:r>
            <a:endParaRP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pPr algn="ctr"/>
            <a:r>
              <a:rPr b="1" dirty="0">
                <a:sym typeface="+mn-ea"/>
              </a:rPr>
              <a:t>留下几条弯曲的细枝</a:t>
            </a:r>
            <a:endParaRPr b="1" dirty="0"/>
          </a:p>
          <a:p>
            <a:pPr algn="ctr"/>
            <a:r>
              <a:rPr b="1" dirty="0">
                <a:sym typeface="+mn-ea"/>
              </a:rPr>
              <a:t>　　芝麻大的叶子表示还有青春</a:t>
            </a:r>
            <a:endParaRPr b="1" dirty="0"/>
          </a:p>
          <a:p>
            <a:pPr algn="ctr"/>
            <a:r>
              <a:rPr b="1" dirty="0">
                <a:sym typeface="+mn-ea"/>
              </a:rPr>
              <a:t>　　象一群饱经战火的伤兵</a:t>
            </a:r>
            <a:endParaRPr b="1" dirty="0"/>
          </a:p>
          <a:p>
            <a:pPr algn="ctr"/>
            <a:r>
              <a:rPr b="1" dirty="0">
                <a:sym typeface="+mn-ea"/>
              </a:rPr>
              <a:t>　　支撑着一个个残废的生命</a:t>
            </a:r>
            <a:endParaRPr b="1" dirty="0"/>
          </a:p>
          <a:p>
            <a:pPr algn="ctr"/>
            <a:endParaRPr b="1" dirty="0"/>
          </a:p>
          <a:p>
            <a:pPr algn="ctr"/>
            <a:endParaRPr b="1" dirty="0"/>
          </a:p>
          <a:p>
            <a:pPr algn="ctr"/>
            <a:r>
              <a:rPr b="1" dirty="0">
                <a:sym typeface="+mn-ea"/>
              </a:rPr>
              <a:t>　　但是，所有的花木</a:t>
            </a:r>
            <a:endParaRPr b="1" dirty="0"/>
          </a:p>
          <a:p>
            <a:pPr algn="ctr"/>
            <a:r>
              <a:rPr b="1" dirty="0">
                <a:sym typeface="+mn-ea"/>
              </a:rPr>
              <a:t>　　都要有自己的天地</a:t>
            </a:r>
            <a:endParaRPr b="1" dirty="0"/>
          </a:p>
          <a:p>
            <a:pPr algn="ctr"/>
            <a:r>
              <a:rPr b="1" dirty="0">
                <a:sym typeface="+mn-ea"/>
              </a:rPr>
              <a:t>　　根须吸收土壤的营养</a:t>
            </a:r>
            <a:endParaRPr b="1" dirty="0"/>
          </a:p>
          <a:p>
            <a:pPr algn="ctr"/>
            <a:r>
              <a:rPr b="1" dirty="0">
                <a:sym typeface="+mn-ea"/>
              </a:rPr>
              <a:t>　　枝叶承受雨露和阳光</a:t>
            </a:r>
            <a:endParaRPr b="1" dirty="0"/>
          </a:p>
          <a:p>
            <a:pPr algn="ctr"/>
            <a:r>
              <a:rPr b="1" dirty="0">
                <a:sym typeface="+mn-ea"/>
              </a:rPr>
              <a:t>　　自由伸展发育正常</a:t>
            </a:r>
            <a:endParaRPr b="1" dirty="0"/>
          </a:p>
          <a:p>
            <a:pPr algn="ctr"/>
            <a:r>
              <a:rPr b="1" dirty="0">
                <a:sym typeface="+mn-ea"/>
              </a:rPr>
              <a:t>　　在天空下心情舒畅</a:t>
            </a:r>
            <a:endParaRPr b="1" dirty="0"/>
          </a:p>
          <a:p>
            <a:r>
              <a:rPr b="1" dirty="0">
                <a:sym typeface="+mn-ea"/>
              </a:rPr>
              <a:t>　</a:t>
            </a:r>
            <a:endParaRPr dirty="0"/>
          </a:p>
          <a:p>
            <a:pPr marL="0" indent="0">
              <a:buNone/>
            </a:pPr>
            <a:endParaRPr dirty="0"/>
          </a:p>
          <a:p>
            <a:endParaRPr dirty="0"/>
          </a:p>
          <a:p>
            <a:endParaRP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　接受大自然的爱抚</a:t>
            </a:r>
            <a:endParaRPr b="1" dirty="0"/>
          </a:p>
          <a:p>
            <a:r>
              <a:rPr b="1" dirty="0">
                <a:sym typeface="+mn-ea"/>
              </a:rPr>
              <a:t>　　散发出各自的芬芳</a:t>
            </a:r>
            <a:endParaRPr b="1" dirty="0"/>
          </a:p>
          <a:p>
            <a:endParaRPr b="1" dirty="0"/>
          </a:p>
          <a:p>
            <a:r>
              <a:rPr b="1" dirty="0">
                <a:sym typeface="+mn-ea"/>
              </a:rPr>
              <a:t>　　如今却一切都颠倒</a:t>
            </a:r>
            <a:endParaRPr b="1" dirty="0"/>
          </a:p>
          <a:p>
            <a:r>
              <a:rPr b="1" dirty="0">
                <a:sym typeface="+mn-ea"/>
              </a:rPr>
              <a:t>　　少的变老、老的变小</a:t>
            </a:r>
            <a:endParaRPr b="1" dirty="0"/>
          </a:p>
          <a:p>
            <a:r>
              <a:rPr b="1" dirty="0">
                <a:sym typeface="+mn-ea"/>
              </a:rPr>
              <a:t>　　为了满足人的好奇</a:t>
            </a:r>
            <a:endParaRPr b="1" dirty="0"/>
          </a:p>
          <a:p>
            <a:r>
              <a:rPr b="1" dirty="0">
                <a:sym typeface="+mn-ea"/>
              </a:rPr>
              <a:t>　　标榜养花人的技巧</a:t>
            </a:r>
            <a:endParaRPr b="1" dirty="0"/>
          </a:p>
          <a:p>
            <a:r>
              <a:rPr b="1" dirty="0">
                <a:sym typeface="+mn-ea"/>
              </a:rPr>
              <a:t>　　柔可绕指而加以歪曲</a:t>
            </a:r>
            <a:endParaRPr b="1" dirty="0"/>
          </a:p>
          <a:p>
            <a:r>
              <a:rPr b="1" dirty="0">
                <a:sym typeface="+mn-ea"/>
              </a:rPr>
              <a:t>　　草木无言而横加斧刀</a:t>
            </a:r>
            <a:endParaRPr b="1" dirty="0"/>
          </a:p>
          <a:p>
            <a:r>
              <a:rPr b="1" dirty="0">
                <a:sym typeface="+mn-ea"/>
              </a:rPr>
              <a:t>　　或许这也是一种艺术</a:t>
            </a:r>
            <a:endParaRPr b="1" dirty="0"/>
          </a:p>
          <a:p>
            <a:r>
              <a:rPr b="1" dirty="0">
                <a:sym typeface="+mn-ea"/>
              </a:rPr>
              <a:t>　　却写尽了对自由的讥嘲　　</a:t>
            </a:r>
            <a:endParaRPr b="1" dirty="0"/>
          </a:p>
          <a:p>
            <a:r>
              <a:rPr b="1" dirty="0">
                <a:sym typeface="+mn-ea"/>
              </a:rPr>
              <a:t>　　1979年2月23日 广州参观盆景展览　　</a:t>
            </a:r>
            <a:endParaRPr b="1" dirty="0"/>
          </a:p>
          <a:p>
            <a:endParaRP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pPr marL="0" indent="0">
              <a:buNone/>
            </a:pPr>
            <a:r>
              <a:rPr b="1" dirty="0">
                <a:sym typeface="+mn-ea"/>
              </a:rPr>
              <a:t>                      扭曲的灵魂　　</a:t>
            </a:r>
            <a:endParaRPr b="1" dirty="0"/>
          </a:p>
          <a:p>
            <a:r>
              <a:rPr b="1" dirty="0">
                <a:sym typeface="+mn-ea"/>
              </a:rPr>
              <a:t>　　“其实它们都是不幸的产物／早已失去了自己的本色”</a:t>
            </a:r>
            <a:endParaRPr b="1" dirty="0"/>
          </a:p>
          <a:p>
            <a:r>
              <a:rPr b="1" dirty="0">
                <a:sym typeface="+mn-ea"/>
              </a:rPr>
              <a:t>　　这是《盆景》中的诗句。读着这些诗句，很自然地使人想起那个动乱的年代。</a:t>
            </a:r>
            <a:endParaRPr b="1" dirty="0"/>
          </a:p>
          <a:p>
            <a:r>
              <a:rPr b="1" dirty="0">
                <a:sym typeface="+mn-ea"/>
              </a:rPr>
              <a:t>　　十年动乱，凡是经历过的人，回想起来都会不寒而栗。那是怎样的年代呵！国家的经济、文化不仅遭到严重摧残，几乎每个家庭、每个人都遭到了摧残，人性被践踏着，灵魂被扭曲着，这真是一场空前的民族的灾难。</a:t>
            </a:r>
            <a:endParaRPr b="1" dirty="0"/>
          </a:p>
          <a:p>
            <a:endParaRPr b="1" dirty="0"/>
          </a:p>
          <a:p>
            <a:endParaRPr dirty="0"/>
          </a:p>
          <a:p>
            <a:endParaRP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他早就想控诉，可是，那时他被剥夺了说话的权利，被剥夺了写诗的权利。诗人.这种欲发而不能的痛苦，恐怕要比别人深重多了。这种种痛苦在诗人.心中积淤着，等待着喷发。</a:t>
            </a:r>
            <a:endParaRPr b="1" dirty="0"/>
          </a:p>
          <a:p>
            <a:endParaRPr b="1" dirty="0"/>
          </a:p>
          <a:p>
            <a:r>
              <a:rPr b="1" dirty="0">
                <a:sym typeface="+mn-ea"/>
              </a:rPr>
              <a:t>　　重见天日之后，1979年，诗人.参加作家访问团到南方访问。在广州参观花圃的时候，诗人.看到了盆景，这盆景一下子触动了诗人.的心灵，诗人.在当时就迅速记下了自己的感受，后来经过修改，写成了《盆景》一诗。</a:t>
            </a:r>
            <a:endParaRPr b="1" dirty="0"/>
          </a:p>
          <a:p>
            <a:endParaRPr b="1" dirty="0"/>
          </a:p>
          <a:p>
            <a:endParaRP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诗人.经历过这场灾难，他的痛苦不亚于任何人。对于“四人帮”的倒行逆施，他早就想揭露，　　无可非议，盆景是一种艺术，而且是我国的一种传统艺术。在小小的花盆里，经过精心培育和加工，会呈现赏心悦目的千姿百态，它能给人以美感，能给人以愉悦。</a:t>
            </a:r>
            <a:endParaRPr b="1" dirty="0"/>
          </a:p>
          <a:p>
            <a:r>
              <a:rPr b="1" dirty="0">
                <a:sym typeface="+mn-ea"/>
              </a:rPr>
              <a:t>　　然而，此时此刻，这盆景在诗人.眼里是病态的，诗人.深切地感受到了它们的痛苦，这痛苦正是诗人.所经历过的。由盆景，诗人.联想到那个动乱的年代对人性的践踏、对灵魂的扭曲。诗人.从这崭新的角度，喷发出了积淤很久的控诉和愤怒。诗人.利用了盆景的生存状态，贴切而深刻地抒发出了自己的思绪。</a:t>
            </a:r>
            <a:endParaRP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这首诗，从头至尾是写盆景，然而，无处不是在写人，是在控诉那个动乱的年代，以使人们警醒：那样的痛苦年代再也不能重演了！</a:t>
            </a:r>
            <a:endParaRPr b="1" dirty="0">
              <a:sym typeface="+mn-ea"/>
            </a:endParaRPr>
          </a:p>
          <a:p>
            <a:r>
              <a:rPr b="1" dirty="0">
                <a:sym typeface="+mn-ea"/>
              </a:rPr>
              <a:t>诗人.在《盆景》中，塑造了盆景痛苦的形象，为的是塑造那个畸形年代所造成的痛苦形象，当然，这是艺术的再现。不是通过对那个畸形年代的直接描绘，而是通过对盆景的描绘来实现的。</a:t>
            </a:r>
            <a:endParaRPr b="1" dirty="0"/>
          </a:p>
          <a:p>
            <a:r>
              <a:rPr b="1" dirty="0">
                <a:sym typeface="+mn-ea"/>
              </a:rPr>
              <a:t>　　</a:t>
            </a:r>
            <a:endParaRPr b="1" dirty="0"/>
          </a:p>
          <a:p>
            <a:r>
              <a:rPr b="1" dirty="0">
                <a:sym typeface="+mn-ea"/>
              </a:rPr>
              <a:t>　　《盆景》这首诗，意象的创造，就正是诗人.选择到了与自己的情感和思想能糅合的东西，从而塑造了形体，很好地抒发了自己的情感和思想</a:t>
            </a:r>
            <a:r>
              <a:rPr lang="zh-CN" b="1" dirty="0">
                <a:sym typeface="+mn-ea"/>
              </a:rPr>
              <a:t>。</a:t>
            </a:r>
            <a:endParaRPr lang="zh-CN" b="1" dirty="0">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四、综合性学习：</a:t>
            </a:r>
            <a:endParaRPr b="1" dirty="0"/>
          </a:p>
          <a:p>
            <a:r>
              <a:rPr b="1" dirty="0">
                <a:sym typeface="+mn-ea"/>
              </a:rPr>
              <a:t>为了让同学们更好地了解现代诗歌，九年级(1)班举办了“轻叩诗歌的大门”综合性学习活动。请你一起参加。</a:t>
            </a:r>
            <a:endParaRPr b="1" dirty="0"/>
          </a:p>
          <a:p>
            <a:r>
              <a:rPr b="1" dirty="0">
                <a:sym typeface="+mn-ea"/>
              </a:rPr>
              <a:t>(1)为了开展好这次活动，班委会拟定了两个活动项目，请你再</a:t>
            </a:r>
            <a:endParaRPr b="1" dirty="0"/>
          </a:p>
          <a:p>
            <a:r>
              <a:rPr b="1" dirty="0">
                <a:sym typeface="+mn-ea"/>
              </a:rPr>
              <a:t>补充两个。</a:t>
            </a:r>
            <a:endParaRPr b="1" dirty="0"/>
          </a:p>
          <a:p>
            <a:r>
              <a:rPr lang="zh-CN" altLang="en-US" b="1" dirty="0">
                <a:sym typeface="+mn-ea"/>
              </a:rPr>
              <a:t>（</a:t>
            </a:r>
            <a:r>
              <a:rPr lang="en-US" altLang="zh-CN" b="1" dirty="0">
                <a:sym typeface="+mn-ea"/>
              </a:rPr>
              <a:t>1</a:t>
            </a:r>
            <a:r>
              <a:rPr lang="zh-CN" altLang="en-US" b="1" dirty="0">
                <a:sym typeface="+mn-ea"/>
              </a:rPr>
              <a:t>）</a:t>
            </a:r>
            <a:r>
              <a:rPr b="1" dirty="0">
                <a:sym typeface="+mn-ea"/>
              </a:rPr>
              <a:t> 搜集喜欢的诗歌 </a:t>
            </a:r>
            <a:r>
              <a:rPr lang="zh-CN" b="1" dirty="0">
                <a:sym typeface="+mn-ea"/>
              </a:rPr>
              <a:t>（</a:t>
            </a:r>
            <a:r>
              <a:rPr lang="en-US" altLang="zh-CN" b="1" dirty="0">
                <a:sym typeface="+mn-ea"/>
              </a:rPr>
              <a:t>2</a:t>
            </a:r>
            <a:r>
              <a:rPr lang="zh-CN" b="1" dirty="0">
                <a:sym typeface="+mn-ea"/>
              </a:rPr>
              <a:t>）</a:t>
            </a:r>
            <a:r>
              <a:rPr b="1" dirty="0">
                <a:sym typeface="+mn-ea"/>
              </a:rPr>
              <a:t>整理搜集的诗歌</a:t>
            </a:r>
            <a:endParaRPr b="1" dirty="0"/>
          </a:p>
          <a:p>
            <a:r>
              <a:rPr b="1" dirty="0">
                <a:sym typeface="+mn-ea"/>
              </a:rPr>
              <a:t>③ </a:t>
            </a:r>
            <a:endParaRPr b="1" dirty="0">
              <a:sym typeface="+mn-ea"/>
            </a:endParaRPr>
          </a:p>
          <a:p>
            <a:r>
              <a:rPr b="1" dirty="0">
                <a:sym typeface="+mn-ea"/>
              </a:rPr>
              <a:t>答：举行诗歌朗诵会开展诗歌知识竞赛</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6" dur="500"/>
                                        <p:tgtEl>
                                          <p:spTgt spid="9218">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218">
                                            <p:txEl>
                                              <p:pRg st="4" end="4"/>
                                            </p:txEl>
                                          </p:spTgt>
                                        </p:tgtEl>
                                        <p:attrNameLst>
                                          <p:attrName>style.visibility</p:attrName>
                                        </p:attrNameLst>
                                      </p:cBhvr>
                                      <p:to>
                                        <p:strVal val="visible"/>
                                      </p:to>
                                    </p:set>
                                    <p:animEffect transition="in" filter="blinds(horizontal)">
                                      <p:cBhvr>
                                        <p:cTn id="19" dur="500"/>
                                        <p:tgtEl>
                                          <p:spTgt spid="9218">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218">
                                            <p:txEl>
                                              <p:pRg st="5" end="5"/>
                                            </p:txEl>
                                          </p:spTgt>
                                        </p:tgtEl>
                                        <p:attrNameLst>
                                          <p:attrName>style.visibility</p:attrName>
                                        </p:attrNameLst>
                                      </p:cBhvr>
                                      <p:to>
                                        <p:strVal val="visible"/>
                                      </p:to>
                                    </p:set>
                                    <p:animEffect transition="in" filter="blinds(horizontal)">
                                      <p:cBhvr>
                                        <p:cTn id="22" dur="500"/>
                                        <p:tgtEl>
                                          <p:spTgt spid="92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礁石</a:t>
            </a:r>
            <a:endParaRPr b="1" dirty="0"/>
          </a:p>
          <a:p>
            <a:r>
              <a:rPr b="1" dirty="0">
                <a:sym typeface="+mn-ea"/>
              </a:rPr>
              <a:t>一个浪，一个浪</a:t>
            </a:r>
            <a:endParaRPr b="1" dirty="0"/>
          </a:p>
          <a:p>
            <a:r>
              <a:rPr b="1" dirty="0">
                <a:sym typeface="+mn-ea"/>
              </a:rPr>
              <a:t>无休止地扑过来</a:t>
            </a:r>
            <a:endParaRPr b="1" dirty="0"/>
          </a:p>
          <a:p>
            <a:r>
              <a:rPr b="1" dirty="0">
                <a:sym typeface="+mn-ea"/>
              </a:rPr>
              <a:t>每一个浪都在它脚下</a:t>
            </a:r>
            <a:endParaRPr b="1" dirty="0"/>
          </a:p>
          <a:p>
            <a:r>
              <a:rPr b="1" dirty="0">
                <a:sym typeface="+mn-ea"/>
              </a:rPr>
              <a:t>被打成碎沫、散开……</a:t>
            </a:r>
            <a:endParaRPr b="1" dirty="0"/>
          </a:p>
          <a:p>
            <a:r>
              <a:rPr b="1" dirty="0">
                <a:sym typeface="+mn-ea"/>
              </a:rPr>
              <a:t>它的脸上和身上</a:t>
            </a:r>
            <a:endParaRPr b="1" dirty="0"/>
          </a:p>
          <a:p>
            <a:r>
              <a:rPr b="1" dirty="0">
                <a:sym typeface="+mn-ea"/>
              </a:rPr>
              <a:t>像刀砍过一样</a:t>
            </a:r>
            <a:endParaRPr b="1" dirty="0"/>
          </a:p>
          <a:p>
            <a:r>
              <a:rPr b="1" dirty="0">
                <a:sym typeface="+mn-ea"/>
              </a:rPr>
              <a:t>但它依然站在那里</a:t>
            </a:r>
            <a:endParaRPr b="1" dirty="0"/>
          </a:p>
          <a:p>
            <a:r>
              <a:rPr b="1" dirty="0">
                <a:sym typeface="+mn-ea"/>
              </a:rPr>
              <a:t>含着微笑，看着海岸</a:t>
            </a:r>
            <a:endParaRPr b="1" dirty="0"/>
          </a:p>
          <a:p>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占位符 71681"/>
          <p:cNvSpPr>
            <a:spLocks noGrp="1"/>
          </p:cNvSpPr>
          <p:nvPr>
            <p:ph type="body" idx="1"/>
          </p:nvPr>
        </p:nvSpPr>
        <p:spPr>
          <a:xfrm>
            <a:off x="0" y="0"/>
            <a:ext cx="9144000" cy="6858000"/>
          </a:xfrm>
        </p:spPr>
        <p:txBody>
          <a:bodyPr/>
          <a:p>
            <a:r>
              <a:rPr b="1" dirty="0">
                <a:sym typeface="+mn-ea"/>
              </a:rPr>
              <a:t>B．关于'土地''河流''风''黎明'的一组诗句,抒写了大地遭受的苦难、人民的悲愤和激怒、对光明的向往和希冀.</a:t>
            </a:r>
            <a:endParaRPr b="1" dirty="0"/>
          </a:p>
          <a:p>
            <a:r>
              <a:rPr b="1" dirty="0">
                <a:sym typeface="+mn-ea"/>
              </a:rPr>
              <a:t>C．'然后我死了,连羽毛也腐烂在土地里面.'这两句诗形象而充分地表达了诗人对土地的眷恋,而且隐含献身之意.</a:t>
            </a:r>
            <a:endParaRPr b="1" dirty="0"/>
          </a:p>
          <a:p>
            <a:r>
              <a:rPr b="1" dirty="0">
                <a:sym typeface="+mn-ea"/>
              </a:rPr>
              <a:t>D．'为什么我的眼里常含泪水?因为我对这土地爱得深沉„„'这两句诗中的'我',指喻体'鸟'而不是指诗人自己.</a:t>
            </a:r>
            <a:endParaRPr b="1" dirty="0">
              <a:sym typeface="+mn-ea"/>
            </a:endParaRPr>
          </a:p>
          <a:p>
            <a:r>
              <a:rPr b="1" dirty="0">
                <a:sym typeface="+mn-ea"/>
              </a:rPr>
              <a:t>3.D (因为从这句开始,那个比喻性的“假如”已经不存在了.“我”不再是假设的“鸟”,而是真实的抒情主人公自己.)</a:t>
            </a:r>
            <a:endParaRPr b="1" dirty="0"/>
          </a:p>
          <a:p>
            <a:endParaRPr b="1"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682">
                                            <p:txEl>
                                              <p:pRg st="0" end="0"/>
                                            </p:txEl>
                                          </p:spTgt>
                                        </p:tgtEl>
                                        <p:attrNameLst>
                                          <p:attrName>style.visibility</p:attrName>
                                        </p:attrNameLst>
                                      </p:cBhvr>
                                      <p:to>
                                        <p:strVal val="visible"/>
                                      </p:to>
                                    </p:set>
                                    <p:animEffect transition="in" filter="blinds(horizontal)">
                                      <p:cBhvr>
                                        <p:cTn id="7" dur="500"/>
                                        <p:tgtEl>
                                          <p:spTgt spid="7168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1682">
                                            <p:txEl>
                                              <p:pRg st="1" end="1"/>
                                            </p:txEl>
                                          </p:spTgt>
                                        </p:tgtEl>
                                        <p:attrNameLst>
                                          <p:attrName>style.visibility</p:attrName>
                                        </p:attrNameLst>
                                      </p:cBhvr>
                                      <p:to>
                                        <p:strVal val="visible"/>
                                      </p:to>
                                    </p:set>
                                    <p:animEffect transition="in" filter="blinds(horizontal)">
                                      <p:cBhvr>
                                        <p:cTn id="10" dur="500"/>
                                        <p:tgtEl>
                                          <p:spTgt spid="7168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1682">
                                            <p:txEl>
                                              <p:pRg st="2" end="2"/>
                                            </p:txEl>
                                          </p:spTgt>
                                        </p:tgtEl>
                                        <p:attrNameLst>
                                          <p:attrName>style.visibility</p:attrName>
                                        </p:attrNameLst>
                                      </p:cBhvr>
                                      <p:to>
                                        <p:strVal val="visible"/>
                                      </p:to>
                                    </p:set>
                                    <p:animEffect transition="in" filter="blinds(horizontal)">
                                      <p:cBhvr>
                                        <p:cTn id="13" dur="500"/>
                                        <p:tgtEl>
                                          <p:spTgt spid="7168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1682">
                                            <p:txEl>
                                              <p:pRg st="3" end="3"/>
                                            </p:txEl>
                                          </p:spTgt>
                                        </p:tgtEl>
                                        <p:attrNameLst>
                                          <p:attrName>style.visibility</p:attrName>
                                        </p:attrNameLst>
                                      </p:cBhvr>
                                      <p:to>
                                        <p:strVal val="visible"/>
                                      </p:to>
                                    </p:set>
                                    <p:animEffect transition="in" filter="blinds(horizontal)">
                                      <p:cBhvr>
                                        <p:cTn id="18" dur="500"/>
                                        <p:tgtEl>
                                          <p:spTgt spid="716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(2)下面是一位同学设计的“我最喜爱的诗歌”推荐表，请将表格填写完整。</a:t>
            </a:r>
            <a:endParaRPr b="1" dirty="0"/>
          </a:p>
          <a:p>
            <a:r>
              <a:rPr b="1" dirty="0">
                <a:sym typeface="+mn-ea"/>
              </a:rPr>
              <a:t>诗歌(长的诗可以只填诗歌题目和作者) </a:t>
            </a:r>
            <a:endParaRPr b="1" dirty="0"/>
          </a:p>
          <a:p>
            <a:r>
              <a:rPr b="1" dirty="0">
                <a:sym typeface="+mn-ea"/>
              </a:rPr>
              <a:t>推荐理由</a:t>
            </a:r>
            <a:endParaRPr b="1" dirty="0"/>
          </a:p>
          <a:p>
            <a:r>
              <a:rPr b="1" dirty="0">
                <a:sym typeface="+mn-ea"/>
              </a:rPr>
              <a:t>（2）全诗采用了象征的艺术手法，通过对自然景物的描写歌咏，寄寓了深沉的生活哲理内涵。诗歌形象明朗纯净，洋溢着一种昂扬奋发的乐观情绪。</a:t>
            </a:r>
            <a:endParaRPr b="1"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8" dur="500"/>
                                        <p:tgtEl>
                                          <p:spTgt spid="921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218">
                                            <p:txEl>
                                              <p:pRg st="0" end="0"/>
                                            </p:txEl>
                                          </p:spTgt>
                                        </p:tgtEl>
                                        <p:attrNameLst>
                                          <p:attrName>style.visibility</p:attrName>
                                        </p:attrNameLst>
                                      </p:cBhvr>
                                      <p:to>
                                        <p:strVal val="visible"/>
                                      </p:to>
                                    </p:set>
                                    <p:animEffect transition="in" filter="blinds(horizontal)">
                                      <p:cBhvr>
                                        <p:cTn id="23" dur="500"/>
                                        <p:tgtEl>
                                          <p:spTgt spid="9218">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9218">
                                            <p:txEl>
                                              <p:pRg st="1" end="1"/>
                                            </p:txEl>
                                          </p:spTgt>
                                        </p:tgtEl>
                                        <p:attrNameLst>
                                          <p:attrName>style.visibility</p:attrName>
                                        </p:attrNameLst>
                                      </p:cBhvr>
                                      <p:to>
                                        <p:strVal val="visible"/>
                                      </p:to>
                                    </p:set>
                                    <p:animEffect transition="in" filter="blinds(horizontal)">
                                      <p:cBhvr>
                                        <p:cTn id="26" dur="500"/>
                                        <p:tgtEl>
                                          <p:spTgt spid="9218">
                                            <p:txEl>
                                              <p:pRg st="1" end="1"/>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9218">
                                            <p:txEl>
                                              <p:pRg st="2" end="2"/>
                                            </p:txEl>
                                          </p:spTgt>
                                        </p:tgtEl>
                                        <p:attrNameLst>
                                          <p:attrName>style.visibility</p:attrName>
                                        </p:attrNameLst>
                                      </p:cBhvr>
                                      <p:to>
                                        <p:strVal val="visible"/>
                                      </p:to>
                                    </p:set>
                                    <p:animEffect transition="in" filter="blinds(horizontal)">
                                      <p:cBhvr>
                                        <p:cTn id="29" dur="500"/>
                                        <p:tgtEl>
                                          <p:spTgt spid="9218">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9218">
                                            <p:txEl>
                                              <p:pRg st="3" end="3"/>
                                            </p:txEl>
                                          </p:spTgt>
                                        </p:tgtEl>
                                        <p:attrNameLst>
                                          <p:attrName>style.visibility</p:attrName>
                                        </p:attrNameLst>
                                      </p:cBhvr>
                                      <p:to>
                                        <p:strVal val="visible"/>
                                      </p:to>
                                    </p:set>
                                    <p:animEffect transition="in" filter="blinds(horizontal)">
                                      <p:cBhvr>
                                        <p:cTn id="34" dur="500"/>
                                        <p:tgtEl>
                                          <p:spTgt spid="92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五、阅读题。</a:t>
            </a:r>
            <a:endParaRPr b="1" dirty="0"/>
          </a:p>
          <a:p>
            <a:pPr algn="ctr"/>
            <a:r>
              <a:rPr b="1" dirty="0">
                <a:sym typeface="+mn-ea"/>
              </a:rPr>
              <a:t>（一）阅读《黎明的通知》中的选段，回答问题。</a:t>
            </a:r>
            <a:endParaRPr b="1" dirty="0"/>
          </a:p>
          <a:p>
            <a:pPr algn="ctr"/>
            <a:r>
              <a:rPr b="1" dirty="0">
                <a:sym typeface="+mn-ea"/>
              </a:rPr>
              <a:t>①为了我的祈愿</a:t>
            </a:r>
            <a:endParaRPr b="1" dirty="0"/>
          </a:p>
          <a:p>
            <a:pPr algn="ctr"/>
            <a:r>
              <a:rPr b="1" dirty="0">
                <a:sym typeface="+mn-ea"/>
              </a:rPr>
              <a:t>诗人啊，你起来吧</a:t>
            </a:r>
            <a:endParaRPr b="1" dirty="0"/>
          </a:p>
          <a:p>
            <a:pPr algn="ctr"/>
            <a:r>
              <a:rPr b="1" dirty="0">
                <a:sym typeface="+mn-ea"/>
              </a:rPr>
              <a:t>②而且请你告诉他们</a:t>
            </a:r>
            <a:endParaRPr b="1" dirty="0"/>
          </a:p>
          <a:p>
            <a:pPr algn="ctr"/>
            <a:r>
              <a:rPr b="1" dirty="0">
                <a:sym typeface="+mn-ea"/>
              </a:rPr>
              <a:t>说他们所等待的已经要来</a:t>
            </a:r>
            <a:endParaRPr b="1" dirty="0"/>
          </a:p>
          <a:p>
            <a:pPr algn="ctr"/>
            <a:r>
              <a:rPr b="1" dirty="0">
                <a:sym typeface="+mn-ea"/>
              </a:rPr>
              <a:t>③说我已踏着露水而来</a:t>
            </a:r>
            <a:endParaRPr b="1" dirty="0"/>
          </a:p>
          <a:p>
            <a:pPr algn="ctr"/>
            <a:r>
              <a:rPr b="1" dirty="0">
                <a:sym typeface="+mn-ea"/>
              </a:rPr>
              <a:t>已借着最后一颗星的照引而来</a:t>
            </a:r>
            <a:endParaRPr b="1" dirty="0"/>
          </a:p>
          <a:p>
            <a:pPr algn="ctr"/>
            <a:r>
              <a:rPr b="1" dirty="0">
                <a:sym typeface="+mn-ea"/>
              </a:rPr>
              <a:t>④我从东方来</a:t>
            </a:r>
            <a:endParaRPr b="1" dirty="0"/>
          </a:p>
          <a:p>
            <a:pPr algn="ctr"/>
            <a:r>
              <a:rPr b="1" dirty="0">
                <a:sym typeface="+mn-ea"/>
              </a:rPr>
              <a:t>从汹涌着波涛的海上来</a:t>
            </a:r>
            <a:endParaRPr b="1" dirty="0"/>
          </a:p>
          <a:p>
            <a:pPr algn="ctr"/>
            <a:r>
              <a:rPr b="1" dirty="0">
                <a:sym typeface="+mn-ea"/>
              </a:rPr>
              <a:t>⑤我将带光明给世界</a:t>
            </a:r>
            <a:endParaRPr b="1" dirty="0"/>
          </a:p>
          <a:p>
            <a:pPr algn="ctr"/>
            <a:r>
              <a:rPr b="1" dirty="0">
                <a:sym typeface="+mn-ea"/>
              </a:rPr>
              <a:t>又将带温暖给人类</a:t>
            </a:r>
            <a:endParaRPr b="1" dirty="0"/>
          </a:p>
          <a:p>
            <a:endParaRPr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⑥借你正直人的嘴</a:t>
            </a:r>
            <a:endParaRPr b="1" dirty="0"/>
          </a:p>
          <a:p>
            <a:pPr algn="ctr"/>
            <a:r>
              <a:rPr b="1" dirty="0">
                <a:sym typeface="+mn-ea"/>
              </a:rPr>
              <a:t>请带去我的消息</a:t>
            </a:r>
            <a:endParaRPr b="1" dirty="0"/>
          </a:p>
          <a:p>
            <a:pPr algn="ctr"/>
            <a:r>
              <a:rPr b="1" dirty="0">
                <a:sym typeface="+mn-ea"/>
              </a:rPr>
              <a:t>⑦通知眼睛被渴望所灼痛的人类</a:t>
            </a:r>
            <a:endParaRPr b="1" dirty="0"/>
          </a:p>
          <a:p>
            <a:pPr algn="ctr"/>
            <a:r>
              <a:rPr b="1" dirty="0">
                <a:sym typeface="+mn-ea"/>
              </a:rPr>
              <a:t>和远方的沉浸在苦难里的城市和村庄</a:t>
            </a:r>
            <a:endParaRPr b="1" dirty="0"/>
          </a:p>
          <a:p>
            <a:pPr algn="ctr"/>
            <a:r>
              <a:rPr b="1" dirty="0">
                <a:sym typeface="+mn-ea"/>
              </a:rPr>
              <a:t>⑧请他们来欢迎我——</a:t>
            </a:r>
            <a:endParaRPr b="1" dirty="0"/>
          </a:p>
          <a:p>
            <a:pPr algn="ctr"/>
            <a:r>
              <a:rPr b="1" dirty="0">
                <a:sym typeface="+mn-ea"/>
              </a:rPr>
              <a:t>白日的先驱，光明的使者</a:t>
            </a:r>
            <a:endParaRPr b="1" dirty="0"/>
          </a:p>
          <a:p>
            <a:endParaRPr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1.用文中原话回答。</a:t>
            </a:r>
            <a:endParaRPr b="1" dirty="0"/>
          </a:p>
          <a:p>
            <a:r>
              <a:rPr b="1" dirty="0">
                <a:sym typeface="+mn-ea"/>
              </a:rPr>
              <a:t>“ 黎明” 的任务是：</a:t>
            </a:r>
            <a:endParaRPr b="1" dirty="0"/>
          </a:p>
          <a:p>
            <a:r>
              <a:rPr b="1" dirty="0">
                <a:sym typeface="+mn-ea"/>
              </a:rPr>
              <a:t>___________________________________________________</a:t>
            </a:r>
            <a:endParaRPr b="1" dirty="0"/>
          </a:p>
          <a:p>
            <a:r>
              <a:rPr b="1" dirty="0">
                <a:sym typeface="+mn-ea"/>
              </a:rPr>
              <a:t>诗人的任务是：</a:t>
            </a:r>
            <a:endParaRPr b="1" dirty="0"/>
          </a:p>
          <a:p>
            <a:r>
              <a:rPr b="1" dirty="0">
                <a:sym typeface="+mn-ea"/>
              </a:rPr>
              <a:t>____________________________________________________</a:t>
            </a:r>
            <a:endParaRPr dirty="0"/>
          </a:p>
          <a:p>
            <a:r>
              <a:rPr b="1" dirty="0">
                <a:sym typeface="+mn-ea"/>
              </a:rPr>
              <a:t>1.我将带光明给世界/ 又将带温暖给人类。</a:t>
            </a:r>
            <a:endParaRPr b="1" dirty="0"/>
          </a:p>
          <a:p>
            <a:r>
              <a:rPr b="1" dirty="0">
                <a:sym typeface="+mn-ea"/>
              </a:rPr>
              <a:t>告诉他们/ 说他们所等待的已经要来。</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6" dur="500"/>
                                        <p:tgtEl>
                                          <p:spTgt spid="9218">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218">
                                            <p:txEl>
                                              <p:pRg st="4" end="4"/>
                                            </p:txEl>
                                          </p:spTgt>
                                        </p:tgtEl>
                                        <p:attrNameLst>
                                          <p:attrName>style.visibility</p:attrName>
                                        </p:attrNameLst>
                                      </p:cBhvr>
                                      <p:to>
                                        <p:strVal val="visible"/>
                                      </p:to>
                                    </p:set>
                                    <p:animEffect transition="in" filter="blinds(horizontal)">
                                      <p:cBhvr>
                                        <p:cTn id="19" dur="500"/>
                                        <p:tgtEl>
                                          <p:spTgt spid="921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218">
                                            <p:txEl>
                                              <p:pRg st="5" end="5"/>
                                            </p:txEl>
                                          </p:spTgt>
                                        </p:tgtEl>
                                        <p:attrNameLst>
                                          <p:attrName>style.visibility</p:attrName>
                                        </p:attrNameLst>
                                      </p:cBhvr>
                                      <p:to>
                                        <p:strVal val="visible"/>
                                      </p:to>
                                    </p:set>
                                    <p:animEffect transition="in" filter="blinds(horizontal)">
                                      <p:cBhvr>
                                        <p:cTn id="24" dur="500"/>
                                        <p:tgtEl>
                                          <p:spTgt spid="9218">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9218">
                                            <p:txEl>
                                              <p:pRg st="6" end="6"/>
                                            </p:txEl>
                                          </p:spTgt>
                                        </p:tgtEl>
                                        <p:attrNameLst>
                                          <p:attrName>style.visibility</p:attrName>
                                        </p:attrNameLst>
                                      </p:cBhvr>
                                      <p:to>
                                        <p:strVal val="visible"/>
                                      </p:to>
                                    </p:set>
                                    <p:animEffect transition="in" filter="blinds(horizontal)">
                                      <p:cBhvr>
                                        <p:cTn id="27" dur="500"/>
                                        <p:tgtEl>
                                          <p:spTgt spid="92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2. 借助联想和想象来理解③④两节的意境，填空。</a:t>
            </a:r>
            <a:endParaRPr b="1" dirty="0"/>
          </a:p>
          <a:p>
            <a:r>
              <a:rPr b="1" dirty="0">
                <a:sym typeface="+mn-ea"/>
              </a:rPr>
              <a:t>“露水”“最后一颗星”形象地表明了“黎明”到来的_____，</a:t>
            </a:r>
            <a:endParaRPr b="1" dirty="0"/>
          </a:p>
          <a:p>
            <a:r>
              <a:rPr b="1" dirty="0">
                <a:sym typeface="+mn-ea"/>
              </a:rPr>
              <a:t>“东方”“海上”则具体说明了“黎明”到来的___________，</a:t>
            </a:r>
            <a:endParaRPr b="1" dirty="0"/>
          </a:p>
          <a:p>
            <a:r>
              <a:rPr b="1" dirty="0">
                <a:sym typeface="+mn-ea"/>
              </a:rPr>
              <a:t>“汹涌着波涛”则说明了“黎明”历经_____________________而来的情状。</a:t>
            </a:r>
            <a:endParaRPr b="1" dirty="0"/>
          </a:p>
          <a:p>
            <a:r>
              <a:rPr b="1" dirty="0">
                <a:sym typeface="+mn-ea"/>
              </a:rPr>
              <a:t>2.时间，方位地点，迢迢长路和惊涛骇浪。</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6" dur="500"/>
                                        <p:tgtEl>
                                          <p:spTgt spid="921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218">
                                            <p:txEl>
                                              <p:pRg st="4" end="4"/>
                                            </p:txEl>
                                          </p:spTgt>
                                        </p:tgtEl>
                                        <p:attrNameLst>
                                          <p:attrName>style.visibility</p:attrName>
                                        </p:attrNameLst>
                                      </p:cBhvr>
                                      <p:to>
                                        <p:strVal val="visible"/>
                                      </p:to>
                                    </p:set>
                                    <p:animEffect transition="in" filter="blinds(horizontal)">
                                      <p:cBhvr>
                                        <p:cTn id="21" dur="500"/>
                                        <p:tgtEl>
                                          <p:spTgt spid="92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3. 简要分析“通知眼睛被渴望所灼痛的人类/ 和远方的沉浸在</a:t>
            </a:r>
            <a:endParaRPr b="1" dirty="0"/>
          </a:p>
          <a:p>
            <a:r>
              <a:rPr b="1" dirty="0">
                <a:sym typeface="+mn-ea"/>
              </a:rPr>
              <a:t>苦难里的城市和村庄”的含义。</a:t>
            </a:r>
            <a:endParaRPr b="1" dirty="0"/>
          </a:p>
          <a:p>
            <a:r>
              <a:rPr b="1" dirty="0">
                <a:sym typeface="+mn-ea"/>
              </a:rPr>
              <a:t>____________________________________________________</a:t>
            </a:r>
            <a:endParaRPr b="1" dirty="0"/>
          </a:p>
          <a:p>
            <a:r>
              <a:rPr b="1" dirty="0">
                <a:sym typeface="+mn-ea"/>
              </a:rPr>
              <a:t>____________________________________________________</a:t>
            </a:r>
            <a:endParaRPr b="1" dirty="0"/>
          </a:p>
          <a:p>
            <a:endParaRPr b="1" dirty="0"/>
          </a:p>
          <a:p>
            <a:r>
              <a:rPr b="1" dirty="0">
                <a:sym typeface="+mn-ea"/>
              </a:rPr>
              <a:t>3.诗人希望借助黎明的通知，去打破反动派对敌占区人民的蒙蔽和谎骗，扫除萦绕在那些人们心头的迷雾、悲观论，让所有正遭受着苦难的人民立即行动起来，准备迎接这“白日的先驱，光明的使者”——黎明。</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6" dur="500"/>
                                        <p:tgtEl>
                                          <p:spTgt spid="921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218">
                                            <p:txEl>
                                              <p:pRg st="5" end="5"/>
                                            </p:txEl>
                                          </p:spTgt>
                                        </p:tgtEl>
                                        <p:attrNameLst>
                                          <p:attrName>style.visibility</p:attrName>
                                        </p:attrNameLst>
                                      </p:cBhvr>
                                      <p:to>
                                        <p:strVal val="visible"/>
                                      </p:to>
                                    </p:set>
                                    <p:animEffect transition="in" filter="blinds(horizontal)">
                                      <p:cBhvr>
                                        <p:cTn id="21" dur="500"/>
                                        <p:tgtEl>
                                          <p:spTgt spid="92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(二) 阅读《大堰河——我的保姆》（节选），回答问题。</a:t>
            </a:r>
            <a:endParaRPr b="1" dirty="0"/>
          </a:p>
          <a:p>
            <a:r>
              <a:rPr b="1" dirty="0">
                <a:sym typeface="+mn-ea"/>
              </a:rPr>
              <a:t>①我是地主的儿子，</a:t>
            </a:r>
            <a:endParaRPr b="1" dirty="0"/>
          </a:p>
          <a:p>
            <a:r>
              <a:rPr b="1" dirty="0">
                <a:sym typeface="+mn-ea"/>
              </a:rPr>
              <a:t>也是吃了大堰河的奶而长大了的</a:t>
            </a:r>
            <a:endParaRPr b="1" dirty="0"/>
          </a:p>
          <a:p>
            <a:r>
              <a:rPr b="1" dirty="0">
                <a:sym typeface="+mn-ea"/>
              </a:rPr>
              <a:t>大堰河的儿子。</a:t>
            </a:r>
            <a:endParaRPr b="1" dirty="0"/>
          </a:p>
          <a:p>
            <a:r>
              <a:rPr b="1" dirty="0">
                <a:sym typeface="+mn-ea"/>
              </a:rPr>
              <a:t>大堰河以养育我而养育她的家，</a:t>
            </a:r>
            <a:endParaRPr b="1" dirty="0"/>
          </a:p>
          <a:p>
            <a:r>
              <a:rPr b="1" dirty="0">
                <a:sym typeface="+mn-ea"/>
              </a:rPr>
              <a:t>而我，是吃了你的奶而被养育了的，</a:t>
            </a:r>
            <a:endParaRPr b="1" dirty="0"/>
          </a:p>
          <a:p>
            <a:r>
              <a:rPr b="1" dirty="0">
                <a:sym typeface="+mn-ea"/>
              </a:rPr>
              <a:t>大堰河啊，我的保姆。</a:t>
            </a:r>
            <a:endParaRPr b="1" dirty="0"/>
          </a:p>
          <a:p>
            <a:r>
              <a:rPr b="1" dirty="0">
                <a:sym typeface="+mn-ea"/>
              </a:rPr>
              <a:t>②大堰河，今天我看到雪使我想起了你：</a:t>
            </a:r>
            <a:endParaRPr b="1" dirty="0"/>
          </a:p>
          <a:p>
            <a:r>
              <a:rPr b="1" dirty="0">
                <a:sym typeface="+mn-ea"/>
              </a:rPr>
              <a:t>你的被雪压着的草盖的坟墓，</a:t>
            </a:r>
            <a:endParaRPr b="1" dirty="0"/>
          </a:p>
          <a:p>
            <a:r>
              <a:rPr b="1" dirty="0">
                <a:sym typeface="+mn-ea"/>
              </a:rPr>
              <a:t>你的关闭了的故居檐头的枯死的瓦菲，</a:t>
            </a:r>
            <a:endParaRPr b="1" dirty="0"/>
          </a:p>
          <a:p>
            <a:r>
              <a:rPr b="1" dirty="0">
                <a:sym typeface="+mn-ea"/>
              </a:rPr>
              <a:t>你的被典押了的一丈平方的园地，</a:t>
            </a:r>
            <a:endParaRPr b="1" dirty="0"/>
          </a:p>
          <a:p>
            <a:endParaRPr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你的门前的长了青苔的石椅，</a:t>
            </a:r>
            <a:endParaRPr b="1" dirty="0"/>
          </a:p>
          <a:p>
            <a:r>
              <a:rPr b="1" dirty="0">
                <a:sym typeface="+mn-ea"/>
              </a:rPr>
              <a:t>大堰河，今天我看到雪使我想起了你。</a:t>
            </a:r>
            <a:endParaRPr b="1" dirty="0"/>
          </a:p>
          <a:p>
            <a:r>
              <a:rPr b="1" dirty="0">
                <a:sym typeface="+mn-ea"/>
              </a:rPr>
              <a:t>1. “我”既是地主的儿子，又是大堰河的儿子，这样说是否矛盾？为什么？</a:t>
            </a:r>
            <a:endParaRPr dirty="0"/>
          </a:p>
          <a:p>
            <a:r>
              <a:rPr b="1" dirty="0">
                <a:sym typeface="+mn-ea"/>
              </a:rPr>
              <a:t>答：1.不矛盾。在诗歌中，“我”是被自己的地主父亲送到大堰河手中的，在父母心里，我，是个不祥之人，在他们那，我，没有享受过父母对孩子的宠爱，甚至还有后来“我”回家后，觉得自己是做了父母家的新客了。而在大堰河那，“我”却感受到了父母般的爱，大堰河也将“我”当作亲生的，她做着吃乳儿婚酒的梦，这也表现出“我”对大堰河如对母亲般的爱。</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5" dur="500"/>
                                        <p:tgtEl>
                                          <p:spTgt spid="921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218">
                                            <p:txEl>
                                              <p:pRg st="3" end="3"/>
                                            </p:txEl>
                                          </p:spTgt>
                                        </p:tgtEl>
                                        <p:attrNameLst>
                                          <p:attrName>style.visibility</p:attrName>
                                        </p:attrNameLst>
                                      </p:cBhvr>
                                      <p:to>
                                        <p:strVal val="visible"/>
                                      </p:to>
                                    </p:set>
                                    <p:animEffect transition="in" filter="blinds(horizontal)">
                                      <p:cBhvr>
                                        <p:cTn id="20" dur="500"/>
                                        <p:tgtEl>
                                          <p:spTgt spid="92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2. 第②节中写了哪些意象？有什么作用？</a:t>
            </a:r>
            <a:endParaRPr b="1" dirty="0"/>
          </a:p>
          <a:p>
            <a:r>
              <a:rPr b="1" dirty="0">
                <a:sym typeface="+mn-ea"/>
              </a:rPr>
              <a:t>2.写了雪、坟墓、瓦菲、园地、石椅这些意象，这些意象让人感觉很悲伤，也透露出“我”对于大堰河的愧疚。</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（三）阅读《树》，回答问题。</a:t>
            </a:r>
            <a:endParaRPr b="1" dirty="0"/>
          </a:p>
          <a:p>
            <a:r>
              <a:rPr b="1" dirty="0">
                <a:sym typeface="+mn-ea"/>
              </a:rPr>
              <a:t>一棵树</a:t>
            </a:r>
            <a:endParaRPr b="1" dirty="0"/>
          </a:p>
          <a:p>
            <a:r>
              <a:rPr b="1" dirty="0">
                <a:sym typeface="+mn-ea"/>
              </a:rPr>
              <a:t>彼此孤离地兀立着</a:t>
            </a:r>
            <a:endParaRPr b="1" dirty="0"/>
          </a:p>
          <a:p>
            <a:r>
              <a:rPr b="1" dirty="0">
                <a:sym typeface="+mn-ea"/>
              </a:rPr>
              <a:t>风与空气</a:t>
            </a:r>
            <a:endParaRPr b="1" dirty="0"/>
          </a:p>
          <a:p>
            <a:r>
              <a:rPr b="1" dirty="0">
                <a:sym typeface="+mn-ea"/>
              </a:rPr>
              <a:t>告诉着它们的距离</a:t>
            </a:r>
            <a:endParaRPr b="1" dirty="0"/>
          </a:p>
          <a:p>
            <a:r>
              <a:rPr b="1" dirty="0">
                <a:sym typeface="+mn-ea"/>
              </a:rPr>
              <a:t>但是在泥土的覆盖下</a:t>
            </a:r>
            <a:endParaRPr b="1" dirty="0"/>
          </a:p>
          <a:p>
            <a:r>
              <a:rPr b="1" dirty="0">
                <a:sym typeface="+mn-ea"/>
              </a:rPr>
              <a:t>它们的根伸长着</a:t>
            </a:r>
            <a:endParaRPr b="1" dirty="0"/>
          </a:p>
          <a:p>
            <a:r>
              <a:rPr b="1" dirty="0">
                <a:sym typeface="+mn-ea"/>
              </a:rPr>
              <a:t>在看不见的深处</a:t>
            </a:r>
            <a:endParaRPr b="1" dirty="0"/>
          </a:p>
          <a:p>
            <a:r>
              <a:rPr b="1" dirty="0">
                <a:sym typeface="+mn-ea"/>
              </a:rPr>
              <a:t>它们把根须纠缠在一起</a:t>
            </a:r>
            <a:endParaRPr b="1" dirty="0"/>
          </a:p>
          <a:p>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文本占位符 70657"/>
          <p:cNvSpPr>
            <a:spLocks noGrp="1"/>
          </p:cNvSpPr>
          <p:nvPr>
            <p:ph type="body" idx="1"/>
          </p:nvPr>
        </p:nvSpPr>
        <p:spPr>
          <a:xfrm>
            <a:off x="0" y="0"/>
            <a:ext cx="9144000" cy="6858000"/>
          </a:xfrm>
        </p:spPr>
        <p:txBody>
          <a:bodyPr/>
          <a:p>
            <a:pPr algn="ctr"/>
            <a:r>
              <a:rPr b="1" dirty="0"/>
              <a:t>太阳的话</a:t>
            </a:r>
            <a:endParaRPr b="1" dirty="0"/>
          </a:p>
          <a:p>
            <a:pPr algn="ctr"/>
            <a:r>
              <a:rPr b="1" dirty="0"/>
              <a:t>艾青</a:t>
            </a:r>
            <a:endParaRPr b="1" dirty="0"/>
          </a:p>
          <a:p>
            <a:pPr algn="ctr"/>
            <a:r>
              <a:rPr b="1" dirty="0"/>
              <a:t>打开你们的窗子吧</a:t>
            </a:r>
            <a:endParaRPr b="1" dirty="0"/>
          </a:p>
          <a:p>
            <a:pPr algn="ctr"/>
            <a:r>
              <a:rPr b="1" dirty="0"/>
              <a:t>打开你们的板门吧</a:t>
            </a:r>
            <a:endParaRPr b="1" dirty="0"/>
          </a:p>
          <a:p>
            <a:pPr algn="ctr"/>
            <a:r>
              <a:rPr b="1" dirty="0"/>
              <a:t>让我进去，让我进去</a:t>
            </a:r>
            <a:endParaRPr b="1" dirty="0"/>
          </a:p>
          <a:p>
            <a:pPr algn="ctr"/>
            <a:r>
              <a:rPr b="1" dirty="0"/>
              <a:t>我带着金黄的花束</a:t>
            </a:r>
            <a:endParaRPr b="1" dirty="0"/>
          </a:p>
          <a:p>
            <a:pPr algn="ctr"/>
            <a:r>
              <a:rPr b="1" dirty="0"/>
              <a:t>我带着村间的香气</a:t>
            </a:r>
            <a:endParaRPr b="1" dirty="0"/>
          </a:p>
          <a:p>
            <a:pPr algn="ctr"/>
            <a:r>
              <a:rPr b="1" dirty="0"/>
              <a:t>我带着亮光和温暖</a:t>
            </a:r>
            <a:endParaRPr b="1" dirty="0"/>
          </a:p>
          <a:p>
            <a:pPr algn="ctr"/>
            <a:r>
              <a:rPr b="1" dirty="0"/>
              <a:t>我带着满身的露水</a:t>
            </a:r>
            <a:endParaRPr b="1" dirty="0"/>
          </a:p>
          <a:p>
            <a:r>
              <a:rPr b="1" dirty="0"/>
              <a:t> </a:t>
            </a:r>
            <a:endParaRPr b="1" dirty="0"/>
          </a:p>
          <a:p>
            <a:endParaRPr b="1" dirty="0"/>
          </a:p>
          <a:p>
            <a:endParaRPr b="1"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sz="2800" b="1" dirty="0">
                <a:sym typeface="+mn-ea"/>
              </a:rPr>
              <a:t>下列关于上面的诗歌的理解与分析，说法错误的一项是</a:t>
            </a:r>
            <a:endParaRPr sz="2800" b="1" dirty="0"/>
          </a:p>
          <a:p>
            <a:r>
              <a:rPr sz="2800" b="1" dirty="0">
                <a:sym typeface="+mn-ea"/>
              </a:rPr>
              <a:t>A.“树”象征着那些在抗日战争时期不屈于敌人的威逼利诱，顽强抗争，紧密团结在一起的革命者们。他们正如诗中的“树”——虽“彼此孤离地兀立着”，但“ 在看不见的深处/ 它们把根须纠缠在一起”。</a:t>
            </a:r>
            <a:endParaRPr sz="2800" b="1" dirty="0"/>
          </a:p>
          <a:p>
            <a:r>
              <a:rPr sz="2800" b="1" dirty="0">
                <a:sym typeface="+mn-ea"/>
              </a:rPr>
              <a:t>B. 这首诗热情赞美了革命者的刚正不屈，坚强勇敢，团结互助，心系祖国的革命精神，鼓舞着人们肩负起解救国家的重任。</a:t>
            </a:r>
            <a:endParaRPr sz="2800" b="1" dirty="0"/>
          </a:p>
          <a:p>
            <a:r>
              <a:rPr sz="2800" b="1" dirty="0">
                <a:sym typeface="+mn-ea"/>
              </a:rPr>
              <a:t>C. 写法上，这首诗还运用了比喻的手法，写地面上树的间隔，地面下根的纠缠，这更体现了革命者们在敌人的威胁下不出卖同伴，他们的心紧密相连。</a:t>
            </a:r>
            <a:endParaRPr sz="2800" b="1" dirty="0"/>
          </a:p>
          <a:p>
            <a:r>
              <a:rPr sz="2800" b="1" dirty="0">
                <a:sym typeface="+mn-ea"/>
              </a:rPr>
              <a:t>D. 本诗的动词生动地表现出革命者的神态与行为，如“兀立”“伸长”“纠缠”等词语。</a:t>
            </a:r>
            <a:endParaRPr b="1" dirty="0"/>
          </a:p>
          <a:p>
            <a:r>
              <a:rPr b="1" dirty="0">
                <a:sym typeface="+mn-ea"/>
              </a:rPr>
              <a:t>答案：C</a:t>
            </a:r>
            <a:endParaRPr b="1" dirty="0"/>
          </a:p>
          <a:p>
            <a:endParaRPr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（四）阅读《煤的对话》，回答问题。</a:t>
            </a:r>
            <a:endParaRPr b="1" dirty="0"/>
          </a:p>
          <a:p>
            <a:r>
              <a:rPr b="1" dirty="0">
                <a:sym typeface="+mn-ea"/>
              </a:rPr>
              <a:t>你住在哪里？</a:t>
            </a:r>
            <a:endParaRPr b="1" dirty="0"/>
          </a:p>
          <a:p>
            <a:r>
              <a:rPr b="1" dirty="0">
                <a:sym typeface="+mn-ea"/>
              </a:rPr>
              <a:t>我住在万年的深山里</a:t>
            </a:r>
            <a:endParaRPr b="1" dirty="0"/>
          </a:p>
          <a:p>
            <a:r>
              <a:rPr b="1" dirty="0">
                <a:sym typeface="+mn-ea"/>
              </a:rPr>
              <a:t>我住在万年的岩石里</a:t>
            </a:r>
            <a:endParaRPr b="1" dirty="0"/>
          </a:p>
          <a:p>
            <a:r>
              <a:rPr b="1" dirty="0">
                <a:sym typeface="+mn-ea"/>
              </a:rPr>
              <a:t>你的年纪——</a:t>
            </a:r>
            <a:endParaRPr b="1" dirty="0"/>
          </a:p>
          <a:p>
            <a:r>
              <a:rPr b="1" dirty="0">
                <a:sym typeface="+mn-ea"/>
              </a:rPr>
              <a:t>我的年纪比山的更大</a:t>
            </a:r>
            <a:endParaRPr b="1" dirty="0"/>
          </a:p>
          <a:p>
            <a:r>
              <a:rPr b="1" dirty="0">
                <a:sym typeface="+mn-ea"/>
              </a:rPr>
              <a:t>比岩石的更大</a:t>
            </a:r>
            <a:endParaRPr b="1" dirty="0"/>
          </a:p>
          <a:p>
            <a:r>
              <a:rPr b="1" dirty="0">
                <a:sym typeface="+mn-ea"/>
              </a:rPr>
              <a:t>1. 结合这首诗的主旨，说说诗人为什么以煤作意象。</a:t>
            </a:r>
            <a:endParaRPr b="1" dirty="0">
              <a:sym typeface="+mn-ea"/>
            </a:endParaRPr>
          </a:p>
          <a:p>
            <a:r>
              <a:rPr b="1" dirty="0">
                <a:sym typeface="+mn-ea"/>
              </a:rPr>
              <a:t>答：1.煤具有深藏地下，热能巨大，一旦燃烧便烈火熊熊的特点，这和被压迫民族有着某些相似点，因此以煤作为这首诗歌的意象十分妥帖。</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0" dur="500"/>
                                        <p:tgtEl>
                                          <p:spTgt spid="92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3" dur="500"/>
                                        <p:tgtEl>
                                          <p:spTgt spid="921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xEl>
                                              <p:pRg st="3" end="3"/>
                                            </p:txEl>
                                          </p:spTgt>
                                        </p:tgtEl>
                                        <p:attrNameLst>
                                          <p:attrName>style.visibility</p:attrName>
                                        </p:attrNameLst>
                                      </p:cBhvr>
                                      <p:to>
                                        <p:strVal val="visible"/>
                                      </p:to>
                                    </p:set>
                                    <p:animEffect transition="in" filter="blinds(horizontal)">
                                      <p:cBhvr>
                                        <p:cTn id="16" dur="500"/>
                                        <p:tgtEl>
                                          <p:spTgt spid="9218">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218">
                                            <p:txEl>
                                              <p:pRg st="4" end="4"/>
                                            </p:txEl>
                                          </p:spTgt>
                                        </p:tgtEl>
                                        <p:attrNameLst>
                                          <p:attrName>style.visibility</p:attrName>
                                        </p:attrNameLst>
                                      </p:cBhvr>
                                      <p:to>
                                        <p:strVal val="visible"/>
                                      </p:to>
                                    </p:set>
                                    <p:animEffect transition="in" filter="blinds(horizontal)">
                                      <p:cBhvr>
                                        <p:cTn id="19" dur="500"/>
                                        <p:tgtEl>
                                          <p:spTgt spid="9218">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218">
                                            <p:txEl>
                                              <p:pRg st="5" end="5"/>
                                            </p:txEl>
                                          </p:spTgt>
                                        </p:tgtEl>
                                        <p:attrNameLst>
                                          <p:attrName>style.visibility</p:attrName>
                                        </p:attrNameLst>
                                      </p:cBhvr>
                                      <p:to>
                                        <p:strVal val="visible"/>
                                      </p:to>
                                    </p:set>
                                    <p:animEffect transition="in" filter="blinds(horizontal)">
                                      <p:cBhvr>
                                        <p:cTn id="22" dur="500"/>
                                        <p:tgtEl>
                                          <p:spTgt spid="9218">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9218">
                                            <p:txEl>
                                              <p:pRg st="6" end="6"/>
                                            </p:txEl>
                                          </p:spTgt>
                                        </p:tgtEl>
                                        <p:attrNameLst>
                                          <p:attrName>style.visibility</p:attrName>
                                        </p:attrNameLst>
                                      </p:cBhvr>
                                      <p:to>
                                        <p:strVal val="visible"/>
                                      </p:to>
                                    </p:set>
                                    <p:animEffect transition="in" filter="blinds(horizontal)">
                                      <p:cBhvr>
                                        <p:cTn id="25" dur="500"/>
                                        <p:tgtEl>
                                          <p:spTgt spid="9218">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9218">
                                            <p:txEl>
                                              <p:pRg st="7" end="7"/>
                                            </p:txEl>
                                          </p:spTgt>
                                        </p:tgtEl>
                                        <p:attrNameLst>
                                          <p:attrName>style.visibility</p:attrName>
                                        </p:attrNameLst>
                                      </p:cBhvr>
                                      <p:to>
                                        <p:strVal val="visible"/>
                                      </p:to>
                                    </p:set>
                                    <p:animEffect transition="in" filter="blinds(horizontal)">
                                      <p:cBhvr>
                                        <p:cTn id="30" dur="500"/>
                                        <p:tgtEl>
                                          <p:spTgt spid="9218">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9218">
                                            <p:txEl>
                                              <p:pRg st="8" end="8"/>
                                            </p:txEl>
                                          </p:spTgt>
                                        </p:tgtEl>
                                        <p:attrNameLst>
                                          <p:attrName>style.visibility</p:attrName>
                                        </p:attrNameLst>
                                      </p:cBhvr>
                                      <p:to>
                                        <p:strVal val="visible"/>
                                      </p:to>
                                    </p:set>
                                    <p:animEffect transition="in" filter="blinds(horizontal)">
                                      <p:cBhvr>
                                        <p:cTn id="35" dur="500"/>
                                        <p:tgtEl>
                                          <p:spTgt spid="92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2. 有人评价这首诗的艺术特点时说：“强烈的反差，激起读者感情的波澜。”对此，你是怎样认识的？</a:t>
            </a:r>
            <a:endParaRPr b="1" dirty="0"/>
          </a:p>
          <a:p>
            <a:r>
              <a:rPr b="1" dirty="0">
                <a:sym typeface="+mn-ea"/>
              </a:rPr>
              <a:t>2.“强烈的反差”指作者平静的问话与煤炽热如火的回答之间的一冷一热的反差，这样写，用“我”的冷静反衬煤的热烈，使煤的自白给人以强烈的感染力。</a:t>
            </a:r>
            <a:endParaRPr b="1"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（五）阅读《礁石》，回答问题。</a:t>
            </a:r>
            <a:endParaRPr b="1" dirty="0"/>
          </a:p>
          <a:p>
            <a:r>
              <a:rPr b="1" dirty="0">
                <a:sym typeface="+mn-ea"/>
              </a:rPr>
              <a:t>一个浪，一个浪</a:t>
            </a:r>
            <a:endParaRPr b="1" dirty="0"/>
          </a:p>
          <a:p>
            <a:r>
              <a:rPr b="1" dirty="0">
                <a:sym typeface="+mn-ea"/>
              </a:rPr>
              <a:t>无休止地扑过来</a:t>
            </a:r>
            <a:endParaRPr b="1" dirty="0"/>
          </a:p>
          <a:p>
            <a:r>
              <a:rPr b="1" dirty="0">
                <a:sym typeface="+mn-ea"/>
              </a:rPr>
              <a:t>每一个浪都在它脚下</a:t>
            </a:r>
            <a:endParaRPr b="1" dirty="0"/>
          </a:p>
          <a:p>
            <a:r>
              <a:rPr b="1" dirty="0">
                <a:sym typeface="+mn-ea"/>
              </a:rPr>
              <a:t>被打成碎沫、散开……</a:t>
            </a:r>
            <a:endParaRPr b="1" dirty="0"/>
          </a:p>
          <a:p>
            <a:r>
              <a:rPr b="1" dirty="0">
                <a:sym typeface="+mn-ea"/>
              </a:rPr>
              <a:t>它的脸上和身上</a:t>
            </a:r>
            <a:endParaRPr b="1" dirty="0"/>
          </a:p>
          <a:p>
            <a:r>
              <a:rPr b="1" dirty="0">
                <a:sym typeface="+mn-ea"/>
              </a:rPr>
              <a:t>像刀砍过一样</a:t>
            </a:r>
            <a:endParaRPr b="1" dirty="0"/>
          </a:p>
          <a:p>
            <a:r>
              <a:rPr b="1" dirty="0">
                <a:sym typeface="+mn-ea"/>
              </a:rPr>
              <a:t>但它依然站在那里</a:t>
            </a:r>
            <a:endParaRPr b="1" dirty="0"/>
          </a:p>
          <a:p>
            <a:r>
              <a:rPr b="1" dirty="0">
                <a:sym typeface="+mn-ea"/>
              </a:rPr>
              <a:t>含着微笑，看着海岸</a:t>
            </a:r>
            <a:endParaRPr b="1" dirty="0"/>
          </a:p>
          <a:p>
            <a:endParaRPr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回答：</a:t>
            </a:r>
            <a:endParaRPr b="1" dirty="0"/>
          </a:p>
          <a:p>
            <a:r>
              <a:rPr b="1" dirty="0">
                <a:sym typeface="+mn-ea"/>
              </a:rPr>
              <a:t>1.诗中的“礁石”象征了什么？</a:t>
            </a:r>
            <a:endParaRPr b="1" dirty="0">
              <a:sym typeface="+mn-ea"/>
            </a:endParaRPr>
          </a:p>
          <a:p>
            <a:r>
              <a:rPr b="1" dirty="0">
                <a:sym typeface="+mn-ea"/>
              </a:rPr>
              <a:t>答案：1.“礁石”象征了敢于面对一切厄运而又顽强不屈的人。</a:t>
            </a:r>
            <a:endParaRPr b="1" dirty="0"/>
          </a:p>
          <a:p>
            <a:r>
              <a:rPr b="1" dirty="0">
                <a:sym typeface="+mn-ea"/>
              </a:rPr>
              <a:t>2.诗运用了哪些修辞手法？</a:t>
            </a:r>
            <a:endParaRPr b="1" dirty="0"/>
          </a:p>
          <a:p>
            <a:r>
              <a:rPr b="1" dirty="0">
                <a:sym typeface="+mn-ea"/>
              </a:rPr>
              <a:t>2.拟人、比喻、对偶。</a:t>
            </a:r>
            <a:endParaRPr b="1" dirty="0"/>
          </a:p>
          <a:p>
            <a:r>
              <a:rPr b="1" dirty="0">
                <a:sym typeface="+mn-ea"/>
              </a:rPr>
              <a:t>3.这首诗的主旨是什么？</a:t>
            </a:r>
            <a:endParaRPr b="1" dirty="0">
              <a:sym typeface="+mn-ea"/>
            </a:endParaRPr>
          </a:p>
          <a:p>
            <a:r>
              <a:rPr b="1" dirty="0">
                <a:sym typeface="+mn-ea"/>
              </a:rPr>
              <a:t>3.热情歌颂了面对厄运，仍然坚强不屈的乐观精神与豁达的胸襟。</a:t>
            </a:r>
            <a:endParaRPr b="1" dirty="0"/>
          </a:p>
          <a:p>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7" dur="500"/>
                                        <p:tgtEl>
                                          <p:spTgt spid="92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8">
                                            <p:txEl>
                                              <p:pRg st="3" end="3"/>
                                            </p:txEl>
                                          </p:spTgt>
                                        </p:tgtEl>
                                        <p:attrNameLst>
                                          <p:attrName>style.visibility</p:attrName>
                                        </p:attrNameLst>
                                      </p:cBhvr>
                                      <p:to>
                                        <p:strVal val="visible"/>
                                      </p:to>
                                    </p:set>
                                    <p:animEffect transition="in" filter="blinds(horizontal)">
                                      <p:cBhvr>
                                        <p:cTn id="22" dur="500"/>
                                        <p:tgtEl>
                                          <p:spTgt spid="92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18">
                                            <p:txEl>
                                              <p:pRg st="4" end="4"/>
                                            </p:txEl>
                                          </p:spTgt>
                                        </p:tgtEl>
                                        <p:attrNameLst>
                                          <p:attrName>style.visibility</p:attrName>
                                        </p:attrNameLst>
                                      </p:cBhvr>
                                      <p:to>
                                        <p:strVal val="visible"/>
                                      </p:to>
                                    </p:set>
                                    <p:animEffect transition="in" filter="blinds(horizontal)">
                                      <p:cBhvr>
                                        <p:cTn id="27" dur="500"/>
                                        <p:tgtEl>
                                          <p:spTgt spid="921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18">
                                            <p:txEl>
                                              <p:pRg st="5" end="5"/>
                                            </p:txEl>
                                          </p:spTgt>
                                        </p:tgtEl>
                                        <p:attrNameLst>
                                          <p:attrName>style.visibility</p:attrName>
                                        </p:attrNameLst>
                                      </p:cBhvr>
                                      <p:to>
                                        <p:strVal val="visible"/>
                                      </p:to>
                                    </p:set>
                                    <p:animEffect transition="in" filter="blinds(horizontal)">
                                      <p:cBhvr>
                                        <p:cTn id="32" dur="500"/>
                                        <p:tgtEl>
                                          <p:spTgt spid="921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218">
                                            <p:txEl>
                                              <p:pRg st="6" end="6"/>
                                            </p:txEl>
                                          </p:spTgt>
                                        </p:tgtEl>
                                        <p:attrNameLst>
                                          <p:attrName>style.visibility</p:attrName>
                                        </p:attrNameLst>
                                      </p:cBhvr>
                                      <p:to>
                                        <p:strVal val="visible"/>
                                      </p:to>
                                    </p:set>
                                    <p:animEffect transition="in" filter="blinds(horizontal)">
                                      <p:cBhvr>
                                        <p:cTn id="37" dur="500"/>
                                        <p:tgtEl>
                                          <p:spTgt spid="92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占位符 9217"/>
          <p:cNvSpPr>
            <a:spLocks noGrp="1"/>
          </p:cNvSpPr>
          <p:nvPr>
            <p:ph type="body" idx="1"/>
          </p:nvPr>
        </p:nvSpPr>
        <p:spPr>
          <a:xfrm>
            <a:off x="0" y="0"/>
            <a:ext cx="9144000" cy="6858000"/>
          </a:xfrm>
        </p:spPr>
        <p:txBody>
          <a:bodyPr/>
          <a:p>
            <a:r>
              <a:rPr b="1" dirty="0">
                <a:sym typeface="+mn-ea"/>
              </a:rPr>
              <a:t>4.从内容和形式上分析一下本诗的特点。</a:t>
            </a:r>
            <a:endParaRPr b="1" dirty="0">
              <a:sym typeface="+mn-ea"/>
            </a:endParaRPr>
          </a:p>
          <a:p>
            <a:r>
              <a:rPr b="1" dirty="0">
                <a:sym typeface="+mn-ea"/>
              </a:rPr>
              <a:t>4、内容上：《礁石》用了一种具体可感的形象表现了一种刚毅的神。不具体描形而是重在绘神，写出了一种永存的景象。诗中修辞方法多种，又重在拟人，意蕴回味悠长。形式上节律自由、灵活。</a:t>
            </a:r>
            <a:endParaRPr b="1" dirty="0"/>
          </a:p>
          <a:p>
            <a:r>
              <a:rPr b="1" dirty="0">
                <a:sym typeface="+mn-ea"/>
              </a:rPr>
              <a:t>5. 全诗采用了_______的艺术手法，通过对自然景物的描写歌咏，寄寓了深沉的生活哲理内涵。诗歌形象_______、_______，洋溢着一种________________情绪。</a:t>
            </a:r>
            <a:endParaRPr b="1" dirty="0"/>
          </a:p>
          <a:p>
            <a:r>
              <a:rPr b="1" dirty="0">
                <a:sym typeface="+mn-ea"/>
              </a:rPr>
              <a:t>5、象征。明朗、纯净，昂扬奋发的乐观。</a:t>
            </a:r>
            <a:endParaRPr dirty="0"/>
          </a:p>
          <a:p>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linds(horizontal)">
                                      <p:cBhvr>
                                        <p:cTn id="7" dur="5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2" dur="500"/>
                                        <p:tgtEl>
                                          <p:spTgt spid="9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8">
                                            <p:txEl>
                                              <p:pRg st="2" end="2"/>
                                            </p:txEl>
                                          </p:spTgt>
                                        </p:tgtEl>
                                        <p:attrNameLst>
                                          <p:attrName>style.visibility</p:attrName>
                                        </p:attrNameLst>
                                      </p:cBhvr>
                                      <p:to>
                                        <p:strVal val="visible"/>
                                      </p:to>
                                    </p:set>
                                    <p:animEffect transition="in" filter="blinds(horizontal)">
                                      <p:cBhvr>
                                        <p:cTn id="17" dur="500"/>
                                        <p:tgtEl>
                                          <p:spTgt spid="92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8">
                                            <p:txEl>
                                              <p:pRg st="3" end="3"/>
                                            </p:txEl>
                                          </p:spTgt>
                                        </p:tgtEl>
                                        <p:attrNameLst>
                                          <p:attrName>style.visibility</p:attrName>
                                        </p:attrNameLst>
                                      </p:cBhvr>
                                      <p:to>
                                        <p:strVal val="visible"/>
                                      </p:to>
                                    </p:set>
                                    <p:animEffect transition="in" filter="blinds(horizontal)">
                                      <p:cBhvr>
                                        <p:cTn id="22" dur="500"/>
                                        <p:tgtEl>
                                          <p:spTgt spid="92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14216</Words>
  <Application>WPS 演示</Application>
  <PresentationFormat>在屏幕上显示</PresentationFormat>
  <Paragraphs>862</Paragraphs>
  <Slides>95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95</vt:i4>
      </vt:variant>
    </vt:vector>
  </HeadingPairs>
  <TitlesOfParts>
    <vt:vector size="101" baseType="lpstr">
      <vt:lpstr>Arial</vt:lpstr>
      <vt:lpstr>宋体</vt:lpstr>
      <vt:lpstr>Wingdings</vt:lpstr>
      <vt:lpstr>微软雅黑</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22</cp:revision>
  <dcterms:created xsi:type="dcterms:W3CDTF">2016-10-31T07:39:00Z</dcterms:created>
  <dcterms:modified xsi:type="dcterms:W3CDTF">2018-12-12T02:08:38Z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2052-10.1.0.6065</vt:lpwstr>
  </property>
</Properties>
</file>